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64" r:id="rId6"/>
    <p:sldId id="260" r:id="rId7"/>
    <p:sldId id="265" r:id="rId8"/>
    <p:sldId id="262"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9987-255F-41A8-9C37-D36CBDFF09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1420DB-781E-4D12-8E28-CA53D05A4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13C2C0-BC25-4556-B46A-22511409D6D7}"/>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5" name="Footer Placeholder 4">
            <a:extLst>
              <a:ext uri="{FF2B5EF4-FFF2-40B4-BE49-F238E27FC236}">
                <a16:creationId xmlns:a16="http://schemas.microsoft.com/office/drawing/2014/main" id="{11F6F765-A8E2-4CD4-A552-33ED33D89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B9FC0-F66A-4568-9C9A-2E56C8BA91B8}"/>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405246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175B-DCBF-4AEF-A42C-0395A38167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D84DC-143D-4A53-BE7B-BB5F821FB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C05C5-CE8A-4F2B-A39D-8B074ECB8427}"/>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5" name="Footer Placeholder 4">
            <a:extLst>
              <a:ext uri="{FF2B5EF4-FFF2-40B4-BE49-F238E27FC236}">
                <a16:creationId xmlns:a16="http://schemas.microsoft.com/office/drawing/2014/main" id="{CACEDA1F-A958-4A40-B80B-2BD3B7C64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197D8-C07C-471B-94B4-5433C9CE7C27}"/>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327038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80949-5A68-41D3-8F01-4B019E9A9A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8F3F4F-12F5-4DA7-8249-FD1350BEA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216AD-E8D4-412F-BD84-6F8244022A78}"/>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5" name="Footer Placeholder 4">
            <a:extLst>
              <a:ext uri="{FF2B5EF4-FFF2-40B4-BE49-F238E27FC236}">
                <a16:creationId xmlns:a16="http://schemas.microsoft.com/office/drawing/2014/main" id="{C4241F6B-3939-4145-BD64-BFEF25588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B8012-9524-43F1-A8F5-0DBC29554DD3}"/>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208069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E8CB-FF26-4888-8E74-13F56DBFF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0B197-4CE8-41A4-AB82-92680F4D4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44B93-899D-450A-B028-1A152E361982}"/>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5" name="Footer Placeholder 4">
            <a:extLst>
              <a:ext uri="{FF2B5EF4-FFF2-40B4-BE49-F238E27FC236}">
                <a16:creationId xmlns:a16="http://schemas.microsoft.com/office/drawing/2014/main" id="{283588E3-4E9A-41FB-908E-690DFF2D2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4B7EA-8A45-4E56-A393-8F2AC8069C6E}"/>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63746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A61C-1BB4-4676-853A-715F2D47D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DBCEF8-D69B-41D8-BB53-D9109AC296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EA1A52-310E-47F3-8701-B7DF13A1F0C7}"/>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5" name="Footer Placeholder 4">
            <a:extLst>
              <a:ext uri="{FF2B5EF4-FFF2-40B4-BE49-F238E27FC236}">
                <a16:creationId xmlns:a16="http://schemas.microsoft.com/office/drawing/2014/main" id="{8020F9FC-A28E-4421-9C80-239D8DC03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1D3D8-6A0B-4D0F-A206-378C7D015639}"/>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277150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4408-B90D-4407-812B-116895D60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14D2A0-F02D-4837-9791-44A5C9529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334C6-89E1-49AC-91E1-F4D52784D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B639B7-A1AF-477E-944E-16D26DD957FC}"/>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6" name="Footer Placeholder 5">
            <a:extLst>
              <a:ext uri="{FF2B5EF4-FFF2-40B4-BE49-F238E27FC236}">
                <a16:creationId xmlns:a16="http://schemas.microsoft.com/office/drawing/2014/main" id="{1E4CED7F-3EAD-4DAD-9A5B-CBB8DAEB0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83C64-934F-4675-A438-BA4E55034066}"/>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396077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223E-96A2-4CE9-B469-3031AF64D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C057B-56D3-469F-8BCB-07D56F469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D0082-370C-4580-B802-A4FB4E77B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B65FAC-31D6-475E-93E4-36EA188B0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62403C-D784-4AD4-B4F6-24744FAF24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C3FF9-44F0-4895-94B4-31DF1F12F94E}"/>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8" name="Footer Placeholder 7">
            <a:extLst>
              <a:ext uri="{FF2B5EF4-FFF2-40B4-BE49-F238E27FC236}">
                <a16:creationId xmlns:a16="http://schemas.microsoft.com/office/drawing/2014/main" id="{EDDF74B6-DBCB-4C47-A7AC-AE15223CBD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3937F1-4201-4C22-BEF2-AD17EAF6ABE7}"/>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48050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EB25-04A3-4508-AB29-5E52704530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7819D-D925-47DE-AA8C-989C348D3E35}"/>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4" name="Footer Placeholder 3">
            <a:extLst>
              <a:ext uri="{FF2B5EF4-FFF2-40B4-BE49-F238E27FC236}">
                <a16:creationId xmlns:a16="http://schemas.microsoft.com/office/drawing/2014/main" id="{877DA960-4468-4CCF-9901-82B1AAB5A3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C11AC-CEFE-4308-AB1B-74608E667AD2}"/>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292034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41073-BCBA-4443-928E-CAF338B811B8}"/>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3" name="Footer Placeholder 2">
            <a:extLst>
              <a:ext uri="{FF2B5EF4-FFF2-40B4-BE49-F238E27FC236}">
                <a16:creationId xmlns:a16="http://schemas.microsoft.com/office/drawing/2014/main" id="{B9704860-36A0-4131-86F8-E640339E7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A24556-E631-4D50-A793-DCBC61EBD3D7}"/>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170303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558D-887F-472B-ADC7-452A4CC64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21167E-2369-4929-8C53-4EE0F749B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AA6A7-9CB5-49C5-B2CF-A0CFF30A6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FAB01-E1FA-4DA4-9125-BC5D4EC5BD02}"/>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6" name="Footer Placeholder 5">
            <a:extLst>
              <a:ext uri="{FF2B5EF4-FFF2-40B4-BE49-F238E27FC236}">
                <a16:creationId xmlns:a16="http://schemas.microsoft.com/office/drawing/2014/main" id="{EBEBF548-A5AE-4E78-8AC5-6C96EF6D6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86223-4094-4447-8AE5-29B32F14CC54}"/>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37583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B918-E681-4F71-A4D3-A7AF3367B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201F4-0CA5-462D-B303-BFE25F5E8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3C8916-91AF-41E7-AA0E-90AE47558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3889C-821F-4F1A-B466-D87FE17D5AB4}"/>
              </a:ext>
            </a:extLst>
          </p:cNvPr>
          <p:cNvSpPr>
            <a:spLocks noGrp="1"/>
          </p:cNvSpPr>
          <p:nvPr>
            <p:ph type="dt" sz="half" idx="10"/>
          </p:nvPr>
        </p:nvSpPr>
        <p:spPr/>
        <p:txBody>
          <a:bodyPr/>
          <a:lstStyle/>
          <a:p>
            <a:fld id="{D12262B4-E077-4D68-9907-847366550283}" type="datetimeFigureOut">
              <a:rPr lang="en-US" smtClean="0"/>
              <a:t>4/28/2021</a:t>
            </a:fld>
            <a:endParaRPr lang="en-US"/>
          </a:p>
        </p:txBody>
      </p:sp>
      <p:sp>
        <p:nvSpPr>
          <p:cNvPr id="6" name="Footer Placeholder 5">
            <a:extLst>
              <a:ext uri="{FF2B5EF4-FFF2-40B4-BE49-F238E27FC236}">
                <a16:creationId xmlns:a16="http://schemas.microsoft.com/office/drawing/2014/main" id="{47726038-5A42-4133-B666-3C851C49C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8D21E-72F3-4AAB-97C7-B59DA1BA5151}"/>
              </a:ext>
            </a:extLst>
          </p:cNvPr>
          <p:cNvSpPr>
            <a:spLocks noGrp="1"/>
          </p:cNvSpPr>
          <p:nvPr>
            <p:ph type="sldNum" sz="quarter" idx="12"/>
          </p:nvPr>
        </p:nvSpPr>
        <p:spPr/>
        <p:txBody>
          <a:bodyPr/>
          <a:lstStyle/>
          <a:p>
            <a:fld id="{2F32D1F3-F191-45E0-AA25-C3F48EA46A5B}" type="slidenum">
              <a:rPr lang="en-US" smtClean="0"/>
              <a:t>‹#›</a:t>
            </a:fld>
            <a:endParaRPr lang="en-US"/>
          </a:p>
        </p:txBody>
      </p:sp>
    </p:spTree>
    <p:extLst>
      <p:ext uri="{BB962C8B-B14F-4D97-AF65-F5344CB8AC3E}">
        <p14:creationId xmlns:p14="http://schemas.microsoft.com/office/powerpoint/2010/main" val="354351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A76F9-FB6C-4023-A3C8-9508194D5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FA6F2-5ED5-4320-94F6-C02E504A2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1F1D2-A885-4E01-9809-39BA21450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262B4-E077-4D68-9907-847366550283}" type="datetimeFigureOut">
              <a:rPr lang="en-US" smtClean="0"/>
              <a:t>4/28/2021</a:t>
            </a:fld>
            <a:endParaRPr lang="en-US"/>
          </a:p>
        </p:txBody>
      </p:sp>
      <p:sp>
        <p:nvSpPr>
          <p:cNvPr id="5" name="Footer Placeholder 4">
            <a:extLst>
              <a:ext uri="{FF2B5EF4-FFF2-40B4-BE49-F238E27FC236}">
                <a16:creationId xmlns:a16="http://schemas.microsoft.com/office/drawing/2014/main" id="{D3009FCD-4DE9-412E-ACEA-CE033266B2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EA5B0-6EA3-4A57-859E-564D7CB7E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2D1F3-F191-45E0-AA25-C3F48EA46A5B}" type="slidenum">
              <a:rPr lang="en-US" smtClean="0"/>
              <a:t>‹#›</a:t>
            </a:fld>
            <a:endParaRPr lang="en-US"/>
          </a:p>
        </p:txBody>
      </p:sp>
    </p:spTree>
    <p:extLst>
      <p:ext uri="{BB962C8B-B14F-4D97-AF65-F5344CB8AC3E}">
        <p14:creationId xmlns:p14="http://schemas.microsoft.com/office/powerpoint/2010/main" val="3604275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AC1929-E8CF-4B8D-99C9-42D7CD631817}"/>
              </a:ext>
            </a:extLst>
          </p:cNvPr>
          <p:cNvSpPr>
            <a:spLocks noGrp="1"/>
          </p:cNvSpPr>
          <p:nvPr>
            <p:ph type="title"/>
          </p:nvPr>
        </p:nvSpPr>
        <p:spPr>
          <a:xfrm>
            <a:off x="746760" y="2766218"/>
            <a:ext cx="10515600" cy="1325563"/>
          </a:xfrm>
        </p:spPr>
        <p:txBody>
          <a:bodyPr>
            <a:normAutofit/>
          </a:bodyPr>
          <a:lstStyle/>
          <a:p>
            <a:pPr algn="ctr"/>
            <a:r>
              <a:rPr lang="en-US" sz="6000" b="1" i="1" dirty="0">
                <a:solidFill>
                  <a:schemeClr val="accent1">
                    <a:lumMod val="50000"/>
                  </a:schemeClr>
                </a:solidFill>
              </a:rPr>
              <a:t>Framework and its Types</a:t>
            </a:r>
          </a:p>
        </p:txBody>
      </p:sp>
    </p:spTree>
    <p:extLst>
      <p:ext uri="{BB962C8B-B14F-4D97-AF65-F5344CB8AC3E}">
        <p14:creationId xmlns:p14="http://schemas.microsoft.com/office/powerpoint/2010/main" val="252942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B2B9-BA69-4D70-BEA5-7393D8535BF4}"/>
              </a:ext>
            </a:extLst>
          </p:cNvPr>
          <p:cNvSpPr>
            <a:spLocks noGrp="1"/>
          </p:cNvSpPr>
          <p:nvPr>
            <p:ph type="title"/>
          </p:nvPr>
        </p:nvSpPr>
        <p:spPr/>
        <p:txBody>
          <a:bodyPr>
            <a:normAutofit/>
          </a:bodyPr>
          <a:lstStyle/>
          <a:p>
            <a:r>
              <a:rPr lang="en-US" b="1" i="1" dirty="0">
                <a:solidFill>
                  <a:schemeClr val="accent1">
                    <a:lumMod val="50000"/>
                  </a:schemeClr>
                </a:solidFill>
                <a:effectLst/>
              </a:rPr>
              <a:t>Disadvantages of Linear Scripting Automation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1D8F7A29-E659-4685-BCDA-F216CA665BBB}"/>
              </a:ext>
            </a:extLst>
          </p:cNvPr>
          <p:cNvSpPr>
            <a:spLocks noGrp="1"/>
          </p:cNvSpPr>
          <p:nvPr>
            <p:ph idx="1"/>
          </p:nvPr>
        </p:nvSpPr>
        <p:spPr/>
        <p:txBody>
          <a:bodyPr/>
          <a:lstStyle/>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Lack of reusability due to autogenerated scripts</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Hard coding the data doesn’t allow us to run with multiple data sets</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Maintenance is high – It requires a lot of effort to do even small changes.</a:t>
            </a:r>
          </a:p>
          <a:p>
            <a:pPr marL="0" indent="0">
              <a:lnSpc>
                <a:spcPct val="150000"/>
              </a:lnSpc>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325913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7FA6-635A-4AC3-97A0-913AC5935B90}"/>
              </a:ext>
            </a:extLst>
          </p:cNvPr>
          <p:cNvSpPr>
            <a:spLocks noGrp="1"/>
          </p:cNvSpPr>
          <p:nvPr>
            <p:ph type="title"/>
          </p:nvPr>
        </p:nvSpPr>
        <p:spPr/>
        <p:txBody>
          <a:bodyPr/>
          <a:lstStyle/>
          <a:p>
            <a:r>
              <a:rPr lang="en-US" b="1" i="1" dirty="0">
                <a:solidFill>
                  <a:schemeClr val="accent1">
                    <a:lumMod val="50000"/>
                  </a:schemeClr>
                </a:solidFill>
                <a:effectLst/>
                <a:ea typeface="MingLiU_HKSCS" panose="02020500000000000000" pitchFamily="18" charset="-120"/>
              </a:rPr>
              <a:t>Modular Testing Framework</a:t>
            </a:r>
            <a:endParaRPr lang="en-US" i="1" dirty="0">
              <a:solidFill>
                <a:schemeClr val="accent1">
                  <a:lumMod val="50000"/>
                </a:schemeClr>
              </a:solidFill>
              <a:ea typeface="MingLiU_HKSCS" panose="02020500000000000000" pitchFamily="18" charset="-120"/>
            </a:endParaRPr>
          </a:p>
        </p:txBody>
      </p:sp>
      <p:sp>
        <p:nvSpPr>
          <p:cNvPr id="3" name="Content Placeholder 2">
            <a:extLst>
              <a:ext uri="{FF2B5EF4-FFF2-40B4-BE49-F238E27FC236}">
                <a16:creationId xmlns:a16="http://schemas.microsoft.com/office/drawing/2014/main" id="{78465165-B1F5-4580-9A6B-3720498FFCA9}"/>
              </a:ext>
            </a:extLst>
          </p:cNvPr>
          <p:cNvSpPr>
            <a:spLocks noGrp="1"/>
          </p:cNvSpPr>
          <p:nvPr>
            <p:ph idx="1"/>
          </p:nvPr>
        </p:nvSpPr>
        <p:spPr/>
        <p:txBody>
          <a:bodyPr>
            <a:noAutofit/>
          </a:bodyPr>
          <a:lstStyle/>
          <a:p>
            <a:pPr marL="0" indent="0">
              <a:lnSpc>
                <a:spcPct val="160000"/>
              </a:lnSpc>
              <a:buNone/>
            </a:pPr>
            <a:r>
              <a:rPr lang="en-US" sz="1800" b="0" i="1" dirty="0">
                <a:solidFill>
                  <a:schemeClr val="accent1">
                    <a:lumMod val="75000"/>
                  </a:schemeClr>
                </a:solidFill>
                <a:effectLst/>
                <a:ea typeface="MingLiU_HKSCS" panose="02020500000000000000" pitchFamily="18" charset="-120"/>
              </a:rPr>
              <a:t>	In the modular testing framework, testers create test scripts module wise by breaking down the complete application under test into smaller, independent tests.</a:t>
            </a:r>
          </a:p>
          <a:p>
            <a:pPr marL="0" indent="0">
              <a:lnSpc>
                <a:spcPct val="160000"/>
              </a:lnSpc>
              <a:buNone/>
            </a:pPr>
            <a:r>
              <a:rPr lang="en-US" sz="1800" b="0" i="1" dirty="0">
                <a:solidFill>
                  <a:schemeClr val="accent1">
                    <a:lumMod val="75000"/>
                  </a:schemeClr>
                </a:solidFill>
                <a:effectLst/>
                <a:ea typeface="MingLiU_HKSCS" panose="02020500000000000000" pitchFamily="18" charset="-120"/>
              </a:rPr>
              <a:t>	In simple words, testers divide the application into multiple modules and create test scripts individually. These individual test scripts can be combined to make larger test scripts by using a master script to achieve the required scenarios. This master script is used to invoke the individual modules to run end to end test scenarios.</a:t>
            </a:r>
          </a:p>
          <a:p>
            <a:pPr marL="0" indent="0" algn="l" fontAlgn="base">
              <a:lnSpc>
                <a:spcPct val="160000"/>
              </a:lnSpc>
              <a:buNone/>
            </a:pPr>
            <a:r>
              <a:rPr lang="en-US" sz="1800" b="0" i="1" dirty="0">
                <a:solidFill>
                  <a:schemeClr val="accent1">
                    <a:lumMod val="75000"/>
                  </a:schemeClr>
                </a:solidFill>
                <a:effectLst/>
                <a:ea typeface="MingLiU_HKSCS" panose="02020500000000000000" pitchFamily="18" charset="-120"/>
              </a:rPr>
              <a:t>	The main reason for using this framework is to build an abstraction layer to safeguard the master module from any changes made in individual tests.</a:t>
            </a:r>
          </a:p>
          <a:p>
            <a:pPr marL="0" indent="0" algn="l" fontAlgn="base">
              <a:lnSpc>
                <a:spcPct val="160000"/>
              </a:lnSpc>
              <a:buNone/>
            </a:pPr>
            <a:r>
              <a:rPr lang="en-US" sz="1800" b="0" i="1" dirty="0">
                <a:solidFill>
                  <a:schemeClr val="accent1">
                    <a:lumMod val="75000"/>
                  </a:schemeClr>
                </a:solidFill>
                <a:effectLst/>
                <a:ea typeface="MingLiU_HKSCS" panose="02020500000000000000" pitchFamily="18" charset="-120"/>
              </a:rPr>
              <a:t>	In this framework, testers write function libraries to use it whenever required. This is AKA modularity framework or module-based framework.</a:t>
            </a:r>
          </a:p>
          <a:p>
            <a:pPr marL="0" indent="0">
              <a:lnSpc>
                <a:spcPct val="160000"/>
              </a:lnSpc>
              <a:buNone/>
            </a:pPr>
            <a:endParaRPr lang="en-US" sz="1800"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225145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3F4A-F600-49F3-868C-8EE843AC41C1}"/>
              </a:ext>
            </a:extLst>
          </p:cNvPr>
          <p:cNvSpPr>
            <a:spLocks noGrp="1"/>
          </p:cNvSpPr>
          <p:nvPr>
            <p:ph type="title"/>
          </p:nvPr>
        </p:nvSpPr>
        <p:spPr/>
        <p:txBody>
          <a:bodyPr>
            <a:normAutofit/>
          </a:bodyPr>
          <a:lstStyle/>
          <a:p>
            <a:r>
              <a:rPr lang="en-US" b="1" i="1" dirty="0">
                <a:solidFill>
                  <a:schemeClr val="accent1">
                    <a:lumMod val="50000"/>
                  </a:schemeClr>
                </a:solidFill>
                <a:effectLst/>
              </a:rPr>
              <a:t>Advantages of Modular Testing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5AEC9446-D494-4142-8839-0A952838DEC7}"/>
              </a:ext>
            </a:extLst>
          </p:cNvPr>
          <p:cNvSpPr>
            <a:spLocks noGrp="1"/>
          </p:cNvSpPr>
          <p:nvPr>
            <p:ph idx="1"/>
          </p:nvPr>
        </p:nvSpPr>
        <p:spPr/>
        <p:txBody>
          <a:bodyPr/>
          <a:lstStyle/>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Better scalability and easier to maintain due to breaking down the complete application into different modules</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Can write test scripts independently</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Changes in one module bring no or low impact on the other modules</a:t>
            </a:r>
          </a:p>
          <a:p>
            <a:pPr marL="0" indent="0">
              <a:lnSpc>
                <a:spcPct val="150000"/>
              </a:lnSpc>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2947938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F69B-ACB0-4D1E-BDF3-015014EA08FD}"/>
              </a:ext>
            </a:extLst>
          </p:cNvPr>
          <p:cNvSpPr>
            <a:spLocks noGrp="1"/>
          </p:cNvSpPr>
          <p:nvPr>
            <p:ph type="title"/>
          </p:nvPr>
        </p:nvSpPr>
        <p:spPr/>
        <p:txBody>
          <a:bodyPr>
            <a:normAutofit/>
          </a:bodyPr>
          <a:lstStyle/>
          <a:p>
            <a:r>
              <a:rPr lang="en-US" b="1" i="1" dirty="0">
                <a:solidFill>
                  <a:schemeClr val="accent1">
                    <a:lumMod val="50000"/>
                  </a:schemeClr>
                </a:solidFill>
                <a:effectLst/>
              </a:rPr>
              <a:t>Disadvantages of Modular Testing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EF594436-26B0-4CC7-9608-AE2B8D2F97EA}"/>
              </a:ext>
            </a:extLst>
          </p:cNvPr>
          <p:cNvSpPr>
            <a:spLocks noGrp="1"/>
          </p:cNvSpPr>
          <p:nvPr>
            <p:ph idx="1"/>
          </p:nvPr>
        </p:nvSpPr>
        <p:spPr/>
        <p:txBody>
          <a:bodyPr/>
          <a:lstStyle/>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Takes more time to analyze the test cases and to identify reusable flows</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Due to hardcoded data in the test scripts, it’s not possible to use multiple data sets.</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Requires coding skills to set up the framework</a:t>
            </a:r>
          </a:p>
          <a:p>
            <a:pPr marL="0" indent="0">
              <a:lnSpc>
                <a:spcPct val="150000"/>
              </a:lnSpc>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53648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60EA-9FC4-4183-B6D0-784177769732}"/>
              </a:ext>
            </a:extLst>
          </p:cNvPr>
          <p:cNvSpPr>
            <a:spLocks noGrp="1"/>
          </p:cNvSpPr>
          <p:nvPr>
            <p:ph type="title"/>
          </p:nvPr>
        </p:nvSpPr>
        <p:spPr/>
        <p:txBody>
          <a:bodyPr>
            <a:normAutofit/>
          </a:bodyPr>
          <a:lstStyle/>
          <a:p>
            <a:r>
              <a:rPr lang="en-US" b="1" i="1" dirty="0">
                <a:solidFill>
                  <a:schemeClr val="accent1">
                    <a:lumMod val="50000"/>
                  </a:schemeClr>
                </a:solidFill>
                <a:effectLst/>
                <a:ea typeface="MingLiU_HKSCS" panose="02020500000000000000" pitchFamily="18" charset="-120"/>
              </a:rPr>
              <a:t>Library Architecture Testing Framework</a:t>
            </a:r>
            <a:endParaRPr lang="en-US" i="1" dirty="0">
              <a:solidFill>
                <a:schemeClr val="accent1">
                  <a:lumMod val="50000"/>
                </a:schemeClr>
              </a:solidFill>
              <a:ea typeface="MingLiU_HKSCS" panose="02020500000000000000" pitchFamily="18" charset="-120"/>
            </a:endParaRPr>
          </a:p>
        </p:txBody>
      </p:sp>
      <p:sp>
        <p:nvSpPr>
          <p:cNvPr id="3" name="Content Placeholder 2">
            <a:extLst>
              <a:ext uri="{FF2B5EF4-FFF2-40B4-BE49-F238E27FC236}">
                <a16:creationId xmlns:a16="http://schemas.microsoft.com/office/drawing/2014/main" id="{ECAA9BCD-1271-4FB4-8656-4B7915963C92}"/>
              </a:ext>
            </a:extLst>
          </p:cNvPr>
          <p:cNvSpPr>
            <a:spLocks noGrp="1"/>
          </p:cNvSpPr>
          <p:nvPr>
            <p:ph idx="1"/>
          </p:nvPr>
        </p:nvSpPr>
        <p:spPr/>
        <p:txBody>
          <a:bodyPr/>
          <a:lstStyle/>
          <a:p>
            <a:pPr marL="0" indent="0" algn="l" fontAlgn="base">
              <a:buNone/>
            </a:pPr>
            <a:r>
              <a:rPr lang="en-US" b="0" i="1" dirty="0">
                <a:solidFill>
                  <a:schemeClr val="accent1">
                    <a:lumMod val="75000"/>
                  </a:schemeClr>
                </a:solidFill>
                <a:effectLst/>
                <a:ea typeface="MingLiU_HKSCS" panose="02020500000000000000" pitchFamily="18" charset="-120"/>
              </a:rPr>
              <a:t>	Library Architecture Testing framework aka “Structured Scripting” or “Functional Decomposition”</a:t>
            </a:r>
          </a:p>
          <a:p>
            <a:pPr marL="0" indent="0" algn="l" fontAlgn="base">
              <a:buNone/>
            </a:pPr>
            <a:r>
              <a:rPr lang="en-US" b="0" i="1" dirty="0">
                <a:solidFill>
                  <a:schemeClr val="accent1">
                    <a:lumMod val="75000"/>
                  </a:schemeClr>
                </a:solidFill>
                <a:effectLst/>
                <a:ea typeface="MingLiU_HKSCS" panose="02020500000000000000" pitchFamily="18" charset="-120"/>
              </a:rPr>
              <a:t>	It is based on the modular framework with some additional advantages.</a:t>
            </a:r>
          </a:p>
          <a:p>
            <a:pPr marL="0" indent="0" algn="l" fontAlgn="base">
              <a:buNone/>
            </a:pPr>
            <a:r>
              <a:rPr lang="en-US" b="0" i="1" dirty="0">
                <a:solidFill>
                  <a:schemeClr val="accent1">
                    <a:lumMod val="75000"/>
                  </a:schemeClr>
                </a:solidFill>
                <a:effectLst/>
                <a:ea typeface="MingLiU_HKSCS" panose="02020500000000000000" pitchFamily="18" charset="-120"/>
              </a:rPr>
              <a:t>	In the modular testing framework, we divide the application under test into modules whereas here we identify the common tasks and grouped them into functions. Once the functions are grouped then these groups will be kept in a library. The test scripts reuse these libraries to create new test cases.</a:t>
            </a:r>
          </a:p>
          <a:p>
            <a:pPr marL="0" indent="0">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1797968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87BC-D348-4CD1-8E4A-A2993EA0BCD4}"/>
              </a:ext>
            </a:extLst>
          </p:cNvPr>
          <p:cNvSpPr>
            <a:spLocks noGrp="1"/>
          </p:cNvSpPr>
          <p:nvPr>
            <p:ph type="title"/>
          </p:nvPr>
        </p:nvSpPr>
        <p:spPr/>
        <p:txBody>
          <a:bodyPr>
            <a:normAutofit/>
          </a:bodyPr>
          <a:lstStyle/>
          <a:p>
            <a:r>
              <a:rPr lang="en-US" b="1" i="1" dirty="0">
                <a:solidFill>
                  <a:schemeClr val="accent1">
                    <a:lumMod val="50000"/>
                  </a:schemeClr>
                </a:solidFill>
                <a:effectLst/>
                <a:ea typeface="MingLiU_HKSCS" panose="02020500000000000000" pitchFamily="18" charset="-120"/>
              </a:rPr>
              <a:t>Advantages of a Library Architecture Testing Framework</a:t>
            </a:r>
            <a:endParaRPr lang="en-US" i="1" dirty="0">
              <a:solidFill>
                <a:schemeClr val="accent1">
                  <a:lumMod val="50000"/>
                </a:schemeClr>
              </a:solidFill>
              <a:ea typeface="MingLiU_HKSCS" panose="02020500000000000000" pitchFamily="18" charset="-120"/>
            </a:endParaRPr>
          </a:p>
        </p:txBody>
      </p:sp>
      <p:sp>
        <p:nvSpPr>
          <p:cNvPr id="3" name="Content Placeholder 2">
            <a:extLst>
              <a:ext uri="{FF2B5EF4-FFF2-40B4-BE49-F238E27FC236}">
                <a16:creationId xmlns:a16="http://schemas.microsoft.com/office/drawing/2014/main" id="{85081C2E-62CA-4DD1-A8A8-7B23E3E036B3}"/>
              </a:ext>
            </a:extLst>
          </p:cNvPr>
          <p:cNvSpPr>
            <a:spLocks noGrp="1"/>
          </p:cNvSpPr>
          <p:nvPr>
            <p:ph idx="1"/>
          </p:nvPr>
        </p:nvSpPr>
        <p:spPr/>
        <p:txBody>
          <a:bodyPr/>
          <a:lstStyle/>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Script maintenance is simple</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Easy to </a:t>
            </a:r>
            <a:r>
              <a:rPr lang="en-US" i="1" dirty="0">
                <a:solidFill>
                  <a:schemeClr val="accent1">
                    <a:lumMod val="75000"/>
                  </a:schemeClr>
                </a:solidFill>
                <a:effectLst/>
                <a:ea typeface="MingLiU_HKSCS" panose="02020500000000000000" pitchFamily="18" charset="-120"/>
              </a:rPr>
              <a:t>scalable</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Function's library is reusable, and it can be reusable</a:t>
            </a:r>
          </a:p>
          <a:p>
            <a:pPr marL="0" indent="0">
              <a:lnSpc>
                <a:spcPct val="150000"/>
              </a:lnSpc>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145624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CE93-ED90-4D6E-8ED1-4A3DE7E2F273}"/>
              </a:ext>
            </a:extLst>
          </p:cNvPr>
          <p:cNvSpPr>
            <a:spLocks noGrp="1"/>
          </p:cNvSpPr>
          <p:nvPr>
            <p:ph type="title"/>
          </p:nvPr>
        </p:nvSpPr>
        <p:spPr/>
        <p:txBody>
          <a:bodyPr>
            <a:normAutofit/>
          </a:bodyPr>
          <a:lstStyle/>
          <a:p>
            <a:r>
              <a:rPr lang="en-US" b="1" i="1" dirty="0">
                <a:solidFill>
                  <a:schemeClr val="accent1">
                    <a:lumMod val="50000"/>
                  </a:schemeClr>
                </a:solidFill>
                <a:effectLst/>
                <a:ea typeface="MingLiU_HKSCS" panose="02020500000000000000" pitchFamily="18" charset="-120"/>
              </a:rPr>
              <a:t>Disadvantages of a Library Architecture Testing Framework</a:t>
            </a:r>
            <a:endParaRPr lang="en-US" i="1" dirty="0">
              <a:solidFill>
                <a:schemeClr val="accent1">
                  <a:lumMod val="50000"/>
                </a:schemeClr>
              </a:solidFill>
              <a:ea typeface="MingLiU_HKSCS" panose="02020500000000000000" pitchFamily="18" charset="-120"/>
            </a:endParaRPr>
          </a:p>
        </p:txBody>
      </p:sp>
      <p:sp>
        <p:nvSpPr>
          <p:cNvPr id="3" name="Content Placeholder 2">
            <a:extLst>
              <a:ext uri="{FF2B5EF4-FFF2-40B4-BE49-F238E27FC236}">
                <a16:creationId xmlns:a16="http://schemas.microsoft.com/office/drawing/2014/main" id="{8412F841-C81B-47CD-9DB6-37C0758BE23D}"/>
              </a:ext>
            </a:extLst>
          </p:cNvPr>
          <p:cNvSpPr>
            <a:spLocks noGrp="1"/>
          </p:cNvSpPr>
          <p:nvPr>
            <p:ph idx="1"/>
          </p:nvPr>
        </p:nvSpPr>
        <p:spPr/>
        <p:txBody>
          <a:bodyPr/>
          <a:lstStyle/>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Coding skills are required</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It takes more time to prepare test scripts</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A fixed set of test data is hardcoded within the scripts</a:t>
            </a:r>
          </a:p>
          <a:p>
            <a:pPr marL="0" indent="0">
              <a:lnSpc>
                <a:spcPct val="150000"/>
              </a:lnSpc>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108614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C471-120E-47A0-80D2-09EBDCEDC8C3}"/>
              </a:ext>
            </a:extLst>
          </p:cNvPr>
          <p:cNvSpPr>
            <a:spLocks noGrp="1"/>
          </p:cNvSpPr>
          <p:nvPr>
            <p:ph type="title"/>
          </p:nvPr>
        </p:nvSpPr>
        <p:spPr/>
        <p:txBody>
          <a:bodyPr/>
          <a:lstStyle/>
          <a:p>
            <a:r>
              <a:rPr lang="en-US" b="1" i="1" dirty="0">
                <a:solidFill>
                  <a:schemeClr val="accent1">
                    <a:lumMod val="50000"/>
                  </a:schemeClr>
                </a:solidFill>
                <a:effectLst/>
              </a:rPr>
              <a:t>Data-driven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5BAA8C85-DF8C-41BA-810E-387358211A83}"/>
              </a:ext>
            </a:extLst>
          </p:cNvPr>
          <p:cNvSpPr>
            <a:spLocks noGrp="1"/>
          </p:cNvSpPr>
          <p:nvPr>
            <p:ph idx="1"/>
          </p:nvPr>
        </p:nvSpPr>
        <p:spPr/>
        <p:txBody>
          <a:bodyPr/>
          <a:lstStyle/>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The data-driven test automation framework is focused on separating the test scripts logic and the test data from each other.</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It allows us to create test automation scripts by passing different sets of test data.</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The test data set is kept in the external files or resources such as MS Excel Sheets, MS Access Tables, SQL Database, XML files, etc.,</a:t>
            </a:r>
          </a:p>
          <a:p>
            <a:pPr marL="0" indent="0">
              <a:lnSpc>
                <a:spcPct val="150000"/>
              </a:lnSpc>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189058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A664-66B0-4783-B9EB-682E06A5C19D}"/>
              </a:ext>
            </a:extLst>
          </p:cNvPr>
          <p:cNvSpPr>
            <a:spLocks noGrp="1"/>
          </p:cNvSpPr>
          <p:nvPr>
            <p:ph type="title"/>
          </p:nvPr>
        </p:nvSpPr>
        <p:spPr/>
        <p:txBody>
          <a:bodyPr>
            <a:normAutofit/>
          </a:bodyPr>
          <a:lstStyle/>
          <a:p>
            <a:r>
              <a:rPr lang="en-US" b="1" i="1" dirty="0">
                <a:solidFill>
                  <a:schemeClr val="accent1">
                    <a:lumMod val="50000"/>
                  </a:schemeClr>
                </a:solidFill>
                <a:effectLst/>
              </a:rPr>
              <a:t>Advantages of a Data-Driven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CA25CE9D-7325-4BF8-BB77-B22A00468A18}"/>
              </a:ext>
            </a:extLst>
          </p:cNvPr>
          <p:cNvSpPr>
            <a:spLocks noGrp="1"/>
          </p:cNvSpPr>
          <p:nvPr>
            <p:ph idx="1"/>
          </p:nvPr>
        </p:nvSpPr>
        <p:spPr/>
        <p:txBody>
          <a:bodyPr/>
          <a:lstStyle/>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It supports multiple data sets</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Modifying the test scripts won’t affect the test data</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No need to hardcode test data</a:t>
            </a:r>
          </a:p>
          <a:p>
            <a:pPr marL="0" indent="0" algn="l" fontAlgn="base">
              <a:lnSpc>
                <a:spcPct val="150000"/>
              </a:lnSpc>
              <a:buNone/>
            </a:pPr>
            <a:r>
              <a:rPr lang="en-US" b="0" i="1" dirty="0">
                <a:solidFill>
                  <a:schemeClr val="accent1">
                    <a:lumMod val="75000"/>
                  </a:schemeClr>
                </a:solidFill>
                <a:effectLst/>
                <a:ea typeface="MingLiU_HKSCS" panose="02020500000000000000" pitchFamily="18" charset="-120"/>
              </a:rPr>
              <a:t>	Saves time by executing more tests</a:t>
            </a:r>
          </a:p>
          <a:p>
            <a:pPr marL="0" indent="0">
              <a:lnSpc>
                <a:spcPct val="150000"/>
              </a:lnSpc>
              <a:buNone/>
            </a:pPr>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2613962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F5D7-3C83-4A9C-8C30-003B1F70ADAA}"/>
              </a:ext>
            </a:extLst>
          </p:cNvPr>
          <p:cNvSpPr>
            <a:spLocks noGrp="1"/>
          </p:cNvSpPr>
          <p:nvPr>
            <p:ph type="title"/>
          </p:nvPr>
        </p:nvSpPr>
        <p:spPr/>
        <p:txBody>
          <a:bodyPr>
            <a:normAutofit/>
          </a:bodyPr>
          <a:lstStyle/>
          <a:p>
            <a:r>
              <a:rPr lang="en-US" b="1" i="1" dirty="0">
                <a:solidFill>
                  <a:schemeClr val="accent1">
                    <a:lumMod val="50000"/>
                  </a:schemeClr>
                </a:solidFill>
                <a:effectLst/>
              </a:rPr>
              <a:t>Disadvantages of a Data-Driven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EDE14F79-0773-45B8-9965-8313CA8743D4}"/>
              </a:ext>
            </a:extLst>
          </p:cNvPr>
          <p:cNvSpPr>
            <a:spLocks noGrp="1"/>
          </p:cNvSpPr>
          <p:nvPr>
            <p:ph idx="1"/>
          </p:nvPr>
        </p:nvSpPr>
        <p:spPr/>
        <p:txBody>
          <a:bodyPr/>
          <a:lstStyle/>
          <a:p>
            <a:pPr marL="0" indent="0" algn="l" fontAlgn="base">
              <a:lnSpc>
                <a:spcPct val="150000"/>
              </a:lnSpc>
              <a:buNone/>
            </a:pPr>
            <a:r>
              <a:rPr lang="en-US" b="0" i="0" dirty="0">
                <a:solidFill>
                  <a:schemeClr val="accent1">
                    <a:lumMod val="75000"/>
                  </a:schemeClr>
                </a:solidFill>
                <a:effectLst/>
              </a:rPr>
              <a:t>	Require coding skills</a:t>
            </a:r>
          </a:p>
          <a:p>
            <a:pPr marL="0" indent="0" algn="l" fontAlgn="base">
              <a:lnSpc>
                <a:spcPct val="150000"/>
              </a:lnSpc>
              <a:buNone/>
            </a:pPr>
            <a:r>
              <a:rPr lang="en-US" b="0" i="0" dirty="0">
                <a:solidFill>
                  <a:schemeClr val="accent1">
                    <a:lumMod val="75000"/>
                  </a:schemeClr>
                </a:solidFill>
                <a:effectLst/>
              </a:rPr>
              <a:t>	Setting up the framework and test data takes more time</a:t>
            </a:r>
          </a:p>
          <a:p>
            <a:pPr marL="0" indent="0" algn="l" fontAlgn="base">
              <a:lnSpc>
                <a:spcPct val="150000"/>
              </a:lnSpc>
              <a:buNone/>
            </a:pPr>
            <a:r>
              <a:rPr lang="en-US" b="0" i="0" dirty="0">
                <a:solidFill>
                  <a:schemeClr val="accent1">
                    <a:lumMod val="75000"/>
                  </a:schemeClr>
                </a:solidFill>
                <a:effectLst/>
              </a:rPr>
              <a:t>	Need experienced automation testers to design framework</a:t>
            </a:r>
          </a:p>
          <a:p>
            <a:pPr marL="0" indent="0">
              <a:lnSpc>
                <a:spcPct val="150000"/>
              </a:lnSpc>
              <a:buNone/>
            </a:pPr>
            <a:endParaRPr lang="en-US" dirty="0">
              <a:solidFill>
                <a:schemeClr val="accent1">
                  <a:lumMod val="75000"/>
                </a:schemeClr>
              </a:solidFill>
            </a:endParaRPr>
          </a:p>
        </p:txBody>
      </p:sp>
    </p:spTree>
    <p:extLst>
      <p:ext uri="{BB962C8B-B14F-4D97-AF65-F5344CB8AC3E}">
        <p14:creationId xmlns:p14="http://schemas.microsoft.com/office/powerpoint/2010/main" val="1686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EE66-DE4D-4F96-ACC7-EDA149ED913B}"/>
              </a:ext>
            </a:extLst>
          </p:cNvPr>
          <p:cNvSpPr>
            <a:spLocks noGrp="1"/>
          </p:cNvSpPr>
          <p:nvPr>
            <p:ph type="title"/>
          </p:nvPr>
        </p:nvSpPr>
        <p:spPr/>
        <p:txBody>
          <a:bodyPr/>
          <a:lstStyle/>
          <a:p>
            <a:r>
              <a:rPr lang="en-US" sz="4400" b="1" dirty="0">
                <a:solidFill>
                  <a:schemeClr val="accent1">
                    <a:lumMod val="50000"/>
                  </a:schemeClr>
                </a:solidFill>
                <a:effectLst/>
              </a:rPr>
              <a:t>What is Framework..?</a:t>
            </a:r>
            <a:endParaRPr lang="en-US" dirty="0"/>
          </a:p>
        </p:txBody>
      </p:sp>
      <p:sp>
        <p:nvSpPr>
          <p:cNvPr id="3" name="Content Placeholder 2">
            <a:extLst>
              <a:ext uri="{FF2B5EF4-FFF2-40B4-BE49-F238E27FC236}">
                <a16:creationId xmlns:a16="http://schemas.microsoft.com/office/drawing/2014/main" id="{2D06D382-A365-4AB0-990E-93C440CEC550}"/>
              </a:ext>
            </a:extLst>
          </p:cNvPr>
          <p:cNvSpPr>
            <a:spLocks noGrp="1"/>
          </p:cNvSpPr>
          <p:nvPr>
            <p:ph idx="1"/>
          </p:nvPr>
        </p:nvSpPr>
        <p:spPr/>
        <p:txBody>
          <a:bodyPr>
            <a:noAutofit/>
          </a:bodyPr>
          <a:lstStyle/>
          <a:p>
            <a:pPr marL="0" indent="0">
              <a:lnSpc>
                <a:spcPct val="100000"/>
              </a:lnSpc>
              <a:buNone/>
            </a:pPr>
            <a:r>
              <a:rPr lang="en-US" sz="3000" b="0" i="1" dirty="0">
                <a:solidFill>
                  <a:schemeClr val="accent1">
                    <a:lumMod val="75000"/>
                  </a:schemeClr>
                </a:solidFill>
                <a:effectLst/>
              </a:rPr>
              <a:t>	- A framework is a set of guidelines or rules used for creating and designing test cases</a:t>
            </a:r>
          </a:p>
          <a:p>
            <a:pPr marL="0" indent="0">
              <a:lnSpc>
                <a:spcPct val="100000"/>
              </a:lnSpc>
              <a:buNone/>
            </a:pPr>
            <a:r>
              <a:rPr lang="en-US" sz="3000" b="0" i="1" dirty="0">
                <a:solidFill>
                  <a:schemeClr val="accent1">
                    <a:lumMod val="75000"/>
                  </a:schemeClr>
                </a:solidFill>
                <a:effectLst/>
              </a:rPr>
              <a:t>	- These guidelines could include coding standards, test-data handling methods, object repositories, processes for storing test results, or information on how to access external resources.</a:t>
            </a:r>
          </a:p>
          <a:p>
            <a:pPr marL="0" indent="0">
              <a:lnSpc>
                <a:spcPct val="100000"/>
              </a:lnSpc>
              <a:buNone/>
            </a:pPr>
            <a:r>
              <a:rPr lang="en-US" sz="3000" b="0" i="1" dirty="0">
                <a:solidFill>
                  <a:schemeClr val="accent1">
                    <a:lumMod val="75000"/>
                  </a:schemeClr>
                </a:solidFill>
                <a:effectLst/>
              </a:rPr>
              <a:t>	- While these are not mandatory rules and testers can still script or record tests without following them, using an organized framework typically provides additional benefits that would otherwise be missed out on.</a:t>
            </a:r>
            <a:endParaRPr lang="en-US" sz="3000" i="1" dirty="0">
              <a:solidFill>
                <a:schemeClr val="accent1">
                  <a:lumMod val="75000"/>
                </a:schemeClr>
              </a:solidFill>
            </a:endParaRPr>
          </a:p>
        </p:txBody>
      </p:sp>
    </p:spTree>
    <p:extLst>
      <p:ext uri="{BB962C8B-B14F-4D97-AF65-F5344CB8AC3E}">
        <p14:creationId xmlns:p14="http://schemas.microsoft.com/office/powerpoint/2010/main" val="116757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9FC8-45B9-4431-8145-806CC6E30764}"/>
              </a:ext>
            </a:extLst>
          </p:cNvPr>
          <p:cNvSpPr>
            <a:spLocks noGrp="1"/>
          </p:cNvSpPr>
          <p:nvPr>
            <p:ph type="title"/>
          </p:nvPr>
        </p:nvSpPr>
        <p:spPr/>
        <p:txBody>
          <a:bodyPr/>
          <a:lstStyle/>
          <a:p>
            <a:r>
              <a:rPr lang="en-US" b="1" i="1" dirty="0">
                <a:solidFill>
                  <a:schemeClr val="accent1">
                    <a:lumMod val="50000"/>
                  </a:schemeClr>
                </a:solidFill>
              </a:rPr>
              <a:t>Keyword Driven Testing Framework</a:t>
            </a:r>
          </a:p>
        </p:txBody>
      </p:sp>
      <p:sp>
        <p:nvSpPr>
          <p:cNvPr id="3" name="Content Placeholder 2">
            <a:extLst>
              <a:ext uri="{FF2B5EF4-FFF2-40B4-BE49-F238E27FC236}">
                <a16:creationId xmlns:a16="http://schemas.microsoft.com/office/drawing/2014/main" id="{4574D0CA-E9BF-46A1-9EBB-2BD0FF3B8924}"/>
              </a:ext>
            </a:extLst>
          </p:cNvPr>
          <p:cNvSpPr>
            <a:spLocks noGrp="1"/>
          </p:cNvSpPr>
          <p:nvPr>
            <p:ph idx="1"/>
          </p:nvPr>
        </p:nvSpPr>
        <p:spPr/>
        <p:txBody>
          <a:bodyPr>
            <a:normAutofit fontScale="85000" lnSpcReduction="20000"/>
          </a:bodyPr>
          <a:lstStyle/>
          <a:p>
            <a:pPr marL="0" indent="0" algn="l" fontAlgn="base">
              <a:lnSpc>
                <a:spcPct val="150000"/>
              </a:lnSpc>
              <a:buNone/>
            </a:pPr>
            <a:r>
              <a:rPr lang="en-US" dirty="0">
                <a:solidFill>
                  <a:schemeClr val="accent1">
                    <a:lumMod val="75000"/>
                  </a:schemeClr>
                </a:solidFill>
              </a:rPr>
              <a:t>	It is also known as table-driven testing or action word based testing. </a:t>
            </a:r>
          </a:p>
          <a:p>
            <a:pPr marL="0" indent="0" algn="l" fontAlgn="base">
              <a:lnSpc>
                <a:spcPct val="150000"/>
              </a:lnSpc>
              <a:buNone/>
            </a:pPr>
            <a:r>
              <a:rPr lang="en-US" dirty="0">
                <a:solidFill>
                  <a:schemeClr val="accent1">
                    <a:lumMod val="75000"/>
                  </a:schemeClr>
                </a:solidFill>
              </a:rPr>
              <a:t>	In Keyword-driven testing, we use a table format to define keywords or action words for each function or method that we would execute.</a:t>
            </a:r>
          </a:p>
          <a:p>
            <a:pPr marL="0" indent="0" algn="l" fontAlgn="base">
              <a:lnSpc>
                <a:spcPct val="150000"/>
              </a:lnSpc>
              <a:buNone/>
            </a:pPr>
            <a:r>
              <a:rPr lang="en-US" dirty="0">
                <a:solidFill>
                  <a:schemeClr val="accent1">
                    <a:lumMod val="75000"/>
                  </a:schemeClr>
                </a:solidFill>
              </a:rPr>
              <a:t>	It performs automation test scripts based on the keywords specified in the excel sheet.</a:t>
            </a:r>
          </a:p>
          <a:p>
            <a:pPr marL="0" indent="0">
              <a:lnSpc>
                <a:spcPct val="150000"/>
              </a:lnSpc>
              <a:buNone/>
            </a:pPr>
            <a:r>
              <a:rPr lang="en-US" dirty="0">
                <a:solidFill>
                  <a:schemeClr val="accent1">
                    <a:lumMod val="75000"/>
                  </a:schemeClr>
                </a:solidFill>
              </a:rPr>
              <a:t>	The logic to read keywords and call the required action mentioned in the external excel sheet is placed in the main class. Keyword-driven testing is similar to data-driven testing</a:t>
            </a:r>
          </a:p>
        </p:txBody>
      </p:sp>
    </p:spTree>
    <p:extLst>
      <p:ext uri="{BB962C8B-B14F-4D97-AF65-F5344CB8AC3E}">
        <p14:creationId xmlns:p14="http://schemas.microsoft.com/office/powerpoint/2010/main" val="111128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D4EE-E4AE-4A73-BC07-8C42D688C240}"/>
              </a:ext>
            </a:extLst>
          </p:cNvPr>
          <p:cNvSpPr>
            <a:spLocks noGrp="1"/>
          </p:cNvSpPr>
          <p:nvPr>
            <p:ph type="title"/>
          </p:nvPr>
        </p:nvSpPr>
        <p:spPr/>
        <p:txBody>
          <a:bodyPr>
            <a:normAutofit/>
          </a:bodyPr>
          <a:lstStyle/>
          <a:p>
            <a:r>
              <a:rPr lang="en-US" b="1" i="1" dirty="0">
                <a:solidFill>
                  <a:schemeClr val="accent1">
                    <a:lumMod val="50000"/>
                  </a:schemeClr>
                </a:solidFill>
              </a:rPr>
              <a:t>Advantages of Keyword-Driven Frameworks</a:t>
            </a:r>
          </a:p>
        </p:txBody>
      </p:sp>
      <p:sp>
        <p:nvSpPr>
          <p:cNvPr id="3" name="Content Placeholder 2">
            <a:extLst>
              <a:ext uri="{FF2B5EF4-FFF2-40B4-BE49-F238E27FC236}">
                <a16:creationId xmlns:a16="http://schemas.microsoft.com/office/drawing/2014/main" id="{EC2556D9-12CE-40D4-BD02-A93172D1ABDE}"/>
              </a:ext>
            </a:extLst>
          </p:cNvPr>
          <p:cNvSpPr>
            <a:spLocks noGrp="1"/>
          </p:cNvSpPr>
          <p:nvPr>
            <p:ph idx="1"/>
          </p:nvPr>
        </p:nvSpPr>
        <p:spPr/>
        <p:txBody>
          <a:bodyPr>
            <a:normAutofit fontScale="92500" lnSpcReduction="20000"/>
          </a:bodyPr>
          <a:lstStyle/>
          <a:p>
            <a:pPr marL="0" indent="0" algn="l" fontAlgn="base">
              <a:lnSpc>
                <a:spcPct val="150000"/>
              </a:lnSpc>
              <a:buNone/>
            </a:pPr>
            <a:r>
              <a:rPr lang="en-US" sz="2400" dirty="0">
                <a:solidFill>
                  <a:schemeClr val="accent1">
                    <a:lumMod val="75000"/>
                  </a:schemeClr>
                </a:solidFill>
              </a:rPr>
              <a:t>	No need to be an expert to write test scripts</a:t>
            </a:r>
          </a:p>
          <a:p>
            <a:pPr marL="0" indent="0" algn="l" fontAlgn="base">
              <a:lnSpc>
                <a:spcPct val="150000"/>
              </a:lnSpc>
              <a:buNone/>
            </a:pPr>
            <a:r>
              <a:rPr lang="en-US" sz="2400" dirty="0">
                <a:solidFill>
                  <a:schemeClr val="accent1">
                    <a:lumMod val="75000"/>
                  </a:schemeClr>
                </a:solidFill>
              </a:rPr>
              <a:t>	It is possible to reuse the code. We can point the different scripts to the same keyword</a:t>
            </a:r>
          </a:p>
          <a:p>
            <a:pPr marL="0" indent="0" algn="l" fontAlgn="base">
              <a:lnSpc>
                <a:spcPct val="150000"/>
              </a:lnSpc>
              <a:buNone/>
            </a:pPr>
            <a:r>
              <a:rPr lang="en-US" sz="2400" dirty="0">
                <a:solidFill>
                  <a:schemeClr val="accent1">
                    <a:lumMod val="75000"/>
                  </a:schemeClr>
                </a:solidFill>
              </a:rPr>
              <a:t>	Even though application changes, test scripts don’t change.</a:t>
            </a:r>
          </a:p>
          <a:p>
            <a:pPr marL="0" indent="0" algn="l" fontAlgn="base">
              <a:lnSpc>
                <a:spcPct val="150000"/>
              </a:lnSpc>
              <a:buNone/>
            </a:pPr>
            <a:r>
              <a:rPr lang="en-US" sz="2400" dirty="0">
                <a:solidFill>
                  <a:schemeClr val="accent1">
                    <a:lumMod val="75000"/>
                  </a:schemeClr>
                </a:solidFill>
              </a:rPr>
              <a:t>	Tests can be designed before developing the application</a:t>
            </a:r>
          </a:p>
          <a:p>
            <a:pPr marL="0" indent="0" algn="l" fontAlgn="base">
              <a:lnSpc>
                <a:spcPct val="150000"/>
              </a:lnSpc>
              <a:buNone/>
            </a:pPr>
            <a:r>
              <a:rPr lang="en-US" sz="2400" dirty="0">
                <a:solidFill>
                  <a:schemeClr val="accent1">
                    <a:lumMod val="75000"/>
                  </a:schemeClr>
                </a:solidFill>
              </a:rPr>
              <a:t>	Test scripts work independently of an application under test with basic modifications</a:t>
            </a:r>
          </a:p>
          <a:p>
            <a:pPr marL="0" indent="0" algn="l" fontAlgn="base">
              <a:lnSpc>
                <a:spcPct val="150000"/>
              </a:lnSpc>
              <a:buNone/>
            </a:pPr>
            <a:r>
              <a:rPr lang="en-US" sz="2400" dirty="0">
                <a:solidFill>
                  <a:schemeClr val="accent1">
                    <a:lumMod val="75000"/>
                  </a:schemeClr>
                </a:solidFill>
              </a:rPr>
              <a:t>	Not dependent on test tools</a:t>
            </a:r>
          </a:p>
        </p:txBody>
      </p:sp>
    </p:spTree>
    <p:extLst>
      <p:ext uri="{BB962C8B-B14F-4D97-AF65-F5344CB8AC3E}">
        <p14:creationId xmlns:p14="http://schemas.microsoft.com/office/powerpoint/2010/main" val="98412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BFBD-D140-45DD-B008-CC654A13A869}"/>
              </a:ext>
            </a:extLst>
          </p:cNvPr>
          <p:cNvSpPr>
            <a:spLocks noGrp="1"/>
          </p:cNvSpPr>
          <p:nvPr>
            <p:ph type="title"/>
          </p:nvPr>
        </p:nvSpPr>
        <p:spPr/>
        <p:txBody>
          <a:bodyPr>
            <a:normAutofit/>
          </a:bodyPr>
          <a:lstStyle/>
          <a:p>
            <a:r>
              <a:rPr lang="en-US" b="1" i="1" dirty="0">
                <a:solidFill>
                  <a:schemeClr val="accent1">
                    <a:lumMod val="50000"/>
                  </a:schemeClr>
                </a:solidFill>
              </a:rPr>
              <a:t>Disadvantages of Keyword-Driven Frameworks</a:t>
            </a:r>
          </a:p>
        </p:txBody>
      </p:sp>
      <p:sp>
        <p:nvSpPr>
          <p:cNvPr id="3" name="Content Placeholder 2">
            <a:extLst>
              <a:ext uri="{FF2B5EF4-FFF2-40B4-BE49-F238E27FC236}">
                <a16:creationId xmlns:a16="http://schemas.microsoft.com/office/drawing/2014/main" id="{B34902D3-4AA2-4B08-A74B-65B804904968}"/>
              </a:ext>
            </a:extLst>
          </p:cNvPr>
          <p:cNvSpPr>
            <a:spLocks noGrp="1"/>
          </p:cNvSpPr>
          <p:nvPr>
            <p:ph idx="1"/>
          </p:nvPr>
        </p:nvSpPr>
        <p:spPr/>
        <p:txBody>
          <a:bodyPr>
            <a:normAutofit/>
          </a:bodyPr>
          <a:lstStyle/>
          <a:p>
            <a:pPr marL="0" indent="0" algn="l" fontAlgn="base">
              <a:lnSpc>
                <a:spcPct val="150000"/>
              </a:lnSpc>
              <a:buNone/>
            </a:pPr>
            <a:r>
              <a:rPr lang="en-US" dirty="0">
                <a:solidFill>
                  <a:schemeClr val="accent1">
                    <a:lumMod val="75000"/>
                  </a:schemeClr>
                </a:solidFill>
              </a:rPr>
              <a:t>	Take more time to design</a:t>
            </a:r>
          </a:p>
          <a:p>
            <a:pPr marL="0" indent="0" algn="l" fontAlgn="base">
              <a:lnSpc>
                <a:spcPct val="150000"/>
              </a:lnSpc>
              <a:buNone/>
            </a:pPr>
            <a:r>
              <a:rPr lang="en-US" dirty="0">
                <a:solidFill>
                  <a:schemeClr val="accent1">
                    <a:lumMod val="75000"/>
                  </a:schemeClr>
                </a:solidFill>
              </a:rPr>
              <a:t>	The initial cost is high</a:t>
            </a:r>
          </a:p>
          <a:p>
            <a:pPr marL="0" indent="0" algn="l" fontAlgn="base">
              <a:lnSpc>
                <a:spcPct val="150000"/>
              </a:lnSpc>
              <a:buNone/>
            </a:pPr>
            <a:r>
              <a:rPr lang="en-US" dirty="0">
                <a:solidFill>
                  <a:schemeClr val="accent1">
                    <a:lumMod val="75000"/>
                  </a:schemeClr>
                </a:solidFill>
              </a:rPr>
              <a:t>	Employees with good test automation skills needed</a:t>
            </a:r>
          </a:p>
          <a:p>
            <a:pPr marL="0" indent="0">
              <a:lnSpc>
                <a:spcPct val="150000"/>
              </a:lnSpc>
              <a:buNone/>
            </a:pPr>
            <a:endParaRPr lang="en-US" dirty="0">
              <a:solidFill>
                <a:schemeClr val="accent1">
                  <a:lumMod val="75000"/>
                </a:schemeClr>
              </a:solidFill>
            </a:endParaRPr>
          </a:p>
        </p:txBody>
      </p:sp>
    </p:spTree>
    <p:extLst>
      <p:ext uri="{BB962C8B-B14F-4D97-AF65-F5344CB8AC3E}">
        <p14:creationId xmlns:p14="http://schemas.microsoft.com/office/powerpoint/2010/main" val="504120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E204-BEEF-4162-8829-8A7DE0A94790}"/>
              </a:ext>
            </a:extLst>
          </p:cNvPr>
          <p:cNvSpPr>
            <a:spLocks noGrp="1"/>
          </p:cNvSpPr>
          <p:nvPr>
            <p:ph type="title"/>
          </p:nvPr>
        </p:nvSpPr>
        <p:spPr/>
        <p:txBody>
          <a:bodyPr/>
          <a:lstStyle/>
          <a:p>
            <a:r>
              <a:rPr lang="en-US" b="1" i="1" dirty="0">
                <a:solidFill>
                  <a:schemeClr val="accent1">
                    <a:lumMod val="50000"/>
                  </a:schemeClr>
                </a:solidFill>
              </a:rPr>
              <a:t>Hybrid Driven Testing Framework</a:t>
            </a:r>
          </a:p>
        </p:txBody>
      </p:sp>
      <p:sp>
        <p:nvSpPr>
          <p:cNvPr id="3" name="Content Placeholder 2">
            <a:extLst>
              <a:ext uri="{FF2B5EF4-FFF2-40B4-BE49-F238E27FC236}">
                <a16:creationId xmlns:a16="http://schemas.microsoft.com/office/drawing/2014/main" id="{D59BFDA8-2F70-49FC-A43E-9CB04F74ADC1}"/>
              </a:ext>
            </a:extLst>
          </p:cNvPr>
          <p:cNvSpPr>
            <a:spLocks noGrp="1"/>
          </p:cNvSpPr>
          <p:nvPr>
            <p:ph idx="1"/>
          </p:nvPr>
        </p:nvSpPr>
        <p:spPr/>
        <p:txBody>
          <a:bodyPr>
            <a:normAutofit/>
          </a:bodyPr>
          <a:lstStyle/>
          <a:p>
            <a:pPr marL="0" indent="0" algn="l" fontAlgn="base">
              <a:lnSpc>
                <a:spcPct val="150000"/>
              </a:lnSpc>
              <a:buNone/>
            </a:pPr>
            <a:r>
              <a:rPr lang="en-US" dirty="0">
                <a:solidFill>
                  <a:schemeClr val="accent1">
                    <a:lumMod val="75000"/>
                  </a:schemeClr>
                </a:solidFill>
              </a:rPr>
              <a:t>	Hybrid Test automation framework is the combination of two or more frameworks mentioned above. It attempts to leverage the strengths and benefits of other frameworks for the particular test environment it manages. Most of the teams are building this hybrid driven framework in the current market</a:t>
            </a:r>
          </a:p>
          <a:p>
            <a:pPr marL="0" indent="0">
              <a:lnSpc>
                <a:spcPct val="150000"/>
              </a:lnSpc>
              <a:buNone/>
            </a:pPr>
            <a:endParaRPr lang="en-US" dirty="0">
              <a:solidFill>
                <a:schemeClr val="accent1">
                  <a:lumMod val="75000"/>
                </a:schemeClr>
              </a:solidFill>
            </a:endParaRPr>
          </a:p>
        </p:txBody>
      </p:sp>
    </p:spTree>
    <p:extLst>
      <p:ext uri="{BB962C8B-B14F-4D97-AF65-F5344CB8AC3E}">
        <p14:creationId xmlns:p14="http://schemas.microsoft.com/office/powerpoint/2010/main" val="20018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6683-A001-47A4-B9A4-F4C32F813981}"/>
              </a:ext>
            </a:extLst>
          </p:cNvPr>
          <p:cNvSpPr>
            <a:spLocks noGrp="1"/>
          </p:cNvSpPr>
          <p:nvPr>
            <p:ph type="title"/>
          </p:nvPr>
        </p:nvSpPr>
        <p:spPr/>
        <p:txBody>
          <a:bodyPr>
            <a:normAutofit/>
          </a:bodyPr>
          <a:lstStyle/>
          <a:p>
            <a:r>
              <a:rPr lang="en-US" b="1" i="1" dirty="0">
                <a:solidFill>
                  <a:schemeClr val="accent1">
                    <a:lumMod val="50000"/>
                  </a:schemeClr>
                </a:solidFill>
              </a:rPr>
              <a:t>Behavior Driven Development Testing Framework</a:t>
            </a:r>
          </a:p>
        </p:txBody>
      </p:sp>
      <p:sp>
        <p:nvSpPr>
          <p:cNvPr id="3" name="Content Placeholder 2">
            <a:extLst>
              <a:ext uri="{FF2B5EF4-FFF2-40B4-BE49-F238E27FC236}">
                <a16:creationId xmlns:a16="http://schemas.microsoft.com/office/drawing/2014/main" id="{8ACC1686-5541-47B6-B79F-7477BF0E76B3}"/>
              </a:ext>
            </a:extLst>
          </p:cNvPr>
          <p:cNvSpPr>
            <a:spLocks noGrp="1"/>
          </p:cNvSpPr>
          <p:nvPr>
            <p:ph idx="1"/>
          </p:nvPr>
        </p:nvSpPr>
        <p:spPr/>
        <p:txBody>
          <a:bodyPr>
            <a:normAutofit fontScale="92500"/>
          </a:bodyPr>
          <a:lstStyle/>
          <a:p>
            <a:pPr marL="0" indent="0" algn="l" fontAlgn="base">
              <a:lnSpc>
                <a:spcPct val="150000"/>
              </a:lnSpc>
              <a:buNone/>
            </a:pPr>
            <a:r>
              <a:rPr lang="en-US" dirty="0">
                <a:solidFill>
                  <a:schemeClr val="accent1">
                    <a:lumMod val="75000"/>
                  </a:schemeClr>
                </a:solidFill>
              </a:rPr>
              <a:t>	The purpose of this Behavior Driven Development framework is to create a platform that allows everyone (such as Business Analysts, Developers, Testers, </a:t>
            </a:r>
            <a:r>
              <a:rPr lang="en-US" dirty="0" err="1">
                <a:solidFill>
                  <a:schemeClr val="accent1">
                    <a:lumMod val="75000"/>
                  </a:schemeClr>
                </a:solidFill>
              </a:rPr>
              <a:t>etc</a:t>
            </a:r>
            <a:r>
              <a:rPr lang="en-US" dirty="0">
                <a:solidFill>
                  <a:schemeClr val="accent1">
                    <a:lumMod val="75000"/>
                  </a:schemeClr>
                </a:solidFill>
              </a:rPr>
              <a:t>,) to participate actively. It requires increased collaboration between Development and Test Teams.  It doesn’t require the users to be acquainted with a programming language. We use non-technical, natural language to create test specifications. Some of the tools available in the market for Behavior Driven Development is JBehave, Cucumber, etc.,</a:t>
            </a:r>
          </a:p>
          <a:p>
            <a:pPr marL="0" indent="0">
              <a:lnSpc>
                <a:spcPct val="150000"/>
              </a:lnSpc>
              <a:buNone/>
            </a:pPr>
            <a:endParaRPr lang="en-US" dirty="0">
              <a:solidFill>
                <a:schemeClr val="accent1">
                  <a:lumMod val="75000"/>
                </a:schemeClr>
              </a:solidFill>
            </a:endParaRPr>
          </a:p>
        </p:txBody>
      </p:sp>
    </p:spTree>
    <p:extLst>
      <p:ext uri="{BB962C8B-B14F-4D97-AF65-F5344CB8AC3E}">
        <p14:creationId xmlns:p14="http://schemas.microsoft.com/office/powerpoint/2010/main" val="400622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B235-D982-43D5-9C6A-9B1B314E0DE9}"/>
              </a:ext>
            </a:extLst>
          </p:cNvPr>
          <p:cNvSpPr>
            <a:spLocks noGrp="1"/>
          </p:cNvSpPr>
          <p:nvPr>
            <p:ph type="title"/>
          </p:nvPr>
        </p:nvSpPr>
        <p:spPr/>
        <p:txBody>
          <a:bodyPr/>
          <a:lstStyle/>
          <a:p>
            <a:r>
              <a:rPr lang="en-US" b="1" i="1" dirty="0">
                <a:solidFill>
                  <a:schemeClr val="accent1">
                    <a:lumMod val="50000"/>
                  </a:schemeClr>
                </a:solidFill>
              </a:rPr>
              <a:t>Conclusion</a:t>
            </a:r>
          </a:p>
        </p:txBody>
      </p:sp>
      <p:sp>
        <p:nvSpPr>
          <p:cNvPr id="3" name="Content Placeholder 2">
            <a:extLst>
              <a:ext uri="{FF2B5EF4-FFF2-40B4-BE49-F238E27FC236}">
                <a16:creationId xmlns:a16="http://schemas.microsoft.com/office/drawing/2014/main" id="{FF5C98E7-1DBE-4165-B6BF-DA409EE3ACF3}"/>
              </a:ext>
            </a:extLst>
          </p:cNvPr>
          <p:cNvSpPr>
            <a:spLocks noGrp="1"/>
          </p:cNvSpPr>
          <p:nvPr>
            <p:ph idx="1"/>
          </p:nvPr>
        </p:nvSpPr>
        <p:spPr>
          <a:xfrm>
            <a:off x="838200" y="1577431"/>
            <a:ext cx="10515600" cy="4351338"/>
          </a:xfrm>
        </p:spPr>
        <p:txBody>
          <a:bodyPr>
            <a:noAutofit/>
          </a:bodyPr>
          <a:lstStyle/>
          <a:p>
            <a:pPr marL="0" indent="0" algn="l" fontAlgn="base">
              <a:lnSpc>
                <a:spcPct val="150000"/>
              </a:lnSpc>
              <a:buNone/>
            </a:pPr>
            <a:r>
              <a:rPr lang="en-US" sz="2200" dirty="0">
                <a:solidFill>
                  <a:schemeClr val="accent1">
                    <a:lumMod val="75000"/>
                  </a:schemeClr>
                </a:solidFill>
              </a:rPr>
              <a:t>	Even though we have seen different types of test automation frameworks. Popular test automation frameworks out of all are Data driven framework, Keyword driven framework, and Hybrid framework.</a:t>
            </a:r>
          </a:p>
          <a:p>
            <a:pPr marL="0" indent="0" algn="l" fontAlgn="base">
              <a:lnSpc>
                <a:spcPct val="150000"/>
              </a:lnSpc>
              <a:buNone/>
            </a:pPr>
            <a:r>
              <a:rPr lang="en-US" sz="2200" dirty="0">
                <a:solidFill>
                  <a:schemeClr val="accent1">
                    <a:lumMod val="75000"/>
                  </a:schemeClr>
                </a:solidFill>
              </a:rPr>
              <a:t>	In the Data-Driven Framework, we keep test data in excel sheets &amp; use TestNG’s data provider to execute test cases.</a:t>
            </a:r>
          </a:p>
          <a:p>
            <a:pPr marL="0" indent="0" algn="l" fontAlgn="base">
              <a:lnSpc>
                <a:spcPct val="150000"/>
              </a:lnSpc>
              <a:buNone/>
            </a:pPr>
            <a:r>
              <a:rPr lang="en-US" sz="2200" dirty="0">
                <a:solidFill>
                  <a:schemeClr val="accent1">
                    <a:lumMod val="75000"/>
                  </a:schemeClr>
                </a:solidFill>
              </a:rPr>
              <a:t>	In Keyword driven framework, we define keywords in the excel sheet and the code will call this file to execute the test cases</a:t>
            </a:r>
          </a:p>
          <a:p>
            <a:pPr marL="0" indent="0" algn="l" fontAlgn="base">
              <a:lnSpc>
                <a:spcPct val="150000"/>
              </a:lnSpc>
              <a:buNone/>
            </a:pPr>
            <a:r>
              <a:rPr lang="en-US" sz="2200" dirty="0">
                <a:solidFill>
                  <a:schemeClr val="accent1">
                    <a:lumMod val="75000"/>
                  </a:schemeClr>
                </a:solidFill>
              </a:rPr>
              <a:t>	The hybrid framework is a combination of both Data-driven and Keyword driven frameworks.</a:t>
            </a:r>
          </a:p>
          <a:p>
            <a:pPr marL="0" indent="0">
              <a:lnSpc>
                <a:spcPct val="150000"/>
              </a:lnSpc>
              <a:buNone/>
            </a:pPr>
            <a:endParaRPr lang="en-US" sz="2200" dirty="0">
              <a:solidFill>
                <a:schemeClr val="accent1">
                  <a:lumMod val="75000"/>
                </a:schemeClr>
              </a:solidFill>
            </a:endParaRPr>
          </a:p>
        </p:txBody>
      </p:sp>
    </p:spTree>
    <p:extLst>
      <p:ext uri="{BB962C8B-B14F-4D97-AF65-F5344CB8AC3E}">
        <p14:creationId xmlns:p14="http://schemas.microsoft.com/office/powerpoint/2010/main" val="2413184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017B-758D-4593-84C4-971D1287DCB7}"/>
              </a:ext>
            </a:extLst>
          </p:cNvPr>
          <p:cNvSpPr>
            <a:spLocks noGrp="1"/>
          </p:cNvSpPr>
          <p:nvPr>
            <p:ph type="title"/>
          </p:nvPr>
        </p:nvSpPr>
        <p:spPr/>
        <p:txBody>
          <a:bodyPr>
            <a:normAutofit/>
          </a:bodyPr>
          <a:lstStyle/>
          <a:p>
            <a:r>
              <a:rPr lang="en-US" b="1" i="1" dirty="0">
                <a:solidFill>
                  <a:schemeClr val="accent1">
                    <a:lumMod val="50000"/>
                  </a:schemeClr>
                </a:solidFill>
              </a:rPr>
              <a:t>References</a:t>
            </a:r>
          </a:p>
        </p:txBody>
      </p:sp>
      <p:sp>
        <p:nvSpPr>
          <p:cNvPr id="3" name="Content Placeholder 2">
            <a:extLst>
              <a:ext uri="{FF2B5EF4-FFF2-40B4-BE49-F238E27FC236}">
                <a16:creationId xmlns:a16="http://schemas.microsoft.com/office/drawing/2014/main" id="{929E407F-4438-4AB5-8B68-5519FEA2A95E}"/>
              </a:ext>
            </a:extLst>
          </p:cNvPr>
          <p:cNvSpPr>
            <a:spLocks noGrp="1"/>
          </p:cNvSpPr>
          <p:nvPr>
            <p:ph idx="1"/>
          </p:nvPr>
        </p:nvSpPr>
        <p:spPr/>
        <p:txBody>
          <a:bodyPr/>
          <a:lstStyle/>
          <a:p>
            <a:pPr marL="0" indent="0">
              <a:lnSpc>
                <a:spcPct val="150000"/>
              </a:lnSpc>
              <a:buNone/>
            </a:pPr>
            <a:r>
              <a:rPr lang="en-US" dirty="0">
                <a:solidFill>
                  <a:schemeClr val="accent1">
                    <a:lumMod val="75000"/>
                  </a:schemeClr>
                </a:solidFill>
              </a:rPr>
              <a:t>	https://smartbear.com/learn/automated-testing/test-automation-frameworks/</a:t>
            </a:r>
          </a:p>
          <a:p>
            <a:pPr marL="0" indent="0">
              <a:lnSpc>
                <a:spcPct val="150000"/>
              </a:lnSpc>
              <a:buNone/>
            </a:pPr>
            <a:r>
              <a:rPr lang="en-US" dirty="0">
                <a:solidFill>
                  <a:schemeClr val="accent1">
                    <a:lumMod val="75000"/>
                  </a:schemeClr>
                </a:solidFill>
              </a:rPr>
              <a:t>	https://www.softwaretestingmaterial.com/types-test-automation-frameworks/</a:t>
            </a:r>
          </a:p>
        </p:txBody>
      </p:sp>
    </p:spTree>
    <p:extLst>
      <p:ext uri="{BB962C8B-B14F-4D97-AF65-F5344CB8AC3E}">
        <p14:creationId xmlns:p14="http://schemas.microsoft.com/office/powerpoint/2010/main" val="410860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6DBA-0B6A-4B5C-A6B7-8DEC7B03E21B}"/>
              </a:ext>
            </a:extLst>
          </p:cNvPr>
          <p:cNvSpPr>
            <a:spLocks noGrp="1"/>
          </p:cNvSpPr>
          <p:nvPr>
            <p:ph type="title"/>
          </p:nvPr>
        </p:nvSpPr>
        <p:spPr/>
        <p:txBody>
          <a:bodyPr>
            <a:normAutofit/>
          </a:bodyPr>
          <a:lstStyle/>
          <a:p>
            <a:r>
              <a:rPr lang="en-US" sz="6000" b="1" dirty="0">
                <a:solidFill>
                  <a:schemeClr val="accent1">
                    <a:lumMod val="50000"/>
                  </a:schemeClr>
                </a:solidFill>
                <a:effectLst/>
              </a:rPr>
              <a:t>Why Framework..?</a:t>
            </a:r>
            <a:endParaRPr lang="en-US" sz="6000" dirty="0">
              <a:solidFill>
                <a:schemeClr val="accent1">
                  <a:lumMod val="50000"/>
                </a:schemeClr>
              </a:solidFill>
            </a:endParaRPr>
          </a:p>
        </p:txBody>
      </p:sp>
      <p:sp>
        <p:nvSpPr>
          <p:cNvPr id="5" name="Content Placeholder 4">
            <a:extLst>
              <a:ext uri="{FF2B5EF4-FFF2-40B4-BE49-F238E27FC236}">
                <a16:creationId xmlns:a16="http://schemas.microsoft.com/office/drawing/2014/main" id="{57215896-E3CE-42B7-998F-3784CCA74BC6}"/>
              </a:ext>
            </a:extLst>
          </p:cNvPr>
          <p:cNvSpPr>
            <a:spLocks noGrp="1"/>
          </p:cNvSpPr>
          <p:nvPr>
            <p:ph idx="1"/>
          </p:nvPr>
        </p:nvSpPr>
        <p:spPr/>
        <p:txBody>
          <a:bodyPr>
            <a:normAutofit/>
          </a:bodyPr>
          <a:lstStyle/>
          <a:p>
            <a:pPr marL="0" indent="0">
              <a:lnSpc>
                <a:spcPct val="150000"/>
              </a:lnSpc>
              <a:buNone/>
            </a:pPr>
            <a:r>
              <a:rPr lang="en-US" sz="3200" b="0" i="1" dirty="0">
                <a:solidFill>
                  <a:schemeClr val="accent1">
                    <a:lumMod val="75000"/>
                  </a:schemeClr>
                </a:solidFill>
                <a:effectLst/>
              </a:rPr>
              <a:t>	- A framework defines the organization’s way of doing things – a ‘Single Standard’. </a:t>
            </a:r>
          </a:p>
          <a:p>
            <a:pPr marL="0" indent="0">
              <a:lnSpc>
                <a:spcPct val="150000"/>
              </a:lnSpc>
              <a:buNone/>
            </a:pPr>
            <a:r>
              <a:rPr lang="en-US" sz="3200" i="1" dirty="0">
                <a:solidFill>
                  <a:schemeClr val="accent1">
                    <a:lumMod val="75000"/>
                  </a:schemeClr>
                </a:solidFill>
              </a:rPr>
              <a:t>	- </a:t>
            </a:r>
            <a:r>
              <a:rPr lang="en-US" sz="3200" b="0" i="1" dirty="0">
                <a:solidFill>
                  <a:schemeClr val="accent1">
                    <a:lumMod val="75000"/>
                  </a:schemeClr>
                </a:solidFill>
                <a:effectLst/>
              </a:rPr>
              <a:t>Following this standard would result in the project team achieving</a:t>
            </a:r>
            <a:endParaRPr lang="en-US" sz="3200" i="1" dirty="0">
              <a:solidFill>
                <a:schemeClr val="accent1">
                  <a:lumMod val="75000"/>
                </a:schemeClr>
              </a:solidFill>
            </a:endParaRPr>
          </a:p>
        </p:txBody>
      </p:sp>
    </p:spTree>
    <p:extLst>
      <p:ext uri="{BB962C8B-B14F-4D97-AF65-F5344CB8AC3E}">
        <p14:creationId xmlns:p14="http://schemas.microsoft.com/office/powerpoint/2010/main" val="390150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DCC9-43F1-4360-B2CB-869FA9BE563F}"/>
              </a:ext>
            </a:extLst>
          </p:cNvPr>
          <p:cNvSpPr>
            <a:spLocks noGrp="1"/>
          </p:cNvSpPr>
          <p:nvPr>
            <p:ph type="title"/>
          </p:nvPr>
        </p:nvSpPr>
        <p:spPr/>
        <p:txBody>
          <a:bodyPr/>
          <a:lstStyle/>
          <a:p>
            <a:r>
              <a:rPr lang="en-US" b="1" i="1" dirty="0">
                <a:solidFill>
                  <a:schemeClr val="accent1">
                    <a:lumMod val="50000"/>
                  </a:schemeClr>
                </a:solidFill>
                <a:effectLst/>
              </a:rPr>
              <a:t>What is Selenium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AD30F4D6-987D-4796-94D0-FBACCA10296C}"/>
              </a:ext>
            </a:extLst>
          </p:cNvPr>
          <p:cNvSpPr>
            <a:spLocks noGrp="1"/>
          </p:cNvSpPr>
          <p:nvPr>
            <p:ph idx="1"/>
          </p:nvPr>
        </p:nvSpPr>
        <p:spPr/>
        <p:txBody>
          <a:bodyPr/>
          <a:lstStyle/>
          <a:p>
            <a:pPr marL="0" indent="0" algn="l" fontAlgn="base">
              <a:lnSpc>
                <a:spcPct val="150000"/>
              </a:lnSpc>
              <a:buNone/>
            </a:pPr>
            <a:r>
              <a:rPr lang="en-US" b="1" dirty="0">
                <a:solidFill>
                  <a:schemeClr val="accent1">
                    <a:lumMod val="75000"/>
                  </a:schemeClr>
                </a:solidFill>
                <a:ea typeface="MingLiU_HKSCS" panose="02020500000000000000" pitchFamily="18" charset="-120"/>
              </a:rPr>
              <a:t>	</a:t>
            </a:r>
            <a:r>
              <a:rPr lang="en-US" b="0" i="0" dirty="0">
                <a:solidFill>
                  <a:schemeClr val="accent1">
                    <a:lumMod val="75000"/>
                  </a:schemeClr>
                </a:solidFill>
                <a:effectLst/>
                <a:ea typeface="MingLiU_HKSCS" panose="02020500000000000000" pitchFamily="18" charset="-120"/>
              </a:rPr>
              <a:t>Selenium framework’s code structure helps you to reuse the code, reduce code maintenance, higher code readability, and allows multiple users to work on the same piece of the program.</a:t>
            </a:r>
          </a:p>
          <a:p>
            <a:pPr marL="0" indent="0">
              <a:lnSpc>
                <a:spcPct val="150000"/>
              </a:lnSpc>
              <a:buNone/>
            </a:pPr>
            <a:endParaRPr lang="en-US"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6709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FD0F-E904-472C-91D2-A00C5C34CDAD}"/>
              </a:ext>
            </a:extLst>
          </p:cNvPr>
          <p:cNvSpPr>
            <a:spLocks noGrp="1"/>
          </p:cNvSpPr>
          <p:nvPr>
            <p:ph type="title"/>
          </p:nvPr>
        </p:nvSpPr>
        <p:spPr/>
        <p:txBody>
          <a:bodyPr/>
          <a:lstStyle/>
          <a:p>
            <a:r>
              <a:rPr lang="en-US" b="1" i="1" dirty="0">
                <a:solidFill>
                  <a:schemeClr val="accent1">
                    <a:lumMod val="50000"/>
                  </a:schemeClr>
                </a:solidFill>
                <a:effectLst/>
                <a:ea typeface="MingLiU_HKSCS" panose="02020500000000000000" pitchFamily="18" charset="-120"/>
              </a:rPr>
              <a:t>Why do we need the Selenium Framework?</a:t>
            </a:r>
            <a:endParaRPr lang="en-US" i="1" dirty="0">
              <a:solidFill>
                <a:schemeClr val="accent1">
                  <a:lumMod val="50000"/>
                </a:schemeClr>
              </a:solidFill>
              <a:ea typeface="MingLiU_HKSCS" panose="02020500000000000000" pitchFamily="18" charset="-120"/>
            </a:endParaRPr>
          </a:p>
        </p:txBody>
      </p:sp>
      <p:sp>
        <p:nvSpPr>
          <p:cNvPr id="3" name="Content Placeholder 2">
            <a:extLst>
              <a:ext uri="{FF2B5EF4-FFF2-40B4-BE49-F238E27FC236}">
                <a16:creationId xmlns:a16="http://schemas.microsoft.com/office/drawing/2014/main" id="{FD24C878-04C8-4D53-875C-561B0E757336}"/>
              </a:ext>
            </a:extLst>
          </p:cNvPr>
          <p:cNvSpPr>
            <a:spLocks noGrp="1"/>
          </p:cNvSpPr>
          <p:nvPr>
            <p:ph idx="1"/>
          </p:nvPr>
        </p:nvSpPr>
        <p:spPr/>
        <p:txBody>
          <a:bodyPr/>
          <a:lstStyle/>
          <a:p>
            <a:pPr algn="l" fontAlgn="base">
              <a:buFont typeface="Arial" panose="020B0604020202020204" pitchFamily="34" charset="0"/>
              <a:buChar char="•"/>
            </a:pPr>
            <a:r>
              <a:rPr lang="en-US" b="0" i="1" dirty="0">
                <a:solidFill>
                  <a:schemeClr val="accent1">
                    <a:lumMod val="75000"/>
                  </a:schemeClr>
                </a:solidFill>
                <a:effectLst/>
                <a:ea typeface="MingLiU_HKSCS" panose="02020500000000000000" pitchFamily="18" charset="-120"/>
              </a:rPr>
              <a:t>Easy code maintenance</a:t>
            </a:r>
          </a:p>
          <a:p>
            <a:pPr algn="l" fontAlgn="base">
              <a:buFont typeface="Arial" panose="020B0604020202020204" pitchFamily="34" charset="0"/>
              <a:buChar char="•"/>
            </a:pPr>
            <a:r>
              <a:rPr lang="en-US" b="0" i="1" dirty="0">
                <a:solidFill>
                  <a:schemeClr val="accent1">
                    <a:lumMod val="75000"/>
                  </a:schemeClr>
                </a:solidFill>
                <a:effectLst/>
                <a:ea typeface="MingLiU_HKSCS" panose="02020500000000000000" pitchFamily="18" charset="-120"/>
              </a:rPr>
              <a:t>Increase in code re-usage</a:t>
            </a:r>
          </a:p>
          <a:p>
            <a:pPr algn="l" fontAlgn="base">
              <a:buFont typeface="Arial" panose="020B0604020202020204" pitchFamily="34" charset="0"/>
              <a:buChar char="•"/>
            </a:pPr>
            <a:r>
              <a:rPr lang="en-US" b="0" i="1" dirty="0">
                <a:solidFill>
                  <a:schemeClr val="accent1">
                    <a:lumMod val="75000"/>
                  </a:schemeClr>
                </a:solidFill>
                <a:effectLst/>
                <a:ea typeface="MingLiU_HKSCS" panose="02020500000000000000" pitchFamily="18" charset="-120"/>
              </a:rPr>
              <a:t>Higher code readability</a:t>
            </a:r>
          </a:p>
          <a:p>
            <a:pPr algn="l" fontAlgn="base">
              <a:buFont typeface="Arial" panose="020B0604020202020204" pitchFamily="34" charset="0"/>
              <a:buChar char="•"/>
            </a:pPr>
            <a:r>
              <a:rPr lang="en-US" b="0" i="1" dirty="0">
                <a:solidFill>
                  <a:schemeClr val="accent1">
                    <a:lumMod val="75000"/>
                  </a:schemeClr>
                </a:solidFill>
                <a:effectLst/>
                <a:ea typeface="MingLiU_HKSCS" panose="02020500000000000000" pitchFamily="18" charset="-120"/>
              </a:rPr>
              <a:t>Reduced script maintenance cost</a:t>
            </a:r>
          </a:p>
          <a:p>
            <a:pPr algn="l" fontAlgn="base">
              <a:buFont typeface="Arial" panose="020B0604020202020204" pitchFamily="34" charset="0"/>
              <a:buChar char="•"/>
            </a:pPr>
            <a:r>
              <a:rPr lang="en-US" b="0" i="1" dirty="0">
                <a:solidFill>
                  <a:schemeClr val="accent1">
                    <a:lumMod val="75000"/>
                  </a:schemeClr>
                </a:solidFill>
                <a:effectLst/>
                <a:ea typeface="MingLiU_HKSCS" panose="02020500000000000000" pitchFamily="18" charset="-120"/>
              </a:rPr>
              <a:t>Reduced tests’ time execution</a:t>
            </a:r>
          </a:p>
          <a:p>
            <a:pPr algn="l" fontAlgn="base">
              <a:buFont typeface="Arial" panose="020B0604020202020204" pitchFamily="34" charset="0"/>
              <a:buChar char="•"/>
            </a:pPr>
            <a:r>
              <a:rPr lang="en-US" b="0" i="1" dirty="0">
                <a:solidFill>
                  <a:schemeClr val="accent1">
                    <a:lumMod val="75000"/>
                  </a:schemeClr>
                </a:solidFill>
                <a:effectLst/>
                <a:ea typeface="MingLiU_HKSCS" panose="02020500000000000000" pitchFamily="18" charset="-120"/>
              </a:rPr>
              <a:t>Reduced human resources</a:t>
            </a:r>
          </a:p>
          <a:p>
            <a:pPr algn="l" fontAlgn="base">
              <a:buFont typeface="Arial" panose="020B0604020202020204" pitchFamily="34" charset="0"/>
              <a:buChar char="•"/>
            </a:pPr>
            <a:r>
              <a:rPr lang="en-US" b="0" i="1" dirty="0">
                <a:solidFill>
                  <a:schemeClr val="accent1">
                    <a:lumMod val="75000"/>
                  </a:schemeClr>
                </a:solidFill>
                <a:effectLst/>
                <a:ea typeface="MingLiU_HKSCS" panose="02020500000000000000" pitchFamily="18" charset="-120"/>
              </a:rPr>
              <a:t>Easy reporting</a:t>
            </a:r>
          </a:p>
          <a:p>
            <a:endParaRPr lang="en-US" i="1"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210681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5B44-D42D-45C5-A42D-5A2E0B527547}"/>
              </a:ext>
            </a:extLst>
          </p:cNvPr>
          <p:cNvSpPr>
            <a:spLocks noGrp="1"/>
          </p:cNvSpPr>
          <p:nvPr>
            <p:ph type="title"/>
          </p:nvPr>
        </p:nvSpPr>
        <p:spPr/>
        <p:txBody>
          <a:bodyPr/>
          <a:lstStyle/>
          <a:p>
            <a:r>
              <a:rPr lang="en-US" b="1" i="1" dirty="0">
                <a:solidFill>
                  <a:schemeClr val="accent1">
                    <a:lumMod val="50000"/>
                  </a:schemeClr>
                </a:solidFill>
                <a:effectLst/>
              </a:rPr>
              <a:t>Types of Automated Testing Frameworks</a:t>
            </a:r>
            <a:endParaRPr lang="en-US"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2B5CC68E-6F59-4BB3-9B83-D6AAD06C505F}"/>
              </a:ext>
            </a:extLst>
          </p:cNvPr>
          <p:cNvSpPr>
            <a:spLocks noGrp="1"/>
          </p:cNvSpPr>
          <p:nvPr>
            <p:ph idx="1"/>
          </p:nvPr>
        </p:nvSpPr>
        <p:spPr/>
        <p:txBody>
          <a:bodyPr>
            <a:normAutofit fontScale="85000" lnSpcReduction="20000"/>
          </a:bodyPr>
          <a:lstStyle/>
          <a:p>
            <a:pPr marL="0" indent="0">
              <a:lnSpc>
                <a:spcPct val="120000"/>
              </a:lnSpc>
              <a:buNone/>
            </a:pPr>
            <a:r>
              <a:rPr lang="en-US" b="0" i="1" dirty="0">
                <a:solidFill>
                  <a:schemeClr val="accent1">
                    <a:lumMod val="75000"/>
                  </a:schemeClr>
                </a:solidFill>
                <a:effectLst/>
              </a:rPr>
              <a:t>	There are seven common types of </a:t>
            </a:r>
            <a:r>
              <a:rPr lang="en-US" i="1" dirty="0">
                <a:solidFill>
                  <a:schemeClr val="accent1">
                    <a:lumMod val="75000"/>
                  </a:schemeClr>
                </a:solidFill>
              </a:rPr>
              <a:t>Selenium </a:t>
            </a:r>
            <a:r>
              <a:rPr lang="en-US" b="0" i="1" dirty="0">
                <a:solidFill>
                  <a:schemeClr val="accent1">
                    <a:lumMod val="75000"/>
                  </a:schemeClr>
                </a:solidFill>
                <a:effectLst/>
              </a:rPr>
              <a:t> automation frameworks, each with their own architecture and differing benefits and disadvantages. When building out a test plan, it’s important to </a:t>
            </a:r>
            <a:r>
              <a:rPr lang="en-US" b="0" i="1" u="none" strike="noStrike" dirty="0">
                <a:solidFill>
                  <a:schemeClr val="accent1">
                    <a:lumMod val="75000"/>
                  </a:schemeClr>
                </a:solidFill>
                <a:effectLst/>
              </a:rPr>
              <a:t>choose the framework that is right for you.</a:t>
            </a:r>
          </a:p>
          <a:p>
            <a:pPr lvl="2">
              <a:lnSpc>
                <a:spcPct val="120000"/>
              </a:lnSpc>
              <a:buFont typeface="+mj-lt"/>
              <a:buAutoNum type="arabicPeriod"/>
            </a:pPr>
            <a:r>
              <a:rPr lang="en-US" sz="2800" b="0" i="1" dirty="0">
                <a:solidFill>
                  <a:schemeClr val="accent1">
                    <a:lumMod val="75000"/>
                  </a:schemeClr>
                </a:solidFill>
                <a:effectLst/>
              </a:rPr>
              <a:t>Linear Automation Framework</a:t>
            </a:r>
          </a:p>
          <a:p>
            <a:pPr lvl="2">
              <a:lnSpc>
                <a:spcPct val="120000"/>
              </a:lnSpc>
              <a:buFont typeface="+mj-lt"/>
              <a:buAutoNum type="arabicPeriod"/>
            </a:pPr>
            <a:r>
              <a:rPr lang="en-US" sz="2800" b="0" i="1" dirty="0">
                <a:solidFill>
                  <a:schemeClr val="accent1">
                    <a:lumMod val="75000"/>
                  </a:schemeClr>
                </a:solidFill>
                <a:effectLst/>
              </a:rPr>
              <a:t>Modular Based Testing Framework</a:t>
            </a:r>
          </a:p>
          <a:p>
            <a:pPr lvl="2">
              <a:lnSpc>
                <a:spcPct val="120000"/>
              </a:lnSpc>
              <a:buFont typeface="+mj-lt"/>
              <a:buAutoNum type="arabicPeriod"/>
            </a:pPr>
            <a:r>
              <a:rPr lang="en-US" sz="2800" b="0" i="1" dirty="0">
                <a:solidFill>
                  <a:schemeClr val="accent1">
                    <a:lumMod val="75000"/>
                  </a:schemeClr>
                </a:solidFill>
                <a:effectLst/>
              </a:rPr>
              <a:t>Library Architecture Testing Framework</a:t>
            </a:r>
          </a:p>
          <a:p>
            <a:pPr lvl="2">
              <a:lnSpc>
                <a:spcPct val="120000"/>
              </a:lnSpc>
              <a:buFont typeface="+mj-lt"/>
              <a:buAutoNum type="arabicPeriod"/>
            </a:pPr>
            <a:r>
              <a:rPr lang="en-US" sz="2800" b="0" i="1" dirty="0">
                <a:solidFill>
                  <a:schemeClr val="accent1">
                    <a:lumMod val="75000"/>
                  </a:schemeClr>
                </a:solidFill>
                <a:effectLst/>
              </a:rPr>
              <a:t>Data-Driven Framework</a:t>
            </a:r>
          </a:p>
          <a:p>
            <a:pPr lvl="2">
              <a:lnSpc>
                <a:spcPct val="120000"/>
              </a:lnSpc>
              <a:buFont typeface="+mj-lt"/>
              <a:buAutoNum type="arabicPeriod"/>
            </a:pPr>
            <a:r>
              <a:rPr lang="en-US" sz="2800" b="0" i="1" dirty="0">
                <a:solidFill>
                  <a:schemeClr val="accent1">
                    <a:lumMod val="75000"/>
                  </a:schemeClr>
                </a:solidFill>
                <a:effectLst/>
              </a:rPr>
              <a:t>Keyword-Driven Framework</a:t>
            </a:r>
          </a:p>
          <a:p>
            <a:pPr lvl="2">
              <a:lnSpc>
                <a:spcPct val="120000"/>
              </a:lnSpc>
              <a:buFont typeface="+mj-lt"/>
              <a:buAutoNum type="arabicPeriod"/>
            </a:pPr>
            <a:r>
              <a:rPr lang="en-US" sz="2800" b="0" i="1" dirty="0">
                <a:solidFill>
                  <a:schemeClr val="accent1">
                    <a:lumMod val="75000"/>
                  </a:schemeClr>
                </a:solidFill>
                <a:effectLst/>
              </a:rPr>
              <a:t>Hybrid Testing Framework</a:t>
            </a:r>
          </a:p>
          <a:p>
            <a:pPr lvl="2">
              <a:lnSpc>
                <a:spcPct val="120000"/>
              </a:lnSpc>
              <a:buFont typeface="+mj-lt"/>
              <a:buAutoNum type="arabicPeriod"/>
            </a:pPr>
            <a:r>
              <a:rPr lang="en-US" sz="2800" i="1" dirty="0">
                <a:solidFill>
                  <a:schemeClr val="accent1">
                    <a:lumMod val="75000"/>
                  </a:schemeClr>
                </a:solidFill>
              </a:rPr>
              <a:t>Behavior Driven Development Testing Framework</a:t>
            </a:r>
          </a:p>
        </p:txBody>
      </p:sp>
    </p:spTree>
    <p:extLst>
      <p:ext uri="{BB962C8B-B14F-4D97-AF65-F5344CB8AC3E}">
        <p14:creationId xmlns:p14="http://schemas.microsoft.com/office/powerpoint/2010/main" val="370805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1BC10B-575F-48C5-AABA-F6670975EAD7}"/>
              </a:ext>
            </a:extLst>
          </p:cNvPr>
          <p:cNvPicPr>
            <a:picLocks noChangeAspect="1"/>
          </p:cNvPicPr>
          <p:nvPr/>
        </p:nvPicPr>
        <p:blipFill>
          <a:blip r:embed="rId2"/>
          <a:stretch>
            <a:fillRect/>
          </a:stretch>
        </p:blipFill>
        <p:spPr>
          <a:xfrm>
            <a:off x="0" y="1367647"/>
            <a:ext cx="12192000" cy="4122705"/>
          </a:xfrm>
          <a:prstGeom prst="rect">
            <a:avLst/>
          </a:prstGeom>
        </p:spPr>
      </p:pic>
    </p:spTree>
    <p:extLst>
      <p:ext uri="{BB962C8B-B14F-4D97-AF65-F5344CB8AC3E}">
        <p14:creationId xmlns:p14="http://schemas.microsoft.com/office/powerpoint/2010/main" val="151433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A8A2-3A44-49D2-BDE6-A99733023FDA}"/>
              </a:ext>
            </a:extLst>
          </p:cNvPr>
          <p:cNvSpPr>
            <a:spLocks noGrp="1"/>
          </p:cNvSpPr>
          <p:nvPr>
            <p:ph type="title"/>
          </p:nvPr>
        </p:nvSpPr>
        <p:spPr/>
        <p:txBody>
          <a:bodyPr/>
          <a:lstStyle/>
          <a:p>
            <a:r>
              <a:rPr lang="en-US" b="1" i="1" dirty="0">
                <a:solidFill>
                  <a:schemeClr val="accent1">
                    <a:lumMod val="50000"/>
                  </a:schemeClr>
                </a:solidFill>
                <a:effectLst/>
              </a:rPr>
              <a:t>Linear Automation Framework</a:t>
            </a:r>
            <a:endParaRPr lang="en-US"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BF7373C0-D6A4-4A3D-BEDE-5AC4448B3407}"/>
              </a:ext>
            </a:extLst>
          </p:cNvPr>
          <p:cNvSpPr>
            <a:spLocks noGrp="1"/>
          </p:cNvSpPr>
          <p:nvPr>
            <p:ph idx="1"/>
          </p:nvPr>
        </p:nvSpPr>
        <p:spPr/>
        <p:txBody>
          <a:bodyPr>
            <a:normAutofit fontScale="92500" lnSpcReduction="10000"/>
          </a:bodyPr>
          <a:lstStyle/>
          <a:p>
            <a:pPr marL="0" indent="0" fontAlgn="base">
              <a:lnSpc>
                <a:spcPct val="100000"/>
              </a:lnSpc>
              <a:buNone/>
            </a:pPr>
            <a:r>
              <a:rPr lang="en-US" b="0" i="1" dirty="0">
                <a:solidFill>
                  <a:schemeClr val="accent1">
                    <a:lumMod val="75000"/>
                  </a:schemeClr>
                </a:solidFill>
                <a:effectLst/>
                <a:ea typeface="MingLiU_HKSCS" panose="02020500000000000000" pitchFamily="18" charset="-120"/>
              </a:rPr>
              <a:t>	Linear Scripting Framework is a basic level test automation framework that is in the form of ‘Record and Playback’ in a linear fashion.</a:t>
            </a:r>
          </a:p>
          <a:p>
            <a:pPr marL="0" indent="0" fontAlgn="base">
              <a:lnSpc>
                <a:spcPct val="100000"/>
              </a:lnSpc>
              <a:buNone/>
            </a:pPr>
            <a:r>
              <a:rPr lang="en-US" b="0" i="1" dirty="0">
                <a:solidFill>
                  <a:schemeClr val="accent1">
                    <a:lumMod val="75000"/>
                  </a:schemeClr>
                </a:solidFill>
                <a:effectLst/>
                <a:ea typeface="MingLiU_HKSCS" panose="02020500000000000000" pitchFamily="18" charset="-120"/>
              </a:rPr>
              <a:t>	This framework is also known as the ‘Record and Playback’ framework.</a:t>
            </a:r>
          </a:p>
          <a:p>
            <a:pPr marL="0" indent="0" fontAlgn="base">
              <a:lnSpc>
                <a:spcPct val="100000"/>
              </a:lnSpc>
              <a:buNone/>
            </a:pPr>
            <a:r>
              <a:rPr lang="en-US" b="0" i="1" dirty="0">
                <a:solidFill>
                  <a:schemeClr val="accent1">
                    <a:lumMod val="75000"/>
                  </a:schemeClr>
                </a:solidFill>
                <a:effectLst/>
                <a:ea typeface="MingLiU_HKSCS" panose="02020500000000000000" pitchFamily="18" charset="-120"/>
              </a:rPr>
              <a:t>	This type of framework is used to test small-sized applications.</a:t>
            </a:r>
          </a:p>
          <a:p>
            <a:pPr marL="0" indent="0" fontAlgn="base">
              <a:lnSpc>
                <a:spcPct val="100000"/>
              </a:lnSpc>
              <a:buNone/>
            </a:pPr>
            <a:r>
              <a:rPr lang="en-US" b="0" i="1" dirty="0">
                <a:solidFill>
                  <a:schemeClr val="accent1">
                    <a:lumMod val="75000"/>
                  </a:schemeClr>
                </a:solidFill>
                <a:effectLst/>
                <a:ea typeface="MingLiU_HKSCS" panose="02020500000000000000" pitchFamily="18" charset="-120"/>
              </a:rPr>
              <a:t>	In this type, the creation, and execution of test scripts are done individually for each test case individually.</a:t>
            </a:r>
          </a:p>
          <a:p>
            <a:pPr marL="0" indent="0" fontAlgn="base">
              <a:lnSpc>
                <a:spcPct val="100000"/>
              </a:lnSpc>
              <a:buNone/>
            </a:pPr>
            <a:r>
              <a:rPr lang="en-US" b="0" i="1" dirty="0">
                <a:solidFill>
                  <a:schemeClr val="accent1">
                    <a:lumMod val="75000"/>
                  </a:schemeClr>
                </a:solidFill>
                <a:effectLst/>
                <a:ea typeface="MingLiU_HKSCS" panose="02020500000000000000" pitchFamily="18" charset="-120"/>
              </a:rPr>
              <a:t>	Testers capture each test step such as browsing, navigation, user inputs, enforcing checkpoints. Testers then play the scripts to carry out the tests.</a:t>
            </a:r>
          </a:p>
        </p:txBody>
      </p:sp>
    </p:spTree>
    <p:extLst>
      <p:ext uri="{BB962C8B-B14F-4D97-AF65-F5344CB8AC3E}">
        <p14:creationId xmlns:p14="http://schemas.microsoft.com/office/powerpoint/2010/main" val="203341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FB96-BD0E-43F6-8F7A-EB466CE4CD04}"/>
              </a:ext>
            </a:extLst>
          </p:cNvPr>
          <p:cNvSpPr>
            <a:spLocks noGrp="1"/>
          </p:cNvSpPr>
          <p:nvPr>
            <p:ph type="title"/>
          </p:nvPr>
        </p:nvSpPr>
        <p:spPr/>
        <p:txBody>
          <a:bodyPr/>
          <a:lstStyle/>
          <a:p>
            <a:r>
              <a:rPr lang="en-US" b="1" i="1" dirty="0">
                <a:solidFill>
                  <a:schemeClr val="accent1">
                    <a:lumMod val="50000"/>
                  </a:schemeClr>
                </a:solidFill>
                <a:effectLst/>
              </a:rPr>
              <a:t>Advantages of Linear Scripting Automation Framework</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FCE21F11-4D9F-4B49-A35D-8FC1949E7998}"/>
              </a:ext>
            </a:extLst>
          </p:cNvPr>
          <p:cNvSpPr>
            <a:spLocks noGrp="1"/>
          </p:cNvSpPr>
          <p:nvPr>
            <p:ph idx="1"/>
          </p:nvPr>
        </p:nvSpPr>
        <p:spPr/>
        <p:txBody>
          <a:bodyPr/>
          <a:lstStyle/>
          <a:p>
            <a:pPr marL="0" indent="0" algn="l" fontAlgn="base">
              <a:lnSpc>
                <a:spcPct val="150000"/>
              </a:lnSpc>
              <a:buNone/>
            </a:pPr>
            <a:r>
              <a:rPr lang="en-US" b="0" i="0" dirty="0">
                <a:solidFill>
                  <a:schemeClr val="accent1">
                    <a:lumMod val="75000"/>
                  </a:schemeClr>
                </a:solidFill>
                <a:effectLst/>
                <a:ea typeface="MingLiU_HKSCS" panose="02020500000000000000" pitchFamily="18" charset="-120"/>
              </a:rPr>
              <a:t>	Can generate test scripts (Record and playback) without planning much or consume much time</a:t>
            </a:r>
          </a:p>
          <a:p>
            <a:pPr marL="0" indent="0" algn="l" fontAlgn="base">
              <a:lnSpc>
                <a:spcPct val="150000"/>
              </a:lnSpc>
              <a:buNone/>
            </a:pPr>
            <a:r>
              <a:rPr lang="en-US" b="0" i="0" dirty="0">
                <a:solidFill>
                  <a:schemeClr val="accent1">
                    <a:lumMod val="75000"/>
                  </a:schemeClr>
                </a:solidFill>
                <a:effectLst/>
                <a:ea typeface="MingLiU_HKSCS" panose="02020500000000000000" pitchFamily="18" charset="-120"/>
              </a:rPr>
              <a:t>	Coding knowledge is not required</a:t>
            </a:r>
          </a:p>
          <a:p>
            <a:pPr marL="0" indent="0" algn="l" fontAlgn="base">
              <a:lnSpc>
                <a:spcPct val="150000"/>
              </a:lnSpc>
              <a:buNone/>
            </a:pPr>
            <a:r>
              <a:rPr lang="en-US" b="0" i="0" dirty="0">
                <a:solidFill>
                  <a:schemeClr val="accent1">
                    <a:lumMod val="75000"/>
                  </a:schemeClr>
                </a:solidFill>
                <a:effectLst/>
                <a:ea typeface="MingLiU_HKSCS" panose="02020500000000000000" pitchFamily="18" charset="-120"/>
              </a:rPr>
              <a:t>	A quick way to generate test scripts</a:t>
            </a:r>
          </a:p>
          <a:p>
            <a:pPr marL="0" indent="0">
              <a:lnSpc>
                <a:spcPct val="150000"/>
              </a:lnSpc>
              <a:buNone/>
            </a:pPr>
            <a:endParaRPr lang="en-US" dirty="0">
              <a:solidFill>
                <a:schemeClr val="accent1">
                  <a:lumMod val="75000"/>
                </a:schemeClr>
              </a:solidFill>
              <a:ea typeface="MingLiU_HKSCS" panose="02020500000000000000" pitchFamily="18" charset="-120"/>
            </a:endParaRPr>
          </a:p>
        </p:txBody>
      </p:sp>
    </p:spTree>
    <p:extLst>
      <p:ext uri="{BB962C8B-B14F-4D97-AF65-F5344CB8AC3E}">
        <p14:creationId xmlns:p14="http://schemas.microsoft.com/office/powerpoint/2010/main" val="167379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1420</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Framework and its Types</vt:lpstr>
      <vt:lpstr>What is Framework..?</vt:lpstr>
      <vt:lpstr>Why Framework..?</vt:lpstr>
      <vt:lpstr>What is Selenium Framework?</vt:lpstr>
      <vt:lpstr>Why do we need the Selenium Framework?</vt:lpstr>
      <vt:lpstr>Types of Automated Testing Frameworks</vt:lpstr>
      <vt:lpstr>PowerPoint Presentation</vt:lpstr>
      <vt:lpstr>Linear Automation Framework</vt:lpstr>
      <vt:lpstr>Advantages of Linear Scripting Automation Framework</vt:lpstr>
      <vt:lpstr>Disadvantages of Linear Scripting Automation Framework</vt:lpstr>
      <vt:lpstr>Modular Testing Framework</vt:lpstr>
      <vt:lpstr>Advantages of Modular Testing Framework</vt:lpstr>
      <vt:lpstr>Disadvantages of Modular Testing Framework</vt:lpstr>
      <vt:lpstr>Library Architecture Testing Framework</vt:lpstr>
      <vt:lpstr>Advantages of a Library Architecture Testing Framework</vt:lpstr>
      <vt:lpstr>Disadvantages of a Library Architecture Testing Framework</vt:lpstr>
      <vt:lpstr>Data-driven Framework</vt:lpstr>
      <vt:lpstr>Advantages of a Data-Driven Framework</vt:lpstr>
      <vt:lpstr>Disadvantages of a Data-Driven Framework</vt:lpstr>
      <vt:lpstr>Keyword Driven Testing Framework</vt:lpstr>
      <vt:lpstr>Advantages of Keyword-Driven Frameworks</vt:lpstr>
      <vt:lpstr>Disadvantages of Keyword-Driven Frameworks</vt:lpstr>
      <vt:lpstr>Hybrid Driven Testing Framework</vt:lpstr>
      <vt:lpstr>Behavior Driven Development Testing Framework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and its Types</dc:title>
  <dc:creator>Venkatesa Kandavel</dc:creator>
  <cp:lastModifiedBy>Venkatesa Kandavel</cp:lastModifiedBy>
  <cp:revision>58</cp:revision>
  <dcterms:created xsi:type="dcterms:W3CDTF">2021-04-26T12:02:32Z</dcterms:created>
  <dcterms:modified xsi:type="dcterms:W3CDTF">2021-04-29T03:59:18Z</dcterms:modified>
</cp:coreProperties>
</file>