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C148-20D7-4776-97A8-FA346F961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3E0B9-85B1-45B4-8053-96B1245EB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72884-5F72-462E-8A99-EE314A5B83AF}"/>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E4DDA2C6-1743-4326-855B-EBCF39F74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02191-A50B-48F9-BF8D-08022D6A77AE}"/>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101653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B4C5-F46D-4626-9E10-6D27036F6A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8B00AF-321E-453C-A94F-135ABC3E0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B5510-AC19-4E6D-ABE4-84DDCAF61294}"/>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3608BF33-DF35-4DF3-8E14-72DEDD760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6B6AB-D20E-4AC9-90EB-D02DA3E3C169}"/>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202934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F6E79-AFCD-425E-97F3-48E9BC3DE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688A6A-9063-4EB7-8298-8E6A39372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0F85E-033C-4EC9-97D0-103C2FDD816B}"/>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53434D55-7E45-4B08-8086-C78C83CF3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14715-DCBF-4856-8F0A-175253EF6E87}"/>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361808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BF2F-1D48-4C01-B82C-708F2C6DD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5A3AB-AC71-471C-806E-F324DA06F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54ED0-7D3A-4BAC-80C4-6AC1EA74983D}"/>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985C4F9F-4311-4B74-B020-7DB8725BE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1FD9A-B1AE-4121-8BC5-F404D691BB67}"/>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421577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435E-9394-4B47-B9FF-9C64C551F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92940-7B22-4C4C-A5AA-99E9F56D4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BE8B2-DDDD-443A-BFFE-0FDC246B2186}"/>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4AFE5DF9-B7FB-43D8-809E-53D11B907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3B25A-FB88-4397-9A5F-D01BCE110BB4}"/>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51884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1225-4F50-41CC-8495-19ED414CD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500BA-B9B7-443B-8779-5203D1EE6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EBAD04-4AA9-4F7C-AC5D-A8EEDEBA3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EF1C6-B364-43E6-9821-E77D1C411D1C}"/>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6" name="Footer Placeholder 5">
            <a:extLst>
              <a:ext uri="{FF2B5EF4-FFF2-40B4-BE49-F238E27FC236}">
                <a16:creationId xmlns:a16="http://schemas.microsoft.com/office/drawing/2014/main" id="{149D396C-AF8E-4A60-8AA0-D0373BDED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20CFB-6AEE-4E08-9750-E067B953EF8A}"/>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29573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3E1A-5C28-42A9-A3AE-8812AE0F62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01F3B-4799-411A-BCE4-4A05D9918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DE76E8-B644-4ADE-A09B-0473E114C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FACD3B-B158-48C9-B209-CAF7BA868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9F44A-F53A-4BEC-BCAD-BC0FB178B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CC97B-9845-47BB-A209-219FFFBAC58E}"/>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8" name="Footer Placeholder 7">
            <a:extLst>
              <a:ext uri="{FF2B5EF4-FFF2-40B4-BE49-F238E27FC236}">
                <a16:creationId xmlns:a16="http://schemas.microsoft.com/office/drawing/2014/main" id="{5E2404A4-A53D-447D-8193-774D744877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FAD43-BDB1-40D0-B382-B36F053BBF03}"/>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60399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A88F-7A04-40FD-9400-A1823571F6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ED2C4-B17E-4013-88C6-F5F474AFE1A3}"/>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4" name="Footer Placeholder 3">
            <a:extLst>
              <a:ext uri="{FF2B5EF4-FFF2-40B4-BE49-F238E27FC236}">
                <a16:creationId xmlns:a16="http://schemas.microsoft.com/office/drawing/2014/main" id="{406665E3-AC70-4B5C-8D05-DC1D11047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B0D84-932F-4F21-863F-3D5D5D7CFFF9}"/>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144039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D790D-866D-4168-8FCE-B4F0A6F1A41B}"/>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3" name="Footer Placeholder 2">
            <a:extLst>
              <a:ext uri="{FF2B5EF4-FFF2-40B4-BE49-F238E27FC236}">
                <a16:creationId xmlns:a16="http://schemas.microsoft.com/office/drawing/2014/main" id="{D85AB2D8-F658-4B6E-A8E1-20D98E3F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20FA44-5DBB-4EB8-BE16-C5DFB5139139}"/>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74277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100C-D11E-47D6-A1CD-D1F696E43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A5FC5-E548-4E64-9371-FDEC4A28A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90F6DD-D0F7-4C1D-88BE-4C6ADF9A4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69A2F-DA64-41DA-BC4A-EA67BC8CCFC3}"/>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6" name="Footer Placeholder 5">
            <a:extLst>
              <a:ext uri="{FF2B5EF4-FFF2-40B4-BE49-F238E27FC236}">
                <a16:creationId xmlns:a16="http://schemas.microsoft.com/office/drawing/2014/main" id="{CC192EEE-CF99-4172-A35C-68DF43FBB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58CE7-6F7C-4116-829F-C66D4663CB18}"/>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131023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2D12-B46F-46F7-8708-0FBE70A1C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08D266-456A-4C66-8B32-091AC9256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67C8C-641B-4D16-935F-EF1D965EE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50496-47DD-41EA-8BDB-523CC6C4A881}"/>
              </a:ext>
            </a:extLst>
          </p:cNvPr>
          <p:cNvSpPr>
            <a:spLocks noGrp="1"/>
          </p:cNvSpPr>
          <p:nvPr>
            <p:ph type="dt" sz="half" idx="10"/>
          </p:nvPr>
        </p:nvSpPr>
        <p:spPr/>
        <p:txBody>
          <a:bodyPr/>
          <a:lstStyle/>
          <a:p>
            <a:fld id="{D89619EC-B748-4BB6-A30D-8015CD073EE8}" type="datetimeFigureOut">
              <a:rPr lang="en-US" smtClean="0"/>
              <a:t>4/25/2021</a:t>
            </a:fld>
            <a:endParaRPr lang="en-US"/>
          </a:p>
        </p:txBody>
      </p:sp>
      <p:sp>
        <p:nvSpPr>
          <p:cNvPr id="6" name="Footer Placeholder 5">
            <a:extLst>
              <a:ext uri="{FF2B5EF4-FFF2-40B4-BE49-F238E27FC236}">
                <a16:creationId xmlns:a16="http://schemas.microsoft.com/office/drawing/2014/main" id="{50E4C7C7-3503-4ED9-AC93-4A51F939C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109DF-6845-432A-AED3-BAF581FA2D13}"/>
              </a:ext>
            </a:extLst>
          </p:cNvPr>
          <p:cNvSpPr>
            <a:spLocks noGrp="1"/>
          </p:cNvSpPr>
          <p:nvPr>
            <p:ph type="sldNum" sz="quarter" idx="12"/>
          </p:nvPr>
        </p:nvSpPr>
        <p:spPr/>
        <p:txBody>
          <a:bodyPr/>
          <a:lstStyle/>
          <a:p>
            <a:fld id="{9DC1A03C-7CF4-42C4-93FF-B8DBE9298B2A}" type="slidenum">
              <a:rPr lang="en-US" smtClean="0"/>
              <a:t>‹#›</a:t>
            </a:fld>
            <a:endParaRPr lang="en-US"/>
          </a:p>
        </p:txBody>
      </p:sp>
    </p:spTree>
    <p:extLst>
      <p:ext uri="{BB962C8B-B14F-4D97-AF65-F5344CB8AC3E}">
        <p14:creationId xmlns:p14="http://schemas.microsoft.com/office/powerpoint/2010/main" val="374765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FD4C0-96F3-4184-B3EF-27B82CEEB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A344A-FE10-436B-A023-DCE117F6E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2DF79-1EDE-4491-BF96-553948525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619EC-B748-4BB6-A30D-8015CD073EE8}" type="datetimeFigureOut">
              <a:rPr lang="en-US" smtClean="0"/>
              <a:t>4/25/2021</a:t>
            </a:fld>
            <a:endParaRPr lang="en-US"/>
          </a:p>
        </p:txBody>
      </p:sp>
      <p:sp>
        <p:nvSpPr>
          <p:cNvPr id="5" name="Footer Placeholder 4">
            <a:extLst>
              <a:ext uri="{FF2B5EF4-FFF2-40B4-BE49-F238E27FC236}">
                <a16:creationId xmlns:a16="http://schemas.microsoft.com/office/drawing/2014/main" id="{DCDB0DFB-71B7-4A43-9E97-71054A3EC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FC57F-7878-4A9A-A49F-0EF06A8E3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1A03C-7CF4-42C4-93FF-B8DBE9298B2A}" type="slidenum">
              <a:rPr lang="en-US" smtClean="0"/>
              <a:t>‹#›</a:t>
            </a:fld>
            <a:endParaRPr lang="en-US"/>
          </a:p>
        </p:txBody>
      </p:sp>
    </p:spTree>
    <p:extLst>
      <p:ext uri="{BB962C8B-B14F-4D97-AF65-F5344CB8AC3E}">
        <p14:creationId xmlns:p14="http://schemas.microsoft.com/office/powerpoint/2010/main" val="3553574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CA02-27BE-426E-9C18-19988AC6864F}"/>
              </a:ext>
            </a:extLst>
          </p:cNvPr>
          <p:cNvSpPr>
            <a:spLocks noGrp="1"/>
          </p:cNvSpPr>
          <p:nvPr>
            <p:ph type="title"/>
          </p:nvPr>
        </p:nvSpPr>
        <p:spPr>
          <a:xfrm>
            <a:off x="838200" y="2766218"/>
            <a:ext cx="10515600" cy="1325563"/>
          </a:xfrm>
        </p:spPr>
        <p:txBody>
          <a:bodyPr/>
          <a:lstStyle/>
          <a:p>
            <a:pPr algn="ctr"/>
            <a:r>
              <a:rPr lang="en-US" b="1" i="1" dirty="0">
                <a:solidFill>
                  <a:schemeClr val="accent1">
                    <a:lumMod val="50000"/>
                  </a:schemeClr>
                </a:solidFill>
              </a:rPr>
              <a:t>How To Read Data From Excel Using Apache POI</a:t>
            </a:r>
          </a:p>
        </p:txBody>
      </p:sp>
    </p:spTree>
    <p:extLst>
      <p:ext uri="{BB962C8B-B14F-4D97-AF65-F5344CB8AC3E}">
        <p14:creationId xmlns:p14="http://schemas.microsoft.com/office/powerpoint/2010/main" val="6964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6245-EA3B-42EF-B056-CBA58AC74D54}"/>
              </a:ext>
            </a:extLst>
          </p:cNvPr>
          <p:cNvSpPr>
            <a:spLocks noGrp="1"/>
          </p:cNvSpPr>
          <p:nvPr>
            <p:ph type="title"/>
          </p:nvPr>
        </p:nvSpPr>
        <p:spPr/>
        <p:txBody>
          <a:bodyPr>
            <a:normAutofit/>
          </a:bodyPr>
          <a:lstStyle/>
          <a:p>
            <a:r>
              <a:rPr lang="en-US" sz="5000" b="1" i="1" dirty="0">
                <a:solidFill>
                  <a:schemeClr val="accent1">
                    <a:lumMod val="50000"/>
                  </a:schemeClr>
                </a:solidFill>
              </a:rPr>
              <a:t>S</a:t>
            </a:r>
            <a:r>
              <a:rPr lang="en-US" sz="5000" b="1" i="1" dirty="0">
                <a:solidFill>
                  <a:schemeClr val="accent1">
                    <a:lumMod val="50000"/>
                  </a:schemeClr>
                </a:solidFill>
                <a:effectLst/>
              </a:rPr>
              <a:t>ome </a:t>
            </a:r>
            <a:r>
              <a:rPr lang="en-US" sz="5000" b="1" i="1" dirty="0">
                <a:solidFill>
                  <a:schemeClr val="accent1">
                    <a:lumMod val="50000"/>
                  </a:schemeClr>
                </a:solidFill>
              </a:rPr>
              <a:t>C</a:t>
            </a:r>
            <a:r>
              <a:rPr lang="en-US" sz="5000" b="1" i="1" dirty="0">
                <a:solidFill>
                  <a:schemeClr val="accent1">
                    <a:lumMod val="50000"/>
                  </a:schemeClr>
                </a:solidFill>
                <a:effectLst/>
              </a:rPr>
              <a:t>ommon </a:t>
            </a:r>
            <a:r>
              <a:rPr lang="en-US" sz="5000" b="1" i="1" dirty="0">
                <a:solidFill>
                  <a:schemeClr val="accent1">
                    <a:lumMod val="50000"/>
                  </a:schemeClr>
                </a:solidFill>
              </a:rPr>
              <a:t>S</a:t>
            </a:r>
            <a:r>
              <a:rPr lang="en-US" sz="5000" b="1" i="1" dirty="0">
                <a:solidFill>
                  <a:schemeClr val="accent1">
                    <a:lumMod val="50000"/>
                  </a:schemeClr>
                </a:solidFill>
                <a:effectLst/>
              </a:rPr>
              <a:t>teps </a:t>
            </a:r>
            <a:r>
              <a:rPr lang="en-US" sz="5000" b="1" i="1" dirty="0">
                <a:solidFill>
                  <a:schemeClr val="accent1">
                    <a:lumMod val="50000"/>
                  </a:schemeClr>
                </a:solidFill>
              </a:rPr>
              <a:t>T</a:t>
            </a:r>
            <a:r>
              <a:rPr lang="en-US" sz="5000" b="1" i="1" dirty="0">
                <a:solidFill>
                  <a:schemeClr val="accent1">
                    <a:lumMod val="50000"/>
                  </a:schemeClr>
                </a:solidFill>
                <a:effectLst/>
              </a:rPr>
              <a:t>o </a:t>
            </a:r>
            <a:r>
              <a:rPr lang="en-US" sz="5000" b="1" i="1" dirty="0">
                <a:solidFill>
                  <a:schemeClr val="accent1">
                    <a:lumMod val="50000"/>
                  </a:schemeClr>
                </a:solidFill>
              </a:rPr>
              <a:t>F</a:t>
            </a:r>
            <a:r>
              <a:rPr lang="en-US" sz="5000" b="1" i="1" dirty="0">
                <a:solidFill>
                  <a:schemeClr val="accent1">
                    <a:lumMod val="50000"/>
                  </a:schemeClr>
                </a:solidFill>
                <a:effectLst/>
              </a:rPr>
              <a:t>ollow</a:t>
            </a:r>
            <a:endParaRPr lang="en-US" sz="5000"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E69459DD-8A3D-4ED3-8D1B-0CDF3B69128C}"/>
              </a:ext>
            </a:extLst>
          </p:cNvPr>
          <p:cNvSpPr>
            <a:spLocks noGrp="1"/>
          </p:cNvSpPr>
          <p:nvPr>
            <p:ph idx="1"/>
          </p:nvPr>
        </p:nvSpPr>
        <p:spPr/>
        <p:txBody>
          <a:bodyPr>
            <a:normAutofit/>
          </a:bodyPr>
          <a:lstStyle/>
          <a:p>
            <a:pPr marL="514350" indent="-514350">
              <a:lnSpc>
                <a:spcPct val="100000"/>
              </a:lnSpc>
              <a:buFont typeface="+mj-lt"/>
              <a:buAutoNum type="arabicPeriod"/>
            </a:pPr>
            <a:r>
              <a:rPr lang="en-US" b="0" i="1" dirty="0">
                <a:solidFill>
                  <a:schemeClr val="accent1">
                    <a:lumMod val="75000"/>
                  </a:schemeClr>
                </a:solidFill>
                <a:effectLst/>
              </a:rPr>
              <a:t>The first step is to </a:t>
            </a:r>
            <a:r>
              <a:rPr lang="en-US" b="1" i="1" dirty="0">
                <a:solidFill>
                  <a:schemeClr val="accent1">
                    <a:lumMod val="75000"/>
                  </a:schemeClr>
                </a:solidFill>
                <a:effectLst/>
              </a:rPr>
              <a:t>obtain the Excel Workbook</a:t>
            </a:r>
            <a:r>
              <a:rPr lang="en-US" b="0" i="1" dirty="0">
                <a:solidFill>
                  <a:schemeClr val="accent1">
                    <a:lumMod val="75000"/>
                  </a:schemeClr>
                </a:solidFill>
                <a:effectLst/>
              </a:rPr>
              <a:t> based upon its location on the computer</a:t>
            </a:r>
          </a:p>
          <a:p>
            <a:pPr marL="514350" indent="-514350">
              <a:lnSpc>
                <a:spcPct val="100000"/>
              </a:lnSpc>
              <a:buFont typeface="+mj-lt"/>
              <a:buAutoNum type="arabicPeriod"/>
            </a:pPr>
            <a:r>
              <a:rPr lang="en-US" b="0" i="1" dirty="0">
                <a:solidFill>
                  <a:schemeClr val="accent1">
                    <a:lumMod val="75000"/>
                  </a:schemeClr>
                </a:solidFill>
                <a:effectLst/>
              </a:rPr>
              <a:t>Once we create the Workbook, the next step is to create a </a:t>
            </a:r>
            <a:r>
              <a:rPr lang="en-US" b="1" i="1" dirty="0">
                <a:solidFill>
                  <a:schemeClr val="accent1">
                    <a:lumMod val="75000"/>
                  </a:schemeClr>
                </a:solidFill>
                <a:effectLst/>
              </a:rPr>
              <a:t>Sheet</a:t>
            </a:r>
            <a:r>
              <a:rPr lang="en-US" b="0" i="1" dirty="0">
                <a:solidFill>
                  <a:schemeClr val="accent1">
                    <a:lumMod val="75000"/>
                  </a:schemeClr>
                </a:solidFill>
                <a:effectLst/>
              </a:rPr>
              <a:t> in the Workbook either using </a:t>
            </a:r>
            <a:r>
              <a:rPr lang="en-US" b="1" i="1" dirty="0" err="1">
                <a:solidFill>
                  <a:schemeClr val="accent1">
                    <a:lumMod val="75000"/>
                  </a:schemeClr>
                </a:solidFill>
                <a:effectLst/>
              </a:rPr>
              <a:t>getSheet</a:t>
            </a:r>
            <a:r>
              <a:rPr lang="en-US" b="1" i="1" dirty="0">
                <a:solidFill>
                  <a:schemeClr val="accent1">
                    <a:lumMod val="75000"/>
                  </a:schemeClr>
                </a:solidFill>
                <a:effectLst/>
              </a:rPr>
              <a:t> </a:t>
            </a:r>
            <a:r>
              <a:rPr lang="en-US" b="0" i="1" dirty="0">
                <a:solidFill>
                  <a:schemeClr val="accent1">
                    <a:lumMod val="75000"/>
                  </a:schemeClr>
                </a:solidFill>
                <a:effectLst/>
              </a:rPr>
              <a:t>(String </a:t>
            </a:r>
            <a:r>
              <a:rPr lang="en-US" b="0" i="1" dirty="0" err="1">
                <a:solidFill>
                  <a:schemeClr val="accent1">
                    <a:lumMod val="75000"/>
                  </a:schemeClr>
                </a:solidFill>
                <a:effectLst/>
              </a:rPr>
              <a:t>sheetName</a:t>
            </a:r>
            <a:r>
              <a:rPr lang="en-US" b="0" i="1" dirty="0">
                <a:solidFill>
                  <a:schemeClr val="accent1">
                    <a:lumMod val="75000"/>
                  </a:schemeClr>
                </a:solidFill>
                <a:effectLst/>
              </a:rPr>
              <a:t>) method or using </a:t>
            </a:r>
            <a:r>
              <a:rPr lang="en-US" b="1" i="1" dirty="0" err="1">
                <a:solidFill>
                  <a:schemeClr val="accent1">
                    <a:lumMod val="75000"/>
                  </a:schemeClr>
                </a:solidFill>
                <a:effectLst/>
              </a:rPr>
              <a:t>getSheetAt</a:t>
            </a:r>
            <a:r>
              <a:rPr lang="en-US" b="1" i="1" dirty="0">
                <a:solidFill>
                  <a:schemeClr val="accent1">
                    <a:lumMod val="75000"/>
                  </a:schemeClr>
                </a:solidFill>
                <a:effectLst/>
              </a:rPr>
              <a:t> </a:t>
            </a:r>
            <a:r>
              <a:rPr lang="en-US" b="0" i="1" dirty="0">
                <a:solidFill>
                  <a:schemeClr val="accent1">
                    <a:lumMod val="75000"/>
                  </a:schemeClr>
                </a:solidFill>
                <a:effectLst/>
              </a:rPr>
              <a:t>(int index)</a:t>
            </a:r>
            <a:endParaRPr lang="en-US" i="1" dirty="0">
              <a:solidFill>
                <a:schemeClr val="accent1">
                  <a:lumMod val="75000"/>
                </a:schemeClr>
              </a:solidFill>
            </a:endParaRPr>
          </a:p>
          <a:p>
            <a:pPr marL="514350" indent="-514350">
              <a:lnSpc>
                <a:spcPct val="100000"/>
              </a:lnSpc>
              <a:buFont typeface="+mj-lt"/>
              <a:buAutoNum type="arabicPeriod"/>
            </a:pPr>
            <a:r>
              <a:rPr lang="en-US" b="0" i="1" dirty="0">
                <a:solidFill>
                  <a:schemeClr val="accent1">
                    <a:lumMod val="75000"/>
                  </a:schemeClr>
                </a:solidFill>
                <a:effectLst/>
              </a:rPr>
              <a:t>After the sheet creation, we have to obtain the </a:t>
            </a:r>
            <a:r>
              <a:rPr lang="en-US" b="1" i="1" dirty="0">
                <a:solidFill>
                  <a:schemeClr val="accent1">
                    <a:lumMod val="75000"/>
                  </a:schemeClr>
                </a:solidFill>
                <a:effectLst/>
              </a:rPr>
              <a:t>row</a:t>
            </a:r>
            <a:r>
              <a:rPr lang="en-US" b="0" i="1" dirty="0">
                <a:solidFill>
                  <a:schemeClr val="accent1">
                    <a:lumMod val="75000"/>
                  </a:schemeClr>
                </a:solidFill>
                <a:effectLst/>
              </a:rPr>
              <a:t> of the sheet, which we can retrieve using the </a:t>
            </a:r>
            <a:r>
              <a:rPr lang="en-US" b="1" i="1" dirty="0" err="1">
                <a:solidFill>
                  <a:schemeClr val="accent1">
                    <a:lumMod val="75000"/>
                  </a:schemeClr>
                </a:solidFill>
                <a:effectLst/>
              </a:rPr>
              <a:t>getRow</a:t>
            </a:r>
            <a:r>
              <a:rPr lang="en-US" b="1" i="1" dirty="0">
                <a:solidFill>
                  <a:schemeClr val="accent1">
                    <a:lumMod val="75000"/>
                  </a:schemeClr>
                </a:solidFill>
                <a:effectLst/>
              </a:rPr>
              <a:t> </a:t>
            </a:r>
            <a:r>
              <a:rPr lang="en-US" b="0" i="1" dirty="0">
                <a:solidFill>
                  <a:schemeClr val="accent1">
                    <a:lumMod val="75000"/>
                  </a:schemeClr>
                </a:solidFill>
                <a:effectLst/>
              </a:rPr>
              <a:t>(int </a:t>
            </a:r>
            <a:r>
              <a:rPr lang="en-US" b="0" i="1" dirty="0" err="1">
                <a:solidFill>
                  <a:schemeClr val="accent1">
                    <a:lumMod val="75000"/>
                  </a:schemeClr>
                </a:solidFill>
                <a:effectLst/>
              </a:rPr>
              <a:t>rowIndex</a:t>
            </a:r>
            <a:r>
              <a:rPr lang="en-US" b="0" i="1" dirty="0">
                <a:solidFill>
                  <a:schemeClr val="accent1">
                    <a:lumMod val="75000"/>
                  </a:schemeClr>
                </a:solidFill>
                <a:effectLst/>
              </a:rPr>
              <a:t>) method </a:t>
            </a:r>
          </a:p>
          <a:p>
            <a:pPr marL="514350" indent="-514350">
              <a:lnSpc>
                <a:spcPct val="100000"/>
              </a:lnSpc>
              <a:buFont typeface="+mj-lt"/>
              <a:buAutoNum type="arabicPeriod"/>
            </a:pPr>
            <a:endParaRPr lang="en-US" i="1" dirty="0">
              <a:solidFill>
                <a:schemeClr val="accent1">
                  <a:lumMod val="75000"/>
                </a:schemeClr>
              </a:solidFill>
            </a:endParaRPr>
          </a:p>
          <a:p>
            <a:pPr marL="514350" indent="-514350">
              <a:lnSpc>
                <a:spcPct val="100000"/>
              </a:lnSpc>
              <a:buFont typeface="+mj-lt"/>
              <a:buAutoNum type="arabicPeriod"/>
            </a:pPr>
            <a:endParaRPr lang="en-US" i="1" dirty="0">
              <a:solidFill>
                <a:schemeClr val="accent1">
                  <a:lumMod val="75000"/>
                </a:schemeClr>
              </a:solidFill>
            </a:endParaRPr>
          </a:p>
        </p:txBody>
      </p:sp>
    </p:spTree>
    <p:extLst>
      <p:ext uri="{BB962C8B-B14F-4D97-AF65-F5344CB8AC3E}">
        <p14:creationId xmlns:p14="http://schemas.microsoft.com/office/powerpoint/2010/main" val="160255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04FB-4146-4CB5-A834-7DAE11E94471}"/>
              </a:ext>
            </a:extLst>
          </p:cNvPr>
          <p:cNvSpPr>
            <a:spLocks noGrp="1"/>
          </p:cNvSpPr>
          <p:nvPr>
            <p:ph type="title"/>
          </p:nvPr>
        </p:nvSpPr>
        <p:spPr/>
        <p:txBody>
          <a:bodyPr/>
          <a:lstStyle/>
          <a:p>
            <a:pPr algn="l"/>
            <a:r>
              <a:rPr lang="en-US" b="1" i="1" dirty="0">
                <a:solidFill>
                  <a:schemeClr val="accent1">
                    <a:lumMod val="50000"/>
                  </a:schemeClr>
                </a:solidFill>
                <a:effectLst/>
                <a:latin typeface="+mn-lt"/>
              </a:rPr>
              <a:t>How to read a specific cell value?</a:t>
            </a:r>
            <a:endParaRPr lang="en-US" b="1" dirty="0">
              <a:solidFill>
                <a:schemeClr val="accent1">
                  <a:lumMod val="50000"/>
                </a:schemeClr>
              </a:solidFill>
              <a:effectLst/>
              <a:latin typeface="+mn-lt"/>
            </a:endParaRPr>
          </a:p>
        </p:txBody>
      </p:sp>
      <p:sp>
        <p:nvSpPr>
          <p:cNvPr id="3" name="Content Placeholder 2">
            <a:extLst>
              <a:ext uri="{FF2B5EF4-FFF2-40B4-BE49-F238E27FC236}">
                <a16:creationId xmlns:a16="http://schemas.microsoft.com/office/drawing/2014/main" id="{2D502FA2-849B-4E0F-BC86-D60B2CF86640}"/>
              </a:ext>
            </a:extLst>
          </p:cNvPr>
          <p:cNvSpPr>
            <a:spLocks noGrp="1"/>
          </p:cNvSpPr>
          <p:nvPr>
            <p:ph idx="1"/>
          </p:nvPr>
        </p:nvSpPr>
        <p:spPr/>
        <p:txBody>
          <a:bodyPr/>
          <a:lstStyle/>
          <a:p>
            <a:pPr marL="514350" indent="-514350">
              <a:lnSpc>
                <a:spcPct val="150000"/>
              </a:lnSpc>
              <a:buFont typeface="+mj-lt"/>
              <a:buAutoNum type="arabicPeriod"/>
            </a:pPr>
            <a:r>
              <a:rPr lang="en-US" b="0" i="1" dirty="0">
                <a:solidFill>
                  <a:schemeClr val="accent1">
                    <a:lumMod val="75000"/>
                  </a:schemeClr>
                </a:solidFill>
                <a:effectLst/>
              </a:rPr>
              <a:t>Once you have got the row, you can get the cell of the row using the </a:t>
            </a:r>
            <a:r>
              <a:rPr lang="en-US" b="1" i="1" dirty="0" err="1">
                <a:solidFill>
                  <a:schemeClr val="accent1">
                    <a:lumMod val="75000"/>
                  </a:schemeClr>
                </a:solidFill>
                <a:effectLst/>
              </a:rPr>
              <a:t>getCell</a:t>
            </a:r>
            <a:r>
              <a:rPr lang="en-US" b="1" i="1" dirty="0">
                <a:solidFill>
                  <a:schemeClr val="accent1">
                    <a:lumMod val="75000"/>
                  </a:schemeClr>
                </a:solidFill>
                <a:effectLst/>
              </a:rPr>
              <a:t> </a:t>
            </a:r>
            <a:r>
              <a:rPr lang="en-US" b="0" i="1" dirty="0">
                <a:solidFill>
                  <a:schemeClr val="accent1">
                    <a:lumMod val="75000"/>
                  </a:schemeClr>
                </a:solidFill>
                <a:effectLst/>
              </a:rPr>
              <a:t>(int index) method</a:t>
            </a:r>
            <a:endParaRPr lang="en-US" b="0" i="0" dirty="0">
              <a:solidFill>
                <a:srgbClr val="000000"/>
              </a:solidFill>
              <a:effectLst/>
              <a:latin typeface="Encode Sans"/>
            </a:endParaRPr>
          </a:p>
          <a:p>
            <a:pPr marL="514350" indent="-514350">
              <a:lnSpc>
                <a:spcPct val="150000"/>
              </a:lnSpc>
              <a:buFont typeface="+mj-lt"/>
              <a:buAutoNum type="arabicPeriod"/>
            </a:pPr>
            <a:r>
              <a:rPr lang="en-US" i="1" dirty="0">
                <a:solidFill>
                  <a:schemeClr val="accent1">
                    <a:lumMod val="75000"/>
                  </a:schemeClr>
                </a:solidFill>
              </a:rPr>
              <a:t>After you obtain the cell that contains the data, you can read the data in different formats like String, Date, Number using the different methods which are based upon the format of the cell you specify in the excel sheet</a:t>
            </a:r>
          </a:p>
        </p:txBody>
      </p:sp>
    </p:spTree>
    <p:extLst>
      <p:ext uri="{BB962C8B-B14F-4D97-AF65-F5344CB8AC3E}">
        <p14:creationId xmlns:p14="http://schemas.microsoft.com/office/powerpoint/2010/main" val="106960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04FB-4146-4CB5-A834-7DAE11E94471}"/>
              </a:ext>
            </a:extLst>
          </p:cNvPr>
          <p:cNvSpPr>
            <a:spLocks noGrp="1"/>
          </p:cNvSpPr>
          <p:nvPr>
            <p:ph type="title"/>
          </p:nvPr>
        </p:nvSpPr>
        <p:spPr/>
        <p:txBody>
          <a:bodyPr/>
          <a:lstStyle/>
          <a:p>
            <a:pPr algn="l"/>
            <a:r>
              <a:rPr lang="en-US" b="1" i="1" dirty="0">
                <a:solidFill>
                  <a:schemeClr val="accent1">
                    <a:lumMod val="50000"/>
                  </a:schemeClr>
                </a:solidFill>
                <a:effectLst/>
              </a:rPr>
              <a:t>How to read the entire Excel sheet?</a:t>
            </a:r>
            <a:endParaRPr lang="en-US" b="1" dirty="0">
              <a:solidFill>
                <a:schemeClr val="accent1">
                  <a:lumMod val="50000"/>
                </a:schemeClr>
              </a:solidFill>
              <a:effectLst/>
            </a:endParaRPr>
          </a:p>
        </p:txBody>
      </p:sp>
      <p:sp>
        <p:nvSpPr>
          <p:cNvPr id="3" name="Content Placeholder 2">
            <a:extLst>
              <a:ext uri="{FF2B5EF4-FFF2-40B4-BE49-F238E27FC236}">
                <a16:creationId xmlns:a16="http://schemas.microsoft.com/office/drawing/2014/main" id="{2D502FA2-849B-4E0F-BC86-D60B2CF86640}"/>
              </a:ext>
            </a:extLst>
          </p:cNvPr>
          <p:cNvSpPr>
            <a:spLocks noGrp="1"/>
          </p:cNvSpPr>
          <p:nvPr>
            <p:ph idx="1"/>
          </p:nvPr>
        </p:nvSpPr>
        <p:spPr/>
        <p:txBody>
          <a:bodyPr>
            <a:normAutofit fontScale="77500" lnSpcReduction="20000"/>
          </a:bodyPr>
          <a:lstStyle/>
          <a:p>
            <a:pPr marL="0" indent="0" algn="l">
              <a:lnSpc>
                <a:spcPct val="120000"/>
              </a:lnSpc>
              <a:buNone/>
            </a:pPr>
            <a:r>
              <a:rPr lang="en-US" b="0" i="1" dirty="0">
                <a:solidFill>
                  <a:schemeClr val="accent1">
                    <a:lumMod val="75000"/>
                  </a:schemeClr>
                </a:solidFill>
                <a:effectLst/>
              </a:rPr>
              <a:t>	- To read the complete data from Excel, you can iterate over each cell of the row, present in the sheet. For iterating, you need the total number of rows and cells present in the sheet. Additionally, we can obtain the number of rows from the sheet, which is basically the total number of rows that have data present in the sheet by using the calculation –</a:t>
            </a:r>
          </a:p>
          <a:p>
            <a:pPr marL="0" indent="0" algn="l">
              <a:lnSpc>
                <a:spcPct val="120000"/>
              </a:lnSpc>
              <a:buNone/>
            </a:pPr>
            <a:r>
              <a:rPr lang="en-US" b="1" i="1" dirty="0">
                <a:solidFill>
                  <a:schemeClr val="accent1">
                    <a:lumMod val="75000"/>
                  </a:schemeClr>
                </a:solidFill>
                <a:effectLst/>
              </a:rPr>
              <a:t>	</a:t>
            </a:r>
            <a:r>
              <a:rPr lang="en-US" b="1" i="1" dirty="0" err="1">
                <a:solidFill>
                  <a:schemeClr val="accent1">
                    <a:lumMod val="75000"/>
                  </a:schemeClr>
                </a:solidFill>
                <a:effectLst/>
              </a:rPr>
              <a:t>RowCount</a:t>
            </a:r>
            <a:r>
              <a:rPr lang="en-US" b="1" i="1" dirty="0">
                <a:solidFill>
                  <a:schemeClr val="accent1">
                    <a:lumMod val="75000"/>
                  </a:schemeClr>
                </a:solidFill>
                <a:effectLst/>
              </a:rPr>
              <a:t> = </a:t>
            </a:r>
            <a:r>
              <a:rPr lang="en-US" b="1" i="1" dirty="0" err="1">
                <a:solidFill>
                  <a:schemeClr val="accent1">
                    <a:lumMod val="75000"/>
                  </a:schemeClr>
                </a:solidFill>
                <a:effectLst/>
              </a:rPr>
              <a:t>LastRowNumber</a:t>
            </a:r>
            <a:r>
              <a:rPr lang="en-US" b="1" i="1" dirty="0">
                <a:solidFill>
                  <a:schemeClr val="accent1">
                    <a:lumMod val="75000"/>
                  </a:schemeClr>
                </a:solidFill>
                <a:effectLst/>
              </a:rPr>
              <a:t> -First Row Number </a:t>
            </a:r>
            <a:endParaRPr lang="en-US" b="0" i="1" dirty="0">
              <a:solidFill>
                <a:schemeClr val="accent1">
                  <a:lumMod val="75000"/>
                </a:schemeClr>
              </a:solidFill>
              <a:effectLst/>
            </a:endParaRPr>
          </a:p>
          <a:p>
            <a:pPr marL="0" indent="0" algn="l">
              <a:lnSpc>
                <a:spcPct val="120000"/>
              </a:lnSpc>
              <a:buNone/>
            </a:pPr>
            <a:r>
              <a:rPr lang="en-US" b="0" i="1" dirty="0">
                <a:solidFill>
                  <a:schemeClr val="accent1">
                    <a:lumMod val="75000"/>
                  </a:schemeClr>
                </a:solidFill>
                <a:effectLst/>
              </a:rPr>
              <a:t>To get the last and first-row number, there are two methods in the </a:t>
            </a:r>
            <a:r>
              <a:rPr lang="en-US" b="1" i="1" dirty="0">
                <a:solidFill>
                  <a:schemeClr val="accent1">
                    <a:lumMod val="75000"/>
                  </a:schemeClr>
                </a:solidFill>
                <a:effectLst/>
              </a:rPr>
              <a:t>sheet</a:t>
            </a:r>
            <a:r>
              <a:rPr lang="en-US" b="0" i="1" dirty="0">
                <a:solidFill>
                  <a:schemeClr val="accent1">
                    <a:lumMod val="75000"/>
                  </a:schemeClr>
                </a:solidFill>
                <a:effectLst/>
              </a:rPr>
              <a:t>  class:</a:t>
            </a:r>
          </a:p>
          <a:p>
            <a:pPr marL="0" indent="0" algn="l">
              <a:lnSpc>
                <a:spcPct val="120000"/>
              </a:lnSpc>
              <a:buNone/>
            </a:pPr>
            <a:r>
              <a:rPr lang="en-US" b="0" i="1" dirty="0">
                <a:solidFill>
                  <a:schemeClr val="accent1">
                    <a:lumMod val="75000"/>
                  </a:schemeClr>
                </a:solidFill>
                <a:effectLst/>
              </a:rPr>
              <a:t>		</a:t>
            </a:r>
            <a:r>
              <a:rPr lang="en-US" b="0" i="1" dirty="0" err="1">
                <a:solidFill>
                  <a:schemeClr val="accent1">
                    <a:lumMod val="75000"/>
                  </a:schemeClr>
                </a:solidFill>
                <a:effectLst/>
              </a:rPr>
              <a:t>getLastRowNum</a:t>
            </a:r>
            <a:r>
              <a:rPr lang="en-US" b="0" i="1" dirty="0">
                <a:solidFill>
                  <a:schemeClr val="accent1">
                    <a:lumMod val="75000"/>
                  </a:schemeClr>
                </a:solidFill>
                <a:effectLst/>
              </a:rPr>
              <a:t>() </a:t>
            </a:r>
          </a:p>
          <a:p>
            <a:pPr marL="0" indent="0" algn="l">
              <a:lnSpc>
                <a:spcPct val="120000"/>
              </a:lnSpc>
              <a:buNone/>
            </a:pPr>
            <a:r>
              <a:rPr lang="en-US" b="0" i="1" dirty="0">
                <a:solidFill>
                  <a:schemeClr val="accent1">
                    <a:lumMod val="75000"/>
                  </a:schemeClr>
                </a:solidFill>
                <a:effectLst/>
              </a:rPr>
              <a:t>		</a:t>
            </a:r>
            <a:r>
              <a:rPr lang="en-US" b="0" i="1" dirty="0" err="1">
                <a:solidFill>
                  <a:schemeClr val="accent1">
                    <a:lumMod val="75000"/>
                  </a:schemeClr>
                </a:solidFill>
                <a:effectLst/>
              </a:rPr>
              <a:t>getFirstRowNum</a:t>
            </a:r>
            <a:r>
              <a:rPr lang="en-US" b="0" i="1" dirty="0">
                <a:solidFill>
                  <a:schemeClr val="accent1">
                    <a:lumMod val="75000"/>
                  </a:schemeClr>
                </a:solidFill>
                <a:effectLst/>
              </a:rPr>
              <a:t>()</a:t>
            </a:r>
          </a:p>
          <a:p>
            <a:pPr marL="0" indent="0" algn="l">
              <a:lnSpc>
                <a:spcPct val="120000"/>
              </a:lnSpc>
              <a:buNone/>
            </a:pPr>
            <a:r>
              <a:rPr lang="en-US" i="1" dirty="0">
                <a:solidFill>
                  <a:schemeClr val="accent1">
                    <a:lumMod val="75000"/>
                  </a:schemeClr>
                </a:solidFill>
              </a:rPr>
              <a:t>	- Once you get the row, you can iterate over the cells present in the row by using the total number of cells, that we can calculate using </a:t>
            </a:r>
            <a:r>
              <a:rPr lang="en-US" i="1" dirty="0" err="1">
                <a:solidFill>
                  <a:schemeClr val="accent1">
                    <a:lumMod val="75000"/>
                  </a:schemeClr>
                </a:solidFill>
              </a:rPr>
              <a:t>getLastCellNum</a:t>
            </a:r>
            <a:r>
              <a:rPr lang="en-US" i="1" dirty="0">
                <a:solidFill>
                  <a:schemeClr val="accent1">
                    <a:lumMod val="75000"/>
                  </a:schemeClr>
                </a:solidFill>
              </a:rPr>
              <a:t>() method</a:t>
            </a:r>
          </a:p>
        </p:txBody>
      </p:sp>
    </p:spTree>
    <p:extLst>
      <p:ext uri="{BB962C8B-B14F-4D97-AF65-F5344CB8AC3E}">
        <p14:creationId xmlns:p14="http://schemas.microsoft.com/office/powerpoint/2010/main" val="157696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8631-8E86-4659-97CC-E44DBCB66DF6}"/>
              </a:ext>
            </a:extLst>
          </p:cNvPr>
          <p:cNvSpPr>
            <a:spLocks noGrp="1"/>
          </p:cNvSpPr>
          <p:nvPr>
            <p:ph type="title"/>
          </p:nvPr>
        </p:nvSpPr>
        <p:spPr/>
        <p:txBody>
          <a:bodyPr>
            <a:normAutofit/>
          </a:bodyPr>
          <a:lstStyle/>
          <a:p>
            <a:r>
              <a:rPr lang="en-US" sz="5000" b="1" i="1" dirty="0">
                <a:solidFill>
                  <a:schemeClr val="accent1">
                    <a:lumMod val="50000"/>
                  </a:schemeClr>
                </a:solidFill>
              </a:rPr>
              <a:t>R</a:t>
            </a:r>
            <a:r>
              <a:rPr lang="en-US" sz="5000" b="1" i="1" dirty="0">
                <a:solidFill>
                  <a:schemeClr val="accent1">
                    <a:lumMod val="50000"/>
                  </a:schemeClr>
                </a:solidFill>
                <a:effectLst/>
              </a:rPr>
              <a:t>eference</a:t>
            </a:r>
            <a:endParaRPr lang="en-US" sz="5000"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C0906038-EEE0-4041-BBA1-F565D3E553A5}"/>
              </a:ext>
            </a:extLst>
          </p:cNvPr>
          <p:cNvSpPr>
            <a:spLocks noGrp="1"/>
          </p:cNvSpPr>
          <p:nvPr>
            <p:ph idx="1"/>
          </p:nvPr>
        </p:nvSpPr>
        <p:spPr/>
        <p:txBody>
          <a:bodyPr/>
          <a:lstStyle/>
          <a:p>
            <a:pPr marL="0" indent="0">
              <a:buNone/>
            </a:pPr>
            <a:r>
              <a:rPr lang="en-US" i="1" dirty="0">
                <a:solidFill>
                  <a:schemeClr val="accent1">
                    <a:lumMod val="75000"/>
                  </a:schemeClr>
                </a:solidFill>
              </a:rPr>
              <a:t>https://www.toolsqa.com/selenium-webdriver/excel-in-selenium/</a:t>
            </a:r>
          </a:p>
        </p:txBody>
      </p:sp>
    </p:spTree>
    <p:extLst>
      <p:ext uri="{BB962C8B-B14F-4D97-AF65-F5344CB8AC3E}">
        <p14:creationId xmlns:p14="http://schemas.microsoft.com/office/powerpoint/2010/main" val="330385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9F718-CFC7-4811-B782-9990C5307940}"/>
              </a:ext>
            </a:extLst>
          </p:cNvPr>
          <p:cNvSpPr>
            <a:spLocks noGrp="1"/>
          </p:cNvSpPr>
          <p:nvPr>
            <p:ph type="title"/>
          </p:nvPr>
        </p:nvSpPr>
        <p:spPr/>
        <p:txBody>
          <a:bodyPr/>
          <a:lstStyle/>
          <a:p>
            <a:r>
              <a:rPr lang="en-US" b="1" i="1" dirty="0">
                <a:solidFill>
                  <a:schemeClr val="accent1">
                    <a:lumMod val="50000"/>
                  </a:schemeClr>
                </a:solidFill>
                <a:effectLst/>
              </a:rPr>
              <a:t>What is Apache POI?</a:t>
            </a:r>
            <a:endParaRPr lang="en-US" i="1" dirty="0">
              <a:solidFill>
                <a:schemeClr val="accent1">
                  <a:lumMod val="50000"/>
                </a:schemeClr>
              </a:solidFill>
            </a:endParaRPr>
          </a:p>
        </p:txBody>
      </p:sp>
      <p:sp>
        <p:nvSpPr>
          <p:cNvPr id="5" name="Content Placeholder 4">
            <a:extLst>
              <a:ext uri="{FF2B5EF4-FFF2-40B4-BE49-F238E27FC236}">
                <a16:creationId xmlns:a16="http://schemas.microsoft.com/office/drawing/2014/main" id="{02C5F324-E972-4751-BC89-A909C1AEF59A}"/>
              </a:ext>
            </a:extLst>
          </p:cNvPr>
          <p:cNvSpPr>
            <a:spLocks noGrp="1"/>
          </p:cNvSpPr>
          <p:nvPr>
            <p:ph idx="1"/>
          </p:nvPr>
        </p:nvSpPr>
        <p:spPr/>
        <p:txBody>
          <a:bodyPr/>
          <a:lstStyle/>
          <a:p>
            <a:pPr marL="0" indent="0" algn="l">
              <a:lnSpc>
                <a:spcPct val="150000"/>
              </a:lnSpc>
              <a:buNone/>
            </a:pPr>
            <a:r>
              <a:rPr lang="en-US" b="1" dirty="0">
                <a:solidFill>
                  <a:schemeClr val="accent1">
                    <a:lumMod val="75000"/>
                  </a:schemeClr>
                </a:solidFill>
                <a:effectLst/>
              </a:rPr>
              <a:t>	Apache POI,  where POI stands for </a:t>
            </a:r>
            <a:r>
              <a:rPr lang="en-US" b="0" dirty="0">
                <a:solidFill>
                  <a:schemeClr val="accent1">
                    <a:lumMod val="75000"/>
                  </a:schemeClr>
                </a:solidFill>
                <a:effectLst/>
              </a:rPr>
              <a:t>(Poor Obfuscation Implementation)  is an API that offers a collection of Java libraries that helps us to read, write, and manipulate different Microsoft files such as excel sheets, power-point, and word files.</a:t>
            </a:r>
          </a:p>
          <a:p>
            <a:pPr>
              <a:lnSpc>
                <a:spcPct val="150000"/>
              </a:lnSpc>
            </a:pPr>
            <a:endParaRPr lang="en-US" dirty="0">
              <a:solidFill>
                <a:schemeClr val="accent1">
                  <a:lumMod val="75000"/>
                </a:schemeClr>
              </a:solidFill>
            </a:endParaRPr>
          </a:p>
        </p:txBody>
      </p:sp>
    </p:spTree>
    <p:extLst>
      <p:ext uri="{BB962C8B-B14F-4D97-AF65-F5344CB8AC3E}">
        <p14:creationId xmlns:p14="http://schemas.microsoft.com/office/powerpoint/2010/main" val="17343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EB21-EC57-4ADD-9892-605F0054141A}"/>
              </a:ext>
            </a:extLst>
          </p:cNvPr>
          <p:cNvSpPr>
            <a:spLocks noGrp="1"/>
          </p:cNvSpPr>
          <p:nvPr>
            <p:ph type="title"/>
          </p:nvPr>
        </p:nvSpPr>
        <p:spPr/>
        <p:txBody>
          <a:bodyPr/>
          <a:lstStyle/>
          <a:p>
            <a:r>
              <a:rPr lang="en-US" b="1" i="1" dirty="0">
                <a:solidFill>
                  <a:schemeClr val="accent1">
                    <a:lumMod val="50000"/>
                  </a:schemeClr>
                </a:solidFill>
              </a:rPr>
              <a:t>Steps TO Download Apache POI Jars</a:t>
            </a:r>
          </a:p>
        </p:txBody>
      </p:sp>
      <p:sp>
        <p:nvSpPr>
          <p:cNvPr id="3" name="Content Placeholder 2">
            <a:extLst>
              <a:ext uri="{FF2B5EF4-FFF2-40B4-BE49-F238E27FC236}">
                <a16:creationId xmlns:a16="http://schemas.microsoft.com/office/drawing/2014/main" id="{872BB7FC-F053-45EE-8BB5-F7ED01E7C68F}"/>
              </a:ext>
            </a:extLst>
          </p:cNvPr>
          <p:cNvSpPr>
            <a:spLocks noGrp="1"/>
          </p:cNvSpPr>
          <p:nvPr>
            <p:ph idx="1"/>
          </p:nvPr>
        </p:nvSpPr>
        <p:spPr/>
        <p:txBody>
          <a:bodyPr/>
          <a:lstStyle/>
          <a:p>
            <a:pPr marL="0" indent="0">
              <a:buNone/>
            </a:pPr>
            <a:r>
              <a:rPr lang="en-US" i="1" dirty="0">
                <a:solidFill>
                  <a:schemeClr val="accent1">
                    <a:lumMod val="75000"/>
                  </a:schemeClr>
                </a:solidFill>
              </a:rPr>
              <a:t>Refer the below link to find the steps</a:t>
            </a:r>
          </a:p>
          <a:p>
            <a:pPr marL="0" indent="0">
              <a:buNone/>
            </a:pPr>
            <a:r>
              <a:rPr lang="en-US" i="1" dirty="0">
                <a:solidFill>
                  <a:schemeClr val="accent1">
                    <a:lumMod val="75000"/>
                  </a:schemeClr>
                </a:solidFill>
              </a:rPr>
              <a:t>	https://www.toolsqa.com/blogs/download-apache-poi/</a:t>
            </a:r>
          </a:p>
        </p:txBody>
      </p:sp>
    </p:spTree>
    <p:extLst>
      <p:ext uri="{BB962C8B-B14F-4D97-AF65-F5344CB8AC3E}">
        <p14:creationId xmlns:p14="http://schemas.microsoft.com/office/powerpoint/2010/main" val="113006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3866F-ACBC-44C8-8B5B-A34A196A09B7}"/>
              </a:ext>
            </a:extLst>
          </p:cNvPr>
          <p:cNvSpPr>
            <a:spLocks noGrp="1"/>
          </p:cNvSpPr>
          <p:nvPr>
            <p:ph type="title"/>
          </p:nvPr>
        </p:nvSpPr>
        <p:spPr>
          <a:xfrm>
            <a:off x="1028700" y="1967266"/>
            <a:ext cx="2628900" cy="2547257"/>
          </a:xfrm>
          <a:noFill/>
        </p:spPr>
        <p:txBody>
          <a:bodyPr anchor="ctr">
            <a:normAutofit/>
          </a:bodyPr>
          <a:lstStyle/>
          <a:p>
            <a:pPr algn="ctr"/>
            <a:r>
              <a:rPr lang="en-US" sz="2000" b="0" i="0" dirty="0">
                <a:solidFill>
                  <a:schemeClr val="bg1"/>
                </a:solidFill>
                <a:effectLst/>
                <a:latin typeface="+mn-lt"/>
              </a:rPr>
              <a:t>This image clearly depicts the structure and how the classes and interfaces are aligned in </a:t>
            </a:r>
            <a:r>
              <a:rPr lang="en-US" sz="2000" b="0" i="1" dirty="0">
                <a:solidFill>
                  <a:schemeClr val="bg1"/>
                </a:solidFill>
                <a:effectLst/>
                <a:latin typeface="+mn-lt"/>
              </a:rPr>
              <a:t>Apache POI</a:t>
            </a:r>
            <a:r>
              <a:rPr lang="en-US" sz="2000" b="0" i="0" dirty="0">
                <a:solidFill>
                  <a:schemeClr val="bg1"/>
                </a:solidFill>
                <a:effectLst/>
                <a:latin typeface="+mn-lt"/>
              </a:rPr>
              <a:t>.</a:t>
            </a:r>
            <a:endParaRPr lang="en-US" sz="2000" dirty="0">
              <a:solidFill>
                <a:schemeClr val="bg1"/>
              </a:solidFill>
              <a:latin typeface="+mn-lt"/>
            </a:endParaRPr>
          </a:p>
        </p:txBody>
      </p:sp>
      <p:pic>
        <p:nvPicPr>
          <p:cNvPr id="3" name="Picture 2" descr="Chart, bubble chart&#10;&#10;Description automatically generated">
            <a:extLst>
              <a:ext uri="{FF2B5EF4-FFF2-40B4-BE49-F238E27FC236}">
                <a16:creationId xmlns:a16="http://schemas.microsoft.com/office/drawing/2014/main" id="{56B626C7-6309-486C-B7BF-9E8A38044DB5}"/>
              </a:ext>
            </a:extLst>
          </p:cNvPr>
          <p:cNvPicPr>
            <a:picLocks noChangeAspect="1"/>
          </p:cNvPicPr>
          <p:nvPr/>
        </p:nvPicPr>
        <p:blipFill>
          <a:blip r:embed="rId2"/>
          <a:stretch>
            <a:fillRect/>
          </a:stretch>
        </p:blipFill>
        <p:spPr>
          <a:xfrm>
            <a:off x="4859383" y="293238"/>
            <a:ext cx="6246931" cy="5918967"/>
          </a:xfrm>
          <a:prstGeom prst="rect">
            <a:avLst/>
          </a:prstGeom>
        </p:spPr>
      </p:pic>
    </p:spTree>
    <p:extLst>
      <p:ext uri="{BB962C8B-B14F-4D97-AF65-F5344CB8AC3E}">
        <p14:creationId xmlns:p14="http://schemas.microsoft.com/office/powerpoint/2010/main" val="350860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8C8-DE17-4F29-9C98-2F44E36E28CC}"/>
              </a:ext>
            </a:extLst>
          </p:cNvPr>
          <p:cNvSpPr>
            <a:spLocks noGrp="1"/>
          </p:cNvSpPr>
          <p:nvPr>
            <p:ph type="title"/>
          </p:nvPr>
        </p:nvSpPr>
        <p:spPr/>
        <p:txBody>
          <a:bodyPr>
            <a:normAutofit/>
          </a:bodyPr>
          <a:lstStyle/>
          <a:p>
            <a:r>
              <a:rPr lang="en-US" b="1" i="1" dirty="0">
                <a:solidFill>
                  <a:schemeClr val="accent1">
                    <a:lumMod val="50000"/>
                  </a:schemeClr>
                </a:solidFill>
                <a:effectLst/>
              </a:rPr>
              <a:t>How to manage Excel workbooks ?</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AFD133AC-DE83-4553-8C17-B8D66CEE10E1}"/>
              </a:ext>
            </a:extLst>
          </p:cNvPr>
          <p:cNvSpPr>
            <a:spLocks noGrp="1"/>
          </p:cNvSpPr>
          <p:nvPr>
            <p:ph idx="1"/>
          </p:nvPr>
        </p:nvSpPr>
        <p:spPr/>
        <p:txBody>
          <a:bodyPr>
            <a:normAutofit fontScale="92500"/>
          </a:bodyPr>
          <a:lstStyle/>
          <a:p>
            <a:pPr marL="0" indent="0" algn="l">
              <a:buNone/>
            </a:pPr>
            <a:r>
              <a:rPr lang="en-US" b="0" i="1" dirty="0">
                <a:solidFill>
                  <a:schemeClr val="accent1">
                    <a:lumMod val="75000"/>
                  </a:schemeClr>
                </a:solidFill>
                <a:effectLst/>
              </a:rPr>
              <a:t>	Apache POI provides various interfaces and classes that help us to work with Excel. It provides a “</a:t>
            </a:r>
            <a:r>
              <a:rPr lang="en-US" b="1" i="1" dirty="0">
                <a:solidFill>
                  <a:schemeClr val="accent1">
                    <a:lumMod val="75000"/>
                  </a:schemeClr>
                </a:solidFill>
                <a:effectLst/>
              </a:rPr>
              <a:t>Workbook </a:t>
            </a:r>
            <a:r>
              <a:rPr lang="en-US" b="0" i="1" dirty="0">
                <a:solidFill>
                  <a:schemeClr val="accent1">
                    <a:lumMod val="75000"/>
                  </a:schemeClr>
                </a:solidFill>
                <a:effectLst/>
              </a:rPr>
              <a:t>” interface to maintain Excel Workbooks. There are certain classes that implement this interface and we use these classes to create, modify, read, and write data in Excel files. The two mainly used  classes for managing Excel Workbooks are:</a:t>
            </a:r>
          </a:p>
          <a:p>
            <a:pPr marL="0" indent="0" algn="l">
              <a:buNone/>
            </a:pPr>
            <a:r>
              <a:rPr lang="en-US" b="1" i="1" dirty="0">
                <a:solidFill>
                  <a:schemeClr val="accent1">
                    <a:lumMod val="75000"/>
                  </a:schemeClr>
                </a:solidFill>
                <a:effectLst/>
              </a:rPr>
              <a:t>		</a:t>
            </a:r>
            <a:r>
              <a:rPr lang="en-US" b="1" i="1" dirty="0" err="1">
                <a:solidFill>
                  <a:schemeClr val="accent1">
                    <a:lumMod val="75000"/>
                  </a:schemeClr>
                </a:solidFill>
                <a:effectLst/>
              </a:rPr>
              <a:t>HSSFWorkbook</a:t>
            </a:r>
            <a:r>
              <a:rPr lang="en-US" b="1" i="1" dirty="0">
                <a:solidFill>
                  <a:schemeClr val="accent1">
                    <a:lumMod val="75000"/>
                  </a:schemeClr>
                </a:solidFill>
                <a:effectLst/>
              </a:rPr>
              <a:t>-</a:t>
            </a:r>
            <a:r>
              <a:rPr lang="en-US" b="0" i="1" dirty="0">
                <a:solidFill>
                  <a:schemeClr val="accent1">
                    <a:lumMod val="75000"/>
                  </a:schemeClr>
                </a:solidFill>
                <a:effectLst/>
              </a:rPr>
              <a:t> These class methods are used to read/write data to Microsoft Excel file in </a:t>
            </a:r>
            <a:r>
              <a:rPr lang="en-US" b="1" i="1" dirty="0">
                <a:solidFill>
                  <a:schemeClr val="accent1">
                    <a:lumMod val="75000"/>
                  </a:schemeClr>
                </a:solidFill>
                <a:effectLst/>
              </a:rPr>
              <a:t>.</a:t>
            </a:r>
            <a:r>
              <a:rPr lang="en-US" b="1" i="1" dirty="0" err="1">
                <a:solidFill>
                  <a:schemeClr val="accent1">
                    <a:lumMod val="75000"/>
                  </a:schemeClr>
                </a:solidFill>
                <a:effectLst/>
              </a:rPr>
              <a:t>xls</a:t>
            </a:r>
            <a:r>
              <a:rPr lang="en-US" b="0" i="1" dirty="0">
                <a:solidFill>
                  <a:schemeClr val="accent1">
                    <a:lumMod val="75000"/>
                  </a:schemeClr>
                </a:solidFill>
                <a:effectLst/>
              </a:rPr>
              <a:t> format. It is compatible with MS-Office versions 97–2003.</a:t>
            </a:r>
          </a:p>
          <a:p>
            <a:pPr marL="0" indent="0" algn="l">
              <a:buNone/>
            </a:pPr>
            <a:r>
              <a:rPr lang="en-US" b="1" i="1" dirty="0">
                <a:solidFill>
                  <a:schemeClr val="accent1">
                    <a:lumMod val="75000"/>
                  </a:schemeClr>
                </a:solidFill>
                <a:effectLst/>
              </a:rPr>
              <a:t>		</a:t>
            </a:r>
            <a:r>
              <a:rPr lang="en-US" b="1" i="1" dirty="0" err="1">
                <a:solidFill>
                  <a:schemeClr val="accent1">
                    <a:lumMod val="75000"/>
                  </a:schemeClr>
                </a:solidFill>
                <a:effectLst/>
              </a:rPr>
              <a:t>XSSFWorkbook</a:t>
            </a:r>
            <a:r>
              <a:rPr lang="en-US" b="1" i="1" dirty="0">
                <a:solidFill>
                  <a:schemeClr val="accent1">
                    <a:lumMod val="75000"/>
                  </a:schemeClr>
                </a:solidFill>
                <a:effectLst/>
              </a:rPr>
              <a:t>-</a:t>
            </a:r>
            <a:r>
              <a:rPr lang="en-US" b="0" i="1" dirty="0">
                <a:solidFill>
                  <a:schemeClr val="accent1">
                    <a:lumMod val="75000"/>
                  </a:schemeClr>
                </a:solidFill>
                <a:effectLst/>
              </a:rPr>
              <a:t> These class methods are used to read-write data to Microsoft Excel in </a:t>
            </a:r>
            <a:r>
              <a:rPr lang="en-US" b="1" i="1" dirty="0">
                <a:solidFill>
                  <a:schemeClr val="accent1">
                    <a:lumMod val="75000"/>
                  </a:schemeClr>
                </a:solidFill>
                <a:effectLst/>
              </a:rPr>
              <a:t>.</a:t>
            </a:r>
            <a:r>
              <a:rPr lang="en-US" b="1" i="1" dirty="0" err="1">
                <a:solidFill>
                  <a:schemeClr val="accent1">
                    <a:lumMod val="75000"/>
                  </a:schemeClr>
                </a:solidFill>
                <a:effectLst/>
              </a:rPr>
              <a:t>xls</a:t>
            </a:r>
            <a:r>
              <a:rPr lang="en-US" b="0" i="1" dirty="0">
                <a:solidFill>
                  <a:schemeClr val="accent1">
                    <a:lumMod val="75000"/>
                  </a:schemeClr>
                </a:solidFill>
                <a:effectLst/>
              </a:rPr>
              <a:t> or </a:t>
            </a:r>
            <a:r>
              <a:rPr lang="en-US" b="1" i="1" dirty="0">
                <a:solidFill>
                  <a:schemeClr val="accent1">
                    <a:lumMod val="75000"/>
                  </a:schemeClr>
                </a:solidFill>
                <a:effectLst/>
              </a:rPr>
              <a:t>.xlsx</a:t>
            </a:r>
            <a:r>
              <a:rPr lang="en-US" b="0" i="1" dirty="0">
                <a:solidFill>
                  <a:schemeClr val="accent1">
                    <a:lumMod val="75000"/>
                  </a:schemeClr>
                </a:solidFill>
                <a:effectLst/>
              </a:rPr>
              <a:t> format. It is compatible with MS-Office versions 2007 or later.</a:t>
            </a:r>
          </a:p>
          <a:p>
            <a:pPr marL="0" indent="0">
              <a:buNone/>
            </a:pPr>
            <a:endParaRPr lang="en-US" i="1" dirty="0">
              <a:solidFill>
                <a:schemeClr val="accent1">
                  <a:lumMod val="75000"/>
                </a:schemeClr>
              </a:solidFill>
            </a:endParaRPr>
          </a:p>
        </p:txBody>
      </p:sp>
    </p:spTree>
    <p:extLst>
      <p:ext uri="{BB962C8B-B14F-4D97-AF65-F5344CB8AC3E}">
        <p14:creationId xmlns:p14="http://schemas.microsoft.com/office/powerpoint/2010/main" val="106522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8C8-DE17-4F29-9C98-2F44E36E28CC}"/>
              </a:ext>
            </a:extLst>
          </p:cNvPr>
          <p:cNvSpPr>
            <a:spLocks noGrp="1"/>
          </p:cNvSpPr>
          <p:nvPr>
            <p:ph type="title"/>
          </p:nvPr>
        </p:nvSpPr>
        <p:spPr/>
        <p:txBody>
          <a:bodyPr>
            <a:normAutofit/>
          </a:bodyPr>
          <a:lstStyle/>
          <a:p>
            <a:r>
              <a:rPr lang="en-US" b="1" i="1" dirty="0">
                <a:solidFill>
                  <a:schemeClr val="accent1">
                    <a:lumMod val="50000"/>
                  </a:schemeClr>
                </a:solidFill>
                <a:effectLst/>
              </a:rPr>
              <a:t>How to manage Excel Sheets ?</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AFD133AC-DE83-4553-8C17-B8D66CEE10E1}"/>
              </a:ext>
            </a:extLst>
          </p:cNvPr>
          <p:cNvSpPr>
            <a:spLocks noGrp="1"/>
          </p:cNvSpPr>
          <p:nvPr>
            <p:ph idx="1"/>
          </p:nvPr>
        </p:nvSpPr>
        <p:spPr/>
        <p:txBody>
          <a:bodyPr>
            <a:normAutofit fontScale="92500" lnSpcReduction="10000"/>
          </a:bodyPr>
          <a:lstStyle/>
          <a:p>
            <a:pPr marL="0" indent="0" algn="l">
              <a:lnSpc>
                <a:spcPct val="150000"/>
              </a:lnSpc>
              <a:buNone/>
            </a:pPr>
            <a:r>
              <a:rPr lang="en-US" b="0" i="1" dirty="0">
                <a:solidFill>
                  <a:schemeClr val="accent1">
                    <a:lumMod val="75000"/>
                  </a:schemeClr>
                </a:solidFill>
                <a:effectLst/>
              </a:rPr>
              <a:t>	There is another interface, “</a:t>
            </a:r>
            <a:r>
              <a:rPr lang="en-US" b="1" i="1" dirty="0">
                <a:solidFill>
                  <a:schemeClr val="accent1">
                    <a:lumMod val="75000"/>
                  </a:schemeClr>
                </a:solidFill>
                <a:effectLst/>
              </a:rPr>
              <a:t>Sheet </a:t>
            </a:r>
            <a:r>
              <a:rPr lang="en-US" b="0" i="1" dirty="0">
                <a:solidFill>
                  <a:schemeClr val="accent1">
                    <a:lumMod val="75000"/>
                  </a:schemeClr>
                </a:solidFill>
                <a:effectLst/>
              </a:rPr>
              <a:t>“, which we use to create a sheet in the Workbook. There are two classes that used to work with sheets, same as we have for Workbook Interface</a:t>
            </a:r>
          </a:p>
          <a:p>
            <a:pPr marL="0" indent="0" algn="l">
              <a:lnSpc>
                <a:spcPct val="150000"/>
              </a:lnSpc>
              <a:buNone/>
            </a:pPr>
            <a:r>
              <a:rPr lang="en-US" b="1" i="1" dirty="0">
                <a:solidFill>
                  <a:schemeClr val="accent1">
                    <a:lumMod val="75000"/>
                  </a:schemeClr>
                </a:solidFill>
                <a:effectLst/>
              </a:rPr>
              <a:t>		</a:t>
            </a:r>
            <a:r>
              <a:rPr lang="en-US" b="1" i="1" dirty="0" err="1">
                <a:solidFill>
                  <a:schemeClr val="accent1">
                    <a:lumMod val="75000"/>
                  </a:schemeClr>
                </a:solidFill>
                <a:effectLst/>
              </a:rPr>
              <a:t>HSSFSheet</a:t>
            </a:r>
            <a:r>
              <a:rPr lang="en-US" b="1" i="1" dirty="0">
                <a:solidFill>
                  <a:schemeClr val="accent1">
                    <a:lumMod val="75000"/>
                  </a:schemeClr>
                </a:solidFill>
                <a:effectLst/>
              </a:rPr>
              <a:t> – </a:t>
            </a:r>
            <a:r>
              <a:rPr lang="en-US" b="0" i="1" dirty="0">
                <a:solidFill>
                  <a:schemeClr val="accent1">
                    <a:lumMod val="75000"/>
                  </a:schemeClr>
                </a:solidFill>
                <a:effectLst/>
              </a:rPr>
              <a:t>This class is used to create a new sheet in the </a:t>
            </a:r>
            <a:r>
              <a:rPr lang="en-US" b="0" i="1" dirty="0" err="1">
                <a:solidFill>
                  <a:schemeClr val="accent1">
                    <a:lumMod val="75000"/>
                  </a:schemeClr>
                </a:solidFill>
                <a:effectLst/>
              </a:rPr>
              <a:t>HSSFWorkbook</a:t>
            </a:r>
            <a:r>
              <a:rPr lang="en-US" b="0" i="1" dirty="0">
                <a:solidFill>
                  <a:schemeClr val="accent1">
                    <a:lumMod val="75000"/>
                  </a:schemeClr>
                </a:solidFill>
                <a:effectLst/>
              </a:rPr>
              <a:t>, </a:t>
            </a:r>
            <a:r>
              <a:rPr lang="en-US" b="0" i="1" dirty="0" err="1">
                <a:solidFill>
                  <a:schemeClr val="accent1">
                    <a:lumMod val="75000"/>
                  </a:schemeClr>
                </a:solidFill>
                <a:effectLst/>
              </a:rPr>
              <a:t>ie</a:t>
            </a:r>
            <a:r>
              <a:rPr lang="en-US" b="0" i="1" dirty="0">
                <a:solidFill>
                  <a:schemeClr val="accent1">
                    <a:lumMod val="75000"/>
                  </a:schemeClr>
                </a:solidFill>
                <a:effectLst/>
              </a:rPr>
              <a:t>, the older format of Excel.</a:t>
            </a:r>
          </a:p>
          <a:p>
            <a:pPr marL="0" indent="0" algn="l">
              <a:lnSpc>
                <a:spcPct val="150000"/>
              </a:lnSpc>
              <a:buNone/>
            </a:pPr>
            <a:r>
              <a:rPr lang="en-US" b="1" i="1" dirty="0">
                <a:solidFill>
                  <a:schemeClr val="accent1">
                    <a:lumMod val="75000"/>
                  </a:schemeClr>
                </a:solidFill>
                <a:effectLst/>
              </a:rPr>
              <a:t>		</a:t>
            </a:r>
            <a:r>
              <a:rPr lang="en-US" b="1" i="1" dirty="0" err="1">
                <a:solidFill>
                  <a:schemeClr val="accent1">
                    <a:lumMod val="75000"/>
                  </a:schemeClr>
                </a:solidFill>
                <a:effectLst/>
              </a:rPr>
              <a:t>XSSFSheet</a:t>
            </a:r>
            <a:r>
              <a:rPr lang="en-US" b="1" i="1" dirty="0">
                <a:solidFill>
                  <a:schemeClr val="accent1">
                    <a:lumMod val="75000"/>
                  </a:schemeClr>
                </a:solidFill>
                <a:effectLst/>
              </a:rPr>
              <a:t> – </a:t>
            </a:r>
            <a:r>
              <a:rPr lang="en-US" b="0" i="1" dirty="0">
                <a:solidFill>
                  <a:schemeClr val="accent1">
                    <a:lumMod val="75000"/>
                  </a:schemeClr>
                </a:solidFill>
                <a:effectLst/>
              </a:rPr>
              <a:t>This class is used to create a new sheet in the </a:t>
            </a:r>
            <a:r>
              <a:rPr lang="en-US" b="0" i="1" dirty="0" err="1">
                <a:solidFill>
                  <a:schemeClr val="accent1">
                    <a:lumMod val="75000"/>
                  </a:schemeClr>
                </a:solidFill>
                <a:effectLst/>
              </a:rPr>
              <a:t>XSSFWorkbook</a:t>
            </a:r>
            <a:r>
              <a:rPr lang="en-US" b="0" i="1" dirty="0">
                <a:solidFill>
                  <a:schemeClr val="accent1">
                    <a:lumMod val="75000"/>
                  </a:schemeClr>
                </a:solidFill>
                <a:effectLst/>
              </a:rPr>
              <a:t>., </a:t>
            </a:r>
            <a:r>
              <a:rPr lang="en-US" b="0" i="1" dirty="0" err="1">
                <a:solidFill>
                  <a:schemeClr val="accent1">
                    <a:lumMod val="75000"/>
                  </a:schemeClr>
                </a:solidFill>
                <a:effectLst/>
              </a:rPr>
              <a:t>ie</a:t>
            </a:r>
            <a:r>
              <a:rPr lang="en-US" b="0" i="1" dirty="0">
                <a:solidFill>
                  <a:schemeClr val="accent1">
                    <a:lumMod val="75000"/>
                  </a:schemeClr>
                </a:solidFill>
                <a:effectLst/>
              </a:rPr>
              <a:t>, the new format of Excel</a:t>
            </a:r>
          </a:p>
        </p:txBody>
      </p:sp>
    </p:spTree>
    <p:extLst>
      <p:ext uri="{BB962C8B-B14F-4D97-AF65-F5344CB8AC3E}">
        <p14:creationId xmlns:p14="http://schemas.microsoft.com/office/powerpoint/2010/main" val="8324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8C8-DE17-4F29-9C98-2F44E36E28CC}"/>
              </a:ext>
            </a:extLst>
          </p:cNvPr>
          <p:cNvSpPr>
            <a:spLocks noGrp="1"/>
          </p:cNvSpPr>
          <p:nvPr>
            <p:ph type="title"/>
          </p:nvPr>
        </p:nvSpPr>
        <p:spPr/>
        <p:txBody>
          <a:bodyPr>
            <a:normAutofit/>
          </a:bodyPr>
          <a:lstStyle/>
          <a:p>
            <a:r>
              <a:rPr lang="en-US" b="1" i="1" dirty="0">
                <a:solidFill>
                  <a:schemeClr val="accent1">
                    <a:lumMod val="50000"/>
                  </a:schemeClr>
                </a:solidFill>
                <a:effectLst/>
              </a:rPr>
              <a:t>How to manage Excel Rows ?</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AFD133AC-DE83-4553-8C17-B8D66CEE10E1}"/>
              </a:ext>
            </a:extLst>
          </p:cNvPr>
          <p:cNvSpPr>
            <a:spLocks noGrp="1"/>
          </p:cNvSpPr>
          <p:nvPr>
            <p:ph idx="1"/>
          </p:nvPr>
        </p:nvSpPr>
        <p:spPr/>
        <p:txBody>
          <a:bodyPr>
            <a:normAutofit/>
          </a:bodyPr>
          <a:lstStyle/>
          <a:p>
            <a:pPr marL="0" indent="0" algn="l">
              <a:lnSpc>
                <a:spcPct val="150000"/>
              </a:lnSpc>
              <a:buNone/>
            </a:pPr>
            <a:r>
              <a:rPr lang="en-US" b="0" i="1" dirty="0">
                <a:solidFill>
                  <a:srgbClr val="333333"/>
                </a:solidFill>
                <a:effectLst/>
                <a:latin typeface="Encode Sans"/>
              </a:rPr>
              <a:t>	The</a:t>
            </a:r>
            <a:r>
              <a:rPr lang="en-US" b="1" i="1" dirty="0">
                <a:solidFill>
                  <a:srgbClr val="333333"/>
                </a:solidFill>
                <a:effectLst/>
                <a:latin typeface="Encode Sans"/>
              </a:rPr>
              <a:t> Row </a:t>
            </a:r>
            <a:r>
              <a:rPr lang="en-US" b="0" i="0" dirty="0">
                <a:solidFill>
                  <a:srgbClr val="333333"/>
                </a:solidFill>
                <a:effectLst/>
                <a:latin typeface="Encode Sans"/>
              </a:rPr>
              <a:t>interface provides us with the ability to work with </a:t>
            </a:r>
            <a:r>
              <a:rPr lang="en-US" b="0" i="1" dirty="0">
                <a:solidFill>
                  <a:srgbClr val="333333"/>
                </a:solidFill>
                <a:effectLst/>
                <a:latin typeface="Encode Sans"/>
              </a:rPr>
              <a:t>rows in the Excel sheet</a:t>
            </a:r>
            <a:r>
              <a:rPr lang="en-US" b="0" i="0" dirty="0">
                <a:solidFill>
                  <a:srgbClr val="333333"/>
                </a:solidFill>
                <a:effectLst/>
                <a:latin typeface="Encode Sans"/>
              </a:rPr>
              <a:t>. Below two classes implement this interface:</a:t>
            </a:r>
          </a:p>
          <a:p>
            <a:pPr marL="0" indent="0" algn="l">
              <a:lnSpc>
                <a:spcPct val="150000"/>
              </a:lnSpc>
              <a:buNone/>
            </a:pPr>
            <a:r>
              <a:rPr lang="en-US" b="1" i="1" dirty="0">
                <a:solidFill>
                  <a:srgbClr val="0000FF"/>
                </a:solidFill>
                <a:effectLst/>
                <a:latin typeface="Encode Sans"/>
              </a:rPr>
              <a:t>		</a:t>
            </a:r>
            <a:r>
              <a:rPr lang="en-US" b="1" i="1" dirty="0" err="1">
                <a:solidFill>
                  <a:srgbClr val="0000FF"/>
                </a:solidFill>
                <a:effectLst/>
                <a:latin typeface="Encode Sans"/>
              </a:rPr>
              <a:t>HSSFRow</a:t>
            </a:r>
            <a:r>
              <a:rPr lang="en-US" b="0" i="1" dirty="0">
                <a:solidFill>
                  <a:srgbClr val="0000FF"/>
                </a:solidFill>
                <a:effectLst/>
                <a:latin typeface="Encode Sans"/>
              </a:rPr>
              <a:t> – This represents a row in the </a:t>
            </a:r>
            <a:r>
              <a:rPr lang="en-US" b="0" i="1" dirty="0" err="1">
                <a:solidFill>
                  <a:srgbClr val="0000FF"/>
                </a:solidFill>
                <a:effectLst/>
                <a:latin typeface="Encode Sans"/>
              </a:rPr>
              <a:t>HSSFSheet</a:t>
            </a:r>
            <a:r>
              <a:rPr lang="en-US" b="0" i="1" dirty="0">
                <a:solidFill>
                  <a:srgbClr val="0000FF"/>
                </a:solidFill>
                <a:effectLst/>
                <a:latin typeface="Encode Sans"/>
              </a:rPr>
              <a:t>.</a:t>
            </a:r>
            <a:endParaRPr lang="en-US" b="0" i="0" dirty="0">
              <a:solidFill>
                <a:srgbClr val="333333"/>
              </a:solidFill>
              <a:effectLst/>
              <a:latin typeface="Encode Sans"/>
            </a:endParaRPr>
          </a:p>
          <a:p>
            <a:pPr marL="0" indent="0" algn="l">
              <a:lnSpc>
                <a:spcPct val="150000"/>
              </a:lnSpc>
              <a:buNone/>
            </a:pPr>
            <a:r>
              <a:rPr lang="en-US" b="1" i="1" dirty="0">
                <a:solidFill>
                  <a:srgbClr val="0000FF"/>
                </a:solidFill>
                <a:effectLst/>
                <a:latin typeface="Encode Sans"/>
              </a:rPr>
              <a:t>		</a:t>
            </a:r>
            <a:r>
              <a:rPr lang="en-US" b="1" i="1" dirty="0" err="1">
                <a:solidFill>
                  <a:srgbClr val="0000FF"/>
                </a:solidFill>
                <a:effectLst/>
                <a:latin typeface="Encode Sans"/>
              </a:rPr>
              <a:t>XSSFRow</a:t>
            </a:r>
            <a:r>
              <a:rPr lang="en-US" b="0" i="1" dirty="0">
                <a:solidFill>
                  <a:srgbClr val="0000FF"/>
                </a:solidFill>
                <a:effectLst/>
                <a:latin typeface="Encode Sans"/>
              </a:rPr>
              <a:t> – This represents a row in the </a:t>
            </a:r>
            <a:r>
              <a:rPr lang="en-US" b="0" i="1" dirty="0" err="1">
                <a:solidFill>
                  <a:srgbClr val="0000FF"/>
                </a:solidFill>
                <a:effectLst/>
                <a:latin typeface="Encode Sans"/>
              </a:rPr>
              <a:t>XSSFSheet</a:t>
            </a:r>
            <a:r>
              <a:rPr lang="en-US" b="0" i="1" dirty="0">
                <a:solidFill>
                  <a:srgbClr val="0000FF"/>
                </a:solidFill>
                <a:effectLst/>
                <a:latin typeface="Encode Sans"/>
              </a:rPr>
              <a:t>.</a:t>
            </a:r>
            <a:endParaRPr lang="en-US" b="0" i="0" dirty="0">
              <a:solidFill>
                <a:srgbClr val="333333"/>
              </a:solidFill>
              <a:effectLst/>
              <a:latin typeface="Encode Sans"/>
            </a:endParaRPr>
          </a:p>
        </p:txBody>
      </p:sp>
    </p:spTree>
    <p:extLst>
      <p:ext uri="{BB962C8B-B14F-4D97-AF65-F5344CB8AC3E}">
        <p14:creationId xmlns:p14="http://schemas.microsoft.com/office/powerpoint/2010/main" val="42822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8C8-DE17-4F29-9C98-2F44E36E28CC}"/>
              </a:ext>
            </a:extLst>
          </p:cNvPr>
          <p:cNvSpPr>
            <a:spLocks noGrp="1"/>
          </p:cNvSpPr>
          <p:nvPr>
            <p:ph type="title"/>
          </p:nvPr>
        </p:nvSpPr>
        <p:spPr/>
        <p:txBody>
          <a:bodyPr>
            <a:normAutofit/>
          </a:bodyPr>
          <a:lstStyle/>
          <a:p>
            <a:r>
              <a:rPr lang="en-US" b="1" i="1" dirty="0">
                <a:solidFill>
                  <a:schemeClr val="accent1">
                    <a:lumMod val="50000"/>
                  </a:schemeClr>
                </a:solidFill>
                <a:effectLst/>
              </a:rPr>
              <a:t>How to manage Excel Cells ?</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AFD133AC-DE83-4553-8C17-B8D66CEE10E1}"/>
              </a:ext>
            </a:extLst>
          </p:cNvPr>
          <p:cNvSpPr>
            <a:spLocks noGrp="1"/>
          </p:cNvSpPr>
          <p:nvPr>
            <p:ph idx="1"/>
          </p:nvPr>
        </p:nvSpPr>
        <p:spPr/>
        <p:txBody>
          <a:bodyPr>
            <a:normAutofit/>
          </a:bodyPr>
          <a:lstStyle/>
          <a:p>
            <a:pPr marL="0" indent="0" algn="l">
              <a:lnSpc>
                <a:spcPct val="150000"/>
              </a:lnSpc>
              <a:buNone/>
            </a:pPr>
            <a:r>
              <a:rPr lang="en-US" b="0" i="1" dirty="0">
                <a:solidFill>
                  <a:srgbClr val="333333"/>
                </a:solidFill>
                <a:effectLst/>
                <a:latin typeface="Encode Sans"/>
              </a:rPr>
              <a:t>	The</a:t>
            </a:r>
            <a:r>
              <a:rPr lang="en-US" b="1" i="1" dirty="0">
                <a:solidFill>
                  <a:srgbClr val="333333"/>
                </a:solidFill>
                <a:effectLst/>
                <a:latin typeface="Encode Sans"/>
              </a:rPr>
              <a:t> Cell </a:t>
            </a:r>
            <a:r>
              <a:rPr lang="en-US" b="0" i="0" dirty="0">
                <a:solidFill>
                  <a:srgbClr val="333333"/>
                </a:solidFill>
                <a:effectLst/>
                <a:latin typeface="Encode Sans"/>
              </a:rPr>
              <a:t>interface helps us in accessing the cells of a particular row. There are two classes that implement this interface and we can use for </a:t>
            </a:r>
            <a:r>
              <a:rPr lang="en-US" b="0" i="1" dirty="0">
                <a:solidFill>
                  <a:srgbClr val="333333"/>
                </a:solidFill>
                <a:effectLst/>
                <a:latin typeface="Encode Sans"/>
              </a:rPr>
              <a:t>reading/writing data</a:t>
            </a:r>
            <a:r>
              <a:rPr lang="en-US" b="0" i="0" dirty="0">
                <a:solidFill>
                  <a:srgbClr val="333333"/>
                </a:solidFill>
                <a:effectLst/>
                <a:latin typeface="Encode Sans"/>
              </a:rPr>
              <a:t> into the cell:</a:t>
            </a:r>
          </a:p>
          <a:p>
            <a:pPr marL="0" indent="0" algn="l">
              <a:lnSpc>
                <a:spcPct val="150000"/>
              </a:lnSpc>
              <a:buNone/>
            </a:pPr>
            <a:r>
              <a:rPr lang="en-US" b="1" i="1" dirty="0">
                <a:solidFill>
                  <a:srgbClr val="0000FF"/>
                </a:solidFill>
                <a:effectLst/>
                <a:latin typeface="Encode Sans"/>
              </a:rPr>
              <a:t>		</a:t>
            </a:r>
            <a:r>
              <a:rPr lang="en-US" b="1" i="1" dirty="0" err="1">
                <a:solidFill>
                  <a:srgbClr val="0000FF"/>
                </a:solidFill>
                <a:effectLst/>
                <a:latin typeface="Encode Sans"/>
              </a:rPr>
              <a:t>HSSFCell</a:t>
            </a:r>
            <a:r>
              <a:rPr lang="en-US" b="0" i="1" dirty="0">
                <a:solidFill>
                  <a:srgbClr val="0000FF"/>
                </a:solidFill>
                <a:effectLst/>
                <a:latin typeface="Encode Sans"/>
              </a:rPr>
              <a:t> – We use it to work with cells of </a:t>
            </a:r>
            <a:r>
              <a:rPr lang="en-US" b="0" i="1" dirty="0" err="1">
                <a:solidFill>
                  <a:srgbClr val="0000FF"/>
                </a:solidFill>
                <a:effectLst/>
                <a:latin typeface="Encode Sans"/>
              </a:rPr>
              <a:t>HSSFRow</a:t>
            </a:r>
            <a:r>
              <a:rPr lang="en-US" b="0" i="1" dirty="0">
                <a:solidFill>
                  <a:srgbClr val="0000FF"/>
                </a:solidFill>
                <a:effectLst/>
                <a:latin typeface="Encode Sans"/>
              </a:rPr>
              <a:t>.</a:t>
            </a:r>
            <a:endParaRPr lang="en-US" b="0" i="0" dirty="0">
              <a:solidFill>
                <a:srgbClr val="333333"/>
              </a:solidFill>
              <a:effectLst/>
              <a:latin typeface="Encode Sans"/>
            </a:endParaRPr>
          </a:p>
          <a:p>
            <a:pPr marL="0" indent="0" algn="l">
              <a:lnSpc>
                <a:spcPct val="150000"/>
              </a:lnSpc>
              <a:buNone/>
            </a:pPr>
            <a:r>
              <a:rPr lang="en-US" b="1" i="1" dirty="0">
                <a:solidFill>
                  <a:srgbClr val="0000FF"/>
                </a:solidFill>
                <a:effectLst/>
                <a:latin typeface="Encode Sans"/>
              </a:rPr>
              <a:t>		</a:t>
            </a:r>
            <a:r>
              <a:rPr lang="en-US" b="1" i="1" dirty="0" err="1">
                <a:solidFill>
                  <a:srgbClr val="0000FF"/>
                </a:solidFill>
                <a:effectLst/>
                <a:latin typeface="Encode Sans"/>
              </a:rPr>
              <a:t>XSSFCell</a:t>
            </a:r>
            <a:r>
              <a:rPr lang="en-US" b="0" i="1" dirty="0">
                <a:solidFill>
                  <a:srgbClr val="0000FF"/>
                </a:solidFill>
                <a:effectLst/>
                <a:latin typeface="Encode Sans"/>
              </a:rPr>
              <a:t> – We use it to work with cells of </a:t>
            </a:r>
            <a:r>
              <a:rPr lang="en-US" b="0" i="1" dirty="0" err="1">
                <a:solidFill>
                  <a:srgbClr val="0000FF"/>
                </a:solidFill>
                <a:effectLst/>
                <a:latin typeface="Encode Sans"/>
              </a:rPr>
              <a:t>XSSFRow</a:t>
            </a:r>
            <a:r>
              <a:rPr lang="en-US" b="0" i="1" dirty="0">
                <a:solidFill>
                  <a:srgbClr val="0000FF"/>
                </a:solidFill>
                <a:effectLst/>
                <a:latin typeface="Encode Sans"/>
              </a:rPr>
              <a:t>.</a:t>
            </a:r>
            <a:endParaRPr lang="en-US" b="0" i="0" dirty="0">
              <a:solidFill>
                <a:srgbClr val="333333"/>
              </a:solidFill>
              <a:effectLst/>
              <a:latin typeface="Encode Sans"/>
            </a:endParaRPr>
          </a:p>
          <a:p>
            <a:pPr marL="0" indent="0">
              <a:lnSpc>
                <a:spcPct val="150000"/>
              </a:lnSpc>
              <a:buNone/>
            </a:pPr>
            <a:endParaRPr lang="en-US" b="0" i="1" dirty="0">
              <a:solidFill>
                <a:schemeClr val="accent1">
                  <a:lumMod val="75000"/>
                </a:schemeClr>
              </a:solidFill>
              <a:effectLst/>
            </a:endParaRPr>
          </a:p>
        </p:txBody>
      </p:sp>
    </p:spTree>
    <p:extLst>
      <p:ext uri="{BB962C8B-B14F-4D97-AF65-F5344CB8AC3E}">
        <p14:creationId xmlns:p14="http://schemas.microsoft.com/office/powerpoint/2010/main" val="144926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1E3-BD9E-4544-819E-AD391801B656}"/>
              </a:ext>
            </a:extLst>
          </p:cNvPr>
          <p:cNvSpPr>
            <a:spLocks noGrp="1"/>
          </p:cNvSpPr>
          <p:nvPr>
            <p:ph type="title"/>
          </p:nvPr>
        </p:nvSpPr>
        <p:spPr/>
        <p:txBody>
          <a:bodyPr>
            <a:normAutofit/>
          </a:bodyPr>
          <a:lstStyle/>
          <a:p>
            <a:r>
              <a:rPr lang="en-US" b="1" i="1" dirty="0">
                <a:solidFill>
                  <a:schemeClr val="accent1">
                    <a:lumMod val="50000"/>
                  </a:schemeClr>
                </a:solidFill>
                <a:effectLst/>
              </a:rPr>
              <a:t>While reading the Excel file, Apache POI can read data in two ways</a:t>
            </a:r>
            <a:endParaRPr lang="en-US" b="1" i="1" dirty="0">
              <a:solidFill>
                <a:schemeClr val="accent1">
                  <a:lumMod val="50000"/>
                </a:schemeClr>
              </a:solidFill>
            </a:endParaRPr>
          </a:p>
        </p:txBody>
      </p:sp>
      <p:sp>
        <p:nvSpPr>
          <p:cNvPr id="3" name="Content Placeholder 2">
            <a:extLst>
              <a:ext uri="{FF2B5EF4-FFF2-40B4-BE49-F238E27FC236}">
                <a16:creationId xmlns:a16="http://schemas.microsoft.com/office/drawing/2014/main" id="{F8E73894-BA9F-463A-8CD3-7B1A9A57D3E9}"/>
              </a:ext>
            </a:extLst>
          </p:cNvPr>
          <p:cNvSpPr>
            <a:spLocks noGrp="1"/>
          </p:cNvSpPr>
          <p:nvPr>
            <p:ph idx="1"/>
          </p:nvPr>
        </p:nvSpPr>
        <p:spPr/>
        <p:txBody>
          <a:bodyPr/>
          <a:lstStyle/>
          <a:p>
            <a:pPr marL="0" indent="0" algn="l">
              <a:lnSpc>
                <a:spcPct val="150000"/>
              </a:lnSpc>
              <a:buNone/>
            </a:pPr>
            <a:r>
              <a:rPr lang="en-US" b="0" i="1" dirty="0">
                <a:solidFill>
                  <a:schemeClr val="accent1">
                    <a:lumMod val="75000"/>
                  </a:schemeClr>
                </a:solidFill>
                <a:effectLst/>
              </a:rPr>
              <a:t>	- You want to read the </a:t>
            </a:r>
            <a:r>
              <a:rPr lang="en-US" b="1" i="1" dirty="0">
                <a:solidFill>
                  <a:schemeClr val="accent1">
                    <a:lumMod val="75000"/>
                  </a:schemeClr>
                </a:solidFill>
                <a:effectLst/>
              </a:rPr>
              <a:t>value of a particular cell</a:t>
            </a:r>
            <a:r>
              <a:rPr lang="en-US" b="0" i="1" dirty="0">
                <a:solidFill>
                  <a:schemeClr val="accent1">
                    <a:lumMod val="75000"/>
                  </a:schemeClr>
                </a:solidFill>
                <a:effectLst/>
              </a:rPr>
              <a:t>, for instance, you want to get the address of the student present in the second row.</a:t>
            </a:r>
          </a:p>
          <a:p>
            <a:pPr marL="0" indent="0" algn="l">
              <a:lnSpc>
                <a:spcPct val="150000"/>
              </a:lnSpc>
              <a:buNone/>
            </a:pPr>
            <a:r>
              <a:rPr lang="en-US" b="0" i="1" dirty="0">
                <a:solidFill>
                  <a:schemeClr val="accent1">
                    <a:lumMod val="75000"/>
                  </a:schemeClr>
                </a:solidFill>
                <a:effectLst/>
              </a:rPr>
              <a:t>	- You can read the </a:t>
            </a:r>
            <a:r>
              <a:rPr lang="en-US" b="1" i="1" dirty="0">
                <a:solidFill>
                  <a:schemeClr val="accent1">
                    <a:lumMod val="75000"/>
                  </a:schemeClr>
                </a:solidFill>
                <a:effectLst/>
              </a:rPr>
              <a:t>entire excel</a:t>
            </a:r>
            <a:r>
              <a:rPr lang="en-US" b="0" i="1" dirty="0">
                <a:solidFill>
                  <a:schemeClr val="accent1">
                    <a:lumMod val="75000"/>
                  </a:schemeClr>
                </a:solidFill>
                <a:effectLst/>
              </a:rPr>
              <a:t> in one go. It is based upon the need for your test script and the data needed for test execution.</a:t>
            </a:r>
          </a:p>
          <a:p>
            <a:pPr marL="0" indent="0">
              <a:lnSpc>
                <a:spcPct val="150000"/>
              </a:lnSpc>
              <a:buNone/>
            </a:pPr>
            <a:endParaRPr lang="en-US" i="1" dirty="0">
              <a:solidFill>
                <a:schemeClr val="accent1">
                  <a:lumMod val="75000"/>
                </a:schemeClr>
              </a:solidFill>
            </a:endParaRPr>
          </a:p>
        </p:txBody>
      </p:sp>
    </p:spTree>
    <p:extLst>
      <p:ext uri="{BB962C8B-B14F-4D97-AF65-F5344CB8AC3E}">
        <p14:creationId xmlns:p14="http://schemas.microsoft.com/office/powerpoint/2010/main" val="2592130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850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Encode Sans</vt:lpstr>
      <vt:lpstr>Office Theme</vt:lpstr>
      <vt:lpstr>How To Read Data From Excel Using Apache POI</vt:lpstr>
      <vt:lpstr>What is Apache POI?</vt:lpstr>
      <vt:lpstr>Steps TO Download Apache POI Jars</vt:lpstr>
      <vt:lpstr>This image clearly depicts the structure and how the classes and interfaces are aligned in Apache POI.</vt:lpstr>
      <vt:lpstr>How to manage Excel workbooks ?</vt:lpstr>
      <vt:lpstr>How to manage Excel Sheets ?</vt:lpstr>
      <vt:lpstr>How to manage Excel Rows ?</vt:lpstr>
      <vt:lpstr>How to manage Excel Cells ?</vt:lpstr>
      <vt:lpstr>While reading the Excel file, Apache POI can read data in two ways</vt:lpstr>
      <vt:lpstr>Some Common Steps To Follow</vt:lpstr>
      <vt:lpstr>How to read a specific cell value?</vt:lpstr>
      <vt:lpstr>How to read the entire Excel sheet?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Data From Excel Using Apache POI</dc:title>
  <dc:creator>Venkatesa Kandavel</dc:creator>
  <cp:lastModifiedBy>Venkatesa Kandavel</cp:lastModifiedBy>
  <cp:revision>19</cp:revision>
  <dcterms:created xsi:type="dcterms:W3CDTF">2021-04-20T13:07:16Z</dcterms:created>
  <dcterms:modified xsi:type="dcterms:W3CDTF">2021-04-25T17:19:53Z</dcterms:modified>
</cp:coreProperties>
</file>