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78F5-3514-0144-8E0A-7BE8B19BC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E64E1-357E-6241-A5C3-C90A4A62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2CAE4-688E-0941-A77C-9DAFEBE4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F5AD-579D-F74B-B78F-BED8D5548DD1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34DA-2516-4249-AF27-AEED5995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5029-4038-C844-82A6-590E363E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FBE0-3A3A-8A48-B86B-869DFD03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8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76C6-EABB-4C46-B6FB-B2C53EF6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3FA8-A8AF-164F-ABFD-11B9888F8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0429-F153-B54D-8C2E-19F28845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F5AD-579D-F74B-B78F-BED8D5548DD1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B4F78-C4A3-1C41-9653-01A1403C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903B8-0170-8E43-87D0-1CE96920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FBE0-3A3A-8A48-B86B-869DFD03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CE8A5-1F0C-B84C-BB20-F996BABE3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3B318-C493-4543-845A-438FC8B22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69ED3-29C4-2E4F-B4D4-08331CA0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F5AD-579D-F74B-B78F-BED8D5548DD1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10DE-89D9-3B41-9FC1-98668C12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113D-9527-6842-A79E-75135F85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FBE0-3A3A-8A48-B86B-869DFD03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99D5-276C-0C48-A505-3B84B3A4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13A9-7A7F-E04E-8322-47D2BA75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91619-AA53-994E-AEFB-59FABCE6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F5AD-579D-F74B-B78F-BED8D5548DD1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C503-6C66-9C4D-BC00-C08DFF15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EB53-5C58-5C44-AD37-AFE315E7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FBE0-3A3A-8A48-B86B-869DFD03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4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0099-A7CC-AC41-9361-2E3DF7C6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DC05-882A-924B-9CDF-C495E47F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858-A1AE-AA48-B684-CF0CAC66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F5AD-579D-F74B-B78F-BED8D5548DD1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ADFF-7EEA-6543-87F0-5A9BF819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E1BB-E914-8B46-911C-2B1CAD64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FBE0-3A3A-8A48-B86B-869DFD03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F5F2-13D4-1147-89D2-34BE8008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07AE-B7CC-1E45-B13B-EC1B784C2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DEC7-E2C0-884E-8191-A58ED60E1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C76C8-8924-0F4A-9E10-F6754B5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F5AD-579D-F74B-B78F-BED8D5548DD1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3FC95-9083-4F43-9ADF-A8D1019B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8D864-14CA-D14C-9F9E-102081B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FBE0-3A3A-8A48-B86B-869DFD03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5997-1D96-5140-AA1A-1FD066A9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0B546-5EA2-F348-8450-1D8D2DD94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73371-5CDA-9748-BB73-499CACDE5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BB895-B8BA-2544-967F-2180CB25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4F57A-9B69-394B-B5FD-D5EECDDAD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9F725-501C-6543-B1EC-5264999A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F5AD-579D-F74B-B78F-BED8D5548DD1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D315A-8159-8C4A-8CBF-EAD63B0F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BE53-EE27-E747-B87C-17ADA8F6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FBE0-3A3A-8A48-B86B-869DFD03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3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C81D-9E29-EB4D-B565-02E7DEE6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0CCFC-8610-0447-B504-A0E133E7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F5AD-579D-F74B-B78F-BED8D5548DD1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7C8AD-5932-5B49-856A-42DE936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172D1-9F10-6543-8E1E-8B901BB7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FBE0-3A3A-8A48-B86B-869DFD03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3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34DB4-05ED-EE40-A147-261677FE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F5AD-579D-F74B-B78F-BED8D5548DD1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473F8-31B3-8F4D-92E6-10EE6548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0EDC2-452C-F348-9D55-85B5B111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FBE0-3A3A-8A48-B86B-869DFD03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89FE-6F50-2649-940B-891DD67F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CBFC-0C87-8749-AB36-99048E28F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2C3C3-D153-B648-BC04-37E5F57F6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2953E-D781-A14C-BD30-0FCD3F40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F5AD-579D-F74B-B78F-BED8D5548DD1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3FE3A-7E4B-FE43-B5F3-9FEE2C4E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C61AA-4FB0-B941-B6B7-6FCFA434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FBE0-3A3A-8A48-B86B-869DFD03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7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6E7-FD4B-5947-8E4B-BE951388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04A21-2F5B-B442-B546-AE6DD39CD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D34EB-373B-3748-ACDB-3C7378D38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05053-C61B-8E46-B6D0-8950A8B8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F5AD-579D-F74B-B78F-BED8D5548DD1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69754-D6E0-324E-A270-1F976196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76305-9181-A640-9F29-5927E3C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FBE0-3A3A-8A48-B86B-869DFD03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42F2B-8BB1-1D46-A68E-F1E87948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268A5-3193-D347-88AF-EAE55053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303B1-9A44-414D-9403-15CA7B88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BF5AD-579D-F74B-B78F-BED8D5548DD1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F0B1-4FCD-8D4E-910B-6F2EA040C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37E9-A0AC-224B-B635-EADBB18F4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BFBE0-3A3A-8A48-B86B-869DFD03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1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C7E7-FEAC-7146-99FB-BBA437EC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262693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1" dirty="0">
                <a:solidFill>
                  <a:schemeClr val="accent1">
                    <a:lumMod val="50000"/>
                  </a:schemeClr>
                </a:solidFill>
              </a:rPr>
              <a:t>Keyboard and Mouse Actions</a:t>
            </a:r>
          </a:p>
        </p:txBody>
      </p:sp>
    </p:spTree>
    <p:extLst>
      <p:ext uri="{BB962C8B-B14F-4D97-AF65-F5344CB8AC3E}">
        <p14:creationId xmlns:p14="http://schemas.microsoft.com/office/powerpoint/2010/main" val="128348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72A5-A652-5545-85B4-9647FADE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i="1" dirty="0">
                <a:solidFill>
                  <a:schemeClr val="accent1">
                    <a:lumMod val="50000"/>
                  </a:schemeClr>
                </a:solidFill>
              </a:rPr>
              <a:t>What is Actions class in Selenium?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1C4C-5114-AA4E-A7FA-D779A3C1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Actions class is a collection of individual Action that you want to perform. For e.g. we may want to perform a mouse click on an element. In this case we are looking at two different Action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Moving the mouse pointer to the element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Clicking on the element</a:t>
            </a:r>
          </a:p>
        </p:txBody>
      </p:sp>
    </p:spTree>
    <p:extLst>
      <p:ext uri="{BB962C8B-B14F-4D97-AF65-F5344CB8AC3E}">
        <p14:creationId xmlns:p14="http://schemas.microsoft.com/office/powerpoint/2010/main" val="174561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D561-3857-874E-BA11-ECD5958A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 fontScale="90000"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GB" sz="3200" b="1" i="1">
                <a:solidFill>
                  <a:schemeClr val="accent1">
                    <a:lumMod val="75000"/>
                  </a:schemeClr>
                </a:solidFill>
                <a:latin typeface="Encode Sans"/>
                <a:ea typeface="+mn-ea"/>
                <a:cs typeface="+mn-cs"/>
              </a:rPr>
              <a:t>There is a huge collection of methods available in Actions class. The below screenshot shows the list of methods available</a:t>
            </a:r>
            <a:endParaRPr lang="en-US" sz="3200" b="1" i="1">
              <a:solidFill>
                <a:schemeClr val="accent1">
                  <a:lumMod val="75000"/>
                </a:schemeClr>
              </a:solidFill>
              <a:latin typeface="Encode Sans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2D806E-962D-024C-9990-F4CCF7271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651" y="2167590"/>
            <a:ext cx="6304258" cy="40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9B1D-B7E1-534B-9254-B9297227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How to Use Actions class in Selenium?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55C9-C98D-6245-BD1F-122FC89B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581" y="1922387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  <a:effectLst/>
              </a:rPr>
              <a:t>Import package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sz="20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import </a:t>
            </a:r>
            <a:r>
              <a:rPr lang="en-US" sz="20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org.openqa.selenium.interactions.Actions</a:t>
            </a:r>
            <a:r>
              <a:rPr lang="en-US" sz="20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;)</a:t>
            </a:r>
            <a:endParaRPr lang="en-US" sz="3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  <a:effectLst/>
              </a:rPr>
              <a:t>Instantiate Actions class</a:t>
            </a:r>
            <a:endParaRPr lang="en-US" sz="3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  <a:effectLst/>
              </a:rPr>
              <a:t>Generate actions sequence</a:t>
            </a:r>
            <a:endParaRPr lang="en-US" sz="3200" i="1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  <a:effectLst/>
              </a:rPr>
              <a:t>Build the actions sequence</a:t>
            </a:r>
            <a:endParaRPr lang="en-US" sz="3200" i="1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  <a:effectLst/>
              </a:rPr>
              <a:t>Perform actions sequence</a:t>
            </a:r>
            <a:endParaRPr lang="en-US" sz="3200" i="1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3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D98E-9702-924C-AC53-DAFF5572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i="1" dirty="0">
                <a:solidFill>
                  <a:schemeClr val="accent1">
                    <a:lumMod val="50000"/>
                  </a:schemeClr>
                </a:solidFill>
              </a:rPr>
              <a:t>Methods in Actions class of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5BEA-B66B-6949-90F0-F2C2E920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There are a lot of methods in this class which can be categorized into two main categories: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                       - </a:t>
            </a: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Keyboard Events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                       - </a:t>
            </a: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Mouse Events</a:t>
            </a:r>
          </a:p>
        </p:txBody>
      </p:sp>
    </p:spTree>
    <p:extLst>
      <p:ext uri="{BB962C8B-B14F-4D97-AF65-F5344CB8AC3E}">
        <p14:creationId xmlns:p14="http://schemas.microsoft.com/office/powerpoint/2010/main" val="346380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B094-0F65-BC4C-A911-892091D5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Different Methods for performing Keyboard Events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D230-03A3-C246-95DF-125A037A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keyDown</a:t>
            </a: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  <a:effectLst/>
              </a:rPr>
              <a:t>(modifier key): Performs a modifier key press. </a:t>
            </a:r>
          </a:p>
          <a:p>
            <a:pPr>
              <a:lnSpc>
                <a:spcPct val="150000"/>
              </a:lnSpc>
            </a:pPr>
            <a:r>
              <a:rPr lang="en-GB" sz="320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sendKeys</a:t>
            </a: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  <a:effectLst/>
              </a:rPr>
              <a:t>(keys to send ): Sends keys to the active web element.</a:t>
            </a:r>
          </a:p>
          <a:p>
            <a:pPr>
              <a:lnSpc>
                <a:spcPct val="150000"/>
              </a:lnSpc>
            </a:pPr>
            <a:r>
              <a:rPr lang="en-GB" sz="320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keyUp</a:t>
            </a: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  <a:effectLst/>
              </a:rPr>
              <a:t>(modifier key): Performs a modifier key release.</a:t>
            </a:r>
          </a:p>
        </p:txBody>
      </p:sp>
    </p:spTree>
    <p:extLst>
      <p:ext uri="{BB962C8B-B14F-4D97-AF65-F5344CB8AC3E}">
        <p14:creationId xmlns:p14="http://schemas.microsoft.com/office/powerpoint/2010/main" val="235231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E9B4-74FF-144F-AD9E-F9745D98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i="1" dirty="0">
                <a:solidFill>
                  <a:schemeClr val="accent1">
                    <a:lumMod val="50000"/>
                  </a:schemeClr>
                </a:solidFill>
              </a:rPr>
              <a:t>Different Methods for performing Mouse Events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F9A6-235F-7E49-BFA9-12D4013F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GB" sz="3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click(): Clicks at the current mouse location.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i="1" dirty="0" err="1">
                <a:solidFill>
                  <a:schemeClr val="accent1">
                    <a:lumMod val="75000"/>
                  </a:schemeClr>
                </a:solidFill>
              </a:rPr>
              <a:t>doubleClick</a:t>
            </a: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(): Performs a double-click at the current mouse location.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i="1" dirty="0" err="1">
                <a:solidFill>
                  <a:schemeClr val="accent1">
                    <a:lumMod val="75000"/>
                  </a:schemeClr>
                </a:solidFill>
              </a:rPr>
              <a:t>contextClick</a:t>
            </a: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() : Performs a context-click at middle of the given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i="1" dirty="0" err="1">
                <a:solidFill>
                  <a:schemeClr val="accent1">
                    <a:lumMod val="75000"/>
                  </a:schemeClr>
                </a:solidFill>
              </a:rPr>
              <a:t>clickAndHold</a:t>
            </a: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(): Clicks (without releasing) in the middle of the given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i="1" dirty="0" err="1">
                <a:solidFill>
                  <a:schemeClr val="accent1">
                    <a:lumMod val="75000"/>
                  </a:schemeClr>
                </a:solidFill>
              </a:rPr>
              <a:t>dragAndDrop</a:t>
            </a: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(source, target): Click-and-hold at the location of the source element, </a:t>
            </a:r>
            <a:endParaRPr lang="en-US" sz="3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moves to the location of the target element</a:t>
            </a:r>
          </a:p>
          <a:p>
            <a:pPr marL="514350" indent="-514350">
              <a:buAutoNum type="arabicPeriod" startAt="6"/>
            </a:pPr>
            <a:r>
              <a:rPr lang="en-GB" sz="3200" i="1" dirty="0" err="1">
                <a:solidFill>
                  <a:schemeClr val="accent1">
                    <a:lumMod val="75000"/>
                  </a:schemeClr>
                </a:solidFill>
              </a:rPr>
              <a:t>dragAndDropBy</a:t>
            </a: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(source, </a:t>
            </a:r>
            <a:r>
              <a:rPr lang="en-GB" sz="3200" i="1" dirty="0" err="1">
                <a:solidFill>
                  <a:schemeClr val="accent1">
                    <a:lumMod val="75000"/>
                  </a:schemeClr>
                </a:solidFill>
              </a:rPr>
              <a:t>xOffset</a:t>
            </a: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3200" i="1" dirty="0" err="1">
                <a:solidFill>
                  <a:schemeClr val="accent1">
                    <a:lumMod val="75000"/>
                  </a:schemeClr>
                </a:solidFill>
              </a:rPr>
              <a:t>yOffset</a:t>
            </a: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):  Click-and-hold at the location of the source </a:t>
            </a:r>
            <a:endParaRPr lang="en-US" sz="3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element, moves by a given offset</a:t>
            </a:r>
          </a:p>
          <a:p>
            <a:pPr marL="0" indent="0">
              <a:buNone/>
            </a:pP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7.    </a:t>
            </a:r>
            <a:r>
              <a:rPr lang="en-GB" sz="3200" i="1" dirty="0" err="1">
                <a:solidFill>
                  <a:schemeClr val="accent1">
                    <a:lumMod val="75000"/>
                  </a:schemeClr>
                </a:solidFill>
              </a:rPr>
              <a:t>moveToElement</a:t>
            </a: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3200" i="1" dirty="0" err="1">
                <a:solidFill>
                  <a:schemeClr val="accent1">
                    <a:lumMod val="75000"/>
                  </a:schemeClr>
                </a:solidFill>
              </a:rPr>
              <a:t>toElement</a:t>
            </a: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): Moves the mouse to the middle of the element</a:t>
            </a:r>
          </a:p>
          <a:p>
            <a:pPr marL="0" indent="0">
              <a:buNone/>
            </a:pP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</a:rPr>
              <a:t>8.    release(): Releases the depressed left mouse button at the current mouse location</a:t>
            </a:r>
          </a:p>
        </p:txBody>
      </p:sp>
    </p:spTree>
    <p:extLst>
      <p:ext uri="{BB962C8B-B14F-4D97-AF65-F5344CB8AC3E}">
        <p14:creationId xmlns:p14="http://schemas.microsoft.com/office/powerpoint/2010/main" val="181995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Encode Sans</vt:lpstr>
      <vt:lpstr>Office Theme</vt:lpstr>
      <vt:lpstr>Keyboard and Mouse Actions</vt:lpstr>
      <vt:lpstr>What is Actions class in Selenium?</vt:lpstr>
      <vt:lpstr>There is a huge collection of methods available in Actions class. The below screenshot shows the list of methods available</vt:lpstr>
      <vt:lpstr>How to Use Actions class in Selenium?</vt:lpstr>
      <vt:lpstr>Methods in Actions class of Selenium</vt:lpstr>
      <vt:lpstr>Different Methods for performing Keyboard Events</vt:lpstr>
      <vt:lpstr>Different Methods for performing Mouse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Keyboard and Mouse Actions</dc:title>
  <dc:creator>Venkatesa Kandavel</dc:creator>
  <cp:lastModifiedBy>Venkatesa Kandavel</cp:lastModifiedBy>
  <cp:revision>16</cp:revision>
  <dcterms:created xsi:type="dcterms:W3CDTF">2021-03-29T01:28:46Z</dcterms:created>
  <dcterms:modified xsi:type="dcterms:W3CDTF">2021-03-29T04:17:30Z</dcterms:modified>
</cp:coreProperties>
</file>