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6" r:id="rId7"/>
    <p:sldId id="262" r:id="rId8"/>
    <p:sldId id="265" r:id="rId9"/>
    <p:sldId id="263" r:id="rId10"/>
    <p:sldId id="264"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9E39-195F-476A-B9F6-B955B6935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3DED3A-7DF4-414D-A4C7-D5D5BCDD7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77CAD-CC7A-403C-B779-738398085FAA}"/>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45DFD282-113C-4483-B88B-E0F57B8DB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97A4F-CF40-493B-98CC-297CABD1DB0E}"/>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42029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CA13-ADB1-43E4-A93F-EED08ECDFF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79E1E-4961-47D2-B513-AE4FFCA8E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B3FF2-5AF3-4674-BBD9-335F864FAB42}"/>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E6A9F780-411F-44DD-BD18-597D8CC20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6D200-5DF2-43CB-8ACE-925BD703CEB0}"/>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73514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C1981-1D6A-411D-BAF1-F8405AE20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8BC8E5-04F9-4BB6-98EB-E617CEAF3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42E1D-8E8A-46A8-94FC-03AFDB45AABB}"/>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C43DC448-4D6F-4995-8C75-90F10C5A5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7EDB4-EF1C-4D9F-BA40-C94FD9D2A844}"/>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55214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9A10-391F-4AC2-B914-C25A4C845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7089A-EB72-43E4-BF98-C03765EDE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224A2-6E2D-42DD-A9C8-7178F52E579A}"/>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2B4DD378-D16B-42C2-827E-9EB793E02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24788-8658-4391-89BB-82DC0CC77258}"/>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84605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1C01-E9DC-4554-9B99-D6BF4030F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3FD8CD-871C-4282-80D6-D2BED9EA9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832B1-C04B-499C-93D6-F5970C2CF4EB}"/>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7F02E46D-4BB2-4D45-8377-7ABC0F650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233D8-DFE1-40BB-852F-BBC6A57AC3C4}"/>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417570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DF12-AAD7-4AB3-B288-8647C7DE0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DE166-E071-4A7A-A980-387C8A698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1F588-23C7-404F-91B4-3604C21DC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2315F0-C8CB-4165-884E-E73B06C07071}"/>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6" name="Footer Placeholder 5">
            <a:extLst>
              <a:ext uri="{FF2B5EF4-FFF2-40B4-BE49-F238E27FC236}">
                <a16:creationId xmlns:a16="http://schemas.microsoft.com/office/drawing/2014/main" id="{0E1AD3FD-3786-4394-867F-841CC8987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E7EB8-1478-458B-A18B-B161B9962164}"/>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08366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6887-5707-46D3-839B-EDD97DA00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04FDAD-3510-4CFC-B238-242F3FEE8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3DBF0-BC71-4A11-9585-35CF2134B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01DCF6-4BF3-4BD3-A58B-E8AB7C00C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C16C9-CFEF-4A95-8508-1C1DC0FEA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34A1A-E02E-452C-8B63-896E41A0ABB6}"/>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8" name="Footer Placeholder 7">
            <a:extLst>
              <a:ext uri="{FF2B5EF4-FFF2-40B4-BE49-F238E27FC236}">
                <a16:creationId xmlns:a16="http://schemas.microsoft.com/office/drawing/2014/main" id="{B9B07760-C502-4B3E-8A4E-201E3AB86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C0DE6-1DFE-40C4-A5C2-BBDDC46330B9}"/>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25131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8C7C-31BD-41DD-AA83-CA8CF10FA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FC099-3317-471D-9B02-FB947DA743B6}"/>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4" name="Footer Placeholder 3">
            <a:extLst>
              <a:ext uri="{FF2B5EF4-FFF2-40B4-BE49-F238E27FC236}">
                <a16:creationId xmlns:a16="http://schemas.microsoft.com/office/drawing/2014/main" id="{713F2E6E-CA3B-415A-B6A1-CDEA1EB281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D8E1B-EB76-4DA7-AE23-3A66FE24003D}"/>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292923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E6653-A657-4905-BAC1-10E82F145EEB}"/>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3" name="Footer Placeholder 2">
            <a:extLst>
              <a:ext uri="{FF2B5EF4-FFF2-40B4-BE49-F238E27FC236}">
                <a16:creationId xmlns:a16="http://schemas.microsoft.com/office/drawing/2014/main" id="{4255BC43-5280-4ADA-8C3C-C0D17F518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A7AFA-03DE-455B-AAC8-1213FD2663D4}"/>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228915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E536-F0AB-40F1-9A55-63E93552E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3E2C99-80A0-4AAF-82D9-8BE07918F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5B129-142E-40F9-BD8B-C71CCBDFD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3C4AC-A0D6-432D-8C7C-E24A20EEED06}"/>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6" name="Footer Placeholder 5">
            <a:extLst>
              <a:ext uri="{FF2B5EF4-FFF2-40B4-BE49-F238E27FC236}">
                <a16:creationId xmlns:a16="http://schemas.microsoft.com/office/drawing/2014/main" id="{27F10C51-C85E-4D08-8323-4070883B2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9506A-078A-4ECC-B4AB-32A397DA221C}"/>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39269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4B66-1831-4094-853C-800523E6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49883-45F3-4BF6-B9B2-AB288B852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816A1-C290-485A-8D33-DE635E4B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71471-3AB4-42F3-8BFB-158421412EEC}"/>
              </a:ext>
            </a:extLst>
          </p:cNvPr>
          <p:cNvSpPr>
            <a:spLocks noGrp="1"/>
          </p:cNvSpPr>
          <p:nvPr>
            <p:ph type="dt" sz="half" idx="10"/>
          </p:nvPr>
        </p:nvSpPr>
        <p:spPr/>
        <p:txBody>
          <a:bodyPr/>
          <a:lstStyle/>
          <a:p>
            <a:fld id="{0C2792EB-2743-4279-A565-C27FF66E5C91}" type="datetimeFigureOut">
              <a:rPr lang="en-US" smtClean="0"/>
              <a:t>5/22/2021</a:t>
            </a:fld>
            <a:endParaRPr lang="en-US"/>
          </a:p>
        </p:txBody>
      </p:sp>
      <p:sp>
        <p:nvSpPr>
          <p:cNvPr id="6" name="Footer Placeholder 5">
            <a:extLst>
              <a:ext uri="{FF2B5EF4-FFF2-40B4-BE49-F238E27FC236}">
                <a16:creationId xmlns:a16="http://schemas.microsoft.com/office/drawing/2014/main" id="{9B9F18AC-44FE-47A7-B666-F192EAB41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48B0B-FB2D-4DD1-B61C-891552E41C7F}"/>
              </a:ext>
            </a:extLst>
          </p:cNvPr>
          <p:cNvSpPr>
            <a:spLocks noGrp="1"/>
          </p:cNvSpPr>
          <p:nvPr>
            <p:ph type="sldNum" sz="quarter" idx="12"/>
          </p:nvPr>
        </p:nvSpPr>
        <p:spPr/>
        <p:txBody>
          <a:bodyPr/>
          <a:lstStyle/>
          <a:p>
            <a:fld id="{FEC2AD3F-65AA-469C-8DC3-5FE826355436}" type="slidenum">
              <a:rPr lang="en-US" smtClean="0"/>
              <a:t>‹#›</a:t>
            </a:fld>
            <a:endParaRPr lang="en-US"/>
          </a:p>
        </p:txBody>
      </p:sp>
    </p:spTree>
    <p:extLst>
      <p:ext uri="{BB962C8B-B14F-4D97-AF65-F5344CB8AC3E}">
        <p14:creationId xmlns:p14="http://schemas.microsoft.com/office/powerpoint/2010/main" val="16028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44220-01DB-4E58-8639-91298EF12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AF29-5526-4869-80A4-ED9E20733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ABA55-A1BB-49DD-B006-C17085796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792EB-2743-4279-A565-C27FF66E5C91}" type="datetimeFigureOut">
              <a:rPr lang="en-US" smtClean="0"/>
              <a:t>5/22/2021</a:t>
            </a:fld>
            <a:endParaRPr lang="en-US"/>
          </a:p>
        </p:txBody>
      </p:sp>
      <p:sp>
        <p:nvSpPr>
          <p:cNvPr id="5" name="Footer Placeholder 4">
            <a:extLst>
              <a:ext uri="{FF2B5EF4-FFF2-40B4-BE49-F238E27FC236}">
                <a16:creationId xmlns:a16="http://schemas.microsoft.com/office/drawing/2014/main" id="{A096EF0E-C111-4E22-BA0A-D956DAF96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A0C82-E603-4818-ACB0-98206E2E1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2AD3F-65AA-469C-8DC3-5FE826355436}" type="slidenum">
              <a:rPr lang="en-US" smtClean="0"/>
              <a:t>‹#›</a:t>
            </a:fld>
            <a:endParaRPr lang="en-US"/>
          </a:p>
        </p:txBody>
      </p:sp>
    </p:spTree>
    <p:extLst>
      <p:ext uri="{BB962C8B-B14F-4D97-AF65-F5344CB8AC3E}">
        <p14:creationId xmlns:p14="http://schemas.microsoft.com/office/powerpoint/2010/main" val="148313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1D24A70-CA7E-4B3B-862F-FCDE7E8E302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i="1" kern="1200" dirty="0">
                <a:solidFill>
                  <a:schemeClr val="accent1">
                    <a:lumMod val="50000"/>
                  </a:schemeClr>
                </a:solidFill>
                <a:latin typeface="+mj-lt"/>
                <a:ea typeface="+mj-ea"/>
                <a:cs typeface="+mj-cs"/>
              </a:rPr>
              <a:t>Quantum Framework</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9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03A6-A965-4212-9EEF-E77BA1EA85DE}"/>
              </a:ext>
            </a:extLst>
          </p:cNvPr>
          <p:cNvSpPr>
            <a:spLocks noGrp="1"/>
          </p:cNvSpPr>
          <p:nvPr>
            <p:ph type="title"/>
          </p:nvPr>
        </p:nvSpPr>
        <p:spPr/>
        <p:txBody>
          <a:bodyPr>
            <a:normAutofit/>
          </a:bodyPr>
          <a:lstStyle/>
          <a:p>
            <a:r>
              <a:rPr lang="en-US" b="1" i="1" dirty="0">
                <a:solidFill>
                  <a:schemeClr val="accent1">
                    <a:lumMod val="50000"/>
                  </a:schemeClr>
                </a:solidFill>
              </a:rPr>
              <a:t>Test Execution</a:t>
            </a:r>
          </a:p>
        </p:txBody>
      </p:sp>
      <p:sp>
        <p:nvSpPr>
          <p:cNvPr id="3" name="Content Placeholder 2">
            <a:extLst>
              <a:ext uri="{FF2B5EF4-FFF2-40B4-BE49-F238E27FC236}">
                <a16:creationId xmlns:a16="http://schemas.microsoft.com/office/drawing/2014/main" id="{F2BF08AE-A47E-424E-B6B6-1CE6EE6DA3B0}"/>
              </a:ext>
            </a:extLst>
          </p:cNvPr>
          <p:cNvSpPr>
            <a:spLocks noGrp="1"/>
          </p:cNvSpPr>
          <p:nvPr>
            <p:ph idx="1"/>
          </p:nvPr>
        </p:nvSpPr>
        <p:spPr/>
        <p:txBody>
          <a:bodyPr>
            <a:noAutofit/>
          </a:bodyPr>
          <a:lstStyle/>
          <a:p>
            <a:pPr marL="0" indent="0" algn="l">
              <a:lnSpc>
                <a:spcPct val="150000"/>
              </a:lnSpc>
              <a:buNone/>
            </a:pPr>
            <a:r>
              <a:rPr lang="en-US" sz="2600" i="1" dirty="0">
                <a:solidFill>
                  <a:schemeClr val="accent1">
                    <a:lumMod val="75000"/>
                  </a:schemeClr>
                </a:solidFill>
              </a:rPr>
              <a:t>For Test execution here testing xml is used </a:t>
            </a:r>
          </a:p>
          <a:p>
            <a:pPr lvl="1">
              <a:lnSpc>
                <a:spcPct val="150000"/>
              </a:lnSpc>
              <a:buFont typeface="+mj-lt"/>
              <a:buAutoNum type="arabicPeriod"/>
            </a:pPr>
            <a:r>
              <a:rPr lang="en-US" sz="2200" i="1" dirty="0">
                <a:solidFill>
                  <a:schemeClr val="accent1">
                    <a:lumMod val="75000"/>
                  </a:schemeClr>
                </a:solidFill>
              </a:rPr>
              <a:t>Under the config/ folder, open the testng_appium.xml or testng_web.xml file, depending on your app type.</a:t>
            </a:r>
          </a:p>
          <a:p>
            <a:pPr lvl="1">
              <a:lnSpc>
                <a:spcPct val="150000"/>
              </a:lnSpc>
              <a:buFont typeface="+mj-lt"/>
              <a:buAutoNum type="arabicPeriod"/>
            </a:pPr>
            <a:r>
              <a:rPr lang="en-US" sz="2200" i="1" dirty="0">
                <a:solidFill>
                  <a:schemeClr val="accent1">
                    <a:lumMod val="75000"/>
                  </a:schemeClr>
                </a:solidFill>
              </a:rPr>
              <a:t>Copy the first test suite and verify it's the only one with a true enabled property, to prevent the other test suites from running in parallel.</a:t>
            </a:r>
          </a:p>
          <a:p>
            <a:pPr lvl="1">
              <a:lnSpc>
                <a:spcPct val="150000"/>
              </a:lnSpc>
              <a:buFont typeface="+mj-lt"/>
              <a:buAutoNum type="arabicPeriod"/>
            </a:pPr>
            <a:r>
              <a:rPr lang="en-US" sz="2200" i="1" dirty="0">
                <a:solidFill>
                  <a:schemeClr val="accent1">
                    <a:lumMod val="75000"/>
                  </a:schemeClr>
                </a:solidFill>
              </a:rPr>
              <a:t>Copy your feature/scenario tag to the name property in the include clause. Use a space-separated tags' list to include more scenarios and features.</a:t>
            </a:r>
          </a:p>
          <a:p>
            <a:pPr marL="514350" indent="-514350">
              <a:lnSpc>
                <a:spcPct val="150000"/>
              </a:lnSpc>
              <a:buFont typeface="+mj-lt"/>
              <a:buAutoNum type="arabicPeriod"/>
            </a:pPr>
            <a:endParaRPr lang="en-US" sz="2600" i="1" dirty="0">
              <a:solidFill>
                <a:schemeClr val="accent1">
                  <a:lumMod val="75000"/>
                </a:schemeClr>
              </a:solidFill>
            </a:endParaRPr>
          </a:p>
        </p:txBody>
      </p:sp>
    </p:spTree>
    <p:extLst>
      <p:ext uri="{BB962C8B-B14F-4D97-AF65-F5344CB8AC3E}">
        <p14:creationId xmlns:p14="http://schemas.microsoft.com/office/powerpoint/2010/main" val="314530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54845-8021-4D49-AF3D-DF94529FA82E}"/>
              </a:ext>
            </a:extLst>
          </p:cNvPr>
          <p:cNvSpPr>
            <a:spLocks noGrp="1"/>
          </p:cNvSpPr>
          <p:nvPr>
            <p:ph type="title"/>
          </p:nvPr>
        </p:nvSpPr>
        <p:spPr/>
        <p:txBody>
          <a:bodyPr/>
          <a:lstStyle/>
          <a:p>
            <a:r>
              <a:rPr lang="en-US" b="1" i="1" dirty="0">
                <a:solidFill>
                  <a:schemeClr val="accent1">
                    <a:lumMod val="50000"/>
                  </a:schemeClr>
                </a:solidFill>
              </a:rPr>
              <a:t>References</a:t>
            </a:r>
          </a:p>
        </p:txBody>
      </p:sp>
      <p:sp>
        <p:nvSpPr>
          <p:cNvPr id="4" name="Content Placeholder 3">
            <a:extLst>
              <a:ext uri="{FF2B5EF4-FFF2-40B4-BE49-F238E27FC236}">
                <a16:creationId xmlns:a16="http://schemas.microsoft.com/office/drawing/2014/main" id="{5327A81F-D566-4898-AE32-8150D7FA1848}"/>
              </a:ext>
            </a:extLst>
          </p:cNvPr>
          <p:cNvSpPr>
            <a:spLocks noGrp="1"/>
          </p:cNvSpPr>
          <p:nvPr>
            <p:ph idx="1"/>
          </p:nvPr>
        </p:nvSpPr>
        <p:spPr/>
        <p:txBody>
          <a:bodyPr>
            <a:normAutofit fontScale="85000" lnSpcReduction="20000"/>
          </a:bodyPr>
          <a:lstStyle/>
          <a:p>
            <a:pPr marL="0" indent="0">
              <a:lnSpc>
                <a:spcPct val="120000"/>
              </a:lnSpc>
              <a:buNone/>
            </a:pPr>
            <a:r>
              <a:rPr lang="en-US" sz="2400" b="1" i="1" strike="noStrike" dirty="0">
                <a:solidFill>
                  <a:schemeClr val="accent1">
                    <a:lumMod val="50000"/>
                  </a:schemeClr>
                </a:solidFill>
                <a:effectLst/>
              </a:rPr>
              <a:t>Quantum framework introduction : 	</a:t>
            </a:r>
            <a:r>
              <a:rPr lang="en-US" sz="2600" dirty="0">
                <a:solidFill>
                  <a:schemeClr val="accent1">
                    <a:lumMod val="75000"/>
                  </a:schemeClr>
                </a:solidFill>
              </a:rPr>
              <a:t>https://developers.perfectomobile.com/display/PD/Quantum+framework+introduction</a:t>
            </a:r>
          </a:p>
          <a:p>
            <a:pPr marL="0" indent="0">
              <a:lnSpc>
                <a:spcPct val="120000"/>
              </a:lnSpc>
              <a:buNone/>
            </a:pPr>
            <a:r>
              <a:rPr lang="en-US" sz="2600" b="1" i="1" dirty="0">
                <a:solidFill>
                  <a:schemeClr val="accent1">
                    <a:lumMod val="50000"/>
                  </a:schemeClr>
                </a:solidFill>
              </a:rPr>
              <a:t>GitHub Link</a:t>
            </a:r>
            <a:r>
              <a:rPr lang="en-US" sz="2600" dirty="0"/>
              <a:t> : </a:t>
            </a:r>
            <a:r>
              <a:rPr lang="en-US" sz="2600" dirty="0">
                <a:solidFill>
                  <a:schemeClr val="accent1">
                    <a:lumMod val="75000"/>
                  </a:schemeClr>
                </a:solidFill>
              </a:rPr>
              <a:t>https://github.com/Perfecto-Quantum/Quantum-Starter-Kit</a:t>
            </a:r>
          </a:p>
          <a:p>
            <a:pPr marL="0" indent="0">
              <a:lnSpc>
                <a:spcPct val="120000"/>
              </a:lnSpc>
              <a:buNone/>
            </a:pPr>
            <a:r>
              <a:rPr lang="en-US" sz="2600" b="1" i="1" dirty="0">
                <a:solidFill>
                  <a:schemeClr val="accent1">
                    <a:lumMod val="50000"/>
                  </a:schemeClr>
                </a:solidFill>
              </a:rPr>
              <a:t>QAF BDD Editor</a:t>
            </a:r>
            <a:r>
              <a:rPr lang="en-US" sz="2600" dirty="0"/>
              <a:t> :</a:t>
            </a:r>
            <a:r>
              <a:rPr lang="en-US" sz="2600" dirty="0">
                <a:solidFill>
                  <a:schemeClr val="accent1">
                    <a:lumMod val="75000"/>
                  </a:schemeClr>
                </a:solidFill>
              </a:rPr>
              <a:t>https://qmetry.github.io/</a:t>
            </a:r>
            <a:r>
              <a:rPr lang="en-US" sz="2600" dirty="0" err="1">
                <a:solidFill>
                  <a:schemeClr val="accent1">
                    <a:lumMod val="75000"/>
                  </a:schemeClr>
                </a:solidFill>
              </a:rPr>
              <a:t>qaf</a:t>
            </a:r>
            <a:r>
              <a:rPr lang="en-US" sz="2600" dirty="0">
                <a:solidFill>
                  <a:schemeClr val="accent1">
                    <a:lumMod val="75000"/>
                  </a:schemeClr>
                </a:solidFill>
              </a:rPr>
              <a:t>/editor/</a:t>
            </a:r>
            <a:r>
              <a:rPr lang="en-US" sz="2600" dirty="0" err="1">
                <a:solidFill>
                  <a:schemeClr val="accent1">
                    <a:lumMod val="75000"/>
                  </a:schemeClr>
                </a:solidFill>
              </a:rPr>
              <a:t>bdd</a:t>
            </a:r>
            <a:r>
              <a:rPr lang="en-US" sz="2600" dirty="0">
                <a:solidFill>
                  <a:schemeClr val="accent1">
                    <a:lumMod val="75000"/>
                  </a:schemeClr>
                </a:solidFill>
              </a:rPr>
              <a:t>/eclipse/</a:t>
            </a:r>
          </a:p>
          <a:p>
            <a:pPr marL="0" indent="0">
              <a:lnSpc>
                <a:spcPct val="120000"/>
              </a:lnSpc>
              <a:buNone/>
            </a:pPr>
            <a:r>
              <a:rPr lang="en-US" sz="2600" b="1" i="1" dirty="0" err="1">
                <a:solidFill>
                  <a:schemeClr val="accent1">
                    <a:lumMod val="50000"/>
                  </a:schemeClr>
                </a:solidFill>
              </a:rPr>
              <a:t>Testng</a:t>
            </a:r>
            <a:r>
              <a:rPr lang="en-US" sz="2600" b="1" i="1" dirty="0">
                <a:solidFill>
                  <a:schemeClr val="accent1">
                    <a:lumMod val="50000"/>
                  </a:schemeClr>
                </a:solidFill>
              </a:rPr>
              <a:t> Framework</a:t>
            </a:r>
            <a:r>
              <a:rPr lang="en-US" sz="2600" dirty="0"/>
              <a:t>: </a:t>
            </a:r>
            <a:r>
              <a:rPr lang="en-US" sz="2600" dirty="0">
                <a:solidFill>
                  <a:schemeClr val="accent1">
                    <a:lumMod val="75000"/>
                  </a:schemeClr>
                </a:solidFill>
              </a:rPr>
              <a:t>https://dl.bintray.com/testng-team/testng-eclipse-release/</a:t>
            </a:r>
          </a:p>
          <a:p>
            <a:pPr marL="0" indent="0">
              <a:lnSpc>
                <a:spcPct val="120000"/>
              </a:lnSpc>
              <a:buNone/>
            </a:pPr>
            <a:r>
              <a:rPr lang="en-US" sz="2600" b="1" i="1" dirty="0">
                <a:solidFill>
                  <a:schemeClr val="accent1">
                    <a:lumMod val="50000"/>
                  </a:schemeClr>
                </a:solidFill>
              </a:rPr>
              <a:t>POM: </a:t>
            </a:r>
            <a:r>
              <a:rPr lang="en-US" sz="2600" dirty="0">
                <a:solidFill>
                  <a:schemeClr val="accent1">
                    <a:lumMod val="75000"/>
                  </a:schemeClr>
                </a:solidFill>
              </a:rPr>
              <a:t>https://www.guru99.com/page-object-model-pom-page-factory-in-selenium-ultimate-guide.html </a:t>
            </a:r>
            <a:r>
              <a:rPr lang="en-US" sz="3600" dirty="0"/>
              <a:t> </a:t>
            </a:r>
          </a:p>
          <a:p>
            <a:pPr marL="0" indent="0">
              <a:lnSpc>
                <a:spcPct val="120000"/>
              </a:lnSpc>
              <a:buNone/>
            </a:pPr>
            <a:r>
              <a:rPr lang="en-US" sz="2600" b="1" i="1" dirty="0">
                <a:solidFill>
                  <a:schemeClr val="accent1">
                    <a:lumMod val="50000"/>
                  </a:schemeClr>
                </a:solidFill>
              </a:rPr>
              <a:t>Feature File : </a:t>
            </a:r>
            <a:r>
              <a:rPr lang="en-US" sz="2600" dirty="0">
                <a:solidFill>
                  <a:schemeClr val="accent1">
                    <a:lumMod val="75000"/>
                  </a:schemeClr>
                </a:solidFill>
              </a:rPr>
              <a:t>https://www.javatpoint.com/feature-file-in-cucumber-testing#:~:text=A%20feature%20file%20is%20usually,feature%22.</a:t>
            </a:r>
            <a:endParaRPr lang="en-US" sz="2600" dirty="0"/>
          </a:p>
        </p:txBody>
      </p:sp>
    </p:spTree>
    <p:extLst>
      <p:ext uri="{BB962C8B-B14F-4D97-AF65-F5344CB8AC3E}">
        <p14:creationId xmlns:p14="http://schemas.microsoft.com/office/powerpoint/2010/main" val="175462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1923-6DAA-40AA-A9CB-946652DC375E}"/>
              </a:ext>
            </a:extLst>
          </p:cNvPr>
          <p:cNvSpPr>
            <a:spLocks noGrp="1"/>
          </p:cNvSpPr>
          <p:nvPr>
            <p:ph type="title"/>
          </p:nvPr>
        </p:nvSpPr>
        <p:spPr/>
        <p:txBody>
          <a:bodyPr/>
          <a:lstStyle/>
          <a:p>
            <a:r>
              <a:rPr lang="en-US" b="1" i="1" dirty="0">
                <a:solidFill>
                  <a:schemeClr val="accent1">
                    <a:lumMod val="50000"/>
                  </a:schemeClr>
                </a:solidFill>
              </a:rPr>
              <a:t>Quantum Framework</a:t>
            </a:r>
          </a:p>
        </p:txBody>
      </p:sp>
      <p:sp>
        <p:nvSpPr>
          <p:cNvPr id="3" name="Content Placeholder 2">
            <a:extLst>
              <a:ext uri="{FF2B5EF4-FFF2-40B4-BE49-F238E27FC236}">
                <a16:creationId xmlns:a16="http://schemas.microsoft.com/office/drawing/2014/main" id="{C2560386-77E8-49E3-9638-D7609771F7A6}"/>
              </a:ext>
            </a:extLst>
          </p:cNvPr>
          <p:cNvSpPr>
            <a:spLocks noGrp="1"/>
          </p:cNvSpPr>
          <p:nvPr>
            <p:ph idx="1"/>
          </p:nvPr>
        </p:nvSpPr>
        <p:spPr/>
        <p:txBody>
          <a:bodyPr/>
          <a:lstStyle/>
          <a:p>
            <a:pPr marL="0" indent="0">
              <a:buNone/>
            </a:pPr>
            <a:r>
              <a:rPr lang="en-US" b="0" i="1" u="none" strike="noStrike" dirty="0">
                <a:solidFill>
                  <a:schemeClr val="accent1">
                    <a:lumMod val="75000"/>
                  </a:schemeClr>
                </a:solidFill>
                <a:effectLst/>
              </a:rPr>
              <a:t>	- Quantum</a:t>
            </a:r>
            <a:r>
              <a:rPr lang="en-US" b="0" i="1" dirty="0">
                <a:solidFill>
                  <a:schemeClr val="accent1">
                    <a:lumMod val="75000"/>
                  </a:schemeClr>
                </a:solidFill>
                <a:effectLst/>
              </a:rPr>
              <a:t> is Perfecto's automation framework, designed to give you everything you need from a framework (based on </a:t>
            </a:r>
            <a:r>
              <a:rPr lang="en-US" b="0" i="1" u="none" strike="noStrike" dirty="0">
                <a:solidFill>
                  <a:schemeClr val="accent1">
                    <a:lumMod val="75000"/>
                  </a:schemeClr>
                </a:solidFill>
                <a:effectLst/>
              </a:rPr>
              <a:t>QAF</a:t>
            </a:r>
            <a:r>
              <a:rPr lang="en-US" b="0" i="1" dirty="0">
                <a:solidFill>
                  <a:schemeClr val="accent1">
                    <a:lumMod val="75000"/>
                  </a:schemeClr>
                </a:solidFill>
                <a:effectLst/>
              </a:rPr>
              <a:t>) with built-in seamless Perfecto integration. </a:t>
            </a:r>
          </a:p>
          <a:p>
            <a:pPr marL="0" indent="0">
              <a:buNone/>
            </a:pPr>
            <a:r>
              <a:rPr lang="en-US" b="0" i="1" dirty="0">
                <a:solidFill>
                  <a:schemeClr val="accent1">
                    <a:lumMod val="75000"/>
                  </a:schemeClr>
                </a:solidFill>
                <a:effectLst/>
              </a:rPr>
              <a:t>	- Quantum provides </a:t>
            </a:r>
            <a:r>
              <a:rPr lang="en-US" b="0" i="1" dirty="0" err="1">
                <a:solidFill>
                  <a:schemeClr val="accent1">
                    <a:lumMod val="75000"/>
                  </a:schemeClr>
                </a:solidFill>
                <a:effectLst/>
              </a:rPr>
              <a:t>testNG</a:t>
            </a:r>
            <a:r>
              <a:rPr lang="en-US" b="0" i="1" dirty="0">
                <a:solidFill>
                  <a:schemeClr val="accent1">
                    <a:lumMod val="75000"/>
                  </a:schemeClr>
                </a:solidFill>
                <a:effectLst/>
              </a:rPr>
              <a:t> integration for execution management, the ability to write BDD scripts, and a wide range of pre-built commands. </a:t>
            </a:r>
          </a:p>
          <a:p>
            <a:pPr marL="0" indent="0">
              <a:buNone/>
            </a:pPr>
            <a:r>
              <a:rPr lang="en-US" b="0" i="1" dirty="0">
                <a:solidFill>
                  <a:schemeClr val="accent1">
                    <a:lumMod val="75000"/>
                  </a:schemeClr>
                </a:solidFill>
                <a:effectLst/>
              </a:rPr>
              <a:t>	- Quantum is a free, open-source framework download from GitHub and can be extended as needed.</a:t>
            </a:r>
            <a:endParaRPr lang="en-US" i="1" dirty="0">
              <a:solidFill>
                <a:schemeClr val="accent1">
                  <a:lumMod val="75000"/>
                </a:schemeClr>
              </a:solidFill>
            </a:endParaRPr>
          </a:p>
        </p:txBody>
      </p:sp>
    </p:spTree>
    <p:extLst>
      <p:ext uri="{BB962C8B-B14F-4D97-AF65-F5344CB8AC3E}">
        <p14:creationId xmlns:p14="http://schemas.microsoft.com/office/powerpoint/2010/main" val="167172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A63D-9DEF-442A-8236-45D4BD44D5E9}"/>
              </a:ext>
            </a:extLst>
          </p:cNvPr>
          <p:cNvSpPr>
            <a:spLocks noGrp="1"/>
          </p:cNvSpPr>
          <p:nvPr>
            <p:ph type="title"/>
          </p:nvPr>
        </p:nvSpPr>
        <p:spPr/>
        <p:txBody>
          <a:bodyPr/>
          <a:lstStyle/>
          <a:p>
            <a:r>
              <a:rPr lang="en-US" b="1" i="1" dirty="0">
                <a:solidFill>
                  <a:schemeClr val="accent1">
                    <a:lumMod val="50000"/>
                  </a:schemeClr>
                </a:solidFill>
              </a:rPr>
              <a:t>Page Object Model</a:t>
            </a:r>
          </a:p>
        </p:txBody>
      </p:sp>
      <p:sp>
        <p:nvSpPr>
          <p:cNvPr id="3" name="Content Placeholder 2">
            <a:extLst>
              <a:ext uri="{FF2B5EF4-FFF2-40B4-BE49-F238E27FC236}">
                <a16:creationId xmlns:a16="http://schemas.microsoft.com/office/drawing/2014/main" id="{B29FDBC7-F3C5-43DF-92BC-4B2F43ACAE03}"/>
              </a:ext>
            </a:extLst>
          </p:cNvPr>
          <p:cNvSpPr>
            <a:spLocks noGrp="1"/>
          </p:cNvSpPr>
          <p:nvPr>
            <p:ph idx="1"/>
          </p:nvPr>
        </p:nvSpPr>
        <p:spPr/>
        <p:txBody>
          <a:bodyPr/>
          <a:lstStyle/>
          <a:p>
            <a:r>
              <a:rPr lang="en-US" i="1" dirty="0">
                <a:solidFill>
                  <a:schemeClr val="accent1">
                    <a:lumMod val="75000"/>
                  </a:schemeClr>
                </a:solidFill>
              </a:rPr>
              <a:t>Under this model, for each web page/ app screen in the application, there should be corresponding page class and an </a:t>
            </a:r>
            <a:r>
              <a:rPr lang="en-US" b="1" i="1" dirty="0">
                <a:solidFill>
                  <a:schemeClr val="accent1">
                    <a:lumMod val="75000"/>
                  </a:schemeClr>
                </a:solidFill>
              </a:rPr>
              <a:t>Object Repository</a:t>
            </a:r>
            <a:r>
              <a:rPr lang="en-US" i="1" dirty="0">
                <a:solidFill>
                  <a:schemeClr val="accent1">
                    <a:lumMod val="75000"/>
                  </a:schemeClr>
                </a:solidFill>
              </a:rPr>
              <a:t> for elements.</a:t>
            </a:r>
          </a:p>
          <a:p>
            <a:r>
              <a:rPr lang="en-US" i="1" dirty="0">
                <a:solidFill>
                  <a:schemeClr val="accent1">
                    <a:lumMod val="75000"/>
                  </a:schemeClr>
                </a:solidFill>
              </a:rPr>
              <a:t>This Page class will find the Web Elements of that web page and also contains Page methods which perform operations on those Web Elements</a:t>
            </a:r>
          </a:p>
          <a:p>
            <a:r>
              <a:rPr lang="en-US" i="1" dirty="0">
                <a:solidFill>
                  <a:schemeClr val="accent1">
                    <a:lumMod val="75000"/>
                  </a:schemeClr>
                </a:solidFill>
              </a:rPr>
              <a:t>Name of these methods should be given as per the task they are performing, i.e., if a loader is waiting for the payment gateway to appear, POM method name can be </a:t>
            </a:r>
            <a:r>
              <a:rPr lang="en-US" i="1" dirty="0" err="1">
                <a:solidFill>
                  <a:schemeClr val="accent1">
                    <a:lumMod val="75000"/>
                  </a:schemeClr>
                </a:solidFill>
              </a:rPr>
              <a:t>waitForPaymentScreenDisplay</a:t>
            </a:r>
            <a:r>
              <a:rPr lang="en-US" i="1" dirty="0">
                <a:solidFill>
                  <a:schemeClr val="accent1">
                    <a:lumMod val="75000"/>
                  </a:schemeClr>
                </a:solidFill>
              </a:rPr>
              <a:t>().</a:t>
            </a:r>
          </a:p>
          <a:p>
            <a:pPr lvl="1">
              <a:buFont typeface="Wingdings" charset="2"/>
              <a:buChar char="ü"/>
            </a:pPr>
            <a:endParaRPr lang="en-US" sz="2200" i="1" dirty="0">
              <a:solidFill>
                <a:schemeClr val="accent1">
                  <a:lumMod val="75000"/>
                </a:schemeClr>
              </a:solidFill>
              <a:latin typeface="Apple Braille" charset="0"/>
              <a:ea typeface="Apple Braille" charset="0"/>
              <a:cs typeface="Apple Braille" charset="0"/>
            </a:endParaRPr>
          </a:p>
          <a:p>
            <a:endParaRPr lang="en-US" i="1" dirty="0">
              <a:solidFill>
                <a:schemeClr val="accent1">
                  <a:lumMod val="75000"/>
                </a:schemeClr>
              </a:solidFill>
            </a:endParaRPr>
          </a:p>
        </p:txBody>
      </p:sp>
    </p:spTree>
    <p:extLst>
      <p:ext uri="{BB962C8B-B14F-4D97-AF65-F5344CB8AC3E}">
        <p14:creationId xmlns:p14="http://schemas.microsoft.com/office/powerpoint/2010/main" val="248515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201A-AFB0-4034-8131-8AE995A4980D}"/>
              </a:ext>
            </a:extLst>
          </p:cNvPr>
          <p:cNvSpPr>
            <a:spLocks noGrp="1"/>
          </p:cNvSpPr>
          <p:nvPr>
            <p:ph type="title"/>
          </p:nvPr>
        </p:nvSpPr>
        <p:spPr/>
        <p:txBody>
          <a:bodyPr/>
          <a:lstStyle/>
          <a:p>
            <a:r>
              <a:rPr lang="en-US" b="1" i="1" dirty="0">
                <a:solidFill>
                  <a:schemeClr val="accent1">
                    <a:lumMod val="50000"/>
                  </a:schemeClr>
                </a:solidFill>
              </a:rPr>
              <a:t>Quantum Components </a:t>
            </a:r>
          </a:p>
        </p:txBody>
      </p:sp>
      <p:pic>
        <p:nvPicPr>
          <p:cNvPr id="4" name="table">
            <a:extLst>
              <a:ext uri="{FF2B5EF4-FFF2-40B4-BE49-F238E27FC236}">
                <a16:creationId xmlns:a16="http://schemas.microsoft.com/office/drawing/2014/main" id="{2CE52320-4A36-4FD5-A86C-A695F43C8B2D}"/>
              </a:ext>
            </a:extLst>
          </p:cNvPr>
          <p:cNvPicPr>
            <a:picLocks noGrp="1" noChangeAspect="1"/>
          </p:cNvPicPr>
          <p:nvPr>
            <p:ph idx="1"/>
          </p:nvPr>
        </p:nvPicPr>
        <p:blipFill>
          <a:blip r:embed="rId2"/>
          <a:stretch>
            <a:fillRect/>
          </a:stretch>
        </p:blipFill>
        <p:spPr>
          <a:xfrm>
            <a:off x="1077937" y="2024742"/>
            <a:ext cx="10036126" cy="2599508"/>
          </a:xfrm>
          <a:prstGeom prst="rect">
            <a:avLst/>
          </a:prstGeom>
        </p:spPr>
      </p:pic>
    </p:spTree>
    <p:extLst>
      <p:ext uri="{BB962C8B-B14F-4D97-AF65-F5344CB8AC3E}">
        <p14:creationId xmlns:p14="http://schemas.microsoft.com/office/powerpoint/2010/main" val="23792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B8EF-3DB1-4F3C-A51D-29270DCFDB9E}"/>
              </a:ext>
            </a:extLst>
          </p:cNvPr>
          <p:cNvSpPr>
            <a:spLocks noGrp="1"/>
          </p:cNvSpPr>
          <p:nvPr>
            <p:ph type="title"/>
          </p:nvPr>
        </p:nvSpPr>
        <p:spPr/>
        <p:txBody>
          <a:bodyPr/>
          <a:lstStyle/>
          <a:p>
            <a:r>
              <a:rPr lang="en-US" b="1" i="1" dirty="0">
                <a:solidFill>
                  <a:schemeClr val="accent1">
                    <a:lumMod val="50000"/>
                  </a:schemeClr>
                </a:solidFill>
              </a:rPr>
              <a:t>Steps Involved</a:t>
            </a:r>
          </a:p>
        </p:txBody>
      </p:sp>
      <p:sp>
        <p:nvSpPr>
          <p:cNvPr id="3" name="Content Placeholder 2">
            <a:extLst>
              <a:ext uri="{FF2B5EF4-FFF2-40B4-BE49-F238E27FC236}">
                <a16:creationId xmlns:a16="http://schemas.microsoft.com/office/drawing/2014/main" id="{67FB8C98-3C1E-4B43-945F-4AA4B03C5CFC}"/>
              </a:ext>
            </a:extLst>
          </p:cNvPr>
          <p:cNvSpPr>
            <a:spLocks noGrp="1"/>
          </p:cNvSpPr>
          <p:nvPr>
            <p:ph idx="1"/>
          </p:nvPr>
        </p:nvSpPr>
        <p:spPr/>
        <p:txBody>
          <a:bodyPr>
            <a:normAutofit fontScale="92500"/>
          </a:bodyPr>
          <a:lstStyle/>
          <a:p>
            <a:pPr>
              <a:lnSpc>
                <a:spcPct val="150000"/>
              </a:lnSpc>
            </a:pPr>
            <a:r>
              <a:rPr lang="en-US" b="1" i="1" dirty="0">
                <a:solidFill>
                  <a:schemeClr val="accent1">
                    <a:lumMod val="75000"/>
                  </a:schemeClr>
                </a:solidFill>
              </a:rPr>
              <a:t>Write Object Repository file</a:t>
            </a:r>
            <a:r>
              <a:rPr lang="en-US" i="1" dirty="0">
                <a:solidFill>
                  <a:schemeClr val="accent1">
                    <a:lumMod val="75000"/>
                  </a:schemeClr>
                </a:solidFill>
              </a:rPr>
              <a:t> - </a:t>
            </a:r>
            <a:r>
              <a:rPr lang="en-US" i="1" dirty="0">
                <a:solidFill>
                  <a:schemeClr val="accent4">
                    <a:lumMod val="50000"/>
                  </a:schemeClr>
                </a:solidFill>
              </a:rPr>
              <a:t>.loc</a:t>
            </a:r>
            <a:r>
              <a:rPr lang="en-US" i="1" dirty="0">
                <a:solidFill>
                  <a:schemeClr val="accent1">
                    <a:lumMod val="75000"/>
                  </a:schemeClr>
                </a:solidFill>
              </a:rPr>
              <a:t> in </a:t>
            </a:r>
            <a:r>
              <a:rPr lang="en-US" i="1" dirty="0" err="1">
                <a:solidFill>
                  <a:schemeClr val="accent1">
                    <a:lumMod val="75000"/>
                  </a:schemeClr>
                </a:solidFill>
              </a:rPr>
              <a:t>src</a:t>
            </a:r>
            <a:r>
              <a:rPr lang="en-US" i="1" dirty="0">
                <a:solidFill>
                  <a:schemeClr val="accent1">
                    <a:lumMod val="75000"/>
                  </a:schemeClr>
                </a:solidFill>
              </a:rPr>
              <a:t>\main\resources\common</a:t>
            </a:r>
          </a:p>
          <a:p>
            <a:pPr>
              <a:lnSpc>
                <a:spcPct val="150000"/>
              </a:lnSpc>
            </a:pPr>
            <a:r>
              <a:rPr lang="en-US" b="1" i="1" dirty="0">
                <a:solidFill>
                  <a:schemeClr val="accent1">
                    <a:lumMod val="75000"/>
                  </a:schemeClr>
                </a:solidFill>
              </a:rPr>
              <a:t>Write page class file</a:t>
            </a:r>
            <a:r>
              <a:rPr lang="en-US" i="1" dirty="0">
                <a:solidFill>
                  <a:schemeClr val="accent1">
                    <a:lumMod val="75000"/>
                  </a:schemeClr>
                </a:solidFill>
              </a:rPr>
              <a:t> - </a:t>
            </a:r>
            <a:r>
              <a:rPr lang="en-US" i="1" dirty="0">
                <a:solidFill>
                  <a:schemeClr val="accent4">
                    <a:lumMod val="50000"/>
                  </a:schemeClr>
                </a:solidFill>
              </a:rPr>
              <a:t>pageName.java</a:t>
            </a:r>
            <a:r>
              <a:rPr lang="en-US" i="1" dirty="0">
                <a:solidFill>
                  <a:schemeClr val="accent1">
                    <a:lumMod val="75000"/>
                  </a:schemeClr>
                </a:solidFill>
              </a:rPr>
              <a:t> in </a:t>
            </a:r>
            <a:r>
              <a:rPr lang="en-US" i="1" dirty="0" err="1">
                <a:solidFill>
                  <a:schemeClr val="accent1">
                    <a:lumMod val="75000"/>
                  </a:schemeClr>
                </a:solidFill>
              </a:rPr>
              <a:t>src</a:t>
            </a:r>
            <a:r>
              <a:rPr lang="en-US" i="1" dirty="0">
                <a:solidFill>
                  <a:schemeClr val="accent1">
                    <a:lumMod val="75000"/>
                  </a:schemeClr>
                </a:solidFill>
              </a:rPr>
              <a:t>\main\java\pages </a:t>
            </a:r>
          </a:p>
          <a:p>
            <a:pPr>
              <a:lnSpc>
                <a:spcPct val="150000"/>
              </a:lnSpc>
            </a:pPr>
            <a:r>
              <a:rPr lang="en-US" b="1" i="1" dirty="0">
                <a:solidFill>
                  <a:schemeClr val="accent1">
                    <a:lumMod val="75000"/>
                  </a:schemeClr>
                </a:solidFill>
              </a:rPr>
              <a:t>Write Scenarios in feature file</a:t>
            </a:r>
            <a:r>
              <a:rPr lang="en-US" i="1" dirty="0">
                <a:solidFill>
                  <a:schemeClr val="accent1">
                    <a:lumMod val="75000"/>
                  </a:schemeClr>
                </a:solidFill>
              </a:rPr>
              <a:t> - </a:t>
            </a:r>
            <a:r>
              <a:rPr lang="en-US" i="1" dirty="0">
                <a:solidFill>
                  <a:schemeClr val="accent4">
                    <a:lumMod val="50000"/>
                  </a:schemeClr>
                </a:solidFill>
              </a:rPr>
              <a:t>.feature</a:t>
            </a:r>
            <a:r>
              <a:rPr lang="en-US" i="1" dirty="0">
                <a:solidFill>
                  <a:schemeClr val="accent1">
                    <a:lumMod val="75000"/>
                  </a:schemeClr>
                </a:solidFill>
              </a:rPr>
              <a:t> in </a:t>
            </a:r>
            <a:r>
              <a:rPr lang="en-US" i="1" dirty="0" err="1">
                <a:solidFill>
                  <a:schemeClr val="accent1">
                    <a:lumMod val="75000"/>
                  </a:schemeClr>
                </a:solidFill>
              </a:rPr>
              <a:t>src</a:t>
            </a:r>
            <a:r>
              <a:rPr lang="en-US" i="1" dirty="0">
                <a:solidFill>
                  <a:schemeClr val="accent1">
                    <a:lumMod val="75000"/>
                  </a:schemeClr>
                </a:solidFill>
              </a:rPr>
              <a:t>\main\resources\scenarios</a:t>
            </a:r>
          </a:p>
          <a:p>
            <a:pPr>
              <a:lnSpc>
                <a:spcPct val="150000"/>
              </a:lnSpc>
            </a:pPr>
            <a:r>
              <a:rPr lang="en-US" i="1" dirty="0">
                <a:solidFill>
                  <a:schemeClr val="accent1">
                    <a:lumMod val="75000"/>
                  </a:schemeClr>
                </a:solidFill>
              </a:rPr>
              <a:t>Implement the Scenario steps in Java</a:t>
            </a:r>
          </a:p>
          <a:p>
            <a:pPr>
              <a:lnSpc>
                <a:spcPct val="150000"/>
              </a:lnSpc>
            </a:pPr>
            <a:r>
              <a:rPr lang="en-US" i="1" dirty="0">
                <a:solidFill>
                  <a:schemeClr val="accent1">
                    <a:lumMod val="75000"/>
                  </a:schemeClr>
                </a:solidFill>
              </a:rPr>
              <a:t>Inside the Java steps refer to the relevant pages and call the page methods as needed</a:t>
            </a:r>
          </a:p>
          <a:p>
            <a:pPr>
              <a:lnSpc>
                <a:spcPct val="150000"/>
              </a:lnSpc>
            </a:pPr>
            <a:endParaRPr lang="en-US" i="1" dirty="0">
              <a:solidFill>
                <a:schemeClr val="accent1">
                  <a:lumMod val="75000"/>
                </a:schemeClr>
              </a:solidFill>
            </a:endParaRPr>
          </a:p>
        </p:txBody>
      </p:sp>
    </p:spTree>
    <p:extLst>
      <p:ext uri="{BB962C8B-B14F-4D97-AF65-F5344CB8AC3E}">
        <p14:creationId xmlns:p14="http://schemas.microsoft.com/office/powerpoint/2010/main" val="421213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10A-537C-4909-8437-452793DFFB74}"/>
              </a:ext>
            </a:extLst>
          </p:cNvPr>
          <p:cNvSpPr>
            <a:spLocks noGrp="1"/>
          </p:cNvSpPr>
          <p:nvPr>
            <p:ph type="title"/>
          </p:nvPr>
        </p:nvSpPr>
        <p:spPr/>
        <p:txBody>
          <a:bodyPr/>
          <a:lstStyle/>
          <a:p>
            <a:r>
              <a:rPr lang="en-US" b="1" i="1" dirty="0">
                <a:solidFill>
                  <a:schemeClr val="accent1">
                    <a:lumMod val="50000"/>
                  </a:schemeClr>
                </a:solidFill>
              </a:rPr>
              <a:t>Object Repository creation guidelines</a:t>
            </a:r>
          </a:p>
        </p:txBody>
      </p:sp>
      <p:sp>
        <p:nvSpPr>
          <p:cNvPr id="3" name="Content Placeholder 2">
            <a:extLst>
              <a:ext uri="{FF2B5EF4-FFF2-40B4-BE49-F238E27FC236}">
                <a16:creationId xmlns:a16="http://schemas.microsoft.com/office/drawing/2014/main" id="{9B4E3C20-519A-4EE4-B645-B64CB3746988}"/>
              </a:ext>
            </a:extLst>
          </p:cNvPr>
          <p:cNvSpPr>
            <a:spLocks noGrp="1"/>
          </p:cNvSpPr>
          <p:nvPr>
            <p:ph idx="1"/>
          </p:nvPr>
        </p:nvSpPr>
        <p:spPr/>
        <p:txBody>
          <a:bodyPr/>
          <a:lstStyle/>
          <a:p>
            <a:pPr marL="0" marR="0" lvl="0" indent="0" fontAlgn="base">
              <a:lnSpc>
                <a:spcPct val="150000"/>
              </a:lnSpc>
              <a:spcAft>
                <a:spcPct val="0"/>
              </a:spcAft>
              <a:buClrTx/>
              <a:buSzTx/>
              <a:buNone/>
              <a:tabLst/>
            </a:pPr>
            <a:r>
              <a:rPr lang="en-US" altLang="en-US" b="1" i="1" dirty="0">
                <a:solidFill>
                  <a:schemeClr val="accent1">
                    <a:lumMod val="75000"/>
                  </a:schemeClr>
                </a:solidFill>
              </a:rPr>
              <a:t>Each object should be</a:t>
            </a:r>
          </a:p>
          <a:p>
            <a:pPr marL="0" marR="0" lvl="0" indent="0" fontAlgn="base">
              <a:lnSpc>
                <a:spcPct val="150000"/>
              </a:lnSpc>
              <a:spcAft>
                <a:spcPct val="0"/>
              </a:spcAft>
              <a:buClrTx/>
              <a:buSzTx/>
              <a:buNone/>
              <a:tabLst/>
            </a:pPr>
            <a:r>
              <a:rPr lang="en-US" altLang="en-US" i="1" dirty="0">
                <a:solidFill>
                  <a:schemeClr val="accent1">
                    <a:lumMod val="75000"/>
                  </a:schemeClr>
                </a:solidFill>
              </a:rPr>
              <a:t>	</a:t>
            </a:r>
            <a:r>
              <a:rPr lang="en-US" altLang="en-US" i="1" dirty="0" err="1">
                <a:solidFill>
                  <a:schemeClr val="accent1">
                    <a:lumMod val="75000"/>
                  </a:schemeClr>
                </a:solidFill>
              </a:rPr>
              <a:t>objectname</a:t>
            </a:r>
            <a:r>
              <a:rPr lang="en-US" altLang="en-US" i="1" dirty="0">
                <a:solidFill>
                  <a:schemeClr val="accent1">
                    <a:lumMod val="75000"/>
                  </a:schemeClr>
                </a:solidFill>
              </a:rPr>
              <a:t> = </a:t>
            </a:r>
            <a:r>
              <a:rPr lang="en-US" altLang="en-US" i="1" dirty="0" err="1">
                <a:solidFill>
                  <a:schemeClr val="accent1">
                    <a:lumMod val="75000"/>
                  </a:schemeClr>
                </a:solidFill>
              </a:rPr>
              <a:t>locatortype</a:t>
            </a:r>
            <a:r>
              <a:rPr lang="en-US" altLang="en-US" i="1" dirty="0">
                <a:solidFill>
                  <a:schemeClr val="accent1">
                    <a:lumMod val="75000"/>
                  </a:schemeClr>
                </a:solidFill>
              </a:rPr>
              <a:t>=</a:t>
            </a:r>
            <a:r>
              <a:rPr lang="en-US" altLang="en-US" i="1" dirty="0" err="1">
                <a:solidFill>
                  <a:schemeClr val="accent1">
                    <a:lumMod val="75000"/>
                  </a:schemeClr>
                </a:solidFill>
              </a:rPr>
              <a:t>objectlocator</a:t>
            </a:r>
            <a:br>
              <a:rPr lang="en-US" altLang="en-US" i="1" dirty="0">
                <a:solidFill>
                  <a:schemeClr val="accent1">
                    <a:lumMod val="75000"/>
                  </a:schemeClr>
                </a:solidFill>
              </a:rPr>
            </a:br>
            <a:r>
              <a:rPr lang="en-US" altLang="en-US" b="1" i="1" dirty="0">
                <a:solidFill>
                  <a:schemeClr val="accent1">
                    <a:lumMod val="75000"/>
                  </a:schemeClr>
                </a:solidFill>
              </a:rPr>
              <a:t>For example</a:t>
            </a:r>
            <a:br>
              <a:rPr lang="en-US" altLang="en-US" i="1" dirty="0">
                <a:solidFill>
                  <a:schemeClr val="accent1">
                    <a:lumMod val="75000"/>
                  </a:schemeClr>
                </a:solidFill>
              </a:rPr>
            </a:br>
            <a:r>
              <a:rPr lang="en-US" altLang="en-US" i="1" dirty="0">
                <a:solidFill>
                  <a:schemeClr val="accent1">
                    <a:lumMod val="75000"/>
                  </a:schemeClr>
                </a:solidFill>
              </a:rPr>
              <a:t>	</a:t>
            </a:r>
            <a:r>
              <a:rPr lang="en-US" altLang="en-US" i="1" dirty="0" err="1">
                <a:solidFill>
                  <a:schemeClr val="accent1">
                    <a:lumMod val="75000"/>
                  </a:schemeClr>
                </a:solidFill>
              </a:rPr>
              <a:t>edit.start</a:t>
            </a:r>
            <a:r>
              <a:rPr lang="en-US" altLang="en-US" i="1" dirty="0">
                <a:solidFill>
                  <a:schemeClr val="accent1">
                    <a:lumMod val="75000"/>
                  </a:schemeClr>
                </a:solidFill>
              </a:rPr>
              <a:t> = </a:t>
            </a:r>
            <a:r>
              <a:rPr lang="en-US" altLang="en-US" i="1" dirty="0" err="1">
                <a:solidFill>
                  <a:schemeClr val="accent1">
                    <a:lumMod val="75000"/>
                  </a:schemeClr>
                </a:solidFill>
              </a:rPr>
              <a:t>xpath</a:t>
            </a:r>
            <a:r>
              <a:rPr lang="en-US" altLang="en-US" i="1" dirty="0">
                <a:solidFill>
                  <a:schemeClr val="accent1">
                    <a:lumMod val="75000"/>
                  </a:schemeClr>
                </a:solidFill>
              </a:rPr>
              <a:t>=//*[@label="Start location"]</a:t>
            </a:r>
          </a:p>
          <a:p>
            <a:pPr marL="0" indent="0">
              <a:lnSpc>
                <a:spcPct val="150000"/>
              </a:lnSpc>
              <a:buNone/>
            </a:pPr>
            <a:endParaRPr lang="en-US" i="1" dirty="0">
              <a:solidFill>
                <a:schemeClr val="accent1">
                  <a:lumMod val="75000"/>
                </a:schemeClr>
              </a:solidFill>
            </a:endParaRPr>
          </a:p>
        </p:txBody>
      </p:sp>
    </p:spTree>
    <p:extLst>
      <p:ext uri="{BB962C8B-B14F-4D97-AF65-F5344CB8AC3E}">
        <p14:creationId xmlns:p14="http://schemas.microsoft.com/office/powerpoint/2010/main" val="370769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95A8-3F82-4940-B8A2-721DC683AA87}"/>
              </a:ext>
            </a:extLst>
          </p:cNvPr>
          <p:cNvSpPr>
            <a:spLocks noGrp="1"/>
          </p:cNvSpPr>
          <p:nvPr>
            <p:ph type="title"/>
          </p:nvPr>
        </p:nvSpPr>
        <p:spPr/>
        <p:txBody>
          <a:bodyPr>
            <a:normAutofit/>
          </a:bodyPr>
          <a:lstStyle/>
          <a:p>
            <a:r>
              <a:rPr lang="en-US" b="1" i="1" dirty="0">
                <a:solidFill>
                  <a:schemeClr val="accent1">
                    <a:lumMod val="50000"/>
                  </a:schemeClr>
                </a:solidFill>
              </a:rPr>
              <a:t>Feature File</a:t>
            </a:r>
          </a:p>
        </p:txBody>
      </p:sp>
      <p:sp>
        <p:nvSpPr>
          <p:cNvPr id="3" name="Content Placeholder 2">
            <a:extLst>
              <a:ext uri="{FF2B5EF4-FFF2-40B4-BE49-F238E27FC236}">
                <a16:creationId xmlns:a16="http://schemas.microsoft.com/office/drawing/2014/main" id="{0C1E0749-9DE9-4601-B133-EBBD7097DBE6}"/>
              </a:ext>
            </a:extLst>
          </p:cNvPr>
          <p:cNvSpPr>
            <a:spLocks noGrp="1"/>
          </p:cNvSpPr>
          <p:nvPr>
            <p:ph idx="1"/>
          </p:nvPr>
        </p:nvSpPr>
        <p:spPr/>
        <p:txBody>
          <a:bodyPr/>
          <a:lstStyle/>
          <a:p>
            <a:pPr>
              <a:lnSpc>
                <a:spcPct val="150000"/>
              </a:lnSpc>
            </a:pPr>
            <a:r>
              <a:rPr lang="en-US" i="1" dirty="0">
                <a:solidFill>
                  <a:schemeClr val="accent1">
                    <a:lumMod val="75000"/>
                  </a:schemeClr>
                </a:solidFill>
              </a:rPr>
              <a:t>A feature file is usually a common file which stores feature, scenarios, and feature description to be tested</a:t>
            </a:r>
          </a:p>
          <a:p>
            <a:pPr>
              <a:lnSpc>
                <a:spcPct val="150000"/>
              </a:lnSpc>
            </a:pPr>
            <a:r>
              <a:rPr lang="en-US" i="1" dirty="0">
                <a:solidFill>
                  <a:schemeClr val="accent1">
                    <a:lumMod val="75000"/>
                  </a:schemeClr>
                </a:solidFill>
              </a:rPr>
              <a:t>The extension of the feature file is ".feature".</a:t>
            </a:r>
          </a:p>
          <a:p>
            <a:pPr>
              <a:lnSpc>
                <a:spcPct val="150000"/>
              </a:lnSpc>
            </a:pPr>
            <a:r>
              <a:rPr lang="en-US" i="1" dirty="0">
                <a:solidFill>
                  <a:schemeClr val="accent1">
                    <a:lumMod val="75000"/>
                  </a:schemeClr>
                </a:solidFill>
              </a:rPr>
              <a:t>The feature file is an entry point</a:t>
            </a:r>
          </a:p>
          <a:p>
            <a:pPr>
              <a:lnSpc>
                <a:spcPct val="150000"/>
              </a:lnSpc>
            </a:pPr>
            <a:r>
              <a:rPr lang="en-US" i="1" dirty="0">
                <a:solidFill>
                  <a:schemeClr val="accent1">
                    <a:lumMod val="75000"/>
                  </a:schemeClr>
                </a:solidFill>
              </a:rPr>
              <a:t>Each functionality of the software must have a separate feature file</a:t>
            </a:r>
          </a:p>
        </p:txBody>
      </p:sp>
    </p:spTree>
    <p:extLst>
      <p:ext uri="{BB962C8B-B14F-4D97-AF65-F5344CB8AC3E}">
        <p14:creationId xmlns:p14="http://schemas.microsoft.com/office/powerpoint/2010/main" val="314309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42E9-4923-4663-B50F-4135C8400535}"/>
              </a:ext>
            </a:extLst>
          </p:cNvPr>
          <p:cNvSpPr>
            <a:spLocks noGrp="1"/>
          </p:cNvSpPr>
          <p:nvPr>
            <p:ph type="title"/>
          </p:nvPr>
        </p:nvSpPr>
        <p:spPr/>
        <p:txBody>
          <a:bodyPr>
            <a:normAutofit/>
          </a:bodyPr>
          <a:lstStyle/>
          <a:p>
            <a:r>
              <a:rPr lang="en-US" b="1" i="1" dirty="0">
                <a:solidFill>
                  <a:schemeClr val="accent1">
                    <a:lumMod val="50000"/>
                  </a:schemeClr>
                </a:solidFill>
              </a:rPr>
              <a:t>A simple feature file consists of the following keywords/parts</a:t>
            </a:r>
          </a:p>
        </p:txBody>
      </p:sp>
      <p:sp>
        <p:nvSpPr>
          <p:cNvPr id="3" name="Content Placeholder 2">
            <a:extLst>
              <a:ext uri="{FF2B5EF4-FFF2-40B4-BE49-F238E27FC236}">
                <a16:creationId xmlns:a16="http://schemas.microsoft.com/office/drawing/2014/main" id="{7F39195C-09D7-4873-9C93-0B9BC44426D4}"/>
              </a:ext>
            </a:extLst>
          </p:cNvPr>
          <p:cNvSpPr>
            <a:spLocks noGrp="1"/>
          </p:cNvSpPr>
          <p:nvPr>
            <p:ph idx="1"/>
          </p:nvPr>
        </p:nvSpPr>
        <p:spPr/>
        <p:txBody>
          <a:bodyPr>
            <a:normAutofit fontScale="85000" lnSpcReduction="10000"/>
          </a:bodyPr>
          <a:lstStyle/>
          <a:p>
            <a:pPr algn="just">
              <a:lnSpc>
                <a:spcPct val="150000"/>
              </a:lnSpc>
              <a:buFont typeface="Arial" panose="020B0604020202020204" pitchFamily="34" charset="0"/>
              <a:buChar char="•"/>
            </a:pPr>
            <a:r>
              <a:rPr lang="en-US" b="1" i="1" dirty="0">
                <a:solidFill>
                  <a:schemeClr val="accent1">
                    <a:lumMod val="75000"/>
                  </a:schemeClr>
                </a:solidFill>
              </a:rPr>
              <a:t>Feature</a:t>
            </a:r>
            <a:r>
              <a:rPr lang="en-US" i="1" dirty="0">
                <a:solidFill>
                  <a:schemeClr val="accent1">
                    <a:lumMod val="75000"/>
                  </a:schemeClr>
                </a:solidFill>
              </a:rPr>
              <a:t> − Name of the feature under test.</a:t>
            </a:r>
          </a:p>
          <a:p>
            <a:pPr algn="just">
              <a:lnSpc>
                <a:spcPct val="150000"/>
              </a:lnSpc>
              <a:buFont typeface="Arial" panose="020B0604020202020204" pitchFamily="34" charset="0"/>
              <a:buChar char="•"/>
            </a:pPr>
            <a:r>
              <a:rPr lang="en-US" b="1" i="1" dirty="0">
                <a:solidFill>
                  <a:schemeClr val="accent1">
                    <a:lumMod val="75000"/>
                  </a:schemeClr>
                </a:solidFill>
              </a:rPr>
              <a:t>Description</a:t>
            </a:r>
            <a:r>
              <a:rPr lang="en-US" i="1" dirty="0">
                <a:solidFill>
                  <a:schemeClr val="accent1">
                    <a:lumMod val="75000"/>
                  </a:schemeClr>
                </a:solidFill>
              </a:rPr>
              <a:t> (optional) − Describe about feature under test.</a:t>
            </a:r>
          </a:p>
          <a:p>
            <a:pPr algn="just">
              <a:lnSpc>
                <a:spcPct val="150000"/>
              </a:lnSpc>
              <a:buFont typeface="Arial" panose="020B0604020202020204" pitchFamily="34" charset="0"/>
              <a:buChar char="•"/>
            </a:pPr>
            <a:r>
              <a:rPr lang="en-US" b="1" i="1">
                <a:solidFill>
                  <a:schemeClr val="accent1">
                    <a:lumMod val="75000"/>
                  </a:schemeClr>
                </a:solidFill>
              </a:rPr>
              <a:t>Scenario/Scenario </a:t>
            </a:r>
            <a:r>
              <a:rPr lang="en-US" b="1" i="1" dirty="0">
                <a:solidFill>
                  <a:schemeClr val="accent1">
                    <a:lumMod val="75000"/>
                  </a:schemeClr>
                </a:solidFill>
              </a:rPr>
              <a:t>Outline</a:t>
            </a:r>
            <a:r>
              <a:rPr lang="en-US" i="1" dirty="0">
                <a:solidFill>
                  <a:schemeClr val="accent1">
                    <a:lumMod val="75000"/>
                  </a:schemeClr>
                </a:solidFill>
              </a:rPr>
              <a:t> − What is the test scenario.</a:t>
            </a:r>
          </a:p>
          <a:p>
            <a:pPr algn="just">
              <a:lnSpc>
                <a:spcPct val="150000"/>
              </a:lnSpc>
              <a:buFont typeface="Arial" panose="020B0604020202020204" pitchFamily="34" charset="0"/>
              <a:buChar char="•"/>
            </a:pPr>
            <a:r>
              <a:rPr lang="en-US" b="1" i="1" dirty="0">
                <a:solidFill>
                  <a:schemeClr val="accent1">
                    <a:lumMod val="75000"/>
                  </a:schemeClr>
                </a:solidFill>
              </a:rPr>
              <a:t>Given</a:t>
            </a:r>
            <a:r>
              <a:rPr lang="en-US" i="1" dirty="0">
                <a:solidFill>
                  <a:schemeClr val="accent1">
                    <a:lumMod val="75000"/>
                  </a:schemeClr>
                </a:solidFill>
              </a:rPr>
              <a:t> − Prerequisite before the test steps get executed.</a:t>
            </a:r>
          </a:p>
          <a:p>
            <a:pPr algn="just">
              <a:lnSpc>
                <a:spcPct val="150000"/>
              </a:lnSpc>
              <a:buFont typeface="Arial" panose="020B0604020202020204" pitchFamily="34" charset="0"/>
              <a:buChar char="•"/>
            </a:pPr>
            <a:r>
              <a:rPr lang="en-US" b="1" i="1" dirty="0">
                <a:solidFill>
                  <a:schemeClr val="accent1">
                    <a:lumMod val="75000"/>
                  </a:schemeClr>
                </a:solidFill>
              </a:rPr>
              <a:t>When</a:t>
            </a:r>
            <a:r>
              <a:rPr lang="en-US" i="1" dirty="0">
                <a:solidFill>
                  <a:schemeClr val="accent1">
                    <a:lumMod val="75000"/>
                  </a:schemeClr>
                </a:solidFill>
              </a:rPr>
              <a:t> − Specific condition which should match in order to execute the next step.</a:t>
            </a:r>
          </a:p>
          <a:p>
            <a:pPr algn="just">
              <a:lnSpc>
                <a:spcPct val="150000"/>
              </a:lnSpc>
              <a:buFont typeface="Arial" panose="020B0604020202020204" pitchFamily="34" charset="0"/>
              <a:buChar char="•"/>
            </a:pPr>
            <a:r>
              <a:rPr lang="en-US" b="1" i="1" dirty="0">
                <a:solidFill>
                  <a:schemeClr val="accent1">
                    <a:lumMod val="75000"/>
                  </a:schemeClr>
                </a:solidFill>
              </a:rPr>
              <a:t>Then</a:t>
            </a:r>
            <a:r>
              <a:rPr lang="en-US" i="1" dirty="0">
                <a:solidFill>
                  <a:schemeClr val="accent1">
                    <a:lumMod val="75000"/>
                  </a:schemeClr>
                </a:solidFill>
              </a:rPr>
              <a:t> − What should happen if the condition mentioned in WHEN is satisfied</a:t>
            </a:r>
          </a:p>
          <a:p>
            <a:pPr>
              <a:lnSpc>
                <a:spcPct val="150000"/>
              </a:lnSpc>
            </a:pPr>
            <a:endParaRPr lang="en-US" i="1" dirty="0">
              <a:solidFill>
                <a:schemeClr val="accent1">
                  <a:lumMod val="75000"/>
                </a:schemeClr>
              </a:solidFill>
            </a:endParaRPr>
          </a:p>
        </p:txBody>
      </p:sp>
    </p:spTree>
    <p:extLst>
      <p:ext uri="{BB962C8B-B14F-4D97-AF65-F5344CB8AC3E}">
        <p14:creationId xmlns:p14="http://schemas.microsoft.com/office/powerpoint/2010/main" val="340546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89D6-282B-4144-8A43-54F3017AC2FE}"/>
              </a:ext>
            </a:extLst>
          </p:cNvPr>
          <p:cNvSpPr>
            <a:spLocks noGrp="1"/>
          </p:cNvSpPr>
          <p:nvPr>
            <p:ph type="title"/>
          </p:nvPr>
        </p:nvSpPr>
        <p:spPr/>
        <p:txBody>
          <a:bodyPr>
            <a:normAutofit/>
          </a:bodyPr>
          <a:lstStyle/>
          <a:p>
            <a:r>
              <a:rPr lang="en-US" b="1" i="1" dirty="0">
                <a:solidFill>
                  <a:schemeClr val="accent1">
                    <a:lumMod val="50000"/>
                  </a:schemeClr>
                </a:solidFill>
              </a:rPr>
              <a:t>Step Definitions</a:t>
            </a:r>
          </a:p>
        </p:txBody>
      </p:sp>
      <p:sp>
        <p:nvSpPr>
          <p:cNvPr id="3" name="Content Placeholder 2">
            <a:extLst>
              <a:ext uri="{FF2B5EF4-FFF2-40B4-BE49-F238E27FC236}">
                <a16:creationId xmlns:a16="http://schemas.microsoft.com/office/drawing/2014/main" id="{DC4BE27D-4B4C-4916-BEC9-7298FBC65261}"/>
              </a:ext>
            </a:extLst>
          </p:cNvPr>
          <p:cNvSpPr>
            <a:spLocks noGrp="1"/>
          </p:cNvSpPr>
          <p:nvPr>
            <p:ph idx="1"/>
          </p:nvPr>
        </p:nvSpPr>
        <p:spPr/>
        <p:txBody>
          <a:bodyPr>
            <a:normAutofit fontScale="77500" lnSpcReduction="20000"/>
          </a:bodyPr>
          <a:lstStyle/>
          <a:p>
            <a:pPr algn="just">
              <a:lnSpc>
                <a:spcPct val="150000"/>
              </a:lnSpc>
            </a:pPr>
            <a:r>
              <a:rPr lang="en-US" i="1" dirty="0">
                <a:solidFill>
                  <a:schemeClr val="accent1">
                    <a:lumMod val="75000"/>
                  </a:schemeClr>
                </a:solidFill>
              </a:rPr>
              <a:t>We have got our feature file ready with the test scenarios defined. However, this is not the complete job done. Quantum framework doesn’t really know which piece of code is to be executed for any specific scenario outlined in a feature file.</a:t>
            </a:r>
          </a:p>
          <a:p>
            <a:pPr algn="just">
              <a:lnSpc>
                <a:spcPct val="150000"/>
              </a:lnSpc>
            </a:pPr>
            <a:r>
              <a:rPr lang="en-US" i="1" dirty="0">
                <a:solidFill>
                  <a:schemeClr val="accent1">
                    <a:lumMod val="75000"/>
                  </a:schemeClr>
                </a:solidFill>
              </a:rPr>
              <a:t>This calls the need of an intermediate – Step Definition file. It stores the mapping between each step of the scenario defined in the feature file with a code of function to be executed.</a:t>
            </a:r>
          </a:p>
          <a:p>
            <a:pPr algn="just">
              <a:lnSpc>
                <a:spcPct val="150000"/>
              </a:lnSpc>
            </a:pPr>
            <a:r>
              <a:rPr lang="en-US" i="1" dirty="0">
                <a:solidFill>
                  <a:schemeClr val="accent1">
                    <a:lumMod val="75000"/>
                  </a:schemeClr>
                </a:solidFill>
              </a:rPr>
              <a:t>So, now when Quantum framework executes a step of the scenario mentioned in the feature file, it scans the step definition file and figures out which function is to be called</a:t>
            </a:r>
          </a:p>
          <a:p>
            <a:pPr>
              <a:lnSpc>
                <a:spcPct val="150000"/>
              </a:lnSpc>
            </a:pPr>
            <a:endParaRPr lang="en-US" i="1" dirty="0">
              <a:solidFill>
                <a:schemeClr val="accent1">
                  <a:lumMod val="75000"/>
                </a:schemeClr>
              </a:solidFill>
            </a:endParaRPr>
          </a:p>
        </p:txBody>
      </p:sp>
    </p:spTree>
    <p:extLst>
      <p:ext uri="{BB962C8B-B14F-4D97-AF65-F5344CB8AC3E}">
        <p14:creationId xmlns:p14="http://schemas.microsoft.com/office/powerpoint/2010/main" val="1961289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725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 Braille</vt:lpstr>
      <vt:lpstr>Arial</vt:lpstr>
      <vt:lpstr>Calibri</vt:lpstr>
      <vt:lpstr>Calibri Light</vt:lpstr>
      <vt:lpstr>Wingdings</vt:lpstr>
      <vt:lpstr>Office Theme</vt:lpstr>
      <vt:lpstr>Quantum Framework</vt:lpstr>
      <vt:lpstr>Quantum Framework</vt:lpstr>
      <vt:lpstr>Page Object Model</vt:lpstr>
      <vt:lpstr>Quantum Components </vt:lpstr>
      <vt:lpstr>Steps Involved</vt:lpstr>
      <vt:lpstr>Object Repository creation guidelines</vt:lpstr>
      <vt:lpstr>Feature File</vt:lpstr>
      <vt:lpstr>A simple feature file consists of the following keywords/parts</vt:lpstr>
      <vt:lpstr>Step Definitions</vt:lpstr>
      <vt:lpstr>Test Execution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Framework</dc:title>
  <dc:creator>Venkatesa Kandavel</dc:creator>
  <cp:lastModifiedBy>Venkatesa Kandavel</cp:lastModifiedBy>
  <cp:revision>35</cp:revision>
  <dcterms:created xsi:type="dcterms:W3CDTF">2021-03-25T12:07:59Z</dcterms:created>
  <dcterms:modified xsi:type="dcterms:W3CDTF">2021-05-22T12:36:23Z</dcterms:modified>
</cp:coreProperties>
</file>