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74" r:id="rId5"/>
    <p:sldId id="273" r:id="rId6"/>
    <p:sldId id="286" r:id="rId7"/>
    <p:sldId id="287" r:id="rId8"/>
    <p:sldId id="281" r:id="rId9"/>
    <p:sldId id="285" r:id="rId10"/>
    <p:sldId id="288" r:id="rId11"/>
    <p:sldId id="275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F696FF-4330-4447-9B1B-DF68267E9759}">
          <p14:sldIdLst>
            <p14:sldId id="256"/>
            <p14:sldId id="258"/>
            <p14:sldId id="276"/>
            <p14:sldId id="274"/>
            <p14:sldId id="273"/>
            <p14:sldId id="286"/>
            <p14:sldId id="287"/>
            <p14:sldId id="281"/>
            <p14:sldId id="285"/>
            <p14:sldId id="288"/>
            <p14:sldId id="275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FA9F-3974-4EAA-AA13-359EA3F8E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0993B-9CF6-441C-9EFC-4C3B31ACE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F4B3F-D559-4B06-9973-A21F8536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47F23-8C70-4378-B96D-7640597D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8E2B2-EF2F-4DAC-B264-B3FC94BB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E634-7A9B-4AE0-8309-42BFD0B1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A7529-6317-45C3-B95B-534F1EA81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6D9E2-4B9D-4103-BA55-7FCAB8D9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46B3-81CF-446F-98ED-5EC60BE7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7161-6381-4B52-8B02-32D6A772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FA569-7F28-4B74-87CF-409E68944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AE814-6C6E-4FAB-BD77-1BDE8AFEB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8EA14-D506-48C3-8D30-BC3CFCDE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1E38C-B63B-4EA1-B0A0-F858A0B2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7F7D-9B2A-4D49-8CDA-367169CA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1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8C7A-ACC3-4B8E-816C-413B4B1C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4A29-137A-4841-BF04-9075DFA9A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3196A-4005-49BB-97C3-08C29FA9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1F8C-C232-4AB1-8C50-6A0C4B06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C6575-3E45-4A70-9B17-FBEE637C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C72D-21B3-4584-A983-3C4D3811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EC9C-653C-47D4-8FAC-CD7717A78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0028-B180-4F1A-8AE5-1226A807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9DAF5-289B-4A1F-9CD4-7E620CD5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2FCF-706A-44ED-A7D3-C573A97A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2BD1-6A90-445A-AEC6-9F6C8380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1B80-BADB-4C4E-BB86-A7D02A49C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0C0CD-D6BD-46D9-AA2B-BD04E30B8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82568-DA6D-46EB-AAD0-BA368EA4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28EA4-F01F-429D-8FA7-0557B77C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9304A-D8C9-4A47-9E6D-5F589FE1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3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8ADD-23C1-4694-A7D1-D2A06F4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3379E-A3DB-41D4-8F3A-13B03803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C5A21-CFB3-4D7D-B2B6-75A3A8C81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55574-3614-4156-BB6E-57074E0FD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168DA-3FEC-4B81-ADB3-5412F77DB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58F6C-F704-4F91-8D56-64C36036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08362-7701-49DF-BDE3-6D4FC448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2FAD2-0D10-4906-A7C6-62DE0AD3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52E6-61D4-467D-953A-E58A4C07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E2C84-C0DA-4962-8DE6-956D18EB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698B4-E716-4607-A188-259C765A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9B1FE-B800-4D0E-9A16-3AC6ECF3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E68A2-EDCB-46B1-8F6E-EF041D0B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D4178-B54E-4B84-AE3C-37637E76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16FFB-D294-445C-8CFC-8F1BB74B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4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57E4-1051-4F57-874C-0E82CC9A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B8A3-3294-4506-BAF5-2645BD176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486B4-8CEB-46FD-B11D-B2A279A18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35019-6780-4F90-8FB3-59D08AD9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EE026-692A-4792-93B3-806D000A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BB2CA-9F56-42BA-9E7A-25AC607B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2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03A3-7B53-4607-8216-3239DA84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8AA54-45F2-4F46-B465-E9BD4FF3C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1AE1A-4A04-4A55-B0F8-FCE30CFD3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7651A-B58D-44ED-AC41-D9EE0F32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68CB5-1AE0-4F88-8FF1-07BE6ADF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BE2A0-3B70-4898-A53A-B3ECCD7E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37BA5-6119-4603-B891-669975FF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AE53-C598-411E-B3BD-21C3E40EB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C144-136E-4249-AB97-660DFB7C2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1AB16-5B45-45E3-9474-2CDF08E9035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D0CC-FAD7-4259-949B-848B11D87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9540-5156-4306-92E4-173F23B88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path_nodes.asp" TargetMode="External"/><Relationship Id="rId2" Type="http://schemas.openxmlformats.org/officeDocument/2006/relationships/hyperlink" Target="https://www.guru99.com/xpath-selenium.html#1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442569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b="1" i="1" kern="1200" dirty="0" err="1">
                <a:solidFill>
                  <a:schemeClr val="accent1">
                    <a:lumMod val="75000"/>
                  </a:schemeClr>
                </a:solidFill>
                <a:cs typeface="Aparajita" panose="02020603050405020304" pitchFamily="18" charset="0"/>
              </a:rPr>
              <a:t>Xpath</a:t>
            </a:r>
            <a:r>
              <a:rPr lang="en-US" sz="11500" b="1" i="1" kern="1200" dirty="0">
                <a:solidFill>
                  <a:schemeClr val="accent1">
                    <a:lumMod val="75000"/>
                  </a:schemeClr>
                </a:solidFill>
                <a:cs typeface="Aparajita" panose="02020603050405020304" pitchFamily="18" charset="0"/>
              </a:rPr>
              <a:t> &amp; Its Types</a:t>
            </a:r>
          </a:p>
        </p:txBody>
      </p:sp>
    </p:spTree>
    <p:extLst>
      <p:ext uri="{BB962C8B-B14F-4D97-AF65-F5344CB8AC3E}">
        <p14:creationId xmlns:p14="http://schemas.microsoft.com/office/powerpoint/2010/main" val="3255547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b="1" i="1" dirty="0">
                <a:solidFill>
                  <a:schemeClr val="accent1">
                    <a:lumMod val="50000"/>
                  </a:schemeClr>
                </a:solidFill>
              </a:rPr>
              <a:t>Locating elements relative to known element</a:t>
            </a:r>
            <a:endParaRPr lang="en-US" sz="5200" b="1" i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261257"/>
            <a:ext cx="6224335" cy="6204857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b="1" i="1" dirty="0">
                <a:solidFill>
                  <a:schemeClr val="accent1">
                    <a:lumMod val="75000"/>
                  </a:schemeClr>
                </a:solidFill>
              </a:rPr>
              <a:t>e. Locating following elements(Immediate next node)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900" b="1" i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: //&lt;</a:t>
            </a:r>
            <a:r>
              <a:rPr lang="en-US" sz="1900" i="1" dirty="0" err="1">
                <a:solidFill>
                  <a:schemeClr val="accent1">
                    <a:lumMod val="75000"/>
                  </a:schemeClr>
                </a:solidFill>
              </a:rPr>
              <a:t>KnownXpath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&gt;/following::</a:t>
            </a:r>
            <a:r>
              <a:rPr lang="en-US" sz="1900" i="1" dirty="0" err="1">
                <a:solidFill>
                  <a:schemeClr val="accent1">
                    <a:lumMod val="75000"/>
                  </a:schemeClr>
                </a:solidFill>
              </a:rPr>
              <a:t>tagName</a:t>
            </a:r>
            <a:endParaRPr lang="en-US" sz="19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900" b="1" i="1" dirty="0">
                <a:solidFill>
                  <a:schemeClr val="accent1">
                    <a:lumMod val="75000"/>
                  </a:schemeClr>
                </a:solidFill>
              </a:rPr>
              <a:t> EG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:////input[@Name='firstName’]/following::input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b="1" i="1" dirty="0">
                <a:solidFill>
                  <a:schemeClr val="accent1">
                    <a:lumMod val="75000"/>
                  </a:schemeClr>
                </a:solidFill>
              </a:rPr>
              <a:t>f. Locating preceding elements (Immediate </a:t>
            </a:r>
            <a:r>
              <a:rPr lang="en-US" sz="1900" b="1" i="1" dirty="0" err="1">
                <a:solidFill>
                  <a:schemeClr val="accent1">
                    <a:lumMod val="75000"/>
                  </a:schemeClr>
                </a:solidFill>
              </a:rPr>
              <a:t>prevoius</a:t>
            </a:r>
            <a:r>
              <a:rPr lang="en-US" sz="1900" b="1" i="1" dirty="0">
                <a:solidFill>
                  <a:schemeClr val="accent1">
                    <a:lumMod val="75000"/>
                  </a:schemeClr>
                </a:solidFill>
              </a:rPr>
              <a:t> node)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900" b="1" i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: //&lt;</a:t>
            </a:r>
            <a:r>
              <a:rPr lang="en-US" sz="1900" i="1" dirty="0" err="1">
                <a:solidFill>
                  <a:schemeClr val="accent1">
                    <a:lumMod val="75000"/>
                  </a:schemeClr>
                </a:solidFill>
              </a:rPr>
              <a:t>KnownXpath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&gt;/preceding::</a:t>
            </a:r>
            <a:r>
              <a:rPr lang="en-US" sz="1900" i="1" dirty="0" err="1">
                <a:solidFill>
                  <a:schemeClr val="accent1">
                    <a:lumMod val="75000"/>
                  </a:schemeClr>
                </a:solidFill>
              </a:rPr>
              <a:t>tagName</a:t>
            </a:r>
            <a:endParaRPr lang="en-US" sz="19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900" b="1" i="1" dirty="0">
                <a:solidFill>
                  <a:schemeClr val="accent1">
                    <a:lumMod val="75000"/>
                  </a:schemeClr>
                </a:solidFill>
              </a:rPr>
              <a:t> EG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:////input[@Name='firstName’]/preceding::input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b="1" i="1" dirty="0">
                <a:solidFill>
                  <a:schemeClr val="accent1">
                    <a:lumMod val="75000"/>
                  </a:schemeClr>
                </a:solidFill>
              </a:rPr>
              <a:t>g. Locating following-sibling elements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900" b="1" i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://&lt;KnownXpath&gt;/following-sibling::tagName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b="1" i="1" dirty="0">
                <a:solidFill>
                  <a:schemeClr val="accent1">
                    <a:lumMod val="75000"/>
                  </a:schemeClr>
                </a:solidFill>
              </a:rPr>
              <a:t>	EG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:////input[@Name='firstName’]/following-sibling::input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b="1" i="1" dirty="0">
                <a:solidFill>
                  <a:schemeClr val="accent1">
                    <a:lumMod val="75000"/>
                  </a:schemeClr>
                </a:solidFill>
              </a:rPr>
              <a:t>h. Locating preceding-sibling elements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900" b="1" i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://&lt;KnownXpath&gt;/preceding-sibling::tagName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900" b="1" i="1" dirty="0">
                <a:solidFill>
                  <a:schemeClr val="accent1">
                    <a:lumMod val="75000"/>
                  </a:schemeClr>
                </a:solidFill>
              </a:rPr>
              <a:t>EG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</a:rPr>
              <a:t>:////input[@Name='firstName’]/preceding-sibling::input</a:t>
            </a:r>
          </a:p>
        </p:txBody>
      </p:sp>
    </p:spTree>
    <p:extLst>
      <p:ext uri="{BB962C8B-B14F-4D97-AF65-F5344CB8AC3E}">
        <p14:creationId xmlns:p14="http://schemas.microsoft.com/office/powerpoint/2010/main" val="158555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5703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i="1" dirty="0" err="1">
                <a:solidFill>
                  <a:schemeClr val="accent1">
                    <a:lumMod val="50000"/>
                  </a:schemeClr>
                </a:solidFill>
              </a:rPr>
              <a:t>Xpath</a:t>
            </a:r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</a:rPr>
              <a:t> Using And &amp; Or</a:t>
            </a:r>
            <a:endParaRPr lang="en-US" sz="4000" b="1" i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862" y="2048303"/>
            <a:ext cx="9964651" cy="372156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Using AND:</a:t>
            </a:r>
            <a:endParaRPr lang="en-US" sz="28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//&lt;tag&gt;[@attribute1=‘value’ and @attribute2=‘value’]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	Ex: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 //*[@id=‘userid’ and @name=‘firstname’]</a:t>
            </a:r>
          </a:p>
          <a:p>
            <a:pPr marL="0" indent="0">
              <a:buNone/>
            </a:pP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Using OR:</a:t>
            </a:r>
            <a:endParaRPr lang="en-US" sz="3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//&lt;tag&gt;[@attribute1=‘value’ or @attribute2=‘value’]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	Ex: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 //*[@id=‘userid’ or @name=‘firstname’]</a:t>
            </a:r>
            <a:endParaRPr lang="en-US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0DB2A-CE36-4D85-AD8F-7D298029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BBCF48-95A4-470C-9C83-3D85C331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4E5506-E14E-4B74-AA22-96F1E26EC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632375-8BA0-4000-9EBC-876F52A4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42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b="1" i="1" dirty="0">
                <a:solidFill>
                  <a:schemeClr val="accent1">
                    <a:lumMod val="50000"/>
                  </a:schemeClr>
                </a:solidFill>
              </a:rPr>
              <a:t>References</a:t>
            </a:r>
            <a:endParaRPr lang="en-US" sz="5200" b="1" i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261257"/>
            <a:ext cx="6224335" cy="6204857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https://www.guru99.com/xpath-selenium.html#18</a:t>
            </a:r>
            <a:endParaRPr lang="en-US" sz="19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9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https://www.w3schools.com/xml/xpath_nodes.asp</a:t>
            </a:r>
            <a:endParaRPr lang="en-US" sz="19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9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84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5703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b="1" i="1" dirty="0" err="1">
                <a:solidFill>
                  <a:schemeClr val="accent1">
                    <a:lumMod val="50000"/>
                  </a:schemeClr>
                </a:solidFill>
              </a:rPr>
              <a:t>Xpath</a:t>
            </a:r>
            <a:endParaRPr lang="en-US" sz="5400" b="1" i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48303"/>
            <a:ext cx="8343669" cy="3721562"/>
          </a:xfrm>
        </p:spPr>
        <p:txBody>
          <a:bodyPr anchor="t">
            <a:normAutofit fontScale="92500"/>
          </a:bodyPr>
          <a:lstStyle/>
          <a:p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It is a syntax or language for finding any element on the web page using XML path expression. </a:t>
            </a:r>
          </a:p>
          <a:p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XPath is used to find the location of any element on a webpage using HTML DOM structure.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	There are two types of XPath: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		1) Absolute </a:t>
            </a:r>
            <a:r>
              <a:rPr lang="en-US" sz="3200" i="1" dirty="0" err="1">
                <a:solidFill>
                  <a:schemeClr val="accent1">
                    <a:lumMod val="75000"/>
                  </a:schemeClr>
                </a:solidFill>
              </a:rPr>
              <a:t>Xpath</a:t>
            </a:r>
            <a:endParaRPr lang="en-US" sz="3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		2) Relative </a:t>
            </a:r>
            <a:r>
              <a:rPr lang="en-US" sz="3200" i="1" dirty="0" err="1">
                <a:solidFill>
                  <a:schemeClr val="accent1">
                    <a:lumMod val="75000"/>
                  </a:schemeClr>
                </a:solidFill>
              </a:rPr>
              <a:t>Xpath</a:t>
            </a:r>
            <a:endParaRPr lang="en-US" sz="32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12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i="1" dirty="0"/>
              <a:t>Absolute </a:t>
            </a:r>
            <a:r>
              <a:rPr lang="en-US" sz="5400" b="1" i="1" dirty="0" err="1"/>
              <a:t>Xpath</a:t>
            </a:r>
            <a:endParaRPr lang="en-US" sz="5400" b="1" i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Single slash is used to create XPath with absolute path 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	i.e. the XPath would be created to start selection from the root node/start node/parent node.</a:t>
            </a:r>
          </a:p>
          <a:p>
            <a:pPr marL="0" indent="0">
              <a:buNone/>
            </a:pPr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Ex: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 /html/body/div[1]/div[1]/div[1]/div[1]/div[1]/div[3]/div[1]/input</a:t>
            </a:r>
          </a:p>
          <a:p>
            <a:pPr marL="0" indent="0">
              <a:buNone/>
            </a:pPr>
            <a:endParaRPr lang="en-US" sz="2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Disadvantage:</a:t>
            </a:r>
          </a:p>
          <a:p>
            <a:pPr marL="0" indent="0">
              <a:buNone/>
            </a:pPr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If any changes made in the path of the element then that </a:t>
            </a:r>
            <a:r>
              <a:rPr lang="en-US" sz="2200" i="1" dirty="0" err="1">
                <a:solidFill>
                  <a:schemeClr val="accent1">
                    <a:lumMod val="75000"/>
                  </a:schemeClr>
                </a:solidFill>
              </a:rPr>
              <a:t>Xpath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 get failed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0DB2A-CE36-4D85-AD8F-7D298029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BBCF48-95A4-470C-9C83-3D85C331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4E5506-E14E-4B74-AA22-96F1E26EC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632375-8BA0-4000-9EBC-876F52A4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03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i="1" dirty="0">
                <a:solidFill>
                  <a:schemeClr val="accent1">
                    <a:lumMod val="50000"/>
                  </a:schemeClr>
                </a:solidFill>
              </a:rPr>
              <a:t>Relative </a:t>
            </a:r>
            <a:r>
              <a:rPr lang="en-US" sz="5400" b="1" i="1" dirty="0" err="1">
                <a:solidFill>
                  <a:schemeClr val="accent1">
                    <a:lumMod val="50000"/>
                  </a:schemeClr>
                </a:solidFill>
              </a:rPr>
              <a:t>Xpath</a:t>
            </a:r>
            <a:endParaRPr lang="en-US" sz="5400" b="1" i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endParaRPr lang="en-US" sz="36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The path starts from the middle of the HTML DOM structure.</a:t>
            </a:r>
          </a:p>
          <a:p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 It starts with the double forward slash (//), which means it can search the element anywhere at the webpage.</a:t>
            </a:r>
          </a:p>
          <a:p>
            <a:endParaRPr lang="en-US" sz="3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3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0DB2A-CE36-4D85-AD8F-7D298029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BBCF48-95A4-470C-9C83-3D85C331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4E5506-E14E-4B74-AA22-96F1E26EC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632375-8BA0-4000-9EBC-876F52A4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5703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i="1" dirty="0">
                <a:solidFill>
                  <a:schemeClr val="accent1">
                    <a:lumMod val="75000"/>
                  </a:schemeClr>
                </a:solidFill>
              </a:rPr>
              <a:t>Relative </a:t>
            </a:r>
            <a:r>
              <a:rPr lang="en-US" sz="4800" b="1" i="1" dirty="0" err="1">
                <a:solidFill>
                  <a:schemeClr val="accent1">
                    <a:lumMod val="75000"/>
                  </a:schemeClr>
                </a:solidFill>
              </a:rPr>
              <a:t>Xpath</a:t>
            </a:r>
            <a:r>
              <a:rPr lang="en-US" sz="4800" b="1" i="1" dirty="0">
                <a:solidFill>
                  <a:schemeClr val="accent1">
                    <a:lumMod val="75000"/>
                  </a:schemeClr>
                </a:solidFill>
              </a:rPr>
              <a:t> Syntax</a:t>
            </a:r>
            <a:endParaRPr lang="en-US" sz="4800" b="1" i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0DB2A-CE36-4D85-AD8F-7D298029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https://www.guru99.com/images/3-2016/032816_0758_XPathinSele1.png">
            <a:extLst>
              <a:ext uri="{FF2B5EF4-FFF2-40B4-BE49-F238E27FC236}">
                <a16:creationId xmlns:a16="http://schemas.microsoft.com/office/drawing/2014/main" id="{0B52DEC5-69F9-485A-B612-9B8A0245F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54" y="1825625"/>
            <a:ext cx="8717501" cy="362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6BBCF48-95A4-470C-9C83-3D85C331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0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b="1" i="1" dirty="0">
                <a:solidFill>
                  <a:schemeClr val="accent1">
                    <a:lumMod val="50000"/>
                  </a:schemeClr>
                </a:solidFill>
              </a:rPr>
              <a:t>Locating elements with respect of elements and attribute</a:t>
            </a:r>
            <a:endParaRPr lang="en-US" sz="4800" b="1" i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39028"/>
            <a:ext cx="6224335" cy="543153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 a.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Locating elements with known attribute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  	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: //*[@attributeName='value']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EG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: //*[@Name='firstName']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b.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 Locating elements with known element and attribute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: //</a:t>
            </a:r>
            <a:r>
              <a:rPr lang="en-US" sz="2000" i="1" dirty="0" err="1">
                <a:solidFill>
                  <a:schemeClr val="accent1">
                    <a:lumMod val="75000"/>
                  </a:schemeClr>
                </a:solidFill>
              </a:rPr>
              <a:t>tagName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[@attributeName='value']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EG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: //input[@Name='firstName']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c.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Locating elements with known visible text (extract match)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: //</a:t>
            </a:r>
            <a:r>
              <a:rPr lang="en-US" sz="2000" i="1" dirty="0" err="1">
                <a:solidFill>
                  <a:schemeClr val="accent1">
                    <a:lumMod val="75000"/>
                  </a:schemeClr>
                </a:solidFill>
              </a:rPr>
              <a:t>tagName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[text()='exact text']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EG: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 //*[text()='Bala']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d.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Locating elements with part of the visible text (partial match)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: //</a:t>
            </a:r>
            <a:r>
              <a:rPr lang="en-US" sz="2000" i="1" dirty="0" err="1">
                <a:solidFill>
                  <a:schemeClr val="accent1">
                    <a:lumMod val="75000"/>
                  </a:schemeClr>
                </a:solidFill>
              </a:rPr>
              <a:t>tagName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[contains(text(),'part of text’)]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EG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: //input[contains(text(),’</a:t>
            </a:r>
            <a:r>
              <a:rPr lang="en-US" sz="2000" i="1" dirty="0" err="1">
                <a:solidFill>
                  <a:schemeClr val="accent1">
                    <a:lumMod val="75000"/>
                  </a:schemeClr>
                </a:solidFill>
              </a:rPr>
              <a:t>ForgotPassword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’)]</a:t>
            </a:r>
          </a:p>
        </p:txBody>
      </p:sp>
    </p:spTree>
    <p:extLst>
      <p:ext uri="{BB962C8B-B14F-4D97-AF65-F5344CB8AC3E}">
        <p14:creationId xmlns:p14="http://schemas.microsoft.com/office/powerpoint/2010/main" val="294180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b="1" i="1" dirty="0">
                <a:solidFill>
                  <a:schemeClr val="accent1">
                    <a:lumMod val="50000"/>
                  </a:schemeClr>
                </a:solidFill>
              </a:rPr>
              <a:t>Locating elements with respect of elements and attribute</a:t>
            </a:r>
            <a:endParaRPr lang="en-US" sz="4800" b="1" i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39028"/>
            <a:ext cx="6224335" cy="543153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e. Locating elements with multiple attribute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	Syntax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n-US" sz="1600" i="1" dirty="0" err="1">
                <a:solidFill>
                  <a:schemeClr val="accent1">
                    <a:lumMod val="75000"/>
                  </a:schemeClr>
                </a:solidFill>
              </a:rPr>
              <a:t>tagName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[@attribute1='value1'][@attribute2='value2'][@attribute3='value3’]</a:t>
            </a:r>
            <a:endParaRPr lang="en-US" sz="18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EG: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 //button[@name=‘login’][class=‘loginPage’]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f. Locating elements with starting visible text is known (starts-with using text())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: //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tagName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[starts-with(text(),'starting text’)]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EG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: //input[starts-with(text(),’Forgot’]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g. 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Locating elements with known dynamic attributes values (starts-with and contains using attributes)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 //</a:t>
            </a:r>
            <a:r>
              <a:rPr lang="en-US" sz="1200" i="1" dirty="0" err="1">
                <a:solidFill>
                  <a:schemeClr val="accent1">
                    <a:lumMod val="75000"/>
                  </a:schemeClr>
                </a:solidFill>
              </a:rPr>
              <a:t>tagName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[starts-with(@attributeName,'fixed prefix of the value’)]</a:t>
            </a:r>
            <a:endParaRPr lang="en-US" sz="18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EG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: //input[starts-with(@Name=‘User’)]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n-US" sz="1400" i="1" dirty="0" err="1">
                <a:solidFill>
                  <a:schemeClr val="accent1">
                    <a:lumMod val="75000"/>
                  </a:schemeClr>
                </a:solidFill>
              </a:rPr>
              <a:t>tagName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[contains(@attributeName,'part of the value’)]</a:t>
            </a:r>
            <a:endParaRPr lang="en-US" sz="18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EG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: //input[contains(@Name=‘User’)]</a:t>
            </a:r>
          </a:p>
        </p:txBody>
      </p:sp>
    </p:spTree>
    <p:extLst>
      <p:ext uri="{BB962C8B-B14F-4D97-AF65-F5344CB8AC3E}">
        <p14:creationId xmlns:p14="http://schemas.microsoft.com/office/powerpoint/2010/main" val="337410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5703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i="1" dirty="0" err="1">
                <a:solidFill>
                  <a:schemeClr val="accent1">
                    <a:lumMod val="50000"/>
                  </a:schemeClr>
                </a:solidFill>
              </a:rPr>
              <a:t>Xpath</a:t>
            </a:r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</a:rPr>
              <a:t> Axes Methods</a:t>
            </a:r>
            <a:endParaRPr lang="en-US" sz="4000" b="1" i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862" y="2048303"/>
            <a:ext cx="9964651" cy="3721562"/>
          </a:xfrm>
        </p:spPr>
        <p:txBody>
          <a:bodyPr anchor="t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2800" b="0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Axes methods are used to find those elements, which dynamically change on refresh or any other operations.</a:t>
            </a:r>
          </a:p>
          <a:p>
            <a:pPr lvl="2">
              <a:lnSpc>
                <a:spcPct val="150000"/>
              </a:lnSpc>
            </a:pPr>
            <a:r>
              <a:rPr lang="en-US" sz="2800" b="0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There are few axes methods commonly used in </a:t>
            </a:r>
            <a:r>
              <a:rPr lang="en-US" sz="2800" b="0" i="1" u="none" strike="noStrike" dirty="0">
                <a:solidFill>
                  <a:srgbClr val="0563C1"/>
                </a:solidFill>
                <a:effectLst/>
                <a:latin typeface="Source Sans Pro" panose="020B0503030403020204" pitchFamily="34" charset="0"/>
              </a:rPr>
              <a:t>Selenium </a:t>
            </a:r>
            <a:r>
              <a:rPr lang="en-US" sz="2800" b="0" i="1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Webdriver</a:t>
            </a:r>
            <a:r>
              <a:rPr lang="en-US" sz="2800" b="0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like child, parent, ancestor, sibling, preceding, self, etc.</a:t>
            </a:r>
            <a:endParaRPr lang="en-US" sz="28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0DB2A-CE36-4D85-AD8F-7D298029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BBCF48-95A4-470C-9C83-3D85C331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4E5506-E14E-4B74-AA22-96F1E26EC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632375-8BA0-4000-9EBC-876F52A4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2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b="1" i="1" dirty="0">
                <a:solidFill>
                  <a:schemeClr val="accent1">
                    <a:lumMod val="50000"/>
                  </a:schemeClr>
                </a:solidFill>
              </a:rPr>
              <a:t>Locating elements relative to known element</a:t>
            </a:r>
            <a:endParaRPr lang="en-US" sz="5200" b="1" i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0"/>
            <a:ext cx="6224335" cy="5822583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Locating a parent element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: //&lt;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KnownXpath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&gt;/parent::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tagName</a:t>
            </a:r>
            <a:endParaRPr lang="en-US" sz="18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EG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: //input[@Name='firstName’]/parent::div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Locating a child element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: //&lt;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KnownXpath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&gt;/child::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tagName</a:t>
            </a:r>
            <a:endParaRPr lang="en-US" sz="18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 EG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: //input[@Name='firstName’]/child::div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c. Locating ancestors(parent node, grandparent node..) of known element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: //&lt;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KnownXpath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&gt;/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anchestor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::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tagName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 or //&lt;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KnownXpath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&gt;/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anchestor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::*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	EG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: //input[@Name='firstName’]/anchestor::input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d. Locating Descendant</a:t>
            </a:r>
            <a:r>
              <a:rPr lang="en-US" sz="1200" b="1" i="1" dirty="0">
                <a:solidFill>
                  <a:srgbClr val="222222"/>
                </a:solidFill>
                <a:latin typeface="Source Sans Pro" panose="020B0503030403020204" pitchFamily="34" charset="0"/>
              </a:rPr>
              <a:t> 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(child node , grandchild node,…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</a:rPr>
              <a:t>) 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of known element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: //&lt;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KnownXpath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&gt;/Descendant::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tagName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 or //&lt;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KnownXpath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&gt;/Descendant::*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 EG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: //input[@Name='firstName’]/ Descendant ::input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8496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903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Source Sans Pro</vt:lpstr>
      <vt:lpstr>Office Theme</vt:lpstr>
      <vt:lpstr>Xpath &amp; Its Types</vt:lpstr>
      <vt:lpstr>Xpath</vt:lpstr>
      <vt:lpstr>Absolute Xpath</vt:lpstr>
      <vt:lpstr>Relative Xpath</vt:lpstr>
      <vt:lpstr>Relative Xpath Syntax</vt:lpstr>
      <vt:lpstr>Locating elements with respect of elements and attribute</vt:lpstr>
      <vt:lpstr>Locating elements with respect of elements and attribute</vt:lpstr>
      <vt:lpstr>Xpath Axes Methods</vt:lpstr>
      <vt:lpstr>Locating elements relative to known element</vt:lpstr>
      <vt:lpstr>Locating elements relative to known element</vt:lpstr>
      <vt:lpstr>Xpath Using And &amp; Or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Locators</dc:title>
  <dc:creator>Venkatesa Kandavel</dc:creator>
  <cp:lastModifiedBy>Venkatesa Kandavel</cp:lastModifiedBy>
  <cp:revision>131</cp:revision>
  <dcterms:created xsi:type="dcterms:W3CDTF">2021-03-09T11:17:06Z</dcterms:created>
  <dcterms:modified xsi:type="dcterms:W3CDTF">2021-03-18T11:14:56Z</dcterms:modified>
</cp:coreProperties>
</file>