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8" r:id="rId3"/>
    <p:sldId id="279" r:id="rId4"/>
    <p:sldId id="282" r:id="rId5"/>
    <p:sldId id="277" r:id="rId6"/>
    <p:sldId id="256" r:id="rId7"/>
    <p:sldId id="257" r:id="rId8"/>
    <p:sldId id="258" r:id="rId9"/>
    <p:sldId id="259" r:id="rId10"/>
    <p:sldId id="262" r:id="rId11"/>
    <p:sldId id="303" r:id="rId12"/>
    <p:sldId id="300" r:id="rId13"/>
    <p:sldId id="301" r:id="rId14"/>
    <p:sldId id="30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25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40BBBD2-5FCD-48B6-8357-EA4AEA66AEC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233FF8-C83E-46E8-9762-DF22A72C18B7}"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40BBBD2-5FCD-48B6-8357-EA4AEA66AEC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233FF8-C83E-46E8-9762-DF22A72C18B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40BBBD2-5FCD-48B6-8357-EA4AEA66AEC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233FF8-C83E-46E8-9762-DF22A72C18B7}"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40BBBD2-5FCD-48B6-8357-EA4AEA66AEC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233FF8-C83E-46E8-9762-DF22A72C18B7}"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40BBBD2-5FCD-48B6-8357-EA4AEA66AEC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233FF8-C83E-46E8-9762-DF22A72C18B7}"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D40BBBD2-5FCD-48B6-8357-EA4AEA66AEC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233FF8-C83E-46E8-9762-DF22A72C18B7}"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D40BBBD2-5FCD-48B6-8357-EA4AEA66AEC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233FF8-C83E-46E8-9762-DF22A72C18B7}"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40BBBD2-5FCD-48B6-8357-EA4AEA66AEC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233FF8-C83E-46E8-9762-DF22A72C18B7}"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BBBD2-5FCD-48B6-8357-EA4AEA66AEC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233FF8-C83E-46E8-9762-DF22A72C18B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40BBBD2-5FCD-48B6-8357-EA4AEA66AEC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233FF8-C83E-46E8-9762-DF22A72C18B7}"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40BBBD2-5FCD-48B6-8357-EA4AEA66AEC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233FF8-C83E-46E8-9762-DF22A72C18B7}"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0BBBD2-5FCD-48B6-8357-EA4AEA66AEC8}"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33FF8-C83E-46E8-9762-DF22A72C18B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jpeg"/><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915795"/>
            <a:ext cx="10515600" cy="1194435"/>
          </a:xfrm>
        </p:spPr>
        <p:txBody>
          <a:bodyPr>
            <a:normAutofit/>
          </a:bodyPr>
          <a:p>
            <a:r>
              <a:rPr lang="en-IN" altLang="en-US" b="1">
                <a:solidFill>
                  <a:srgbClr val="FF0000"/>
                </a:solidFill>
              </a:rPr>
              <a:t>DUAL BAND MONOPOLE ANTENNA</a:t>
            </a:r>
            <a:endParaRPr lang="en-IN" altLang="en-US" b="1">
              <a:solidFill>
                <a:srgbClr val="FF0000"/>
              </a:solidFill>
            </a:endParaRPr>
          </a:p>
        </p:txBody>
      </p:sp>
      <p:sp>
        <p:nvSpPr>
          <p:cNvPr id="3" name="Content Placeholder 2"/>
          <p:cNvSpPr>
            <a:spLocks noGrp="1"/>
          </p:cNvSpPr>
          <p:nvPr>
            <p:ph sz="half" idx="1"/>
          </p:nvPr>
        </p:nvSpPr>
        <p:spPr>
          <a:xfrm>
            <a:off x="838200" y="2849880"/>
            <a:ext cx="4385310" cy="3083560"/>
          </a:xfrm>
        </p:spPr>
        <p:txBody>
          <a:bodyPr>
            <a:normAutofit fontScale="80000"/>
          </a:bodyPr>
          <a:p>
            <a:pPr marL="0" indent="0" algn="l">
              <a:buNone/>
            </a:pPr>
            <a:r>
              <a:rPr lang="en-IN" altLang="en-US" b="1"/>
              <a:t>TEAM MEMBERS:</a:t>
            </a:r>
            <a:endParaRPr lang="en-IN" altLang="en-US" b="1"/>
          </a:p>
          <a:p>
            <a:pPr marL="0" indent="0">
              <a:buNone/>
            </a:pPr>
            <a:r>
              <a:rPr lang="en-IN" altLang="en-US" dirty="0" smtClean="0">
                <a:sym typeface="+mn-ea"/>
              </a:rPr>
              <a:t>VENKATESH T.P. (927622BEC246)</a:t>
            </a:r>
            <a:endParaRPr lang="en-IN" altLang="en-US" dirty="0" smtClean="0"/>
          </a:p>
          <a:p>
            <a:pPr marL="0" indent="0">
              <a:buNone/>
            </a:pPr>
            <a:r>
              <a:rPr lang="en-IN" altLang="en-US" dirty="0" smtClean="0">
                <a:sym typeface="+mn-ea"/>
              </a:rPr>
              <a:t>                                                          THARANISH S. (927622BEC231)</a:t>
            </a:r>
            <a:endParaRPr lang="en-IN" altLang="en-US" dirty="0" smtClean="0"/>
          </a:p>
          <a:p>
            <a:pPr marL="0" indent="0">
              <a:buNone/>
            </a:pPr>
            <a:r>
              <a:rPr lang="en-IN" altLang="en-US" dirty="0" smtClean="0">
                <a:sym typeface="+mn-ea"/>
              </a:rPr>
              <a:t>                                                           UTHAYAN U. (927622BEC239)</a:t>
            </a:r>
            <a:endParaRPr lang="en-IN" altLang="en-US" dirty="0" smtClean="0"/>
          </a:p>
          <a:p>
            <a:pPr marL="0" indent="0">
              <a:buNone/>
            </a:pPr>
            <a:r>
              <a:rPr lang="en-IN" altLang="en-US" dirty="0" smtClean="0">
                <a:sym typeface="+mn-ea"/>
              </a:rPr>
              <a:t>                                                            THAKSHITH (927622BEC307)</a:t>
            </a:r>
            <a:endParaRPr lang="en-IN" altLang="en-US" dirty="0" smtClean="0"/>
          </a:p>
          <a:p>
            <a:pPr marL="0" indent="0">
              <a:buNone/>
            </a:pPr>
            <a:endParaRPr lang="en-IN" dirty="0"/>
          </a:p>
          <a:p>
            <a:pPr marL="0" indent="0" algn="l">
              <a:buNone/>
            </a:pPr>
            <a:endParaRPr lang="en-IN" altLang="en-US"/>
          </a:p>
        </p:txBody>
      </p:sp>
      <p:pic>
        <p:nvPicPr>
          <p:cNvPr id="6" name="Content Placeholder 5" descr="5dde5a09853ebc0c6202d6c70e20b3b4_large"/>
          <p:cNvPicPr>
            <a:picLocks noChangeAspect="1"/>
          </p:cNvPicPr>
          <p:nvPr>
            <p:ph sz="half" idx="2"/>
          </p:nvPr>
        </p:nvPicPr>
        <p:blipFill>
          <a:blip r:embed="rId1"/>
          <a:stretch>
            <a:fillRect/>
          </a:stretch>
        </p:blipFill>
        <p:spPr>
          <a:xfrm>
            <a:off x="838200" y="478790"/>
            <a:ext cx="11353165" cy="1113155"/>
          </a:xfrm>
          <a:prstGeom prst="rect">
            <a:avLst/>
          </a:prstGeom>
        </p:spPr>
      </p:pic>
      <p:pic>
        <p:nvPicPr>
          <p:cNvPr id="8" name="Picture 7" descr="th (5)"/>
          <p:cNvPicPr>
            <a:picLocks noChangeAspect="1"/>
          </p:cNvPicPr>
          <p:nvPr/>
        </p:nvPicPr>
        <p:blipFill>
          <a:blip r:embed="rId2"/>
          <a:stretch>
            <a:fillRect/>
          </a:stretch>
        </p:blipFill>
        <p:spPr>
          <a:xfrm>
            <a:off x="6608445" y="2977515"/>
            <a:ext cx="4246880" cy="2117725"/>
          </a:xfrm>
          <a:prstGeom prst="rect">
            <a:avLst/>
          </a:prstGeom>
        </p:spPr>
      </p:pic>
      <p:sp>
        <p:nvSpPr>
          <p:cNvPr id="7" name="Text Box 6"/>
          <p:cNvSpPr txBox="1"/>
          <p:nvPr/>
        </p:nvSpPr>
        <p:spPr>
          <a:xfrm>
            <a:off x="7320280" y="5435600"/>
            <a:ext cx="4064000" cy="645160"/>
          </a:xfrm>
          <a:prstGeom prst="rect">
            <a:avLst/>
          </a:prstGeom>
          <a:noFill/>
        </p:spPr>
        <p:txBody>
          <a:bodyPr wrap="square" rtlCol="0">
            <a:spAutoFit/>
          </a:bodyPr>
          <a:p>
            <a:r>
              <a:rPr lang="en-IN" altLang="en-US" b="1">
                <a:latin typeface="Times New Roman" panose="02020603050405020304" pitchFamily="18" charset="0"/>
                <a:cs typeface="Times New Roman" panose="02020603050405020304" pitchFamily="18" charset="0"/>
              </a:rPr>
              <a:t>GUIDED BY</a:t>
            </a:r>
            <a:endParaRPr lang="en-IN" altLang="en-US" b="1">
              <a:latin typeface="Times New Roman" panose="02020603050405020304" pitchFamily="18" charset="0"/>
              <a:cs typeface="Times New Roman" panose="02020603050405020304" pitchFamily="18" charset="0"/>
            </a:endParaRPr>
          </a:p>
          <a:p>
            <a:r>
              <a:rPr lang="en-IN" altLang="en-US" dirty="0" smtClean="0">
                <a:sym typeface="+mn-ea"/>
              </a:rPr>
              <a:t>Mrs. B.NEETHIYA AADITHIYA</a:t>
            </a:r>
            <a:endParaRPr lang="en-IN" alt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APPLICATIONS</a:t>
            </a:r>
            <a:endParaRPr lang="en-IN" altLang="en-US" b="1"/>
          </a:p>
        </p:txBody>
      </p:sp>
      <p:sp>
        <p:nvSpPr>
          <p:cNvPr id="3" name="Content Placeholder 2"/>
          <p:cNvSpPr>
            <a:spLocks noGrp="1"/>
          </p:cNvSpPr>
          <p:nvPr>
            <p:ph idx="1"/>
          </p:nvPr>
        </p:nvSpPr>
        <p:spPr/>
        <p:txBody>
          <a:bodyPr/>
          <a:p>
            <a:pPr marL="0" indent="0">
              <a:buNone/>
            </a:pPr>
            <a:r>
              <a:rPr lang="en-US"/>
              <a:t>High-Frequency Backhaul</a:t>
            </a:r>
            <a:r>
              <a:rPr lang="en-IN" altLang="en-US"/>
              <a:t> at </a:t>
            </a:r>
            <a:r>
              <a:rPr lang="en-IN" altLang="en-US" b="1"/>
              <a:t>8.31Ghz</a:t>
            </a:r>
            <a:endParaRPr lang="en-US" b="1"/>
          </a:p>
          <a:p>
            <a:r>
              <a:rPr lang="en-US"/>
              <a:t>Increased Bandwidth</a:t>
            </a:r>
            <a:endParaRPr lang="en-US"/>
          </a:p>
          <a:p>
            <a:r>
              <a:rPr lang="en-US"/>
              <a:t>Reduced Congestion</a:t>
            </a:r>
            <a:endParaRPr lang="en-US"/>
          </a:p>
          <a:p>
            <a:r>
              <a:rPr lang="en-US"/>
              <a:t>Low Latency</a:t>
            </a:r>
            <a:endParaRPr lang="en-US"/>
          </a:p>
          <a:p>
            <a:pPr marL="0" indent="0">
              <a:buNone/>
            </a:pPr>
            <a:r>
              <a:rPr lang="en-US"/>
              <a:t>Wireless Communications</a:t>
            </a:r>
            <a:r>
              <a:rPr lang="en-IN" altLang="en-US"/>
              <a:t>-</a:t>
            </a:r>
            <a:r>
              <a:rPr lang="en-IN" altLang="en-US" b="1"/>
              <a:t>11.90Ghz</a:t>
            </a:r>
            <a:endParaRPr lang="en-IN" altLang="en-US"/>
          </a:p>
          <a:p>
            <a:pPr marL="0" indent="0">
              <a:buNone/>
            </a:pPr>
            <a:r>
              <a:rPr lang="en-IN" altLang="en-US"/>
              <a:t>large number data transfer</a:t>
            </a: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t>CONCLUSION</a:t>
            </a:r>
            <a:endParaRPr lang="en-IN" altLang="en-US" b="1"/>
          </a:p>
        </p:txBody>
      </p:sp>
      <p:sp>
        <p:nvSpPr>
          <p:cNvPr id="3" name="Content Placeholder 2"/>
          <p:cNvSpPr>
            <a:spLocks noGrp="1"/>
          </p:cNvSpPr>
          <p:nvPr>
            <p:ph idx="1"/>
          </p:nvPr>
        </p:nvSpPr>
        <p:spPr/>
        <p:txBody>
          <a:bodyPr/>
          <a:p>
            <a:pPr>
              <a:buFont typeface="Wingdings" panose="05000000000000000000" charset="0"/>
              <a:buChar char="Ø"/>
            </a:pPr>
            <a:r>
              <a:rPr lang="en-IN" altLang="en-US">
                <a:latin typeface="Times New Roman" panose="02020603050405020304" pitchFamily="18" charset="0"/>
                <a:cs typeface="Times New Roman" panose="02020603050405020304" pitchFamily="18" charset="0"/>
              </a:rPr>
              <a:t>Designed hexagonal patch antenna.</a:t>
            </a:r>
            <a:endParaRPr lang="en-IN"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IN" altLang="en-US">
                <a:latin typeface="Times New Roman" panose="02020603050405020304" pitchFamily="18" charset="0"/>
                <a:cs typeface="Times New Roman" panose="02020603050405020304" pitchFamily="18" charset="0"/>
              </a:rPr>
              <a:t>Got bandwidth=</a:t>
            </a:r>
            <a:r>
              <a:rPr lang="en-IN" altLang="en-US" b="1">
                <a:latin typeface="Times New Roman" panose="02020603050405020304" pitchFamily="18" charset="0"/>
                <a:cs typeface="Times New Roman" panose="02020603050405020304" pitchFamily="18" charset="0"/>
              </a:rPr>
              <a:t>2.314Mhz </a:t>
            </a:r>
            <a:r>
              <a:rPr lang="en-IN" altLang="en-US">
                <a:latin typeface="Times New Roman" panose="02020603050405020304" pitchFamily="18" charset="0"/>
                <a:cs typeface="Times New Roman" panose="02020603050405020304" pitchFamily="18" charset="0"/>
              </a:rPr>
              <a:t>and </a:t>
            </a:r>
            <a:r>
              <a:rPr lang="en-IN" altLang="en-US" b="1">
                <a:latin typeface="Times New Roman" panose="02020603050405020304" pitchFamily="18" charset="0"/>
                <a:cs typeface="Times New Roman" panose="02020603050405020304" pitchFamily="18" charset="0"/>
              </a:rPr>
              <a:t>0.846Mhz.</a:t>
            </a:r>
            <a:endParaRPr lang="en-IN" altLang="en-US" b="1">
              <a:latin typeface="Times New Roman" panose="02020603050405020304" pitchFamily="18" charset="0"/>
              <a:cs typeface="Times New Roman" panose="02020603050405020304" pitchFamily="18" charset="0"/>
            </a:endParaRPr>
          </a:p>
          <a:p>
            <a:pPr>
              <a:buFont typeface="Wingdings" panose="05000000000000000000" charset="0"/>
              <a:buChar char="Ø"/>
            </a:pPr>
            <a:r>
              <a:rPr lang="en-IN" altLang="en-US">
                <a:latin typeface="Times New Roman" panose="02020603050405020304" pitchFamily="18" charset="0"/>
                <a:cs typeface="Times New Roman" panose="02020603050405020304" pitchFamily="18" charset="0"/>
              </a:rPr>
              <a:t>Compact in size.</a:t>
            </a:r>
            <a:endParaRPr lang="en-IN"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IN" altLang="en-US">
                <a:latin typeface="Times New Roman" panose="02020603050405020304" pitchFamily="18" charset="0"/>
                <a:cs typeface="Times New Roman" panose="02020603050405020304" pitchFamily="18" charset="0"/>
              </a:rPr>
              <a:t>Dual band.</a:t>
            </a:r>
            <a:endParaRPr lang="en-IN" altLang="en-US">
              <a:latin typeface="Times New Roman" panose="02020603050405020304" pitchFamily="18" charset="0"/>
              <a:cs typeface="Times New Roman" panose="02020603050405020304" pitchFamily="18" charset="0"/>
            </a:endParaRPr>
          </a:p>
          <a:p>
            <a:pPr>
              <a:buFont typeface="Wingdings" panose="05000000000000000000" charset="0"/>
              <a:buChar char="Ø"/>
            </a:pPr>
            <a:r>
              <a:rPr lang="en-IN" altLang="en-US">
                <a:latin typeface="Times New Roman" panose="02020603050405020304" pitchFamily="18" charset="0"/>
                <a:cs typeface="Times New Roman" panose="02020603050405020304" pitchFamily="18" charset="0"/>
              </a:rPr>
              <a:t>Materials like that Copper and FR-4</a:t>
            </a: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a:latin typeface="Times New Roman" panose="02020603050405020304" pitchFamily="18" charset="0"/>
                <a:cs typeface="Times New Roman" panose="02020603050405020304" pitchFamily="18" charset="0"/>
              </a:rPr>
              <a:t>REFERENCES</a:t>
            </a:r>
            <a:endParaRPr lang="en-IN" altLang="en-US" sz="40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marL="0" indent="0">
              <a:buNone/>
            </a:pPr>
            <a:r>
              <a:rPr lang="en-US">
                <a:solidFill>
                  <a:srgbClr val="00B0F0"/>
                </a:solidFill>
                <a:latin typeface="Times New Roman" panose="02020603050405020304" pitchFamily="18" charset="0"/>
                <a:cs typeface="Times New Roman" panose="02020603050405020304" pitchFamily="18" charset="0"/>
              </a:rPr>
              <a:t>https://www.mdpi.com/2673-4591/46/1/29#:~:text=Dual%2Dband%20antennas%20provide%20a,a%20result%2C%20a%20narrower%20range.</a:t>
            </a:r>
            <a:endParaRPr lang="en-US">
              <a:solidFill>
                <a:srgbClr val="00B0F0"/>
              </a:solidFill>
              <a:latin typeface="Times New Roman" panose="02020603050405020304" pitchFamily="18" charset="0"/>
              <a:cs typeface="Times New Roman" panose="02020603050405020304" pitchFamily="18" charset="0"/>
            </a:endParaRPr>
          </a:p>
          <a:p>
            <a:pPr marL="0" indent="0">
              <a:buNone/>
            </a:pPr>
            <a:r>
              <a:rPr lang="en-US">
                <a:solidFill>
                  <a:srgbClr val="00B0F0"/>
                </a:solidFill>
                <a:latin typeface="Times New Roman" panose="02020603050405020304" pitchFamily="18" charset="0"/>
                <a:cs typeface="Times New Roman" panose="02020603050405020304" pitchFamily="18" charset="0"/>
              </a:rPr>
              <a:t>https://www.researchgate.net/publication/339041820_Antenna_and_Its_Application</a:t>
            </a:r>
            <a:endParaRPr lang="en-US">
              <a:solidFill>
                <a:srgbClr val="00B0F0"/>
              </a:solidFill>
              <a:latin typeface="Times New Roman" panose="02020603050405020304" pitchFamily="18" charset="0"/>
              <a:cs typeface="Times New Roman" panose="02020603050405020304" pitchFamily="18" charset="0"/>
            </a:endParaRPr>
          </a:p>
          <a:p>
            <a:pPr marL="0" indent="0">
              <a:buNone/>
            </a:pPr>
            <a:r>
              <a:rPr lang="en-US">
                <a:solidFill>
                  <a:srgbClr val="00B0F0"/>
                </a:solidFill>
                <a:latin typeface="Times New Roman" panose="02020603050405020304" pitchFamily="18" charset="0"/>
                <a:cs typeface="Times New Roman" panose="02020603050405020304" pitchFamily="18" charset="0"/>
              </a:rPr>
              <a:t>https://ieeexplore.ieee.org/document/5996553/</a:t>
            </a:r>
            <a:endParaRPr lang="en-US">
              <a:solidFill>
                <a:srgbClr val="00B0F0"/>
              </a:solidFill>
              <a:latin typeface="Times New Roman" panose="02020603050405020304" pitchFamily="18" charset="0"/>
              <a:cs typeface="Times New Roman" panose="02020603050405020304" pitchFamily="18" charset="0"/>
            </a:endParaRPr>
          </a:p>
          <a:p>
            <a:pPr marL="0" indent="0">
              <a:buNone/>
            </a:pPr>
            <a:r>
              <a:rPr lang="en-US">
                <a:solidFill>
                  <a:srgbClr val="00B0F0"/>
                </a:solidFill>
                <a:latin typeface="Times New Roman" panose="02020603050405020304" pitchFamily="18" charset="0"/>
                <a:cs typeface="Times New Roman" panose="02020603050405020304" pitchFamily="18" charset="0"/>
              </a:rPr>
              <a:t>https://www.sciencedirect.com/science/article/abs/pii/S2214785321037093</a:t>
            </a:r>
            <a:endParaRPr lang="en-US">
              <a:solidFill>
                <a:srgbClr val="00B0F0"/>
              </a:solidFill>
              <a:latin typeface="Times New Roman" panose="02020603050405020304" pitchFamily="18" charset="0"/>
              <a:cs typeface="Times New Roman" panose="02020603050405020304" pitchFamily="18" charset="0"/>
            </a:endParaRPr>
          </a:p>
          <a:p>
            <a:pPr marL="0" indent="0">
              <a:buNone/>
            </a:pPr>
            <a:endParaRPr lang="en-US">
              <a:solidFill>
                <a:srgbClr val="00B0F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469265" y="76200"/>
            <a:ext cx="11464925" cy="67049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smtClean="0">
                <a:latin typeface="Times New Roman" panose="02020603050405020304" pitchFamily="18" charset="0"/>
                <a:cs typeface="Times New Roman" panose="02020603050405020304" pitchFamily="18" charset="0"/>
                <a:sym typeface="+mn-ea"/>
              </a:rPr>
              <a:t>INTRODUCTION:</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825625"/>
            <a:ext cx="9465310" cy="4351655"/>
          </a:xfrm>
        </p:spPr>
        <p:txBody>
          <a:bodyPr/>
          <a:p>
            <a:pPr marL="0" indent="0" algn="just">
              <a:buNone/>
            </a:pPr>
            <a:r>
              <a:rPr lang="en-IN" altLang="en-US" sz="3000" b="1">
                <a:latin typeface="Times New Roman" panose="02020603050405020304" pitchFamily="18" charset="0"/>
                <a:cs typeface="Times New Roman" panose="02020603050405020304" pitchFamily="18" charset="0"/>
              </a:rPr>
              <a:t>Monopole antenna</a:t>
            </a:r>
            <a:r>
              <a:rPr lang="en-IN" altLang="en-US" sz="3000">
                <a:latin typeface="Times New Roman" panose="02020603050405020304" pitchFamily="18" charset="0"/>
                <a:cs typeface="Times New Roman" panose="02020603050405020304" pitchFamily="18" charset="0"/>
              </a:rPr>
              <a:t> : It is a type of radio antenna consists of single rod or wire perpendicular to the ground.</a:t>
            </a:r>
            <a:endParaRPr lang="en-IN" altLang="en-US" sz="3000">
              <a:latin typeface="Times New Roman" panose="02020603050405020304" pitchFamily="18" charset="0"/>
              <a:cs typeface="Times New Roman" panose="02020603050405020304" pitchFamily="18" charset="0"/>
            </a:endParaRPr>
          </a:p>
          <a:p>
            <a:pPr marL="0" indent="0" algn="just">
              <a:buNone/>
            </a:pPr>
            <a:endParaRPr lang="en-IN" altLang="en-US" sz="3000">
              <a:latin typeface="Times New Roman" panose="02020603050405020304" pitchFamily="18" charset="0"/>
              <a:cs typeface="Times New Roman" panose="02020603050405020304" pitchFamily="18" charset="0"/>
            </a:endParaRPr>
          </a:p>
          <a:p>
            <a:pPr marL="0" indent="0" algn="just">
              <a:buNone/>
            </a:pPr>
            <a:r>
              <a:rPr lang="en-IN" altLang="en-US" sz="3000" b="1">
                <a:latin typeface="Times New Roman" panose="02020603050405020304" pitchFamily="18" charset="0"/>
                <a:cs typeface="Times New Roman" panose="02020603050405020304" pitchFamily="18" charset="0"/>
              </a:rPr>
              <a:t>Dual band antenna</a:t>
            </a:r>
            <a:r>
              <a:rPr lang="en-IN" altLang="en-US" sz="3000">
                <a:latin typeface="Times New Roman" panose="02020603050405020304" pitchFamily="18" charset="0"/>
                <a:cs typeface="Times New Roman" panose="02020603050405020304" pitchFamily="18" charset="0"/>
              </a:rPr>
              <a:t>: It designed to operate efficiency over two distinct frequency bands.</a:t>
            </a:r>
            <a:endParaRPr lang="en-IN" altLang="en-US" sz="30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a:latin typeface="Times New Roman" panose="02020603050405020304" pitchFamily="18" charset="0"/>
                <a:cs typeface="Times New Roman" panose="02020603050405020304" pitchFamily="18" charset="0"/>
              </a:rPr>
              <a:t>PROBLEM STATEMENT</a:t>
            </a:r>
            <a:endParaRPr lang="en-IN" alt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825625"/>
            <a:ext cx="9280525" cy="4351655"/>
          </a:xfrm>
        </p:spPr>
        <p:txBody>
          <a:bodyPr/>
          <a:p>
            <a:pPr marL="0" indent="0" algn="just">
              <a:buNone/>
            </a:pPr>
            <a:r>
              <a:rPr lang="en-IN" altLang="en-US"/>
              <a:t>To reduce the size of the antenna and  compact in size. Main aim to the select this project to develop Enchanced public network and the next motive is transferred large number of data.</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dirty="0" smtClean="0">
                <a:latin typeface="Times New Roman" panose="02020603050405020304" pitchFamily="18" charset="0"/>
                <a:cs typeface="Times New Roman" panose="02020603050405020304" pitchFamily="18" charset="0"/>
                <a:sym typeface="+mn-ea"/>
              </a:rPr>
              <a:t>O</a:t>
            </a:r>
            <a:r>
              <a:rPr lang="en-US" b="1" dirty="0" smtClean="0">
                <a:latin typeface="Times New Roman" panose="02020603050405020304" pitchFamily="18" charset="0"/>
                <a:cs typeface="Times New Roman" panose="02020603050405020304" pitchFamily="18" charset="0"/>
                <a:sym typeface="+mn-ea"/>
              </a:rPr>
              <a:t>bjectives:</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825625"/>
            <a:ext cx="10114280" cy="4351655"/>
          </a:xfrm>
        </p:spPr>
        <p:txBody>
          <a:bodyPr/>
          <a:p>
            <a:pPr marL="0" indent="0" algn="just">
              <a:buNone/>
            </a:pPr>
            <a:r>
              <a:rPr lang="en-US" dirty="0" smtClean="0">
                <a:sym typeface="+mn-ea"/>
              </a:rPr>
              <a:t> </a:t>
            </a:r>
            <a:r>
              <a:rPr lang="en-US" dirty="0" smtClean="0">
                <a:latin typeface="Times New Roman" panose="02020603050405020304" pitchFamily="18" charset="0"/>
                <a:cs typeface="Times New Roman" panose="02020603050405020304" pitchFamily="18" charset="0"/>
                <a:sym typeface="+mn-ea"/>
              </a:rPr>
              <a:t>To design a compact </a:t>
            </a:r>
            <a:r>
              <a:rPr lang="en-IN" altLang="en-US" dirty="0" smtClean="0">
                <a:latin typeface="Times New Roman" panose="02020603050405020304" pitchFamily="18" charset="0"/>
                <a:cs typeface="Times New Roman" panose="02020603050405020304" pitchFamily="18" charset="0"/>
                <a:sym typeface="+mn-ea"/>
              </a:rPr>
              <a:t>Multi</a:t>
            </a:r>
            <a:r>
              <a:rPr lang="en-US" dirty="0" smtClean="0">
                <a:latin typeface="Times New Roman" panose="02020603050405020304" pitchFamily="18" charset="0"/>
                <a:cs typeface="Times New Roman" panose="02020603050405020304" pitchFamily="18" charset="0"/>
                <a:sym typeface="+mn-ea"/>
              </a:rPr>
              <a:t>band antenna</a:t>
            </a:r>
            <a:r>
              <a:rPr lang="en-IN" altLang="en-US" dirty="0" smtClean="0">
                <a:latin typeface="Times New Roman" panose="02020603050405020304" pitchFamily="18" charset="0"/>
                <a:cs typeface="Times New Roman" panose="02020603050405020304" pitchFamily="18" charset="0"/>
                <a:sym typeface="+mn-ea"/>
              </a:rPr>
              <a:t> with improved antenna parameters.</a:t>
            </a:r>
            <a:r>
              <a:rPr lang="en-US" dirty="0" smtClean="0">
                <a:latin typeface="Times New Roman" panose="02020603050405020304" pitchFamily="18" charset="0"/>
                <a:cs typeface="Times New Roman" panose="02020603050405020304" pitchFamily="18" charset="0"/>
                <a:sym typeface="+mn-ea"/>
              </a:rPr>
              <a:t> </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9835" y="209940"/>
            <a:ext cx="11234057" cy="1059023"/>
          </a:xfrm>
          <a:solidFill>
            <a:schemeClr val="accent5">
              <a:lumMod val="60000"/>
              <a:lumOff val="40000"/>
            </a:schemeClr>
          </a:solidFill>
        </p:spPr>
        <p:txBody>
          <a:bodyPr>
            <a:normAutofit fontScale="90000"/>
          </a:bodyPr>
          <a:lstStyle/>
          <a:p>
            <a:br>
              <a:rPr lang="en-IN" dirty="0"/>
            </a:br>
            <a:r>
              <a:rPr lang="en-IN" sz="5000" dirty="0">
                <a:latin typeface="Arial Black" panose="020B0A04020102020204" pitchFamily="34" charset="0"/>
              </a:rPr>
              <a:t>DUAL BAND MONOPLE ANTENNA</a:t>
            </a:r>
            <a:endParaRPr lang="en-IN" sz="5000" dirty="0">
              <a:latin typeface="Arial Black" panose="020B0A04020102020204" pitchFamily="34" charset="0"/>
            </a:endParaRPr>
          </a:p>
        </p:txBody>
      </p:sp>
      <p:sp>
        <p:nvSpPr>
          <p:cNvPr id="3" name="Subtitle 2"/>
          <p:cNvSpPr>
            <a:spLocks noGrp="1"/>
          </p:cNvSpPr>
          <p:nvPr>
            <p:ph type="subTitle" idx="1"/>
          </p:nvPr>
        </p:nvSpPr>
        <p:spPr>
          <a:xfrm>
            <a:off x="559835" y="1539552"/>
            <a:ext cx="11234057" cy="4646644"/>
          </a:xfrm>
        </p:spPr>
        <p:txBody>
          <a:bodyPr/>
          <a:lstStyle/>
          <a:p>
            <a:pPr algn="l"/>
            <a:r>
              <a:rPr lang="en-IN" dirty="0">
                <a:latin typeface="Agency FB" panose="020B0503020202020204" pitchFamily="34" charset="0"/>
              </a:rPr>
              <a:t>     The proposed design of the antenna                                                             Proposed Antenna parameters</a:t>
            </a:r>
            <a:endParaRPr lang="en-IN" dirty="0">
              <a:latin typeface="Agency FB" panose="020B0503020202020204" pitchFamily="34"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54392" y="2233370"/>
            <a:ext cx="4902558" cy="3259008"/>
          </a:xfrm>
          <a:prstGeom prst="rect">
            <a:avLst/>
          </a:prstGeom>
        </p:spPr>
      </p:pic>
      <p:sp>
        <p:nvSpPr>
          <p:cNvPr id="8" name="TextBox 7"/>
          <p:cNvSpPr txBox="1"/>
          <p:nvPr/>
        </p:nvSpPr>
        <p:spPr>
          <a:xfrm>
            <a:off x="6900338" y="2429242"/>
            <a:ext cx="4655976" cy="2584450"/>
          </a:xfrm>
          <a:prstGeom prst="rect">
            <a:avLst/>
          </a:prstGeom>
          <a:noFill/>
        </p:spPr>
        <p:txBody>
          <a:bodyPr wrap="square" rtlCol="0">
            <a:spAutoFit/>
          </a:bodyPr>
          <a:lstStyle/>
          <a:p>
            <a:r>
              <a:rPr lang="en-IN" dirty="0">
                <a:latin typeface="Arial Black" panose="020B0A04020102020204" pitchFamily="34" charset="0"/>
              </a:rPr>
              <a:t>HEIGHT</a:t>
            </a:r>
            <a:r>
              <a:rPr lang="en-IN" dirty="0">
                <a:latin typeface="Agency FB" panose="020B0503020202020204" pitchFamily="34" charset="0"/>
              </a:rPr>
              <a:t>                                                        1.6 mm</a:t>
            </a:r>
            <a:endParaRPr lang="en-IN" dirty="0">
              <a:latin typeface="Agency FB" panose="020B0503020202020204" pitchFamily="34" charset="0"/>
            </a:endParaRPr>
          </a:p>
          <a:p>
            <a:endParaRPr lang="en-IN" dirty="0">
              <a:latin typeface="Agency FB" panose="020B0503020202020204" pitchFamily="34" charset="0"/>
            </a:endParaRPr>
          </a:p>
          <a:p>
            <a:r>
              <a:rPr lang="en-IN" dirty="0">
                <a:latin typeface="Arial Black" panose="020B0A04020102020204" pitchFamily="34" charset="0"/>
              </a:rPr>
              <a:t>DIELECTRIC CONSTANT         </a:t>
            </a:r>
            <a:r>
              <a:rPr lang="en-IN" dirty="0">
                <a:latin typeface="Agency FB" panose="020B0503020202020204" pitchFamily="34" charset="0"/>
              </a:rPr>
              <a:t>3.8 mm</a:t>
            </a:r>
            <a:endParaRPr lang="en-IN" dirty="0">
              <a:latin typeface="Arial Black" panose="020B0A04020102020204" pitchFamily="34" charset="0"/>
            </a:endParaRPr>
          </a:p>
          <a:p>
            <a:endParaRPr lang="en-IN" dirty="0">
              <a:latin typeface="Arial Black" panose="020B0A04020102020204" pitchFamily="34" charset="0"/>
            </a:endParaRPr>
          </a:p>
          <a:p>
            <a:r>
              <a:rPr lang="en-IN" dirty="0">
                <a:latin typeface="Arial Black" panose="020B0A04020102020204" pitchFamily="34" charset="0"/>
              </a:rPr>
              <a:t>WIDTH                                      </a:t>
            </a:r>
            <a:r>
              <a:rPr lang="en-IN" dirty="0">
                <a:latin typeface="Agency FB" panose="020B0503020202020204" pitchFamily="34" charset="0"/>
              </a:rPr>
              <a:t>24 mm</a:t>
            </a:r>
            <a:endParaRPr lang="en-IN" dirty="0">
              <a:latin typeface="Arial Black" panose="020B0A04020102020204" pitchFamily="34" charset="0"/>
            </a:endParaRPr>
          </a:p>
          <a:p>
            <a:endParaRPr lang="en-IN" dirty="0">
              <a:latin typeface="Arial Black" panose="020B0A04020102020204" pitchFamily="34" charset="0"/>
            </a:endParaRPr>
          </a:p>
          <a:p>
            <a:r>
              <a:rPr lang="en-IN" dirty="0">
                <a:latin typeface="Arial Black" panose="020B0A04020102020204" pitchFamily="34" charset="0"/>
              </a:rPr>
              <a:t>LENGTH                                    </a:t>
            </a:r>
            <a:r>
              <a:rPr lang="en-IN" dirty="0">
                <a:latin typeface="Agency FB" panose="020B0503020202020204" pitchFamily="34" charset="0"/>
              </a:rPr>
              <a:t>20 mm</a:t>
            </a:r>
            <a:endParaRPr lang="en-IN" dirty="0">
              <a:latin typeface="Arial Black" panose="020B0A04020102020204" pitchFamily="34" charset="0"/>
            </a:endParaRPr>
          </a:p>
          <a:p>
            <a:endParaRPr lang="en-IN" dirty="0">
              <a:latin typeface="Arial Black" panose="020B0A04020102020204" pitchFamily="34" charset="0"/>
            </a:endParaRPr>
          </a:p>
          <a:p>
            <a:endParaRPr lang="en-IN" dirty="0">
              <a:latin typeface="Arial Black" panose="020B0A040201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8336" y="457200"/>
            <a:ext cx="10142374" cy="811763"/>
          </a:xfrm>
          <a:solidFill>
            <a:schemeClr val="accent5">
              <a:lumMod val="60000"/>
              <a:lumOff val="40000"/>
            </a:schemeClr>
          </a:solidFill>
        </p:spPr>
        <p:txBody>
          <a:bodyPr>
            <a:normAutofit fontScale="90000"/>
          </a:bodyPr>
          <a:lstStyle/>
          <a:p>
            <a:r>
              <a:rPr lang="en-IN" b="1" dirty="0">
                <a:latin typeface="Agency FB" panose="020B0503020202020204" pitchFamily="34" charset="0"/>
              </a:rPr>
              <a:t>DESCRIPTION OF ANTENNA</a:t>
            </a:r>
            <a:endParaRPr lang="en-IN" b="1" dirty="0">
              <a:latin typeface="Agency FB" panose="020B0503020202020204" pitchFamily="34" charset="0"/>
            </a:endParaRPr>
          </a:p>
        </p:txBody>
      </p:sp>
      <p:sp>
        <p:nvSpPr>
          <p:cNvPr id="3" name="Subtitle 2"/>
          <p:cNvSpPr>
            <a:spLocks noGrp="1"/>
          </p:cNvSpPr>
          <p:nvPr>
            <p:ph type="subTitle" idx="1"/>
          </p:nvPr>
        </p:nvSpPr>
        <p:spPr>
          <a:xfrm>
            <a:off x="1138555" y="2011680"/>
            <a:ext cx="10142220" cy="4555490"/>
          </a:xfrm>
        </p:spPr>
        <p:txBody>
          <a:bodyPr>
            <a:normAutofit/>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proposed antenna is designed by using </a:t>
            </a:r>
            <a:r>
              <a:rPr lang="en-US" b="1" dirty="0">
                <a:latin typeface="Times New Roman" panose="02020603050405020304" pitchFamily="18" charset="0"/>
                <a:cs typeface="Times New Roman" panose="02020603050405020304" pitchFamily="18" charset="0"/>
              </a:rPr>
              <a:t>CST studio</a:t>
            </a:r>
            <a:r>
              <a:rPr lang="en-US" dirty="0">
                <a:latin typeface="Times New Roman" panose="02020603050405020304" pitchFamily="18" charset="0"/>
                <a:cs typeface="Times New Roman" panose="02020603050405020304" pitchFamily="18" charset="0"/>
              </a:rPr>
              <a:t> site software.</a:t>
            </a: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According to the results of the simulation, the antenna can operate over a frequency range of</a:t>
            </a:r>
            <a:r>
              <a:rPr lang="en-US" b="1" dirty="0">
                <a:latin typeface="Times New Roman" panose="02020603050405020304" pitchFamily="18" charset="0"/>
                <a:cs typeface="Times New Roman" panose="02020603050405020304" pitchFamily="18" charset="0"/>
              </a:rPr>
              <a:t> </a:t>
            </a:r>
            <a:r>
              <a:rPr lang="en-IN" altLang="en-US" b="1" dirty="0">
                <a:latin typeface="Times New Roman" panose="02020603050405020304" pitchFamily="18" charset="0"/>
                <a:cs typeface="Times New Roman" panose="02020603050405020304" pitchFamily="18" charset="0"/>
              </a:rPr>
              <a:t>6.53Hz and 8.85Hz</a:t>
            </a:r>
            <a:r>
              <a:rPr lang="en-US" dirty="0">
                <a:latin typeface="Times New Roman" panose="02020603050405020304" pitchFamily="18" charset="0"/>
                <a:cs typeface="Times New Roman" panose="02020603050405020304" pitchFamily="18" charset="0"/>
              </a:rPr>
              <a:t> </a:t>
            </a:r>
            <a:r>
              <a:rPr lang="en-IN" altLang="en-US" dirty="0">
                <a:latin typeface="Times New Roman" panose="02020603050405020304" pitchFamily="18" charset="0"/>
                <a:cs typeface="Times New Roman" panose="02020603050405020304" pitchFamily="18" charset="0"/>
              </a:rPr>
              <a:t>first band and second band is </a:t>
            </a:r>
            <a:r>
              <a:rPr lang="en-IN" altLang="en-US" b="1" dirty="0">
                <a:latin typeface="Times New Roman" panose="02020603050405020304" pitchFamily="18" charset="0"/>
                <a:cs typeface="Times New Roman" panose="02020603050405020304" pitchFamily="18" charset="0"/>
              </a:rPr>
              <a:t>1</a:t>
            </a:r>
            <a:r>
              <a:rPr lang="en-IN" altLang="en-US" b="1" dirty="0">
                <a:latin typeface="Times New Roman" panose="02020603050405020304" pitchFamily="18" charset="0"/>
                <a:cs typeface="Times New Roman" panose="02020603050405020304" pitchFamily="18" charset="0"/>
              </a:rPr>
              <a:t>1.571</a:t>
            </a:r>
            <a:r>
              <a:rPr lang="en-IN" altLang="en-US" b="1" dirty="0">
                <a:latin typeface="Times New Roman" panose="02020603050405020304" pitchFamily="18" charset="0"/>
                <a:cs typeface="Times New Roman" panose="02020603050405020304" pitchFamily="18" charset="0"/>
              </a:rPr>
              <a:t>Hz and 12.43Hz</a:t>
            </a:r>
            <a:endParaRPr lang="en-US"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rPr>
              <a:t>Return loss of first band is </a:t>
            </a:r>
            <a:r>
              <a:rPr lang="en-IN" altLang="en-US" b="1" dirty="0">
                <a:latin typeface="Times New Roman" panose="02020603050405020304" pitchFamily="18" charset="0"/>
                <a:cs typeface="Times New Roman" panose="02020603050405020304" pitchFamily="18" charset="0"/>
              </a:rPr>
              <a:t>-17.34 </a:t>
            </a:r>
            <a:r>
              <a:rPr lang="en-IN" altLang="en-US" dirty="0">
                <a:latin typeface="Times New Roman" panose="02020603050405020304" pitchFamily="18" charset="0"/>
                <a:cs typeface="Times New Roman" panose="02020603050405020304" pitchFamily="18" charset="0"/>
              </a:rPr>
              <a:t>and second band is </a:t>
            </a:r>
            <a:r>
              <a:rPr lang="en-IN" altLang="en-US" b="1" dirty="0">
                <a:latin typeface="Times New Roman" panose="02020603050405020304" pitchFamily="18" charset="0"/>
                <a:cs typeface="Times New Roman" panose="02020603050405020304" pitchFamily="18" charset="0"/>
              </a:rPr>
              <a:t>-17.14</a:t>
            </a:r>
            <a:endParaRPr lang="en-IN" alt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rPr>
              <a:t>First bandwidth= </a:t>
            </a:r>
            <a:r>
              <a:rPr lang="en-IN" altLang="en-US" b="1" dirty="0">
                <a:latin typeface="Times New Roman" panose="02020603050405020304" pitchFamily="18" charset="0"/>
                <a:cs typeface="Times New Roman" panose="02020603050405020304" pitchFamily="18" charset="0"/>
              </a:rPr>
              <a:t>2.314Mhz </a:t>
            </a:r>
            <a:r>
              <a:rPr lang="en-IN" altLang="en-US" dirty="0">
                <a:latin typeface="Times New Roman" panose="02020603050405020304" pitchFamily="18" charset="0"/>
                <a:cs typeface="Times New Roman" panose="02020603050405020304" pitchFamily="18" charset="0"/>
              </a:rPr>
              <a:t>and Second  bandwidth=</a:t>
            </a:r>
            <a:r>
              <a:rPr lang="en-IN" altLang="en-US" b="1" dirty="0">
                <a:latin typeface="Times New Roman" panose="02020603050405020304" pitchFamily="18" charset="0"/>
                <a:cs typeface="Times New Roman" panose="02020603050405020304" pitchFamily="18" charset="0"/>
              </a:rPr>
              <a:t>0.846Mhz</a:t>
            </a: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solidFill>
        </p:spPr>
        <p:txBody>
          <a:bodyPr>
            <a:normAutofit fontScale="90000"/>
          </a:bodyPr>
          <a:lstStyle/>
          <a:p>
            <a:pPr algn="ctr"/>
            <a:r>
              <a:rPr lang="en-IN" dirty="0">
                <a:latin typeface="Arial Black" panose="020B0A04020102020204" pitchFamily="34" charset="0"/>
              </a:rPr>
              <a:t>SIMULATION RESULTS (s parameter)</a:t>
            </a:r>
            <a:endParaRPr lang="en-IN" dirty="0">
              <a:latin typeface="Arial Black" panose="020B0A04020102020204" pitchFamily="34" charset="0"/>
            </a:endParaRPr>
          </a:p>
        </p:txBody>
      </p:sp>
      <p:sp>
        <p:nvSpPr>
          <p:cNvPr id="9" name="Text Box 8"/>
          <p:cNvSpPr txBox="1"/>
          <p:nvPr/>
        </p:nvSpPr>
        <p:spPr>
          <a:xfrm>
            <a:off x="834390" y="1932940"/>
            <a:ext cx="1306195" cy="368300"/>
          </a:xfrm>
          <a:prstGeom prst="rect">
            <a:avLst/>
          </a:prstGeom>
          <a:noFill/>
        </p:spPr>
        <p:txBody>
          <a:bodyPr wrap="square" rtlCol="0">
            <a:spAutoFit/>
          </a:bodyPr>
          <a:p>
            <a:r>
              <a:rPr lang="en-IN" altLang="en-US" b="1"/>
              <a:t>First band</a:t>
            </a:r>
            <a:endParaRPr lang="en-IN" altLang="en-US" b="1"/>
          </a:p>
        </p:txBody>
      </p:sp>
      <p:sp>
        <p:nvSpPr>
          <p:cNvPr id="10" name="Text Box 9"/>
          <p:cNvSpPr txBox="1"/>
          <p:nvPr/>
        </p:nvSpPr>
        <p:spPr>
          <a:xfrm>
            <a:off x="838200" y="4309745"/>
            <a:ext cx="1516380" cy="368300"/>
          </a:xfrm>
          <a:prstGeom prst="rect">
            <a:avLst/>
          </a:prstGeom>
          <a:noFill/>
        </p:spPr>
        <p:txBody>
          <a:bodyPr wrap="square" rtlCol="0">
            <a:spAutoFit/>
          </a:bodyPr>
          <a:p>
            <a:r>
              <a:rPr lang="en-IN" altLang="en-US" b="1"/>
              <a:t>Second Band</a:t>
            </a:r>
            <a:endParaRPr lang="en-IN" altLang="en-US" b="1"/>
          </a:p>
        </p:txBody>
      </p:sp>
      <p:grpSp>
        <p:nvGrpSpPr>
          <p:cNvPr id="1073742911" name="Group 1073742910"/>
          <p:cNvGrpSpPr/>
          <p:nvPr/>
        </p:nvGrpSpPr>
        <p:grpSpPr>
          <a:xfrm>
            <a:off x="3505200" y="1986280"/>
            <a:ext cx="6193790" cy="1819275"/>
            <a:chOff x="0" y="0"/>
            <a:chExt cx="9754" cy="5258"/>
          </a:xfrm>
        </p:grpSpPr>
        <p:pic>
          <p:nvPicPr>
            <p:cNvPr id="1073742912" name="Picture 1073742911"/>
            <p:cNvPicPr>
              <a:picLocks noChangeAspect="1"/>
            </p:cNvPicPr>
            <p:nvPr/>
          </p:nvPicPr>
          <p:blipFill>
            <a:blip r:embed="rId1"/>
            <a:stretch>
              <a:fillRect/>
            </a:stretch>
          </p:blipFill>
          <p:spPr>
            <a:xfrm>
              <a:off x="0" y="186"/>
              <a:ext cx="9754" cy="5072"/>
            </a:xfrm>
            <a:prstGeom prst="rect">
              <a:avLst/>
            </a:prstGeom>
            <a:noFill/>
            <a:ln w="9525">
              <a:noFill/>
            </a:ln>
          </p:spPr>
        </p:pic>
        <p:sp>
          <p:nvSpPr>
            <p:cNvPr id="1073742913" name="Text Box 1073742912"/>
            <p:cNvSpPr txBox="1"/>
            <p:nvPr/>
          </p:nvSpPr>
          <p:spPr>
            <a:xfrm>
              <a:off x="2787" y="0"/>
              <a:ext cx="1240" cy="288"/>
            </a:xfrm>
            <a:prstGeom prst="rect">
              <a:avLst/>
            </a:prstGeom>
            <a:noFill/>
            <a:ln w="9525">
              <a:noFill/>
            </a:ln>
          </p:spPr>
          <p:txBody>
            <a:bodyPr lIns="0" tIns="0" rIns="0" bIns="0"/>
            <a:p>
              <a:pPr indent="0">
                <a:lnSpc>
                  <a:spcPts val="1435"/>
                </a:lnSpc>
                <a:spcBef>
                  <a:spcPts val="0"/>
                </a:spcBef>
              </a:pPr>
              <a:r>
                <a:rPr lang="en-US"/>
                <a:t>.</a:t>
              </a:r>
              <a:endParaRPr lang="en-US"/>
            </a:p>
            <a:p>
              <a:endParaRPr lang="en-US"/>
            </a:p>
          </p:txBody>
        </p:sp>
      </p:grpSp>
      <p:pic>
        <p:nvPicPr>
          <p:cNvPr id="12" name="image9.jpeg"/>
          <p:cNvPicPr>
            <a:picLocks noChangeAspect="1"/>
          </p:cNvPicPr>
          <p:nvPr>
            <p:ph sz="half" idx="1"/>
          </p:nvPr>
        </p:nvPicPr>
        <p:blipFill>
          <a:blip r:embed="rId2" cstate="print"/>
          <a:stretch>
            <a:fillRect/>
          </a:stretch>
        </p:blipFill>
        <p:spPr>
          <a:xfrm>
            <a:off x="3029585" y="4309745"/>
            <a:ext cx="6446520" cy="23571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119" y="546259"/>
            <a:ext cx="10296525" cy="830262"/>
          </a:xfrm>
          <a:solidFill>
            <a:schemeClr val="tx2">
              <a:lumMod val="40000"/>
              <a:lumOff val="60000"/>
            </a:schemeClr>
          </a:solidFill>
        </p:spPr>
        <p:txBody>
          <a:bodyPr>
            <a:normAutofit fontScale="90000"/>
          </a:bodyPr>
          <a:lstStyle/>
          <a:p>
            <a:r>
              <a:rPr lang="en-IN" dirty="0">
                <a:latin typeface="Arial Black" panose="020B0A04020102020204" pitchFamily="34" charset="0"/>
              </a:rPr>
              <a:t>Simulation Results (VSWR)</a:t>
            </a:r>
            <a:endParaRPr lang="en-IN" dirty="0">
              <a:latin typeface="Arial Black" panose="020B0A04020102020204" pitchFamily="34" charset="0"/>
            </a:endParaRPr>
          </a:p>
        </p:txBody>
      </p:sp>
      <p:sp>
        <p:nvSpPr>
          <p:cNvPr id="3" name="Subtitle 2"/>
          <p:cNvSpPr>
            <a:spLocks noGrp="1"/>
          </p:cNvSpPr>
          <p:nvPr>
            <p:ph type="subTitle" idx="1"/>
          </p:nvPr>
        </p:nvSpPr>
        <p:spPr>
          <a:xfrm>
            <a:off x="38100" y="1915160"/>
            <a:ext cx="12077700" cy="3981450"/>
          </a:xfrm>
        </p:spPr>
        <p:txBody>
          <a:bodyPr/>
          <a:lstStyle/>
          <a:p>
            <a:endParaRPr lang="en-IN" dirty="0"/>
          </a:p>
        </p:txBody>
      </p:sp>
      <p:pic>
        <p:nvPicPr>
          <p:cNvPr id="4" name="Picture 3" descr="vswr project"/>
          <p:cNvPicPr>
            <a:picLocks noChangeAspect="1"/>
          </p:cNvPicPr>
          <p:nvPr/>
        </p:nvPicPr>
        <p:blipFill>
          <a:blip r:embed="rId1"/>
          <a:stretch>
            <a:fillRect/>
          </a:stretch>
        </p:blipFill>
        <p:spPr>
          <a:xfrm>
            <a:off x="685800" y="1781175"/>
            <a:ext cx="10820400" cy="38239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47359"/>
            <a:ext cx="9144000" cy="1152841"/>
          </a:xfrm>
          <a:solidFill>
            <a:schemeClr val="tx2">
              <a:lumMod val="60000"/>
              <a:lumOff val="40000"/>
            </a:schemeClr>
          </a:solidFill>
        </p:spPr>
        <p:txBody>
          <a:bodyPr>
            <a:normAutofit/>
          </a:bodyPr>
          <a:lstStyle/>
          <a:p>
            <a:r>
              <a:rPr lang="en-IN" sz="4800" dirty="0">
                <a:latin typeface="Arial Black" panose="020B0A04020102020204" pitchFamily="34" charset="0"/>
              </a:rPr>
              <a:t>RADIATION PATTERN</a:t>
            </a:r>
            <a:endParaRPr lang="en-IN" sz="4800" dirty="0">
              <a:latin typeface="Arial Black" panose="020B0A04020102020204" pitchFamily="34" charset="0"/>
            </a:endParaRPr>
          </a:p>
        </p:txBody>
      </p:sp>
      <p:sp>
        <p:nvSpPr>
          <p:cNvPr id="3" name="Subtitle 2"/>
          <p:cNvSpPr>
            <a:spLocks noGrp="1"/>
          </p:cNvSpPr>
          <p:nvPr>
            <p:ph type="subTitle" idx="1"/>
          </p:nvPr>
        </p:nvSpPr>
        <p:spPr>
          <a:xfrm>
            <a:off x="1524000" y="2225040"/>
            <a:ext cx="9144000" cy="4094480"/>
          </a:xfrm>
        </p:spPr>
        <p:txBody>
          <a:bodyPr/>
          <a:lstStyle/>
          <a:p>
            <a:endParaRPr lang="en-IN"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1840" y="2032000"/>
            <a:ext cx="10617200" cy="45415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2279</Words>
  <Application>WPS Presentation</Application>
  <PresentationFormat>Widescreen</PresentationFormat>
  <Paragraphs>89</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Times New Roman</vt:lpstr>
      <vt:lpstr>Arial Black</vt:lpstr>
      <vt:lpstr>Agency FB</vt:lpstr>
      <vt:lpstr>Wingdings</vt:lpstr>
      <vt:lpstr>Calibri Light</vt:lpstr>
      <vt:lpstr>Calibri</vt:lpstr>
      <vt:lpstr>Microsoft YaHei</vt:lpstr>
      <vt:lpstr>Arial Unicode MS</vt:lpstr>
      <vt:lpstr>Office Theme</vt:lpstr>
      <vt:lpstr>DUAL BAND MONOPOLE ANTENNA</vt:lpstr>
      <vt:lpstr>INTRODUCTION:</vt:lpstr>
      <vt:lpstr>PROBLEM STATEMENT</vt:lpstr>
      <vt:lpstr>Objectives:</vt:lpstr>
      <vt:lpstr> DUAL BAND MONOPLE ANTENNA</vt:lpstr>
      <vt:lpstr>DESCRIPTION OF ANTENNA</vt:lpstr>
      <vt:lpstr>SIMULATION RESULTS (s parameter)</vt:lpstr>
      <vt:lpstr>Simulation Results (VSWR)</vt:lpstr>
      <vt:lpstr>RADIATION PATTERN</vt:lpstr>
      <vt:lpstr>PowerPoint 演示文稿</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 BAND ANTENNA</dc:title>
  <dc:creator>swathi D</dc:creator>
  <cp:lastModifiedBy>Venkatesh Prakash</cp:lastModifiedBy>
  <cp:revision>9</cp:revision>
  <dcterms:created xsi:type="dcterms:W3CDTF">2024-03-09T07:03:00Z</dcterms:created>
  <dcterms:modified xsi:type="dcterms:W3CDTF">2024-05-21T17:50:43Z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CDCD0438453C4204BE82E20512F05706_12</vt:lpwstr>
  </property>
  <property fmtid="{D5CDD505-2E9C-101B-9397-08002B2CF9AE}" pid="3" name="KSOProductBuildVer">
    <vt:lpwstr>1033-12.2.0.13472</vt:lpwstr>
  </property>
</Properties>
</file>