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71" r:id="rId4"/>
    <p:sldId id="270" r:id="rId5"/>
    <p:sldId id="259" r:id="rId6"/>
    <p:sldId id="272" r:id="rId7"/>
    <p:sldId id="273" r:id="rId8"/>
    <p:sldId id="274" r:id="rId9"/>
    <p:sldId id="279" r:id="rId10"/>
    <p:sldId id="275" r:id="rId11"/>
    <p:sldId id="276" r:id="rId12"/>
    <p:sldId id="278" r:id="rId13"/>
    <p:sldId id="280" r:id="rId14"/>
    <p:sldId id="281" r:id="rId15"/>
    <p:sldId id="282" r:id="rId16"/>
    <p:sldId id="283" r:id="rId17"/>
    <p:sldId id="26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5" autoAdjust="0"/>
    <p:restoredTop sz="95033" autoAdjust="0"/>
  </p:normalViewPr>
  <p:slideViewPr>
    <p:cSldViewPr showGuides="1">
      <p:cViewPr varScale="1">
        <p:scale>
          <a:sx n="78" d="100"/>
          <a:sy n="78" d="100"/>
        </p:scale>
        <p:origin x="1051" y="62"/>
      </p:cViewPr>
      <p:guideLst>
        <p:guide orient="horz" pos="2880"/>
        <p:guide pos="21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panose="020F0502020204030204"/>
                <a:cs typeface="Calibri" panose="020F050202020403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panose="020F0502020204030204"/>
                <a:cs typeface="Calibri" panose="020F0502020204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73119" y="461581"/>
            <a:ext cx="5445760" cy="941069"/>
          </a:xfrm>
          <a:prstGeom prst="rect">
            <a:avLst/>
          </a:prstGeom>
        </p:spPr>
        <p:txBody>
          <a:bodyPr wrap="square" lIns="0" tIns="0" rIns="0" bIns="0">
            <a:spAutoFit/>
          </a:bodyPr>
          <a:lstStyle>
            <a:lvl1pPr>
              <a:defRPr sz="6000" b="1" i="0">
                <a:solidFill>
                  <a:srgbClr val="FF0000"/>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917575" y="1714373"/>
            <a:ext cx="10356850" cy="3144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HTML/Reference" TargetMode="External"/><Relationship Id="rId2" Type="http://schemas.openxmlformats.org/officeDocument/2006/relationships/hyperlink" Target="https://www.sciencedirect.com/journal/information-systems"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 TargetMode="External"/><Relationship Id="rId4" Type="http://schemas.openxmlformats.org/officeDocument/2006/relationships/hyperlink" Target="https://developer.mozilla.org/en-US/docs/Web/CSS/Referenc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466183"/>
            <a:ext cx="9737271" cy="877804"/>
          </a:xfrm>
          <a:prstGeom prst="rect">
            <a:avLst/>
          </a:prstGeom>
        </p:spPr>
        <p:txBody>
          <a:bodyPr vert="horz" wrap="square" lIns="0" tIns="15875" rIns="0" bIns="0" rtlCol="0">
            <a:spAutoFit/>
          </a:bodyPr>
          <a:lstStyle/>
          <a:p>
            <a:pPr marL="12700" algn="ctr">
              <a:lnSpc>
                <a:spcPct val="100000"/>
              </a:lnSpc>
              <a:spcBef>
                <a:spcPts val="125"/>
              </a:spcBef>
            </a:pPr>
            <a:r>
              <a:rPr sz="2800" spc="-15" dirty="0">
                <a:solidFill>
                  <a:schemeClr val="tx1"/>
                </a:solidFill>
                <a:latin typeface="Times New Roman" panose="02020603050405020304" pitchFamily="18" charset="0"/>
                <a:cs typeface="Times New Roman" panose="02020603050405020304" pitchFamily="18" charset="0"/>
              </a:rPr>
              <a:t>DEPARTMENT</a:t>
            </a:r>
            <a:r>
              <a:rPr sz="2800" spc="320" dirty="0">
                <a:solidFill>
                  <a:schemeClr val="tx1"/>
                </a:solidFill>
                <a:latin typeface="Times New Roman" panose="02020603050405020304" pitchFamily="18" charset="0"/>
                <a:cs typeface="Times New Roman" panose="02020603050405020304" pitchFamily="18" charset="0"/>
              </a:rPr>
              <a:t> </a:t>
            </a:r>
            <a:r>
              <a:rPr sz="2800" spc="25" dirty="0">
                <a:solidFill>
                  <a:schemeClr val="tx1"/>
                </a:solidFill>
                <a:latin typeface="Times New Roman" panose="02020603050405020304" pitchFamily="18" charset="0"/>
                <a:cs typeface="Times New Roman" panose="02020603050405020304" pitchFamily="18" charset="0"/>
              </a:rPr>
              <a:t>OF</a:t>
            </a:r>
            <a:r>
              <a:rPr sz="2800" spc="1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ELECTRONICS</a:t>
            </a:r>
            <a:r>
              <a:rPr sz="2800" spc="135" dirty="0">
                <a:solidFill>
                  <a:schemeClr val="tx1"/>
                </a:solidFill>
                <a:latin typeface="Times New Roman" panose="02020603050405020304" pitchFamily="18" charset="0"/>
                <a:cs typeface="Times New Roman" panose="02020603050405020304" pitchFamily="18" charset="0"/>
              </a:rPr>
              <a:t> </a:t>
            </a:r>
            <a:r>
              <a:rPr sz="2800" spc="20" dirty="0">
                <a:solidFill>
                  <a:schemeClr val="tx1"/>
                </a:solidFill>
                <a:latin typeface="Times New Roman" panose="02020603050405020304" pitchFamily="18" charset="0"/>
                <a:cs typeface="Times New Roman" panose="02020603050405020304" pitchFamily="18" charset="0"/>
              </a:rPr>
              <a:t>AND</a:t>
            </a:r>
            <a:r>
              <a:rPr sz="2800" spc="9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COMMUNICATION</a:t>
            </a:r>
            <a:r>
              <a:rPr sz="2800" spc="190"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ENGINEERING</a:t>
            </a:r>
          </a:p>
        </p:txBody>
      </p:sp>
      <p:sp>
        <p:nvSpPr>
          <p:cNvPr id="3" name="object 3"/>
          <p:cNvSpPr txBox="1"/>
          <p:nvPr/>
        </p:nvSpPr>
        <p:spPr>
          <a:xfrm>
            <a:off x="2209800" y="2360623"/>
            <a:ext cx="7772400" cy="704680"/>
          </a:xfrm>
          <a:prstGeom prst="rect">
            <a:avLst/>
          </a:prstGeom>
        </p:spPr>
        <p:txBody>
          <a:bodyPr vert="horz" wrap="square" lIns="0" tIns="62865" rIns="0" bIns="0" rtlCol="0">
            <a:spAutoFit/>
          </a:bodyPr>
          <a:lstStyle/>
          <a:p>
            <a:pPr marL="15240" algn="ctr">
              <a:lnSpc>
                <a:spcPct val="100000"/>
              </a:lnSpc>
              <a:spcBef>
                <a:spcPts val="495"/>
              </a:spcBef>
            </a:pPr>
            <a:r>
              <a:rPr sz="2000" b="1" spc="30" dirty="0">
                <a:latin typeface="Times New Roman" panose="02020603050405020304" pitchFamily="18" charset="0"/>
                <a:cs typeface="Times New Roman" panose="02020603050405020304" pitchFamily="18" charset="0"/>
              </a:rPr>
              <a:t>18</a:t>
            </a:r>
            <a:r>
              <a:rPr sz="2000" b="1" spc="-5" dirty="0">
                <a:latin typeface="Times New Roman" panose="02020603050405020304" pitchFamily="18" charset="0"/>
                <a:cs typeface="Times New Roman" panose="02020603050405020304" pitchFamily="18" charset="0"/>
              </a:rPr>
              <a:t>E</a:t>
            </a:r>
            <a:r>
              <a:rPr sz="2000" b="1" spc="-15" dirty="0">
                <a:latin typeface="Times New Roman" panose="02020603050405020304" pitchFamily="18" charset="0"/>
                <a:cs typeface="Times New Roman" panose="02020603050405020304" pitchFamily="18" charset="0"/>
              </a:rPr>
              <a:t>C</a:t>
            </a:r>
            <a:r>
              <a:rPr sz="2000" b="1" spc="-20" dirty="0">
                <a:latin typeface="Times New Roman" panose="02020603050405020304" pitchFamily="18" charset="0"/>
                <a:cs typeface="Times New Roman" panose="02020603050405020304" pitchFamily="18" charset="0"/>
              </a:rPr>
              <a:t>P</a:t>
            </a:r>
            <a:r>
              <a:rPr sz="2000" b="1" spc="30" dirty="0">
                <a:latin typeface="Times New Roman" panose="02020603050405020304" pitchFamily="18" charset="0"/>
                <a:cs typeface="Times New Roman" panose="02020603050405020304" pitchFamily="18" charset="0"/>
              </a:rPr>
              <a:t>10</a:t>
            </a:r>
            <a:r>
              <a:rPr lang="en-IN" sz="2000" b="1" spc="30" dirty="0">
                <a:latin typeface="Times New Roman" panose="02020603050405020304" pitchFamily="18" charset="0"/>
                <a:cs typeface="Times New Roman" panose="02020603050405020304" pitchFamily="18" charset="0"/>
              </a:rPr>
              <a:t>5</a:t>
            </a:r>
            <a:r>
              <a:rPr sz="2000" b="1" spc="-10" dirty="0">
                <a:latin typeface="Times New Roman" panose="02020603050405020304" pitchFamily="18" charset="0"/>
                <a:cs typeface="Times New Roman" panose="02020603050405020304" pitchFamily="18" charset="0"/>
              </a:rPr>
              <a:t>L</a:t>
            </a:r>
            <a:r>
              <a:rPr sz="2000" b="1" spc="-20" dirty="0">
                <a:latin typeface="Times New Roman" panose="02020603050405020304" pitchFamily="18" charset="0"/>
                <a:cs typeface="Times New Roman" panose="02020603050405020304" pitchFamily="18" charset="0"/>
              </a:rPr>
              <a:t>-</a:t>
            </a:r>
            <a:r>
              <a:rPr sz="2000" b="1" spc="45" dirty="0">
                <a:latin typeface="Times New Roman" panose="02020603050405020304" pitchFamily="18" charset="0"/>
                <a:cs typeface="Times New Roman" panose="02020603050405020304" pitchFamily="18" charset="0"/>
              </a:rPr>
              <a:t>M</a:t>
            </a:r>
            <a:r>
              <a:rPr sz="2000" b="1" spc="-15" dirty="0">
                <a:latin typeface="Times New Roman" panose="02020603050405020304" pitchFamily="18" charset="0"/>
                <a:cs typeface="Times New Roman" panose="02020603050405020304" pitchFamily="18" charset="0"/>
              </a:rPr>
              <a:t>I</a:t>
            </a:r>
            <a:r>
              <a:rPr sz="2000" b="1" spc="25" dirty="0">
                <a:latin typeface="Times New Roman" panose="02020603050405020304" pitchFamily="18" charset="0"/>
                <a:cs typeface="Times New Roman" panose="02020603050405020304" pitchFamily="18" charset="0"/>
              </a:rPr>
              <a:t>N</a:t>
            </a:r>
            <a:r>
              <a:rPr sz="2000" b="1" spc="-10" dirty="0">
                <a:latin typeface="Times New Roman" panose="02020603050405020304" pitchFamily="18" charset="0"/>
                <a:cs typeface="Times New Roman" panose="02020603050405020304" pitchFamily="18" charset="0"/>
              </a:rPr>
              <a:t>O</a:t>
            </a:r>
            <a:r>
              <a:rPr sz="2000" b="1" spc="15" dirty="0">
                <a:latin typeface="Times New Roman" panose="02020603050405020304" pitchFamily="18" charset="0"/>
                <a:cs typeface="Times New Roman" panose="02020603050405020304" pitchFamily="18" charset="0"/>
              </a:rPr>
              <a:t>R</a:t>
            </a:r>
            <a:r>
              <a:rPr sz="2000" b="1" spc="-17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P</a:t>
            </a:r>
            <a:r>
              <a:rPr sz="2000" b="1" spc="-5" dirty="0">
                <a:latin typeface="Times New Roman" panose="02020603050405020304" pitchFamily="18" charset="0"/>
                <a:cs typeface="Times New Roman" panose="02020603050405020304" pitchFamily="18" charset="0"/>
              </a:rPr>
              <a:t>R</a:t>
            </a:r>
            <a:r>
              <a:rPr sz="2000" b="1" spc="-10" dirty="0">
                <a:latin typeface="Times New Roman" panose="02020603050405020304" pitchFamily="18" charset="0"/>
                <a:cs typeface="Times New Roman" panose="02020603050405020304" pitchFamily="18" charset="0"/>
              </a:rPr>
              <a:t>O</a:t>
            </a:r>
            <a:r>
              <a:rPr sz="2000" b="1" dirty="0">
                <a:latin typeface="Times New Roman" panose="02020603050405020304" pitchFamily="18" charset="0"/>
                <a:cs typeface="Times New Roman" panose="02020603050405020304" pitchFamily="18" charset="0"/>
              </a:rPr>
              <a:t>J</a:t>
            </a:r>
            <a:r>
              <a:rPr sz="2000" b="1" spc="-5" dirty="0">
                <a:latin typeface="Times New Roman" panose="02020603050405020304" pitchFamily="18" charset="0"/>
                <a:cs typeface="Times New Roman" panose="02020603050405020304" pitchFamily="18" charset="0"/>
              </a:rPr>
              <a:t>E</a:t>
            </a:r>
            <a:r>
              <a:rPr sz="2000" b="1" spc="-15" dirty="0">
                <a:latin typeface="Times New Roman" panose="02020603050405020304" pitchFamily="18" charset="0"/>
                <a:cs typeface="Times New Roman" panose="02020603050405020304" pitchFamily="18" charset="0"/>
              </a:rPr>
              <a:t>C</a:t>
            </a:r>
            <a:r>
              <a:rPr sz="2000" b="1" spc="-10" dirty="0">
                <a:latin typeface="Times New Roman" panose="02020603050405020304" pitchFamily="18" charset="0"/>
                <a:cs typeface="Times New Roman" panose="02020603050405020304" pitchFamily="18" charset="0"/>
              </a:rPr>
              <a:t>T</a:t>
            </a:r>
            <a:r>
              <a:rPr sz="2000" b="1" spc="5" dirty="0">
                <a:latin typeface="Times New Roman" panose="02020603050405020304" pitchFamily="18" charset="0"/>
                <a:cs typeface="Times New Roman" panose="02020603050405020304" pitchFamily="18" charset="0"/>
              </a:rPr>
              <a:t>-</a:t>
            </a:r>
            <a:r>
              <a:rPr sz="2000" b="1" spc="-10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I</a:t>
            </a:r>
            <a:r>
              <a:rPr lang="en-IN" sz="2000" b="1" spc="5" dirty="0">
                <a:latin typeface="Times New Roman" panose="02020603050405020304" pitchFamily="18" charset="0"/>
                <a:cs typeface="Times New Roman" panose="02020603050405020304" pitchFamily="18" charset="0"/>
              </a:rPr>
              <a:t>II</a:t>
            </a:r>
            <a:endParaRPr sz="2000" dirty="0">
              <a:latin typeface="Times New Roman" panose="02020603050405020304" pitchFamily="18" charset="0"/>
              <a:cs typeface="Times New Roman" panose="02020603050405020304" pitchFamily="18" charset="0"/>
            </a:endParaRPr>
          </a:p>
          <a:p>
            <a:pPr marL="8255" algn="ctr">
              <a:lnSpc>
                <a:spcPts val="2165"/>
              </a:lnSpc>
              <a:spcBef>
                <a:spcPts val="380"/>
              </a:spcBef>
            </a:pPr>
            <a:r>
              <a:rPr lang="en-US" sz="2000" b="1" spc="-10" dirty="0">
                <a:latin typeface="Times New Roman" panose="02020603050405020304" pitchFamily="18" charset="0"/>
                <a:cs typeface="Times New Roman" panose="02020603050405020304" pitchFamily="18" charset="0"/>
              </a:rPr>
              <a:t>PROJECT</a:t>
            </a:r>
            <a:r>
              <a:rPr sz="2000" b="1" spc="8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REVIEW</a:t>
            </a:r>
            <a:endParaRPr lang="en-US" sz="2000" b="1" spc="1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047135" y="3816993"/>
            <a:ext cx="4243070" cy="2046651"/>
          </a:xfrm>
          <a:prstGeom prst="rect">
            <a:avLst/>
          </a:prstGeom>
        </p:spPr>
        <p:txBody>
          <a:bodyPr vert="horz" wrap="square" lIns="0" tIns="4445" rIns="0" bIns="0" rtlCol="0">
            <a:spAutoFit/>
          </a:bodyPr>
          <a:lstStyle/>
          <a:p>
            <a:pPr marL="12700" marR="5080">
              <a:lnSpc>
                <a:spcPct val="112000"/>
              </a:lnSpc>
              <a:spcBef>
                <a:spcPts val="35"/>
              </a:spcBef>
            </a:pPr>
            <a:r>
              <a:rPr lang="en-IN" sz="2000" b="1" dirty="0">
                <a:solidFill>
                  <a:srgbClr val="0D0D0D"/>
                </a:solidFill>
                <a:latin typeface="Times New Roman" panose="02020603050405020304" pitchFamily="18" charset="0"/>
                <a:cs typeface="Times New Roman" panose="02020603050405020304" pitchFamily="18" charset="0"/>
              </a:rPr>
              <a:t>          </a:t>
            </a:r>
            <a:r>
              <a:rPr sz="2000" b="1" dirty="0">
                <a:solidFill>
                  <a:srgbClr val="0D0D0D"/>
                </a:solidFill>
                <a:latin typeface="Times New Roman" panose="02020603050405020304" pitchFamily="18" charset="0"/>
                <a:cs typeface="Times New Roman" panose="02020603050405020304" pitchFamily="18" charset="0"/>
              </a:rPr>
              <a:t>PRESENTED </a:t>
            </a:r>
            <a:r>
              <a:rPr sz="2000" b="1" spc="-70" dirty="0">
                <a:solidFill>
                  <a:srgbClr val="0D0D0D"/>
                </a:solidFill>
                <a:latin typeface="Times New Roman" panose="02020603050405020304" pitchFamily="18" charset="0"/>
                <a:cs typeface="Times New Roman" panose="02020603050405020304" pitchFamily="18" charset="0"/>
              </a:rPr>
              <a:t>BY:</a:t>
            </a:r>
            <a:endParaRPr lang="en-US" sz="2000" b="1" spc="-70" dirty="0">
              <a:solidFill>
                <a:srgbClr val="0D0D0D"/>
              </a:solidFill>
              <a:latin typeface="Times New Roman" panose="02020603050405020304" pitchFamily="18" charset="0"/>
              <a:cs typeface="Times New Roman" panose="02020603050405020304" pitchFamily="18" charset="0"/>
            </a:endParaRPr>
          </a:p>
          <a:p>
            <a:pPr marL="12700" marR="5080">
              <a:lnSpc>
                <a:spcPct val="112000"/>
              </a:lnSpc>
              <a:spcBef>
                <a:spcPts val="35"/>
              </a:spcBef>
            </a:pPr>
            <a:endParaRPr sz="2000" b="1" spc="-70" dirty="0">
              <a:solidFill>
                <a:srgbClr val="0D0D0D"/>
              </a:solidFill>
              <a:latin typeface="Times New Roman" panose="02020603050405020304" pitchFamily="18" charset="0"/>
              <a:cs typeface="Times New Roman" panose="02020603050405020304" pitchFamily="18" charset="0"/>
            </a:endParaRPr>
          </a:p>
          <a:p>
            <a:pPr marL="12700" marR="5080">
              <a:lnSpc>
                <a:spcPct val="112000"/>
              </a:lnSpc>
              <a:spcBef>
                <a:spcPts val="35"/>
              </a:spcBef>
            </a:pPr>
            <a:r>
              <a:rPr lang="en-IN" sz="2000" dirty="0">
                <a:latin typeface="Times New Roman" panose="02020603050405020304" pitchFamily="18" charset="0"/>
                <a:cs typeface="Times New Roman" panose="02020603050405020304" pitchFamily="18" charset="0"/>
              </a:rPr>
              <a:t>SUJEETH T              (927622BEC217)</a:t>
            </a:r>
          </a:p>
          <a:p>
            <a:pPr marL="12700" marR="5080">
              <a:lnSpc>
                <a:spcPct val="112000"/>
              </a:lnSpc>
              <a:spcBef>
                <a:spcPts val="35"/>
              </a:spcBef>
            </a:pPr>
            <a:r>
              <a:rPr lang="en-IN" sz="2000" dirty="0">
                <a:latin typeface="Times New Roman" panose="02020603050405020304" pitchFamily="18" charset="0"/>
                <a:cs typeface="Times New Roman" panose="02020603050405020304" pitchFamily="18" charset="0"/>
              </a:rPr>
              <a:t>VARUN NATRAJ V (927622BEC244)</a:t>
            </a:r>
          </a:p>
          <a:p>
            <a:pPr marL="12700" marR="5080">
              <a:lnSpc>
                <a:spcPct val="112000"/>
              </a:lnSpc>
              <a:spcBef>
                <a:spcPts val="35"/>
              </a:spcBef>
            </a:pPr>
            <a:r>
              <a:rPr lang="en-IN" sz="2000" dirty="0">
                <a:latin typeface="Times New Roman" panose="02020603050405020304" pitchFamily="18" charset="0"/>
                <a:cs typeface="Times New Roman" panose="02020603050405020304" pitchFamily="18" charset="0"/>
              </a:rPr>
              <a:t>VENKATESH T P     (927622BEC246)</a:t>
            </a:r>
          </a:p>
          <a:p>
            <a:pPr marL="12700" marR="5080">
              <a:lnSpc>
                <a:spcPct val="112000"/>
              </a:lnSpc>
              <a:spcBef>
                <a:spcPts val="35"/>
              </a:spcBef>
            </a:pPr>
            <a:endParaRPr lang="en-IN"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6672943" y="4085018"/>
            <a:ext cx="5486400" cy="718820"/>
          </a:xfrm>
          <a:prstGeom prst="rect">
            <a:avLst/>
          </a:prstGeom>
        </p:spPr>
        <p:txBody>
          <a:bodyPr vert="horz" wrap="square" lIns="0" tIns="12065" rIns="0" bIns="0" rtlCol="0">
            <a:spAutoFit/>
          </a:bodyPr>
          <a:lstStyle/>
          <a:p>
            <a:pPr marL="12700" marR="5080" indent="28575" algn="ctr">
              <a:lnSpc>
                <a:spcPct val="113000"/>
              </a:lnSpc>
              <a:spcBef>
                <a:spcPts val="95"/>
              </a:spcBef>
            </a:pPr>
            <a:r>
              <a:rPr sz="2000" b="1" dirty="0">
                <a:solidFill>
                  <a:srgbClr val="0D0D0D"/>
                </a:solidFill>
                <a:latin typeface="Times New Roman" panose="02020603050405020304" pitchFamily="18" charset="0"/>
                <a:cs typeface="Times New Roman" panose="02020603050405020304" pitchFamily="18" charset="0"/>
              </a:rPr>
              <a:t>G</a:t>
            </a:r>
            <a:r>
              <a:rPr sz="2000" b="1" spc="40" dirty="0">
                <a:solidFill>
                  <a:srgbClr val="0D0D0D"/>
                </a:solidFill>
                <a:latin typeface="Times New Roman" panose="02020603050405020304" pitchFamily="18" charset="0"/>
                <a:cs typeface="Times New Roman" panose="02020603050405020304" pitchFamily="18" charset="0"/>
              </a:rPr>
              <a:t>U</a:t>
            </a:r>
            <a:r>
              <a:rPr sz="2000" b="1" spc="-15" dirty="0">
                <a:solidFill>
                  <a:srgbClr val="0D0D0D"/>
                </a:solidFill>
                <a:latin typeface="Times New Roman" panose="02020603050405020304" pitchFamily="18" charset="0"/>
                <a:cs typeface="Times New Roman" panose="02020603050405020304" pitchFamily="18" charset="0"/>
              </a:rPr>
              <a:t>I</a:t>
            </a:r>
            <a:r>
              <a:rPr sz="2000" b="1" spc="10" dirty="0">
                <a:solidFill>
                  <a:srgbClr val="0D0D0D"/>
                </a:solidFill>
                <a:latin typeface="Times New Roman" panose="02020603050405020304" pitchFamily="18" charset="0"/>
                <a:cs typeface="Times New Roman" panose="02020603050405020304" pitchFamily="18" charset="0"/>
              </a:rPr>
              <a:t>D</a:t>
            </a:r>
            <a:r>
              <a:rPr sz="2000" b="1" spc="-5" dirty="0">
                <a:solidFill>
                  <a:srgbClr val="0D0D0D"/>
                </a:solidFill>
                <a:latin typeface="Times New Roman" panose="02020603050405020304" pitchFamily="18" charset="0"/>
                <a:cs typeface="Times New Roman" panose="02020603050405020304" pitchFamily="18" charset="0"/>
              </a:rPr>
              <a:t>E</a:t>
            </a:r>
            <a:r>
              <a:rPr sz="2000" b="1" spc="15" dirty="0">
                <a:solidFill>
                  <a:srgbClr val="0D0D0D"/>
                </a:solidFill>
                <a:latin typeface="Times New Roman" panose="02020603050405020304" pitchFamily="18" charset="0"/>
                <a:cs typeface="Times New Roman" panose="02020603050405020304" pitchFamily="18" charset="0"/>
              </a:rPr>
              <a:t>D</a:t>
            </a:r>
            <a:r>
              <a:rPr sz="2000" b="1" spc="-80" dirty="0">
                <a:solidFill>
                  <a:srgbClr val="0D0D0D"/>
                </a:solidFill>
                <a:latin typeface="Times New Roman" panose="02020603050405020304" pitchFamily="18" charset="0"/>
                <a:cs typeface="Times New Roman" panose="02020603050405020304" pitchFamily="18" charset="0"/>
              </a:rPr>
              <a:t> </a:t>
            </a:r>
            <a:r>
              <a:rPr sz="2000" b="1" spc="-70" dirty="0">
                <a:solidFill>
                  <a:srgbClr val="0D0D0D"/>
                </a:solidFill>
                <a:latin typeface="Times New Roman" panose="02020603050405020304" pitchFamily="18" charset="0"/>
                <a:cs typeface="Times New Roman" panose="02020603050405020304" pitchFamily="18" charset="0"/>
              </a:rPr>
              <a:t>B</a:t>
            </a:r>
            <a:r>
              <a:rPr sz="2000" b="1" spc="-145" dirty="0">
                <a:solidFill>
                  <a:srgbClr val="0D0D0D"/>
                </a:solidFill>
                <a:latin typeface="Times New Roman" panose="02020603050405020304" pitchFamily="18" charset="0"/>
                <a:cs typeface="Times New Roman" panose="02020603050405020304" pitchFamily="18" charset="0"/>
              </a:rPr>
              <a:t>Y</a:t>
            </a:r>
            <a:r>
              <a:rPr lang="en-IN" sz="2000" b="1" spc="5" dirty="0">
                <a:solidFill>
                  <a:srgbClr val="0D0D0D"/>
                </a:solidFill>
                <a:latin typeface="Times New Roman" panose="02020603050405020304" pitchFamily="18" charset="0"/>
                <a:cs typeface="Times New Roman" panose="02020603050405020304" pitchFamily="18" charset="0"/>
              </a:rPr>
              <a:t>,</a:t>
            </a:r>
          </a:p>
          <a:p>
            <a:pPr marL="12700" marR="5080" indent="28575" algn="ctr">
              <a:lnSpc>
                <a:spcPct val="113000"/>
              </a:lnSpc>
              <a:spcBef>
                <a:spcPts val="95"/>
              </a:spcBef>
            </a:pPr>
            <a:r>
              <a:rPr lang="en-IN" sz="2000" spc="5" dirty="0">
                <a:solidFill>
                  <a:srgbClr val="0D0D0D"/>
                </a:solidFill>
                <a:latin typeface="Times New Roman" panose="02020603050405020304" pitchFamily="18" charset="0"/>
                <a:cs typeface="Times New Roman" panose="02020603050405020304" pitchFamily="18" charset="0"/>
              </a:rPr>
              <a:t>DR.C.NANDHAGOPAL M.E.,</a:t>
            </a:r>
            <a:r>
              <a:rPr lang="en-IN" sz="2000" spc="5" dirty="0" err="1">
                <a:solidFill>
                  <a:srgbClr val="0D0D0D"/>
                </a:solidFill>
                <a:latin typeface="Times New Roman" panose="02020603050405020304" pitchFamily="18" charset="0"/>
                <a:cs typeface="Times New Roman" panose="02020603050405020304" pitchFamily="18" charset="0"/>
              </a:rPr>
              <a:t>Ph.d</a:t>
            </a:r>
            <a:r>
              <a:rPr lang="en-IN" sz="2000" spc="5" dirty="0">
                <a:solidFill>
                  <a:srgbClr val="0D0D0D"/>
                </a:solidFill>
                <a:latin typeface="Times New Roman" panose="02020603050405020304" pitchFamily="18" charset="0"/>
                <a:cs typeface="Times New Roman" panose="02020603050405020304" pitchFamily="18" charset="0"/>
              </a:rPr>
              <a:t>.,</a:t>
            </a:r>
            <a:r>
              <a:rPr sz="2000" spc="5" dirty="0">
                <a:solidFill>
                  <a:srgbClr val="0D0D0D"/>
                </a:solidFill>
                <a:latin typeface="Times New Roman" panose="02020603050405020304" pitchFamily="18" charset="0"/>
                <a:cs typeface="Times New Roman" panose="02020603050405020304" pitchFamily="18" charset="0"/>
              </a:rPr>
              <a:t> </a:t>
            </a:r>
            <a:endParaRPr lang="en-US" sz="2000" spc="30" dirty="0">
              <a:solidFill>
                <a:srgbClr val="0D0D0D"/>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8915400" y="233155"/>
            <a:ext cx="1557020" cy="811953"/>
          </a:xfrm>
          <a:prstGeom prst="rect">
            <a:avLst/>
          </a:prstGeom>
        </p:spPr>
      </p:pic>
      <p:pic>
        <p:nvPicPr>
          <p:cNvPr id="9" name="image1.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3155"/>
            <a:ext cx="2971800" cy="103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4.jpg"/>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125" y="175629"/>
            <a:ext cx="1382850" cy="11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3"/>
          <p:cNvSpPr txBox="1"/>
          <p:nvPr/>
        </p:nvSpPr>
        <p:spPr>
          <a:xfrm>
            <a:off x="2292350" y="3158241"/>
            <a:ext cx="7772400" cy="345607"/>
          </a:xfrm>
          <a:prstGeom prst="rect">
            <a:avLst/>
          </a:prstGeom>
        </p:spPr>
        <p:txBody>
          <a:bodyPr vert="horz" wrap="square" lIns="0" tIns="62865" rIns="0" bIns="0" rtlCol="0">
            <a:spAutoFit/>
          </a:bodyPr>
          <a:lstStyle/>
          <a:p>
            <a:pPr marL="8255" algn="ctr">
              <a:lnSpc>
                <a:spcPts val="2165"/>
              </a:lnSpc>
              <a:spcBef>
                <a:spcPts val="380"/>
              </a:spcBef>
            </a:pPr>
            <a:r>
              <a:rPr lang="en-IN" sz="2000" b="1" spc="10" dirty="0">
                <a:latin typeface="Times New Roman" panose="02020603050405020304" pitchFamily="18" charset="0"/>
                <a:cs typeface="Times New Roman" panose="02020603050405020304" pitchFamily="18" charset="0"/>
              </a:rPr>
              <a:t>TITLE: </a:t>
            </a:r>
            <a:r>
              <a:rPr lang="en-IN" sz="2000" b="1" spc="10" dirty="0">
                <a:solidFill>
                  <a:srgbClr val="FF0000"/>
                </a:solidFill>
                <a:latin typeface="Times New Roman" panose="02020603050405020304" pitchFamily="18" charset="0"/>
                <a:cs typeface="Times New Roman" panose="02020603050405020304" pitchFamily="18" charset="0"/>
              </a:rPr>
              <a:t>HYPERLOCAL INFORMATION EXCHANGE PLATFORM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530"/>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RESULT &amp; DISCUSSION</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381000" y="1326515"/>
            <a:ext cx="6816090" cy="276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Its job-seeking module adds practical value by connecting users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localized employment opportunities,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the platform more versatile.</a:t>
            </a:r>
          </a:p>
          <a:p>
            <a:pPr marR="0" lvl="0" indent="0" algn="just" defTabSz="914400" rtl="0" eaLnBrk="0" fontAlgn="base" latinLnBrk="0" hangingPunct="0">
              <a:lnSpc>
                <a:spcPct val="100000"/>
              </a:lnSpc>
              <a:spcBef>
                <a:spcPct val="0"/>
              </a:spcBef>
              <a:spcAft>
                <a:spcPct val="0"/>
              </a:spcAft>
              <a:buClrTx/>
              <a:buSzTx/>
              <a:buFont typeface="Wingdings" panose="05000000000000000000" charset="0"/>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indent="0" algn="just" defTabSz="914400" rtl="0" eaLnBrk="0" fontAlgn="base" latinLnBrk="0" hangingPunct="0">
              <a:lnSpc>
                <a:spcPct val="100000"/>
              </a:lnSpc>
              <a:spcBef>
                <a:spcPct val="0"/>
              </a:spcBef>
              <a:spcAft>
                <a:spcPct val="0"/>
              </a:spcAft>
              <a:buClrTx/>
              <a:buSzTx/>
              <a:buFont typeface="Wingdings" panose="05000000000000000000" charset="0"/>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Rigorous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confirmed seamless functionality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responsive design, and ease of use across various devices, though initial challenges </a:t>
            </a:r>
          </a:p>
        </p:txBody>
      </p:sp>
      <p:pic>
        <p:nvPicPr>
          <p:cNvPr id="8" name="Picture 8" descr="WhatsApp Image 2024-11-29 at 22.10.53_6e969fef"/>
          <p:cNvPicPr>
            <a:picLocks noChangeAspect="1"/>
          </p:cNvPicPr>
          <p:nvPr/>
        </p:nvPicPr>
        <p:blipFill>
          <a:blip r:embed="rId2"/>
          <a:stretch>
            <a:fillRect/>
          </a:stretch>
        </p:blipFill>
        <p:spPr>
          <a:xfrm>
            <a:off x="7530465" y="1314225"/>
            <a:ext cx="4509135" cy="4084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CONCLUSION &amp; FUTURE WORK</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838200" y="1447800"/>
            <a:ext cx="10744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defTabSz="914400" rtl="0" eaLnBrk="0" fontAlgn="base" latinLnBrk="0" hangingPunct="0">
              <a:lnSpc>
                <a:spcPct val="100000"/>
              </a:lnSpc>
              <a:spcBef>
                <a:spcPct val="0"/>
              </a:spcBef>
              <a:spcAft>
                <a:spcPct val="0"/>
              </a:spcAft>
              <a:buClrTx/>
              <a:buSzTx/>
            </a:pPr>
            <a:r>
              <a:rPr lang="en-US" sz="2400" b="0" i="0" dirty="0">
                <a:solidFill>
                  <a:srgbClr val="0D0D0D"/>
                </a:solidFill>
                <a:effectLst/>
                <a:latin typeface="Times New Roman" panose="02020603050405020304" pitchFamily="18" charset="0"/>
                <a:cs typeface="Times New Roman" panose="02020603050405020304" pitchFamily="18" charset="0"/>
              </a:rPr>
              <a:t>The </a:t>
            </a:r>
            <a:r>
              <a:rPr lang="en-US" sz="2400" b="1" i="0" dirty="0">
                <a:solidFill>
                  <a:srgbClr val="0D0D0D"/>
                </a:solidFill>
                <a:effectLst/>
                <a:latin typeface="Times New Roman" panose="02020603050405020304" pitchFamily="18" charset="0"/>
                <a:cs typeface="Times New Roman" panose="02020603050405020304" pitchFamily="18" charset="0"/>
              </a:rPr>
              <a:t>Hyperlocal Information Exchange Platform (HIP)</a:t>
            </a:r>
            <a:r>
              <a:rPr lang="en-US" sz="2400" b="0" i="0" dirty="0">
                <a:solidFill>
                  <a:srgbClr val="0D0D0D"/>
                </a:solidFill>
                <a:effectLst/>
                <a:latin typeface="Times New Roman" panose="02020603050405020304" pitchFamily="18" charset="0"/>
                <a:cs typeface="Times New Roman" panose="02020603050405020304" pitchFamily="18" charset="0"/>
              </a:rPr>
              <a:t> successfully addresses the need for a secure and efficient system for sharing sensitive and confidential information within controlled environments</a:t>
            </a:r>
            <a:r>
              <a:rPr lang="en-US" sz="2400" b="0" i="0" dirty="0">
                <a:solidFill>
                  <a:srgbClr val="0D0D0D"/>
                </a:solidFill>
                <a:effectLst/>
                <a:latin typeface="Arial" panose="020B0604020202020204" pitchFamily="34" charset="0"/>
                <a:cs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F01167B-49A6-A00A-7C74-2979DCAFBD46}"/>
              </a:ext>
            </a:extLst>
          </p:cNvPr>
          <p:cNvSpPr txBox="1"/>
          <p:nvPr/>
        </p:nvSpPr>
        <p:spPr>
          <a:xfrm>
            <a:off x="762000" y="2854442"/>
            <a:ext cx="10896600" cy="2585323"/>
          </a:xfrm>
          <a:prstGeom prst="rect">
            <a:avLst/>
          </a:prstGeom>
          <a:noFill/>
        </p:spPr>
        <p:txBody>
          <a:bodyPr wrap="square" rtlCol="0">
            <a:spAutoFit/>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Enhanced Security Features</a:t>
            </a:r>
            <a:r>
              <a:rPr lang="en-US" b="0" i="0" dirty="0">
                <a:solidFill>
                  <a:srgbClr val="0D0D0D"/>
                </a:solidFill>
                <a:effectLst/>
                <a:latin typeface="Times New Roman" panose="02020603050405020304" pitchFamily="18" charset="0"/>
                <a:cs typeface="Times New Roman" panose="02020603050405020304" pitchFamily="18" charset="0"/>
              </a:rPr>
              <a:t>: Integrating advanced encryption methods and biometric authentication for even stronger data protection.</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b="1" i="0" dirty="0">
                <a:solidFill>
                  <a:srgbClr val="0D0D0D"/>
                </a:solidFill>
                <a:effectLst/>
                <a:latin typeface="Times New Roman" panose="02020603050405020304" pitchFamily="18" charset="0"/>
                <a:cs typeface="Times New Roman" panose="02020603050405020304" pitchFamily="18" charset="0"/>
              </a:rPr>
              <a:t>Mobile App Development</a:t>
            </a:r>
            <a:r>
              <a:rPr lang="en-US" b="0" i="0" dirty="0">
                <a:solidFill>
                  <a:srgbClr val="0D0D0D"/>
                </a:solidFill>
                <a:effectLst/>
                <a:latin typeface="Times New Roman" panose="02020603050405020304" pitchFamily="18" charset="0"/>
                <a:cs typeface="Times New Roman" panose="02020603050405020304" pitchFamily="18" charset="0"/>
              </a:rPr>
              <a:t>: Expanding the platform to mobile devices for broader accessibility and real-time engagement.</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b="1" i="0" dirty="0">
                <a:solidFill>
                  <a:srgbClr val="0D0D0D"/>
                </a:solidFill>
                <a:effectLst/>
                <a:latin typeface="Times New Roman" panose="02020603050405020304" pitchFamily="18" charset="0"/>
                <a:cs typeface="Times New Roman" panose="02020603050405020304" pitchFamily="18" charset="0"/>
              </a:rPr>
              <a:t>AI-Based Moderation</a:t>
            </a:r>
            <a:r>
              <a:rPr lang="en-US" b="0" i="0" dirty="0">
                <a:solidFill>
                  <a:srgbClr val="0D0D0D"/>
                </a:solidFill>
                <a:effectLst/>
                <a:latin typeface="Times New Roman" panose="02020603050405020304" pitchFamily="18" charset="0"/>
                <a:cs typeface="Times New Roman" panose="02020603050405020304" pitchFamily="18" charset="0"/>
              </a:rPr>
              <a:t>: Leveraging AI to assist admins in monitoring content, identifying potential violations, and automating routine tasks.</a:t>
            </a:r>
          </a:p>
          <a:p>
            <a:pPr algn="just"/>
            <a:endParaRPr lang="en-IN" dirty="0"/>
          </a:p>
        </p:txBody>
      </p:sp>
      <p:pic>
        <p:nvPicPr>
          <p:cNvPr id="2050" name="Picture 2" descr="Future Scope Clipart - Man With ...">
            <a:extLst>
              <a:ext uri="{FF2B5EF4-FFF2-40B4-BE49-F238E27FC236}">
                <a16:creationId xmlns:a16="http://schemas.microsoft.com/office/drawing/2014/main" id="{1DFA1E08-BD28-663F-3FF6-F935F5DBD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4426" y="4996229"/>
            <a:ext cx="1600200" cy="18617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09600" y="1685330"/>
            <a:ext cx="1128989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Enhanced Data Security</a:t>
            </a: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User Trust</a:t>
            </a:r>
            <a:endParaRPr lang="en-IN" sz="2400" b="1" dirty="0">
              <a:solidFill>
                <a:srgbClr val="0D0D0D"/>
              </a:solidFill>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Customizable Community Pages</a:t>
            </a: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User-Friendly Interface</a:t>
            </a:r>
            <a:endParaRPr lang="en-IN" sz="2400" b="1" dirty="0">
              <a:solidFill>
                <a:srgbClr val="0D0D0D"/>
              </a:solidFill>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Reliable Moderation</a:t>
            </a: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Prevention of Unauthorized Sharing</a:t>
            </a:r>
            <a:endParaRPr lang="en-IN" sz="2400" b="1" dirty="0">
              <a:solidFill>
                <a:srgbClr val="0D0D0D"/>
              </a:solidFill>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Confidential Communication</a:t>
            </a: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Local Engagement</a:t>
            </a:r>
            <a:endParaRPr lang="en-IN" sz="2400" b="1" dirty="0">
              <a:solidFill>
                <a:srgbClr val="0D0D0D"/>
              </a:solidFill>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Scalability</a:t>
            </a: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Encourages Accountability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4" name="Picture 2" descr="Advantages - Free miscellaneous icons">
            <a:extLst>
              <a:ext uri="{FF2B5EF4-FFF2-40B4-BE49-F238E27FC236}">
                <a16:creationId xmlns:a16="http://schemas.microsoft.com/office/drawing/2014/main" id="{790B54BC-996F-098B-E122-23ACF7823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5146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curing Communication &amp; Transactions | CGS">
            <a:extLst>
              <a:ext uri="{FF2B5EF4-FFF2-40B4-BE49-F238E27FC236}">
                <a16:creationId xmlns:a16="http://schemas.microsoft.com/office/drawing/2014/main" id="{EFCDAF72-1994-60C7-FC60-25C4B544F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446" y="998345"/>
            <a:ext cx="2594044" cy="1609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9EC833D-659F-EDFC-1B9E-93ECF33AD8BB}"/>
              </a:ext>
            </a:extLst>
          </p:cNvPr>
          <p:cNvPicPr>
            <a:picLocks noChangeAspect="1"/>
          </p:cNvPicPr>
          <p:nvPr/>
        </p:nvPicPr>
        <p:blipFill>
          <a:blip r:embed="rId4"/>
          <a:srcRect b="10516"/>
          <a:stretch/>
        </p:blipFill>
        <p:spPr>
          <a:xfrm>
            <a:off x="9799647" y="4491051"/>
            <a:ext cx="2057400" cy="19859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APPLICATIONS</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09600" y="1131333"/>
            <a:ext cx="1128989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Corporate Communication</a:t>
            </a:r>
          </a:p>
          <a:p>
            <a:pPr marL="457200" marR="0" lvl="0" indent="-457200" algn="just" defTabSz="914400" rtl="0" eaLnBrk="0" fontAlgn="base" latinLnBrk="0" hangingPunct="0">
              <a:lnSpc>
                <a:spcPct val="100000"/>
              </a:lnSpc>
              <a:spcBef>
                <a:spcPct val="0"/>
              </a:spcBef>
              <a:spcAft>
                <a:spcPct val="0"/>
              </a:spcAft>
              <a:buClrTx/>
              <a:buSzTx/>
              <a:buAutoNum type="arabicPeriod"/>
            </a:pPr>
            <a:endParaRPr lang="en-IN" sz="2400" b="1" i="0" dirty="0">
              <a:solidFill>
                <a:srgbClr val="0D0D0D"/>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Government and Public Services</a:t>
            </a:r>
          </a:p>
          <a:p>
            <a:pPr marL="457200" marR="0" lvl="0" indent="-457200" algn="just" defTabSz="914400" rtl="0" eaLnBrk="0" fontAlgn="base" latinLnBrk="0" hangingPunct="0">
              <a:lnSpc>
                <a:spcPct val="100000"/>
              </a:lnSpc>
              <a:spcBef>
                <a:spcPct val="0"/>
              </a:spcBef>
              <a:spcAft>
                <a:spcPct val="0"/>
              </a:spcAft>
              <a:buClrTx/>
              <a:buSzTx/>
              <a:buAutoNum type="arabicPeriod"/>
            </a:pPr>
            <a:endParaRPr lang="en-IN" sz="2400" b="1" dirty="0">
              <a:solidFill>
                <a:srgbClr val="0D0D0D"/>
              </a:solidFill>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Educational Institutions</a:t>
            </a:r>
          </a:p>
          <a:p>
            <a:pPr marL="457200" marR="0" lvl="0" indent="-457200" algn="just" defTabSz="914400" rtl="0" eaLnBrk="0" fontAlgn="base" latinLnBrk="0" hangingPunct="0">
              <a:lnSpc>
                <a:spcPct val="100000"/>
              </a:lnSpc>
              <a:spcBef>
                <a:spcPct val="0"/>
              </a:spcBef>
              <a:spcAft>
                <a:spcPct val="0"/>
              </a:spcAft>
              <a:buClrTx/>
              <a:buSzTx/>
              <a:buAutoNum type="arabicPeriod"/>
            </a:pPr>
            <a:endParaRPr lang="en-IN" sz="2400" b="1" i="0" dirty="0">
              <a:solidFill>
                <a:srgbClr val="0D0D0D"/>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altLang="en-US" sz="2400" b="1" i="0" dirty="0">
                <a:solidFill>
                  <a:srgbClr val="0D0D0D"/>
                </a:solidFill>
                <a:effectLst/>
                <a:latin typeface="Times New Roman" panose="02020603050405020304" pitchFamily="18" charset="0"/>
                <a:cs typeface="Times New Roman" panose="02020603050405020304" pitchFamily="18" charset="0"/>
              </a:rPr>
              <a:t>Non-Governmental Organizations</a:t>
            </a:r>
          </a:p>
          <a:p>
            <a:pPr marL="457200" marR="0" lvl="0" indent="-457200" algn="just" defTabSz="914400" rtl="0" eaLnBrk="0" fontAlgn="base" latinLnBrk="0" hangingPunct="0">
              <a:lnSpc>
                <a:spcPct val="100000"/>
              </a:lnSpc>
              <a:spcBef>
                <a:spcPct val="0"/>
              </a:spcBef>
              <a:spcAft>
                <a:spcPct val="0"/>
              </a:spcAft>
              <a:buClrTx/>
              <a:buSzTx/>
              <a:buAutoNum type="arabicPeriod"/>
            </a:pPr>
            <a:endParaRPr lang="en-IN" altLang="en-US" sz="2400" b="1" i="0" dirty="0">
              <a:solidFill>
                <a:srgbClr val="0D0D0D"/>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Community Management</a:t>
            </a:r>
          </a:p>
          <a:p>
            <a:pPr marL="457200" marR="0" lvl="0" indent="-457200" algn="just" defTabSz="914400" rtl="0" eaLnBrk="0" fontAlgn="base" latinLnBrk="0" hangingPunct="0">
              <a:lnSpc>
                <a:spcPct val="100000"/>
              </a:lnSpc>
              <a:spcBef>
                <a:spcPct val="0"/>
              </a:spcBef>
              <a:spcAft>
                <a:spcPct val="0"/>
              </a:spcAft>
              <a:buClrTx/>
              <a:buSzTx/>
              <a:buAutoNum type="arabicPeriod"/>
            </a:pPr>
            <a:endParaRPr lang="en-IN" sz="2400" b="1" dirty="0">
              <a:solidFill>
                <a:srgbClr val="0D0D0D"/>
              </a:solidFill>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Military and Defence</a:t>
            </a:r>
          </a:p>
          <a:p>
            <a:pPr marL="457200" marR="0" lvl="0" indent="-457200" algn="just" defTabSz="914400" rtl="0" eaLnBrk="0" fontAlgn="base" latinLnBrk="0" hangingPunct="0">
              <a:lnSpc>
                <a:spcPct val="100000"/>
              </a:lnSpc>
              <a:spcBef>
                <a:spcPct val="0"/>
              </a:spcBef>
              <a:spcAft>
                <a:spcPct val="0"/>
              </a:spcAft>
              <a:buClrTx/>
              <a:buSzTx/>
              <a:buAutoNum type="arabicPeriod"/>
            </a:pPr>
            <a:endParaRPr lang="en-IN" sz="2400" b="1" i="0" dirty="0">
              <a:solidFill>
                <a:srgbClr val="0D0D0D"/>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Event Management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8" name="Picture 2" descr="How a Single Page Application Works ...">
            <a:extLst>
              <a:ext uri="{FF2B5EF4-FFF2-40B4-BE49-F238E27FC236}">
                <a16:creationId xmlns:a16="http://schemas.microsoft.com/office/drawing/2014/main" id="{B83C963D-4065-169E-4E17-48D42E700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461" y="2590800"/>
            <a:ext cx="32099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proving employee engagement">
            <a:extLst>
              <a:ext uri="{FF2B5EF4-FFF2-40B4-BE49-F238E27FC236}">
                <a16:creationId xmlns:a16="http://schemas.microsoft.com/office/drawing/2014/main" id="{6654ED3C-BB59-8BBF-3A97-8402AA2C5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950" y="83302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850+ Event Manager Stock Illustrations ...">
            <a:extLst>
              <a:ext uri="{FF2B5EF4-FFF2-40B4-BE49-F238E27FC236}">
                <a16:creationId xmlns:a16="http://schemas.microsoft.com/office/drawing/2014/main" id="{3308061A-21B7-A1F7-1D54-D5187FBB3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0" y="4661154"/>
            <a:ext cx="2609850"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08FEC1-D693-592B-D517-7739C66B01D9}"/>
              </a:ext>
            </a:extLst>
          </p:cNvPr>
          <p:cNvSpPr>
            <a:spLocks noGrp="1" noChangeArrowheads="1"/>
          </p:cNvSpPr>
          <p:nvPr>
            <p:ph type="body" idx="1"/>
          </p:nvPr>
        </p:nvSpPr>
        <p:spPr bwMode="auto">
          <a:xfrm>
            <a:off x="609600" y="1447800"/>
            <a:ext cx="11290300" cy="460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Information Systems Research: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hlinkClick r:id="rId2"/>
              </a:rPr>
              <a:t>https://www.sciencedirect.com/journal/information-systems</a:t>
            </a:r>
            <a:endPar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C7B94DE-3A49-3F50-6249-7FFE7831E662}"/>
              </a:ext>
            </a:extLst>
          </p:cNvPr>
          <p:cNvSpPr>
            <a:spLocks noChangeArrowheads="1"/>
          </p:cNvSpPr>
          <p:nvPr/>
        </p:nvSpPr>
        <p:spPr bwMode="auto">
          <a:xfrm>
            <a:off x="609600" y="2193859"/>
            <a:ext cx="10183761" cy="1374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MDN Web Docs: HTML Reference: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hlinkClick r:id="rId3"/>
              </a:rPr>
              <a:t>https://developer.mozilla.org/en-US/docs/Web/HTML/Reference</a:t>
            </a:r>
            <a:endPar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C497FA6-017D-C0E6-048F-9AD2E2D95F9F}"/>
              </a:ext>
            </a:extLst>
          </p:cNvPr>
          <p:cNvSpPr>
            <a:spLocks noChangeArrowheads="1"/>
          </p:cNvSpPr>
          <p:nvPr/>
        </p:nvSpPr>
        <p:spPr bwMode="auto">
          <a:xfrm>
            <a:off x="685800" y="3478178"/>
            <a:ext cx="10459210" cy="1374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MDN Web Docs: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CSS Reference:</a:t>
            </a: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hlinkClick r:id="rId4"/>
              </a:rPr>
              <a:t>https://developer.mozilla.org/en-US/docs/Web/CSS/Reference</a:t>
            </a: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587264D-B8FB-A7FB-9545-4F94255D5742}"/>
              </a:ext>
            </a:extLst>
          </p:cNvPr>
          <p:cNvSpPr txBox="1"/>
          <p:nvPr/>
        </p:nvSpPr>
        <p:spPr>
          <a:xfrm>
            <a:off x="571500" y="5024686"/>
            <a:ext cx="11049000" cy="86177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MDN Web Docs: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JavaScript :</a:t>
            </a: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hlinkClick r:id="rId5"/>
              </a:rPr>
              <a:t>https://developer.mozilla.org/en-US/docs/Web/JavaScript/Reference</a:t>
            </a:r>
            <a:r>
              <a:rPr kumimoji="0" lang="en-US" altLang="en-US" sz="25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PROJECT OUTCOME</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09600" y="1869996"/>
            <a:ext cx="8763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indent="-342900" algn="just" rtl="0" eaLnBrk="0" fontAlgn="base" hangingPunct="0">
              <a:spcBef>
                <a:spcPct val="0"/>
              </a:spcBef>
              <a:spcAft>
                <a:spcPct val="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We have successfully applied for our project to be presented at the IEEE conference. Currently, we are awaiting approval from the conference organizers. Given the innovative nature of our hyperlocal information transfer platform and its potential impact on local communities, we are confident that the proposal will be accepted. Once approved, it will provide an excellent opportunity for further validation, collaboration, and sharing of insights within the academic and professional community.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282D3CE9-33DA-4F2A-8B12-8E79BCA8588F}"/>
              </a:ext>
            </a:extLst>
          </p:cNvPr>
          <p:cNvPicPr>
            <a:picLocks noChangeAspect="1"/>
          </p:cNvPicPr>
          <p:nvPr/>
        </p:nvPicPr>
        <p:blipFill>
          <a:blip r:embed="rId2"/>
          <a:stretch>
            <a:fillRect/>
          </a:stretch>
        </p:blipFill>
        <p:spPr>
          <a:xfrm>
            <a:off x="9372600" y="203295"/>
            <a:ext cx="2743201" cy="27367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EECB14-54C5-B649-E2B5-58A29D7D0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699164"/>
            <a:ext cx="5562600" cy="4833940"/>
          </a:xfrm>
          <a:prstGeom prst="rect">
            <a:avLst/>
          </a:prstGeom>
        </p:spPr>
      </p:pic>
      <p:pic>
        <p:nvPicPr>
          <p:cNvPr id="5" name="Picture 4">
            <a:extLst>
              <a:ext uri="{FF2B5EF4-FFF2-40B4-BE49-F238E27FC236}">
                <a16:creationId xmlns:a16="http://schemas.microsoft.com/office/drawing/2014/main" id="{CDF4CD9A-7A21-9C5D-02E9-4E70FE723845}"/>
              </a:ext>
            </a:extLst>
          </p:cNvPr>
          <p:cNvPicPr>
            <a:picLocks noChangeAspect="1"/>
          </p:cNvPicPr>
          <p:nvPr/>
        </p:nvPicPr>
        <p:blipFill>
          <a:blip r:embed="rId3">
            <a:extLst>
              <a:ext uri="{28A0092B-C50C-407E-A947-70E740481C1C}">
                <a14:useLocalDpi xmlns:a14="http://schemas.microsoft.com/office/drawing/2010/main" val="0"/>
              </a:ext>
            </a:extLst>
          </a:blip>
          <a:srcRect t="10093"/>
          <a:stretch/>
        </p:blipFill>
        <p:spPr>
          <a:xfrm>
            <a:off x="838200" y="644550"/>
            <a:ext cx="4800600" cy="4943168"/>
          </a:xfrm>
          <a:prstGeom prst="rect">
            <a:avLst/>
          </a:prstGeom>
        </p:spPr>
      </p:pic>
      <p:sp>
        <p:nvSpPr>
          <p:cNvPr id="6" name="TextBox 5">
            <a:extLst>
              <a:ext uri="{FF2B5EF4-FFF2-40B4-BE49-F238E27FC236}">
                <a16:creationId xmlns:a16="http://schemas.microsoft.com/office/drawing/2014/main" id="{E69E9B44-A5C0-DCB2-8C1F-723A6BF111CC}"/>
              </a:ext>
            </a:extLst>
          </p:cNvPr>
          <p:cNvSpPr txBox="1"/>
          <p:nvPr/>
        </p:nvSpPr>
        <p:spPr>
          <a:xfrm>
            <a:off x="1447800" y="5974170"/>
            <a:ext cx="9677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APPLIED FOR </a:t>
            </a:r>
            <a:r>
              <a:rPr lang="en-US" b="1" dirty="0">
                <a:latin typeface="Times New Roman" panose="02020603050405020304" pitchFamily="18" charset="0"/>
                <a:cs typeface="Times New Roman" panose="02020603050405020304" pitchFamily="18" charset="0"/>
              </a:rPr>
              <a:t>IEEE CONFERENCE</a:t>
            </a:r>
            <a:r>
              <a:rPr lang="en-US" dirty="0">
                <a:latin typeface="Times New Roman" panose="02020603050405020304" pitchFamily="18" charset="0"/>
                <a:cs typeface="Times New Roman" panose="02020603050405020304" pitchFamily="18" charset="0"/>
              </a:rPr>
              <a:t> IN SURYA COLLEGE OF ENGINEERING, VILLUPURAM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6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14675" y="1319212"/>
            <a:ext cx="5962650" cy="4219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OBJECTIVE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09600" y="1141730"/>
            <a:ext cx="10608945"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just" defTabSz="914400" rtl="0" eaLnBrk="0" fontAlgn="base" latinLnBrk="0" hangingPunct="0">
              <a:lnSpc>
                <a:spcPct val="100000"/>
              </a:lnSpc>
              <a:spcBef>
                <a:spcPct val="0"/>
              </a:spcBef>
              <a:spcAft>
                <a:spcPct val="0"/>
              </a:spcAft>
              <a:buClrTx/>
              <a:buSzTx/>
            </a:pPr>
            <a:endParaRPr kumimoji="0" lang="en-IN" altLang="en-US" sz="24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pPr>
            <a:endParaRPr kumimoji="0" lang="en-IN" altLang="en-US" sz="24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pPr>
            <a:endParaRPr kumimoji="0" lang="en-IN" altLang="en-US" sz="24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pPr>
            <a:endParaRPr kumimoji="0" lang="en-IN" altLang="en-US" sz="24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nabl</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individuals within a community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communicate,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seamlessly</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rtl="0" eaLnBrk="0" fontAlgn="base" hangingPunct="0">
              <a:spcBef>
                <a:spcPct val="0"/>
              </a:spcBef>
              <a:spcAft>
                <a:spcPct val="0"/>
              </a:spcAft>
              <a:buFont typeface="Wingdings" panose="05000000000000000000" charset="0"/>
              <a:buChar char="Ø"/>
            </a:pPr>
            <a:r>
              <a:rPr lang="en-US" sz="2400" b="0" i="0" dirty="0">
                <a:solidFill>
                  <a:srgbClr val="0D0D0D"/>
                </a:solidFill>
                <a:effectLst/>
                <a:latin typeface="ui-sans-serif"/>
              </a:rPr>
              <a:t>Ensure data privacy through robust user </a:t>
            </a:r>
            <a:r>
              <a:rPr lang="en-US" sz="2400" b="1" i="0" dirty="0">
                <a:solidFill>
                  <a:srgbClr val="0D0D0D"/>
                </a:solidFill>
                <a:effectLst/>
                <a:latin typeface="ui-sans-serif"/>
              </a:rPr>
              <a:t>authentication </a:t>
            </a:r>
            <a:r>
              <a:rPr lang="en-US" sz="2400" b="0" i="0" dirty="0">
                <a:solidFill>
                  <a:srgbClr val="0D0D0D"/>
                </a:solidFill>
                <a:effectLst/>
                <a:latin typeface="ui-sans-serif"/>
              </a:rPr>
              <a:t>and </a:t>
            </a:r>
            <a:r>
              <a:rPr lang="en-US" sz="2400" b="1" i="0" dirty="0">
                <a:solidFill>
                  <a:srgbClr val="0D0D0D"/>
                </a:solidFill>
                <a:effectLst/>
                <a:latin typeface="ui-sans-serif"/>
              </a:rPr>
              <a:t>admin-controlled </a:t>
            </a:r>
            <a:r>
              <a:rPr lang="en-US" sz="2400" b="0" i="0" dirty="0">
                <a:solidFill>
                  <a:srgbClr val="0D0D0D"/>
                </a:solidFill>
                <a:effectLst/>
                <a:latin typeface="ui-sans-serif"/>
              </a:rPr>
              <a:t>access.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and security are prioritized with robust measures to ensure safe </a:t>
            </a: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information sharing.</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t>
            </a: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misinformation</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inappropriate content</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platform includes moderated content-sharing mechanisms and restrictions on forwarding</a:t>
            </a:r>
          </a:p>
        </p:txBody>
      </p:sp>
      <p:pic>
        <p:nvPicPr>
          <p:cNvPr id="1026" name="Picture 2" descr="Online Training: The Magic of Learning ...">
            <a:extLst>
              <a:ext uri="{FF2B5EF4-FFF2-40B4-BE49-F238E27FC236}">
                <a16:creationId xmlns:a16="http://schemas.microsoft.com/office/drawing/2014/main" id="{7BE128CE-800B-AC73-1EB3-347813915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1757" y="5718728"/>
            <a:ext cx="1933575" cy="10864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ABSTRACT</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09600" y="1316603"/>
            <a:ext cx="1128989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Hyperlocal Connect is a web-based platform designed to foster community engagement and economic growth. Leveraging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CSS, JavaScript, Node.js,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offers features like real-time chat, social media integration, a job finder, and interactive posts. Prioritizing user privacy and data security, the platform ensures a safe and inclusive digital space. By combating misinformation and promoting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job opportunities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Hyperlocal Connect aims to be a scalable solution for community development and economic prosperity. The platform's intuitive interface and robust backend infrastructure enable seamless user interaction and efficient data management. Additionally, its focus on accessibility and inclusivity ensures that individuals from diverse backgrounds can participate and benefit from the platform's offerings. By empowering communities to connect, collaborate, and thrive, Hyperlocal Connect plays a vital role in shaping the future of local development and social innovation.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INTRODUCTION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09600" y="1140777"/>
            <a:ext cx="6936105" cy="493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offers a user-friendly interface and real-time features like chat and notifications.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Prioritizing user privacy and security</a:t>
            </a:r>
            <a:r>
              <a:rPr lang="en-US" altLang="en-US" sz="2400" dirty="0">
                <a:latin typeface="Times New Roman" panose="02020603050405020304" pitchFamily="18" charset="0"/>
                <a:cs typeface="Times New Roman" panose="02020603050405020304" pitchFamily="18" charset="0"/>
              </a:rPr>
              <a:t>.</a:t>
            </a:r>
            <a:endPar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latform implements secure authentication and content moderation.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ombating misinformation and promoting local job opportunities</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ommunity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haping the future of local development and social innovation. </a:t>
            </a:r>
          </a:p>
        </p:txBody>
      </p:sp>
      <p:pic>
        <p:nvPicPr>
          <p:cNvPr id="3" name="Picture 3" descr="WhatsApp Image 2024-11-29 at 21.22.27_0d14b582"/>
          <p:cNvPicPr>
            <a:picLocks noChangeAspect="1"/>
          </p:cNvPicPr>
          <p:nvPr/>
        </p:nvPicPr>
        <p:blipFill>
          <a:blip r:embed="rId2"/>
          <a:stretch>
            <a:fillRect/>
          </a:stretch>
        </p:blipFill>
        <p:spPr>
          <a:xfrm>
            <a:off x="8382000" y="1828799"/>
            <a:ext cx="3373120" cy="35604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3396" y="457200"/>
            <a:ext cx="9765208" cy="1143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chemeClr val="tx1"/>
                </a:solidFill>
                <a:latin typeface="Times New Roman" panose="02020603050405020304" pitchFamily="18" charset="0"/>
                <a:cs typeface="Times New Roman" panose="02020603050405020304" pitchFamily="18" charset="0"/>
              </a:rPr>
              <a:t>LITERATURE SURVEY </a:t>
            </a:r>
            <a:endParaRPr lang="en-IN" sz="2800" b="1"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79794608"/>
              </p:ext>
            </p:extLst>
          </p:nvPr>
        </p:nvGraphicFramePr>
        <p:xfrm>
          <a:off x="1447800" y="1182961"/>
          <a:ext cx="9649072" cy="5217839"/>
        </p:xfrm>
        <a:graphic>
          <a:graphicData uri="http://schemas.openxmlformats.org/drawingml/2006/table">
            <a:tbl>
              <a:tblPr firstRow="1" bandRow="1">
                <a:tableStyleId>{2D5ABB26-0587-4C30-8999-92F81FD0307C}</a:tableStyleId>
              </a:tblPr>
              <a:tblGrid>
                <a:gridCol w="861524">
                  <a:extLst>
                    <a:ext uri="{9D8B030D-6E8A-4147-A177-3AD203B41FA5}">
                      <a16:colId xmlns:a16="http://schemas.microsoft.com/office/drawing/2014/main" val="20000"/>
                    </a:ext>
                  </a:extLst>
                </a:gridCol>
                <a:gridCol w="2498421">
                  <a:extLst>
                    <a:ext uri="{9D8B030D-6E8A-4147-A177-3AD203B41FA5}">
                      <a16:colId xmlns:a16="http://schemas.microsoft.com/office/drawing/2014/main" val="20001"/>
                    </a:ext>
                  </a:extLst>
                </a:gridCol>
                <a:gridCol w="2498421">
                  <a:extLst>
                    <a:ext uri="{9D8B030D-6E8A-4147-A177-3AD203B41FA5}">
                      <a16:colId xmlns:a16="http://schemas.microsoft.com/office/drawing/2014/main" val="20002"/>
                    </a:ext>
                  </a:extLst>
                </a:gridCol>
                <a:gridCol w="3790706">
                  <a:extLst>
                    <a:ext uri="{9D8B030D-6E8A-4147-A177-3AD203B41FA5}">
                      <a16:colId xmlns:a16="http://schemas.microsoft.com/office/drawing/2014/main" val="20003"/>
                    </a:ext>
                  </a:extLst>
                </a:gridCol>
              </a:tblGrid>
              <a:tr h="768007">
                <a:tc>
                  <a:txBody>
                    <a:bodyPr/>
                    <a:lstStyle/>
                    <a:p>
                      <a:pPr algn="ctr">
                        <a:lnSpc>
                          <a:spcPct val="150000"/>
                        </a:lnSpc>
                      </a:pPr>
                      <a:r>
                        <a:rPr lang="en-US" sz="1600" b="1" dirty="0">
                          <a:solidFill>
                            <a:srgbClr val="FF0000"/>
                          </a:solidFill>
                          <a:latin typeface="Times New Roman" pitchFamily="18" charset="0"/>
                          <a:cs typeface="Times New Roman"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600" b="1" dirty="0">
                          <a:solidFill>
                            <a:srgbClr val="FF0000"/>
                          </a:solidFill>
                          <a:latin typeface="Times New Roman" pitchFamily="18" charset="0"/>
                          <a:cs typeface="Times New Roman"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600" b="1" dirty="0">
                          <a:solidFill>
                            <a:srgbClr val="FF0000"/>
                          </a:solidFill>
                          <a:latin typeface="Times New Roman" pitchFamily="18" charset="0"/>
                          <a:cs typeface="Times New Roman" pitchFamily="18" charset="0"/>
                        </a:rPr>
                        <a:t>AUTHOR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600" b="1" dirty="0">
                          <a:solidFill>
                            <a:srgbClr val="FF0000"/>
                          </a:solidFill>
                          <a:latin typeface="Times New Roman" pitchFamily="18" charset="0"/>
                          <a:cs typeface="Times New Roman"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33352">
                <a:tc>
                  <a:txBody>
                    <a:bodyPr/>
                    <a:lstStyle/>
                    <a:p>
                      <a:pPr algn="ctr">
                        <a:lnSpc>
                          <a:spcPct val="150000"/>
                        </a:lnSpc>
                      </a:pPr>
                      <a:endParaRPr lang="en-US" sz="1600" dirty="0">
                        <a:latin typeface="Times New Roman" panose="02020603050405020304" pitchFamily="18" charset="0"/>
                        <a:cs typeface="Times New Roman" panose="02020603050405020304" pitchFamily="18" charset="0"/>
                      </a:endParaRPr>
                    </a:p>
                    <a:p>
                      <a:pPr algn="ctr">
                        <a:lnSpc>
                          <a:spcPct val="150000"/>
                        </a:lnSpc>
                      </a:pPr>
                      <a:endParaRPr lang="en-US" sz="1600" dirty="0">
                        <a:latin typeface="Times New Roman" panose="02020603050405020304" pitchFamily="18" charset="0"/>
                        <a:cs typeface="Times New Roman" panose="02020603050405020304" pitchFamily="18" charset="0"/>
                      </a:endParaRPr>
                    </a:p>
                    <a:p>
                      <a:pPr algn="ctr">
                        <a:lnSpc>
                          <a:spcPct val="150000"/>
                        </a:lnSpc>
                      </a:pPr>
                      <a:r>
                        <a:rPr lang="en-US" sz="1600" dirty="0">
                          <a:latin typeface="Times New Roman" panose="02020603050405020304" pitchFamily="18" charset="0"/>
                          <a:cs typeface="Times New Roman" panose="02020603050405020304" pitchFamily="18" charset="0"/>
                        </a:rPr>
                        <a:t>1</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A study for an easy UI based communication platform.</a:t>
                      </a:r>
                      <a:endParaRPr lang="en-GB" sz="1800" b="1" i="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Mohan Pandey,</a:t>
                      </a:r>
                    </a:p>
                    <a:p>
                      <a:pPr algn="l">
                        <a:lnSpc>
                          <a:spcPct val="150000"/>
                        </a:lnSpc>
                      </a:pPr>
                      <a:r>
                        <a:rPr lang="en-IN" sz="1600" dirty="0">
                          <a:latin typeface="Times New Roman" panose="02020603050405020304" pitchFamily="18" charset="0"/>
                          <a:cs typeface="Times New Roman" panose="02020603050405020304" pitchFamily="18" charset="0"/>
                        </a:rPr>
                        <a:t>Anubhav Bhatt,</a:t>
                      </a:r>
                    </a:p>
                    <a:p>
                      <a:pPr algn="l">
                        <a:lnSpc>
                          <a:spcPct val="150000"/>
                        </a:lnSpc>
                      </a:pPr>
                      <a:r>
                        <a:rPr lang="en-IN" sz="1600" dirty="0" err="1">
                          <a:latin typeface="Times New Roman" panose="02020603050405020304" pitchFamily="18" charset="0"/>
                          <a:cs typeface="Times New Roman" panose="02020603050405020304" pitchFamily="18" charset="0"/>
                        </a:rPr>
                        <a:t>Ambuj</a:t>
                      </a:r>
                      <a:r>
                        <a:rPr lang="en-IN" sz="1600" dirty="0">
                          <a:latin typeface="Times New Roman" panose="02020603050405020304" pitchFamily="18" charset="0"/>
                          <a:cs typeface="Times New Roman" panose="02020603050405020304" pitchFamily="18" charset="0"/>
                        </a:rPr>
                        <a:t> Pathak.</a:t>
                      </a:r>
                    </a:p>
                    <a:p>
                      <a:pPr algn="l">
                        <a:lnSpc>
                          <a:spcPct val="150000"/>
                        </a:lnSpc>
                      </a:pPr>
                      <a:r>
                        <a:rPr lang="en-IN" sz="1600" b="0" u="none" kern="1200" dirty="0">
                          <a:solidFill>
                            <a:schemeClr val="tx1"/>
                          </a:solidFill>
                          <a:latin typeface="Times New Roman" pitchFamily="18" charset="0"/>
                          <a:cs typeface="Times New Roman" pitchFamily="18" charset="0"/>
                        </a:rPr>
                        <a:t>2023</a:t>
                      </a:r>
                      <a:endParaRPr lang="en-US" sz="1600" b="0" u="none" kern="12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600" dirty="0">
                          <a:latin typeface="Times New Roman" panose="02020603050405020304" pitchFamily="18" charset="0"/>
                          <a:cs typeface="Times New Roman" panose="02020603050405020304" pitchFamily="18" charset="0"/>
                        </a:rPr>
                        <a:t>UI is the most important aspect in creating any communication-based application and the developer has to make sure that the user interface should be appropriate for every type of user regardless of their backgrounds and their working area. </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02844">
                <a:tc>
                  <a:txBody>
                    <a:bodyPr/>
                    <a:lstStyle/>
                    <a:p>
                      <a:pPr algn="ctr">
                        <a:lnSpc>
                          <a:spcPct val="150000"/>
                        </a:lnSpc>
                      </a:pPr>
                      <a:endParaRPr lang="en-US" sz="1600" dirty="0">
                        <a:latin typeface="Times New Roman" panose="02020603050405020304" pitchFamily="18" charset="0"/>
                        <a:cs typeface="Times New Roman" panose="02020603050405020304" pitchFamily="18" charset="0"/>
                      </a:endParaRPr>
                    </a:p>
                    <a:p>
                      <a:pPr algn="ctr">
                        <a:lnSpc>
                          <a:spcPct val="150000"/>
                        </a:lnSpc>
                      </a:pPr>
                      <a:endParaRPr lang="en-US" sz="1600" dirty="0">
                        <a:latin typeface="Times New Roman" panose="02020603050405020304" pitchFamily="18" charset="0"/>
                        <a:cs typeface="Times New Roman" panose="02020603050405020304" pitchFamily="18" charset="0"/>
                      </a:endParaRPr>
                    </a:p>
                    <a:p>
                      <a:pPr algn="ctr">
                        <a:lnSpc>
                          <a:spcPct val="150000"/>
                        </a:lnSpc>
                      </a:pPr>
                      <a:r>
                        <a:rPr lang="en-US" sz="16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Times New Roman" panose="02020603050405020304" pitchFamily="18" charset="0"/>
                          <a:ea typeface="+mn-ea"/>
                          <a:cs typeface="Times New Roman" panose="02020603050405020304" pitchFamily="18" charset="0"/>
                        </a:rPr>
                        <a:t>COMMUNICATION PLATFORMS: NEW POSITIONS AND APPOINTMENT</a:t>
                      </a:r>
                    </a:p>
                    <a:p>
                      <a:endParaRPr lang="en-GB" sz="1800" b="1" i="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pPr>
                      <a:r>
                        <a:rPr lang="en-IN" sz="1800" b="0" i="0" u="none" strike="noStrike" dirty="0" err="1">
                          <a:solidFill>
                            <a:schemeClr val="tx1"/>
                          </a:solidFill>
                          <a:effectLst/>
                          <a:latin typeface="Times New Roman" panose="02020603050405020304" pitchFamily="18" charset="0"/>
                          <a:ea typeface="+mn-ea"/>
                          <a:cs typeface="Times New Roman" panose="02020603050405020304" pitchFamily="18" charset="0"/>
                        </a:rPr>
                        <a:t>Anzhelika</a:t>
                      </a:r>
                      <a:r>
                        <a:rPr lang="en-IN" sz="1800" b="0" i="0" u="none" strike="noStrike" dirty="0">
                          <a:solidFill>
                            <a:schemeClr val="tx1"/>
                          </a:solidFill>
                          <a:effectLst/>
                          <a:latin typeface="Times New Roman" panose="02020603050405020304" pitchFamily="18" charset="0"/>
                          <a:ea typeface="+mn-ea"/>
                          <a:cs typeface="Times New Roman" panose="02020603050405020304" pitchFamily="18" charset="0"/>
                        </a:rPr>
                        <a:t> </a:t>
                      </a:r>
                      <a:r>
                        <a:rPr lang="en-IN" sz="1800" b="0" i="0" u="none" strike="noStrike" dirty="0" err="1">
                          <a:solidFill>
                            <a:schemeClr val="tx1"/>
                          </a:solidFill>
                          <a:effectLst/>
                          <a:latin typeface="Times New Roman" panose="02020603050405020304" pitchFamily="18" charset="0"/>
                          <a:ea typeface="+mn-ea"/>
                          <a:cs typeface="Times New Roman" panose="02020603050405020304" pitchFamily="18" charset="0"/>
                        </a:rPr>
                        <a:t>Dosenko</a:t>
                      </a:r>
                      <a:r>
                        <a:rPr lang="en-IN" sz="1800" b="0" i="0" u="none" strike="noStrike"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r>
                        <a:rPr lang="en-IN" b="0" i="0" u="none" dirty="0">
                          <a:solidFill>
                            <a:schemeClr val="tx1"/>
                          </a:solidFill>
                          <a:effectLst/>
                          <a:latin typeface="Times New Roman" panose="02020603050405020304" pitchFamily="18" charset="0"/>
                          <a:ea typeface="+mn-ea"/>
                          <a:cs typeface="Times New Roman" panose="02020603050405020304" pitchFamily="18" charset="0"/>
                        </a:rPr>
                        <a:t>Inga </a:t>
                      </a:r>
                      <a:r>
                        <a:rPr lang="en-IN" b="0" i="0" u="none" dirty="0" err="1">
                          <a:solidFill>
                            <a:schemeClr val="tx1"/>
                          </a:solidFill>
                          <a:effectLst/>
                          <a:latin typeface="Times New Roman" panose="02020603050405020304" pitchFamily="18" charset="0"/>
                          <a:ea typeface="+mn-ea"/>
                          <a:cs typeface="Times New Roman" panose="02020603050405020304" pitchFamily="18" charset="0"/>
                        </a:rPr>
                        <a:t>Pohrebniak</a:t>
                      </a:r>
                      <a:r>
                        <a:rPr lang="en-IN" b="0" i="0" u="none" dirty="0">
                          <a:solidFill>
                            <a:schemeClr val="tx1"/>
                          </a:solidFill>
                          <a:effectLst/>
                          <a:latin typeface="Times New Roman" panose="02020603050405020304" pitchFamily="18" charset="0"/>
                          <a:ea typeface="+mn-ea"/>
                          <a:cs typeface="Times New Roman" panose="02020603050405020304" pitchFamily="18" charset="0"/>
                        </a:rPr>
                        <a:t>,</a:t>
                      </a:r>
                    </a:p>
                    <a:p>
                      <a:r>
                        <a:rPr lang="en-IN" b="0" i="0" u="none" strike="noStrike" dirty="0" err="1">
                          <a:solidFill>
                            <a:schemeClr val="tx1"/>
                          </a:solidFill>
                          <a:effectLst/>
                          <a:latin typeface="Times New Roman" panose="02020603050405020304" pitchFamily="18" charset="0"/>
                          <a:ea typeface="+mn-ea"/>
                          <a:cs typeface="Times New Roman" panose="02020603050405020304" pitchFamily="18" charset="0"/>
                        </a:rPr>
                        <a:t>Gaiana</a:t>
                      </a:r>
                      <a:r>
                        <a:rPr lang="en-IN" b="0" i="0" u="none" strike="noStrike" dirty="0">
                          <a:solidFill>
                            <a:schemeClr val="tx1"/>
                          </a:solidFill>
                          <a:effectLst/>
                          <a:latin typeface="Times New Roman" panose="02020603050405020304" pitchFamily="18" charset="0"/>
                          <a:ea typeface="+mn-ea"/>
                          <a:cs typeface="Times New Roman" panose="02020603050405020304" pitchFamily="18" charset="0"/>
                        </a:rPr>
                        <a:t> </a:t>
                      </a:r>
                      <a:r>
                        <a:rPr lang="en-IN" b="0" i="0" u="none" strike="noStrike" dirty="0" err="1">
                          <a:solidFill>
                            <a:schemeClr val="tx1"/>
                          </a:solidFill>
                          <a:effectLst/>
                          <a:latin typeface="Times New Roman" panose="02020603050405020304" pitchFamily="18" charset="0"/>
                          <a:ea typeface="+mn-ea"/>
                          <a:cs typeface="Times New Roman" panose="02020603050405020304" pitchFamily="18" charset="0"/>
                        </a:rPr>
                        <a:t>Iuksel</a:t>
                      </a:r>
                      <a:r>
                        <a:rPr lang="en-IN" b="0" i="0" u="none" strike="noStrike" dirty="0">
                          <a:solidFill>
                            <a:schemeClr val="tx1"/>
                          </a:solidFill>
                          <a:effectLst/>
                          <a:latin typeface="Times New Roman" panose="02020603050405020304" pitchFamily="18" charset="0"/>
                          <a:ea typeface="+mn-ea"/>
                          <a:cs typeface="Times New Roman" panose="02020603050405020304" pitchFamily="18" charset="0"/>
                        </a:rPr>
                        <a:t>,</a:t>
                      </a:r>
                    </a:p>
                    <a:p>
                      <a:r>
                        <a:rPr lang="en-IN" b="0" i="0" u="none" dirty="0">
                          <a:solidFill>
                            <a:schemeClr val="tx1"/>
                          </a:solidFill>
                          <a:effectLst/>
                          <a:latin typeface="Times New Roman" panose="02020603050405020304" pitchFamily="18" charset="0"/>
                          <a:ea typeface="+mn-ea"/>
                          <a:cs typeface="Times New Roman" panose="02020603050405020304" pitchFamily="18" charset="0"/>
                        </a:rPr>
                        <a:t>Aleksandra </a:t>
                      </a:r>
                      <a:r>
                        <a:rPr lang="en-IN" b="0" i="0" u="none" dirty="0" err="1">
                          <a:solidFill>
                            <a:schemeClr val="tx1"/>
                          </a:solidFill>
                          <a:effectLst/>
                          <a:latin typeface="Times New Roman" panose="02020603050405020304" pitchFamily="18" charset="0"/>
                          <a:ea typeface="+mn-ea"/>
                          <a:cs typeface="Times New Roman" panose="02020603050405020304" pitchFamily="18" charset="0"/>
                        </a:rPr>
                        <a:t>Synowiec</a:t>
                      </a:r>
                      <a:r>
                        <a:rPr lang="en-IN" b="0" i="0" u="none" dirty="0">
                          <a:solidFill>
                            <a:schemeClr val="tx1"/>
                          </a:solidFill>
                          <a:effectLst/>
                          <a:latin typeface="Times New Roman" panose="02020603050405020304" pitchFamily="18" charset="0"/>
                          <a:ea typeface="+mn-ea"/>
                          <a:cs typeface="Times New Roman" panose="02020603050405020304" pitchFamily="18" charset="0"/>
                        </a:rPr>
                        <a:t>.</a:t>
                      </a:r>
                    </a:p>
                    <a:p>
                      <a:r>
                        <a:rPr lang="en-IN" b="0" i="0" u="none" dirty="0">
                          <a:solidFill>
                            <a:schemeClr val="tx1"/>
                          </a:solidFill>
                          <a:effectLst/>
                          <a:latin typeface="Times New Roman" panose="02020603050405020304" pitchFamily="18" charset="0"/>
                          <a:ea typeface="+mn-ea"/>
                          <a:cs typeface="Times New Roman" panose="02020603050405020304" pitchFamily="18" charset="0"/>
                        </a:rPr>
                        <a:t>2020</a:t>
                      </a:r>
                    </a:p>
                    <a:p>
                      <a:br>
                        <a:rPr lang="en-IN" dirty="0">
                          <a:latin typeface="Times New Roman" panose="02020603050405020304" pitchFamily="18" charset="0"/>
                          <a:cs typeface="Times New Roman" panose="02020603050405020304" pitchFamily="18" charset="0"/>
                        </a:rPr>
                      </a:br>
                      <a:endParaRPr lang="en-US" sz="1800" b="0" u="none"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GB" sz="1800" kern="1200"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There are acute problem of identification of modern information and communication technologies, which known as communication platforms of the XXI century. The problem is due to the concept outlined. There is no unified definition and classifications that would clearly define the terminological series of the concept as a theoretical and practical unit.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6934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EXISTING METHOD/PROBLEM STATEMENT</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09600" y="838200"/>
            <a:ext cx="10837545" cy="309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rPr>
              <a:t>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many communities, there is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effective platforms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hyperlocal communication and information sharing. Existing methods, such as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community boards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social media platforms, often fall short in addressing the specific needs of localized communities. These methods may lack features like real-time communication,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job-specific functionalities,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robust privacy and security measures.</a:t>
            </a:r>
          </a:p>
        </p:txBody>
      </p:sp>
      <p:pic>
        <p:nvPicPr>
          <p:cNvPr id="3" name="Picture 2"/>
          <p:cNvPicPr/>
          <p:nvPr/>
        </p:nvPicPr>
        <p:blipFill>
          <a:blip r:embed="rId2"/>
          <a:stretch>
            <a:fillRect/>
          </a:stretch>
        </p:blipFill>
        <p:spPr>
          <a:xfrm>
            <a:off x="3505200" y="3505200"/>
            <a:ext cx="5534660" cy="2912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PROPOSED METHOD</a:t>
            </a:r>
            <a:endParaRPr lang="en-IN" sz="2800" dirty="0">
              <a:latin typeface="Times New Roman" panose="02020603050405020304" pitchFamily="18" charset="0"/>
              <a:cs typeface="Times New Roman" panose="02020603050405020304" pitchFamily="18" charset="0"/>
            </a:endParaRPr>
          </a:p>
        </p:txBody>
      </p:sp>
      <p:pic>
        <p:nvPicPr>
          <p:cNvPr id="3" name="Picture 1" descr="WhatsApp Image 2024-11-29 at 21.29.53_c1feb6e3"/>
          <p:cNvPicPr>
            <a:picLocks noChangeAspect="1"/>
          </p:cNvPicPr>
          <p:nvPr/>
        </p:nvPicPr>
        <p:blipFill>
          <a:blip r:embed="rId2"/>
          <a:stretch>
            <a:fillRect/>
          </a:stretch>
        </p:blipFill>
        <p:spPr>
          <a:xfrm>
            <a:off x="539443" y="1583436"/>
            <a:ext cx="2803525" cy="1767205"/>
          </a:xfrm>
          <a:prstGeom prst="rect">
            <a:avLst/>
          </a:prstGeom>
        </p:spPr>
      </p:pic>
      <p:pic>
        <p:nvPicPr>
          <p:cNvPr id="7" name="Content Placeholder 6"/>
          <p:cNvPicPr>
            <a:picLocks noGrp="1" noChangeAspect="1"/>
          </p:cNvPicPr>
          <p:nvPr>
            <p:ph sz="half" idx="2"/>
          </p:nvPr>
        </p:nvPicPr>
        <p:blipFill>
          <a:blip r:embed="rId3"/>
          <a:stretch>
            <a:fillRect/>
          </a:stretch>
        </p:blipFill>
        <p:spPr>
          <a:xfrm>
            <a:off x="4297844" y="1618064"/>
            <a:ext cx="3205480" cy="1638300"/>
          </a:xfrm>
          <a:prstGeom prst="rect">
            <a:avLst/>
          </a:prstGeom>
        </p:spPr>
      </p:pic>
      <p:pic>
        <p:nvPicPr>
          <p:cNvPr id="9" name="Content Placeholder 8"/>
          <p:cNvPicPr>
            <a:picLocks noGrp="1" noChangeAspect="1"/>
          </p:cNvPicPr>
          <p:nvPr>
            <p:ph sz="half" idx="3"/>
          </p:nvPr>
        </p:nvPicPr>
        <p:blipFill>
          <a:blip r:embed="rId4"/>
          <a:stretch>
            <a:fillRect/>
          </a:stretch>
        </p:blipFill>
        <p:spPr>
          <a:xfrm>
            <a:off x="8458200" y="1571993"/>
            <a:ext cx="3048000" cy="1784350"/>
          </a:xfrm>
          <a:prstGeom prst="rect">
            <a:avLst/>
          </a:prstGeom>
        </p:spPr>
      </p:pic>
      <p:pic>
        <p:nvPicPr>
          <p:cNvPr id="11" name="Picture 10"/>
          <p:cNvPicPr>
            <a:picLocks noChangeAspect="1"/>
          </p:cNvPicPr>
          <p:nvPr/>
        </p:nvPicPr>
        <p:blipFill>
          <a:blip r:embed="rId5"/>
          <a:stretch>
            <a:fillRect/>
          </a:stretch>
        </p:blipFill>
        <p:spPr>
          <a:xfrm>
            <a:off x="9382760" y="4191000"/>
            <a:ext cx="2480945" cy="1503680"/>
          </a:xfrm>
          <a:prstGeom prst="rect">
            <a:avLst/>
          </a:prstGeom>
        </p:spPr>
      </p:pic>
      <p:pic>
        <p:nvPicPr>
          <p:cNvPr id="12" name="Picture 11"/>
          <p:cNvPicPr>
            <a:picLocks noChangeAspect="1"/>
          </p:cNvPicPr>
          <p:nvPr/>
        </p:nvPicPr>
        <p:blipFill>
          <a:blip r:embed="rId6"/>
          <a:stretch>
            <a:fillRect/>
          </a:stretch>
        </p:blipFill>
        <p:spPr>
          <a:xfrm>
            <a:off x="6466205" y="4267200"/>
            <a:ext cx="2256790" cy="1504315"/>
          </a:xfrm>
          <a:prstGeom prst="rect">
            <a:avLst/>
          </a:prstGeom>
        </p:spPr>
      </p:pic>
      <p:pic>
        <p:nvPicPr>
          <p:cNvPr id="13" name="Picture 12"/>
          <p:cNvPicPr>
            <a:picLocks noChangeAspect="1"/>
          </p:cNvPicPr>
          <p:nvPr/>
        </p:nvPicPr>
        <p:blipFill>
          <a:blip r:embed="rId7"/>
          <a:stretch>
            <a:fillRect/>
          </a:stretch>
        </p:blipFill>
        <p:spPr>
          <a:xfrm>
            <a:off x="3352800" y="4191000"/>
            <a:ext cx="2840990" cy="1431290"/>
          </a:xfrm>
          <a:prstGeom prst="rect">
            <a:avLst/>
          </a:prstGeom>
        </p:spPr>
      </p:pic>
      <p:pic>
        <p:nvPicPr>
          <p:cNvPr id="14" name="Picture 13"/>
          <p:cNvPicPr>
            <a:picLocks noChangeAspect="1"/>
          </p:cNvPicPr>
          <p:nvPr/>
        </p:nvPicPr>
        <p:blipFill>
          <a:blip r:embed="rId8"/>
          <a:stretch>
            <a:fillRect/>
          </a:stretch>
        </p:blipFill>
        <p:spPr>
          <a:xfrm>
            <a:off x="5715" y="4266565"/>
            <a:ext cx="3103880" cy="1504950"/>
          </a:xfrm>
          <a:prstGeom prst="rect">
            <a:avLst/>
          </a:prstGeom>
        </p:spPr>
      </p:pic>
      <p:sp>
        <p:nvSpPr>
          <p:cNvPr id="15" name="Text Box 14"/>
          <p:cNvSpPr txBox="1"/>
          <p:nvPr/>
        </p:nvSpPr>
        <p:spPr>
          <a:xfrm>
            <a:off x="1219200" y="3596640"/>
            <a:ext cx="9585960" cy="556895"/>
          </a:xfrm>
          <a:prstGeom prst="rect">
            <a:avLst/>
          </a:prstGeom>
          <a:noFill/>
        </p:spPr>
        <p:txBody>
          <a:bodyPr wrap="square" rtlCol="0">
            <a:noAutofit/>
          </a:bodyPr>
          <a:lstStyle/>
          <a:p>
            <a:r>
              <a:rPr lang="en-IN" altLang="en-GB" b="1" dirty="0"/>
              <a:t>LOGIN                                                              HOME PAGE                                                                      POST</a:t>
            </a:r>
          </a:p>
          <a:p>
            <a:r>
              <a:rPr lang="en-IN" altLang="en-GB" dirty="0"/>
              <a:t>7                                                                6                                               5                                                           4</a:t>
            </a:r>
          </a:p>
        </p:txBody>
      </p:sp>
      <p:sp>
        <p:nvSpPr>
          <p:cNvPr id="17" name="Text Box 16"/>
          <p:cNvSpPr txBox="1"/>
          <p:nvPr/>
        </p:nvSpPr>
        <p:spPr>
          <a:xfrm>
            <a:off x="609600" y="6096000"/>
            <a:ext cx="11068685" cy="372745"/>
          </a:xfrm>
          <a:prstGeom prst="rect">
            <a:avLst/>
          </a:prstGeom>
          <a:noFill/>
        </p:spPr>
        <p:txBody>
          <a:bodyPr wrap="square" rtlCol="0">
            <a:noAutofit/>
          </a:bodyPr>
          <a:lstStyle/>
          <a:p>
            <a:r>
              <a:rPr lang="en-IN" altLang="en-GB" b="1" dirty="0"/>
              <a:t>      JOB                                                     TRAINING                                           LEARNING                                        COMMENT</a:t>
            </a:r>
          </a:p>
        </p:txBody>
      </p:sp>
      <p:sp>
        <p:nvSpPr>
          <p:cNvPr id="18" name="Text Box 17"/>
          <p:cNvSpPr txBox="1"/>
          <p:nvPr/>
        </p:nvSpPr>
        <p:spPr>
          <a:xfrm>
            <a:off x="1715770" y="1280160"/>
            <a:ext cx="9028430" cy="368300"/>
          </a:xfrm>
          <a:prstGeom prst="rect">
            <a:avLst/>
          </a:prstGeom>
          <a:noFill/>
        </p:spPr>
        <p:txBody>
          <a:bodyPr wrap="square" rtlCol="0">
            <a:spAutoFit/>
          </a:bodyPr>
          <a:lstStyle/>
          <a:p>
            <a:r>
              <a:rPr lang="en-IN" altLang="en-GB"/>
              <a:t>1                                                                      2                                                                               3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BLOCK DIAGRAM OF PROPOSED IDEA</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09600" y="3347323"/>
            <a:ext cx="11289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7B3506F5-B94B-39DE-12BA-048BA16CD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0710"/>
            <a:ext cx="12192000" cy="57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TOOL USED</a:t>
            </a: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685800" y="1371600"/>
            <a:ext cx="1128989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indent="-457200">
              <a:buAutoNum type="arabicPeriod"/>
            </a:pPr>
            <a:r>
              <a:rPr lang="en-US" sz="2400" b="1" dirty="0">
                <a:latin typeface="Times New Roman" panose="02020603050405020304" charset="0"/>
                <a:cs typeface="Times New Roman" panose="02020603050405020304" charset="0"/>
              </a:rPr>
              <a:t>Frontend</a:t>
            </a:r>
            <a:r>
              <a:rPr lang="en-IN" altLang="en-US" sz="2400" dirty="0">
                <a:latin typeface="Times New Roman" panose="02020603050405020304" charset="0"/>
                <a:cs typeface="Times New Roman" panose="02020603050405020304" charset="0"/>
              </a:rPr>
              <a:t>:</a:t>
            </a:r>
            <a:r>
              <a:rPr lang="en-US" sz="2400" dirty="0">
                <a:latin typeface="Times New Roman" panose="02020603050405020304" charset="0"/>
                <a:cs typeface="Times New Roman" panose="02020603050405020304" charset="0"/>
              </a:rPr>
              <a:t> (HTML, CSS, JavaScript): Design and interact with the platform's UI for registration, login, and media sharing.</a:t>
            </a:r>
          </a:p>
          <a:p>
            <a:pPr marL="457200" indent="-457200">
              <a:buAutoNum type="arabicPeriod"/>
            </a:pPr>
            <a:endParaRPr lang="en-US" sz="2400" dirty="0">
              <a:latin typeface="Times New Roman" panose="02020603050405020304" charset="0"/>
              <a:cs typeface="Times New Roman" panose="02020603050405020304" charset="0"/>
            </a:endParaRPr>
          </a:p>
          <a:p>
            <a:pPr marL="0" indent="0">
              <a:buNone/>
            </a:pPr>
            <a:r>
              <a:rPr lang="en-US" sz="2400" b="1" dirty="0">
                <a:latin typeface="Times New Roman" panose="02020603050405020304" charset="0"/>
                <a:cs typeface="Times New Roman" panose="02020603050405020304" charset="0"/>
              </a:rPr>
              <a:t>2. Backend</a:t>
            </a:r>
            <a:r>
              <a:rPr lang="en-IN" altLang="en-US" sz="2400" b="1" dirty="0">
                <a:latin typeface="Times New Roman" panose="02020603050405020304" charset="0"/>
                <a:cs typeface="Times New Roman" panose="02020603050405020304" charset="0"/>
              </a:rPr>
              <a:t>:</a:t>
            </a:r>
            <a:r>
              <a:rPr lang="en-US" sz="2400" dirty="0">
                <a:latin typeface="Times New Roman" panose="02020603050405020304" charset="0"/>
                <a:cs typeface="Times New Roman" panose="02020603050405020304" charset="0"/>
              </a:rPr>
              <a:t> (Node.js, Express): Manage user authentication, sessions, and data exchange.</a:t>
            </a:r>
          </a:p>
          <a:p>
            <a:pPr marL="0" indent="0">
              <a:buNone/>
            </a:pPr>
            <a:endParaRPr lang="en-US" sz="2400" dirty="0">
              <a:latin typeface="Times New Roman" panose="02020603050405020304" charset="0"/>
              <a:cs typeface="Times New Roman" panose="02020603050405020304" charset="0"/>
            </a:endParaRPr>
          </a:p>
          <a:p>
            <a:pPr marL="0" indent="0">
              <a:buNone/>
            </a:pPr>
            <a:r>
              <a:rPr lang="en-US" sz="2400" b="1" dirty="0">
                <a:latin typeface="Times New Roman" panose="02020603050405020304" charset="0"/>
                <a:cs typeface="Times New Roman" panose="02020603050405020304" charset="0"/>
              </a:rPr>
              <a:t>3. Database</a:t>
            </a:r>
            <a:r>
              <a:rPr lang="en-US" sz="2400" dirty="0">
                <a:latin typeface="Times New Roman" panose="02020603050405020304" charset="0"/>
                <a:cs typeface="Times New Roman" panose="02020603050405020304" charset="0"/>
              </a:rPr>
              <a:t> (MongoDB): Store user data, posts, and media securely.</a:t>
            </a:r>
          </a:p>
          <a:p>
            <a:pPr marL="0" indent="0">
              <a:buNone/>
            </a:pPr>
            <a:endParaRPr lang="en-US" sz="2400" dirty="0">
              <a:latin typeface="Times New Roman" panose="02020603050405020304" charset="0"/>
              <a:cs typeface="Times New Roman" panose="02020603050405020304" charset="0"/>
            </a:endParaRPr>
          </a:p>
          <a:p>
            <a:pPr marL="0" indent="0">
              <a:buNone/>
            </a:pPr>
            <a:r>
              <a:rPr lang="en-US" sz="2400" b="1" dirty="0">
                <a:latin typeface="Times New Roman" panose="02020603050405020304" charset="0"/>
                <a:cs typeface="Times New Roman" panose="02020603050405020304" charset="0"/>
              </a:rPr>
              <a:t>4. </a:t>
            </a:r>
            <a:r>
              <a:rPr lang="en-US" sz="2400" dirty="0">
                <a:latin typeface="Times New Roman" panose="02020603050405020304" charset="0"/>
                <a:cs typeface="Times New Roman" panose="02020603050405020304" charset="0"/>
              </a:rPr>
              <a:t>Email Verification (</a:t>
            </a:r>
            <a:r>
              <a:rPr lang="en-US" sz="2400" b="1" dirty="0" err="1">
                <a:latin typeface="Times New Roman" panose="02020603050405020304" charset="0"/>
                <a:cs typeface="Times New Roman" panose="02020603050405020304" charset="0"/>
              </a:rPr>
              <a:t>Nodemailer</a:t>
            </a:r>
            <a:r>
              <a:rPr lang="en-US" sz="2400" dirty="0">
                <a:latin typeface="Times New Roman" panose="02020603050405020304" charset="0"/>
                <a:cs typeface="Times New Roman" panose="02020603050405020304" charset="0"/>
              </a:rPr>
              <a:t>): Send verification emails during registration.</a:t>
            </a:r>
          </a:p>
          <a:p>
            <a:pPr marL="0" indent="0">
              <a:buNone/>
            </a:pPr>
            <a:r>
              <a:rPr lang="en-US" sz="2400" dirty="0">
                <a:latin typeface="Times New Roman" panose="02020603050405020304" charset="0"/>
                <a:cs typeface="Times New Roman" panose="02020603050405020304" charset="0"/>
              </a:rPr>
              <a:t>    </a:t>
            </a:r>
          </a:p>
          <a:p>
            <a:pPr marR="0" lvl="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endParaRPr>
          </a:p>
        </p:txBody>
      </p:sp>
      <p:pic>
        <p:nvPicPr>
          <p:cNvPr id="3" name="Picture 14" descr="Gloster-P92 Digital - HTML, CSS and ...">
            <a:extLst>
              <a:ext uri="{FF2B5EF4-FFF2-40B4-BE49-F238E27FC236}">
                <a16:creationId xmlns:a16="http://schemas.microsoft.com/office/drawing/2014/main" id="{56F3CC43-ACCF-5A4A-7C48-342C2E853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2" y="4711925"/>
            <a:ext cx="2010080" cy="2010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ire Node.js Developers, Nodejs ...">
            <a:extLst>
              <a:ext uri="{FF2B5EF4-FFF2-40B4-BE49-F238E27FC236}">
                <a16:creationId xmlns:a16="http://schemas.microsoft.com/office/drawing/2014/main" id="{D42BDE62-82F1-12C8-A9CF-818EC4C22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865" y="5334000"/>
            <a:ext cx="2631035" cy="704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MongoDB | Kangaroot">
            <a:extLst>
              <a:ext uri="{FF2B5EF4-FFF2-40B4-BE49-F238E27FC236}">
                <a16:creationId xmlns:a16="http://schemas.microsoft.com/office/drawing/2014/main" id="{BCCFA088-11B1-907B-683A-946541608B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0745" y="4830279"/>
            <a:ext cx="2631035" cy="17508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Nodemailer – Send e-mails with Node.JS">
            <a:extLst>
              <a:ext uri="{FF2B5EF4-FFF2-40B4-BE49-F238E27FC236}">
                <a16:creationId xmlns:a16="http://schemas.microsoft.com/office/drawing/2014/main" id="{5F2B1109-BFDB-0B57-764D-C5A971E626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3625" y="4849550"/>
            <a:ext cx="2010081" cy="1712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1004</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ui-sans-serif</vt:lpstr>
      <vt:lpstr>Wingdings</vt:lpstr>
      <vt:lpstr>Office Theme</vt:lpstr>
      <vt:lpstr>DEPARTMENT OF ELECTRONICS AND COMMUNICATION ENGINEERING</vt:lpstr>
      <vt:lpstr>OBJECTIVE</vt:lpstr>
      <vt:lpstr>ABSTRACT</vt:lpstr>
      <vt:lpstr>INTRODUCTION</vt:lpstr>
      <vt:lpstr>PowerPoint Presentation</vt:lpstr>
      <vt:lpstr>EXISTING METHOD/PROBLEM STATEMENT</vt:lpstr>
      <vt:lpstr>PROPOSED METHOD</vt:lpstr>
      <vt:lpstr>BLOCK DIAGRAM OF PROPOSED IDEA</vt:lpstr>
      <vt:lpstr>TOOL USED</vt:lpstr>
      <vt:lpstr>RESULT &amp; DISCUSSION</vt:lpstr>
      <vt:lpstr>CONCLUSION &amp; FUTURE WORK</vt:lpstr>
      <vt:lpstr>ADVANTAGES</vt:lpstr>
      <vt:lpstr>APPLICATIONS</vt:lpstr>
      <vt:lpstr>REFERENCES</vt:lpstr>
      <vt:lpstr>PROJECT OUTCOME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USER</dc:creator>
  <cp:lastModifiedBy>SUJEETH T</cp:lastModifiedBy>
  <cp:revision>36</cp:revision>
  <dcterms:created xsi:type="dcterms:W3CDTF">2023-10-25T14:21:00Z</dcterms:created>
  <dcterms:modified xsi:type="dcterms:W3CDTF">2024-12-02T05:48:21Z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2023-09-08T05:30:00Z</vt:filetime>
  </property>
  <property fmtid="{D5CDD505-2E9C-101B-9397-08002B2CF9AE}" pid="3" name="LastSaved">
    <vt:filetime>2023-10-25T05:30:00Z</vt:filetime>
  </property>
  <property fmtid="{D5CDD505-2E9C-101B-9397-08002B2CF9AE}" pid="4" name="ICV">
    <vt:lpwstr>71C789E7F9F048649B0431E802807C97_12</vt:lpwstr>
  </property>
  <property fmtid="{D5CDD505-2E9C-101B-9397-08002B2CF9AE}" pid="5" name="KSOProductBuildVer">
    <vt:lpwstr>2057-12.2.0.18639</vt:lpwstr>
  </property>
</Properties>
</file>