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328" r:id="rId4"/>
    <p:sldId id="279" r:id="rId5"/>
    <p:sldId id="287" r:id="rId6"/>
    <p:sldId id="288" r:id="rId7"/>
    <p:sldId id="289" r:id="rId8"/>
    <p:sldId id="283" r:id="rId9"/>
    <p:sldId id="258" r:id="rId10"/>
    <p:sldId id="259" r:id="rId11"/>
    <p:sldId id="291" r:id="rId12"/>
    <p:sldId id="295" r:id="rId13"/>
    <p:sldId id="298" r:id="rId14"/>
    <p:sldId id="294" r:id="rId15"/>
    <p:sldId id="261" r:id="rId16"/>
    <p:sldId id="304" r:id="rId17"/>
    <p:sldId id="305" r:id="rId18"/>
    <p:sldId id="267" r:id="rId19"/>
    <p:sldId id="275" r:id="rId20"/>
    <p:sldId id="309" r:id="rId21"/>
    <p:sldId id="330" r:id="rId22"/>
    <p:sldId id="311" r:id="rId23"/>
    <p:sldId id="310" r:id="rId24"/>
    <p:sldId id="331" r:id="rId25"/>
    <p:sldId id="313" r:id="rId26"/>
    <p:sldId id="312" r:id="rId27"/>
    <p:sldId id="333" r:id="rId28"/>
    <p:sldId id="314" r:id="rId29"/>
    <p:sldId id="290" r:id="rId30"/>
    <p:sldId id="326" r:id="rId31"/>
    <p:sldId id="262" r:id="rId32"/>
    <p:sldId id="316" r:id="rId33"/>
    <p:sldId id="327" r:id="rId34"/>
    <p:sldId id="329" r:id="rId35"/>
    <p:sldId id="334" r:id="rId36"/>
    <p:sldId id="335" r:id="rId37"/>
    <p:sldId id="336" r:id="rId38"/>
    <p:sldId id="293" r:id="rId39"/>
    <p:sldId id="263" r:id="rId40"/>
    <p:sldId id="28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94660"/>
  </p:normalViewPr>
  <p:slideViewPr>
    <p:cSldViewPr snapToGrid="0">
      <p:cViewPr varScale="1">
        <p:scale>
          <a:sx n="86" d="100"/>
          <a:sy n="86" d="100"/>
        </p:scale>
        <p:origin x="66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0A2-9358-4D04-A9BE-5BCE9D15E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877A2F-437E-4E63-858A-2D5CC813F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5CD358-A701-4CCC-9C96-087645F6833C}"/>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5" name="Footer Placeholder 4">
            <a:extLst>
              <a:ext uri="{FF2B5EF4-FFF2-40B4-BE49-F238E27FC236}">
                <a16:creationId xmlns:a16="http://schemas.microsoft.com/office/drawing/2014/main" id="{53396300-62B9-412F-B989-B8BD0C2EE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955D2-C727-48E6-963F-7F7C713BDB74}"/>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288574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174E-D48E-42C2-A5AB-B9226CEE1A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87ADD9-E7C1-41B9-8CEB-30FA0C201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1A957-2A3A-451D-8497-2240FFF79DE8}"/>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5" name="Footer Placeholder 4">
            <a:extLst>
              <a:ext uri="{FF2B5EF4-FFF2-40B4-BE49-F238E27FC236}">
                <a16:creationId xmlns:a16="http://schemas.microsoft.com/office/drawing/2014/main" id="{922406A3-23AD-4BB1-A2DA-FD27B3156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DD2E5-F86B-48CC-8317-E6DBA239C525}"/>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58714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182C9-7E2A-472A-8D99-3BD0006112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17920-400C-4C31-B86D-406BFB0319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CECFC-504E-4C15-9105-2491A52DFF70}"/>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5" name="Footer Placeholder 4">
            <a:extLst>
              <a:ext uri="{FF2B5EF4-FFF2-40B4-BE49-F238E27FC236}">
                <a16:creationId xmlns:a16="http://schemas.microsoft.com/office/drawing/2014/main" id="{23E4CB17-3491-4810-9B0E-FB4FC1541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D9433-4E11-4959-BDC7-D89A413A1D1B}"/>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390669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DE5E-A03F-42A5-BB07-A7CCEEB1BB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26ABE6-9917-49D6-80DA-FFB7F5C14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AD2B7-D73C-40B6-9F1C-E6A5D334DCB1}"/>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5" name="Footer Placeholder 4">
            <a:extLst>
              <a:ext uri="{FF2B5EF4-FFF2-40B4-BE49-F238E27FC236}">
                <a16:creationId xmlns:a16="http://schemas.microsoft.com/office/drawing/2014/main" id="{3B3373BE-F6E9-4570-91AF-7EC0C6653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56E80-6A33-44FC-AFFC-EB9E96491AB0}"/>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155252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7485-E5B0-4CE4-A8F4-32B50381A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FB0403-8C43-43B5-8FB0-8F103E750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976627-3612-466C-A184-F104CA8C2FFF}"/>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5" name="Footer Placeholder 4">
            <a:extLst>
              <a:ext uri="{FF2B5EF4-FFF2-40B4-BE49-F238E27FC236}">
                <a16:creationId xmlns:a16="http://schemas.microsoft.com/office/drawing/2014/main" id="{AEB755DD-16E0-47CA-A06F-986ADAD12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03532-BDF1-4E93-9838-BD963E2BF7A3}"/>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3276898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3B30-B95F-427D-A444-2229788C2E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3F4B2B-E60A-4A37-87D2-9E95AAEFB2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24F875-1DEB-4F59-B04A-C0BF7FEDE1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084575-2B4F-4E05-BFF8-13437085FC13}"/>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6" name="Footer Placeholder 5">
            <a:extLst>
              <a:ext uri="{FF2B5EF4-FFF2-40B4-BE49-F238E27FC236}">
                <a16:creationId xmlns:a16="http://schemas.microsoft.com/office/drawing/2014/main" id="{838FC395-8712-4C3F-82AE-D61802F82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B85A7E-F819-4F4B-8771-AF110C708979}"/>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294304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845E-B689-49B8-B971-A79E2804C1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BEC5BD-7278-48A3-AC05-71D361C90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393E8-AA42-43ED-928F-C441DE874C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358CB1-3E12-4C55-AEFD-B3D7E7539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9CFBF-90ED-4C88-A260-D38F25F688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9A2E41-8938-4FDD-940D-81EBCC03EFCC}"/>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8" name="Footer Placeholder 7">
            <a:extLst>
              <a:ext uri="{FF2B5EF4-FFF2-40B4-BE49-F238E27FC236}">
                <a16:creationId xmlns:a16="http://schemas.microsoft.com/office/drawing/2014/main" id="{B40B547F-DD18-409A-9A59-702CF0CAD0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D67557-0A98-4BA6-9C82-2165D886C715}"/>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143341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DE6A-F341-4E5C-A27B-FE467EEB19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9D9E0A-D2AB-4A78-A6FC-9DF7BF1A0A7C}"/>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4" name="Footer Placeholder 3">
            <a:extLst>
              <a:ext uri="{FF2B5EF4-FFF2-40B4-BE49-F238E27FC236}">
                <a16:creationId xmlns:a16="http://schemas.microsoft.com/office/drawing/2014/main" id="{7BC6C960-12BC-497A-BD01-117333EC0E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A44F91-F47D-44EA-A18A-677FD8747371}"/>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102796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7BC8F-B6E2-44A3-B962-8933D8856C3B}"/>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3" name="Footer Placeholder 2">
            <a:extLst>
              <a:ext uri="{FF2B5EF4-FFF2-40B4-BE49-F238E27FC236}">
                <a16:creationId xmlns:a16="http://schemas.microsoft.com/office/drawing/2014/main" id="{04E6D870-CCDC-419F-B201-3631432127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17C1CF-C4B0-4345-BC47-E282BCA15F19}"/>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262373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B60B-4FB6-418C-89BA-4A5F5344C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1F127A-6036-46CF-999D-FAC3ACAEC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3156A3-30C4-4916-869D-541463D69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CB6A4-9503-432B-8832-091B3FC7008A}"/>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6" name="Footer Placeholder 5">
            <a:extLst>
              <a:ext uri="{FF2B5EF4-FFF2-40B4-BE49-F238E27FC236}">
                <a16:creationId xmlns:a16="http://schemas.microsoft.com/office/drawing/2014/main" id="{A89B44A5-9649-4D98-AA7F-626612CA0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CE815-7E7E-433C-8D84-825C55F7E159}"/>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53330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F4A2-EA2D-4256-9254-D344ED5D5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9163DE-6359-4E86-8EE7-F45646A7AC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F7FE47-9B87-4229-BD80-F8CEE93E0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67A9B-D0FC-465A-B003-715F55474FA9}"/>
              </a:ext>
            </a:extLst>
          </p:cNvPr>
          <p:cNvSpPr>
            <a:spLocks noGrp="1"/>
          </p:cNvSpPr>
          <p:nvPr>
            <p:ph type="dt" sz="half" idx="10"/>
          </p:nvPr>
        </p:nvSpPr>
        <p:spPr/>
        <p:txBody>
          <a:bodyPr/>
          <a:lstStyle/>
          <a:p>
            <a:fld id="{4783B2C3-AD7F-4FD7-915C-4C710FEFF78D}" type="datetimeFigureOut">
              <a:rPr lang="en-US" smtClean="0"/>
              <a:pPr/>
              <a:t>4/14/2021</a:t>
            </a:fld>
            <a:endParaRPr lang="en-US"/>
          </a:p>
        </p:txBody>
      </p:sp>
      <p:sp>
        <p:nvSpPr>
          <p:cNvPr id="6" name="Footer Placeholder 5">
            <a:extLst>
              <a:ext uri="{FF2B5EF4-FFF2-40B4-BE49-F238E27FC236}">
                <a16:creationId xmlns:a16="http://schemas.microsoft.com/office/drawing/2014/main" id="{B8727EF5-63DF-4185-9BEC-8EDF641A6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1B8DF-AD7B-4722-8ACF-63F8CFF2D2B3}"/>
              </a:ext>
            </a:extLst>
          </p:cNvPr>
          <p:cNvSpPr>
            <a:spLocks noGrp="1"/>
          </p:cNvSpPr>
          <p:nvPr>
            <p:ph type="sldNum" sz="quarter" idx="12"/>
          </p:nvPr>
        </p:nvSpPr>
        <p:spPr/>
        <p:txBody>
          <a:bodyPr/>
          <a:lstStyle/>
          <a:p>
            <a:fld id="{B4A65334-23B8-412F-8B94-93A85D0B9940}" type="slidenum">
              <a:rPr lang="en-US" smtClean="0"/>
              <a:pPr/>
              <a:t>‹#›</a:t>
            </a:fld>
            <a:endParaRPr lang="en-US"/>
          </a:p>
        </p:txBody>
      </p:sp>
    </p:spTree>
    <p:extLst>
      <p:ext uri="{BB962C8B-B14F-4D97-AF65-F5344CB8AC3E}">
        <p14:creationId xmlns:p14="http://schemas.microsoft.com/office/powerpoint/2010/main" val="335826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030FD4-BD72-4A46-A4A6-9EAE5FF31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BD0FF-6C41-484C-9FF1-AFFE4B21B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1A3AC9-7200-4526-A406-1443C7997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3B2C3-AD7F-4FD7-915C-4C710FEFF78D}" type="datetimeFigureOut">
              <a:rPr lang="en-US" smtClean="0"/>
              <a:pPr/>
              <a:t>4/14/2021</a:t>
            </a:fld>
            <a:endParaRPr lang="en-US"/>
          </a:p>
        </p:txBody>
      </p:sp>
      <p:sp>
        <p:nvSpPr>
          <p:cNvPr id="5" name="Footer Placeholder 4">
            <a:extLst>
              <a:ext uri="{FF2B5EF4-FFF2-40B4-BE49-F238E27FC236}">
                <a16:creationId xmlns:a16="http://schemas.microsoft.com/office/drawing/2014/main" id="{BC5367A3-BA19-489F-9F0D-83B9FBC67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FCA69-34C3-4B2C-B67A-7909840BB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65334-23B8-412F-8B94-93A85D0B9940}" type="slidenum">
              <a:rPr lang="en-US" smtClean="0"/>
              <a:pPr/>
              <a:t>‹#›</a:t>
            </a:fld>
            <a:endParaRPr lang="en-US"/>
          </a:p>
        </p:txBody>
      </p:sp>
    </p:spTree>
    <p:extLst>
      <p:ext uri="{BB962C8B-B14F-4D97-AF65-F5344CB8AC3E}">
        <p14:creationId xmlns:p14="http://schemas.microsoft.com/office/powerpoint/2010/main" val="2791714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163E47-18F3-43E6-9553-3CB0B42AD0AE}"/>
              </a:ext>
            </a:extLst>
          </p:cNvPr>
          <p:cNvSpPr/>
          <p:nvPr/>
        </p:nvSpPr>
        <p:spPr>
          <a:xfrm>
            <a:off x="0" y="0"/>
            <a:ext cx="12192000" cy="6858000"/>
          </a:xfrm>
          <a:prstGeom prst="rect">
            <a:avLst/>
          </a:prstGeom>
          <a:ln w="2540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p:txBody>
          <a:bodyPr>
            <a:normAutofit/>
          </a:bodyPr>
          <a:lstStyle/>
          <a:p>
            <a:pPr algn="ctr"/>
            <a:r>
              <a:rPr lang="en-US" b="1" dirty="0">
                <a:latin typeface="Times New Roman"/>
                <a:ea typeface="Times New Roman"/>
                <a:cs typeface="Times New Roman"/>
                <a:sym typeface="Times New Roman"/>
              </a:rPr>
              <a:t>IOT BASED EUTROPHICATION </a:t>
            </a:r>
            <a:br>
              <a:rPr lang="en-US" dirty="0"/>
            </a:br>
            <a:r>
              <a:rPr lang="en-US" b="1" dirty="0">
                <a:latin typeface="Times New Roman"/>
                <a:ea typeface="Times New Roman"/>
                <a:cs typeface="Times New Roman"/>
                <a:sym typeface="Times New Roman"/>
              </a:rPr>
              <a:t>MONITORING SYSTEM</a:t>
            </a:r>
            <a:endParaRPr lang="en-US" sz="4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2F6CFED-6D56-4E1B-81DB-F050D3DB49C2}"/>
              </a:ext>
            </a:extLst>
          </p:cNvPr>
          <p:cNvSpPr>
            <a:spLocks noGrp="1"/>
          </p:cNvSpPr>
          <p:nvPr>
            <p:ph idx="1"/>
          </p:nvPr>
        </p:nvSpPr>
        <p:spPr>
          <a:xfrm>
            <a:off x="0" y="1690688"/>
            <a:ext cx="12192000" cy="4434903"/>
          </a:xfrm>
        </p:spPr>
        <p:txBody>
          <a:bodyPr>
            <a:normAutofit/>
          </a:bodyPr>
          <a:lstStyle/>
          <a:p>
            <a:pPr marL="0" indent="0" algn="ctr">
              <a:spcBef>
                <a:spcPts val="80"/>
              </a:spcBef>
              <a:buNone/>
            </a:pPr>
            <a:r>
              <a:rPr lang="en-IN" dirty="0">
                <a:latin typeface="Times New Roman" panose="02020603050405020304" pitchFamily="18" charset="0"/>
                <a:cs typeface="Times New Roman" panose="02020603050405020304" pitchFamily="18" charset="0"/>
              </a:rPr>
              <a:t>Batch Number : 91</a:t>
            </a:r>
          </a:p>
          <a:p>
            <a:pPr marL="0" indent="0" algn="ctr">
              <a:spcBef>
                <a:spcPts val="80"/>
              </a:spcBef>
              <a:buNone/>
            </a:pPr>
            <a:r>
              <a:rPr lang="en-IN" dirty="0" err="1">
                <a:latin typeface="Times New Roman" panose="02020603050405020304" pitchFamily="18" charset="0"/>
                <a:cs typeface="Times New Roman" panose="02020603050405020304" pitchFamily="18" charset="0"/>
              </a:rPr>
              <a:t>Tamilselvam</a:t>
            </a:r>
            <a:r>
              <a:rPr lang="en-IN" dirty="0">
                <a:latin typeface="Times New Roman" panose="02020603050405020304" pitchFamily="18" charset="0"/>
                <a:cs typeface="Times New Roman" panose="02020603050405020304" pitchFamily="18" charset="0"/>
              </a:rPr>
              <a:t> P (312317106180)</a:t>
            </a:r>
          </a:p>
          <a:p>
            <a:pPr marL="0" indent="0" algn="ctr">
              <a:spcBef>
                <a:spcPts val="80"/>
              </a:spcBef>
              <a:buNone/>
            </a:pPr>
            <a:r>
              <a:rPr lang="en-IN" dirty="0">
                <a:latin typeface="Times New Roman" panose="02020603050405020304" pitchFamily="18" charset="0"/>
                <a:cs typeface="Times New Roman" panose="02020603050405020304" pitchFamily="18" charset="0"/>
              </a:rPr>
              <a:t>   Venkatesh A  (312317106187)</a:t>
            </a:r>
          </a:p>
          <a:p>
            <a:pPr marL="0" indent="0" algn="ctr">
              <a:spcBef>
                <a:spcPts val="80"/>
              </a:spcBef>
              <a:buNone/>
            </a:pPr>
            <a:endParaRPr lang="en-IN" dirty="0">
              <a:latin typeface="Times New Roman" panose="02020603050405020304" pitchFamily="18" charset="0"/>
              <a:cs typeface="Times New Roman" panose="02020603050405020304" pitchFamily="18" charset="0"/>
            </a:endParaRPr>
          </a:p>
          <a:p>
            <a:pPr marL="0" indent="0" algn="ctr">
              <a:spcBef>
                <a:spcPts val="80"/>
              </a:spcBef>
              <a:buNone/>
            </a:pPr>
            <a:endParaRPr lang="en-IN" dirty="0">
              <a:latin typeface="Times New Roman" panose="02020603050405020304" pitchFamily="18" charset="0"/>
              <a:cs typeface="Times New Roman" panose="02020603050405020304" pitchFamily="18" charset="0"/>
            </a:endParaRPr>
          </a:p>
          <a:p>
            <a:pPr marL="0" indent="0">
              <a:spcBef>
                <a:spcPts val="80"/>
              </a:spcBef>
              <a:buNone/>
            </a:pPr>
            <a:r>
              <a:rPr lang="en-IN" dirty="0">
                <a:latin typeface="Times New Roman" panose="02020603050405020304" pitchFamily="18" charset="0"/>
                <a:cs typeface="Times New Roman" panose="02020603050405020304" pitchFamily="18" charset="0"/>
              </a:rPr>
              <a:t>			                 Guide: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D. Lakshmi</a:t>
            </a:r>
          </a:p>
          <a:p>
            <a:pPr marL="0" indent="0" algn="ctr">
              <a:spcBef>
                <a:spcPts val="80"/>
              </a:spcBef>
              <a:buNone/>
            </a:pPr>
            <a:r>
              <a:rPr lang="en-IN" dirty="0">
                <a:latin typeface="Times New Roman" panose="02020603050405020304" pitchFamily="18" charset="0"/>
                <a:cs typeface="Times New Roman" panose="02020603050405020304" pitchFamily="18" charset="0"/>
              </a:rPr>
              <a:t>Associate Professor</a:t>
            </a:r>
          </a:p>
          <a:p>
            <a:pPr marL="0" indent="0" algn="ctr">
              <a:buNone/>
            </a:pPr>
            <a:r>
              <a:rPr lang="en-US" dirty="0">
                <a:latin typeface="Times New Roman" pitchFamily="18" charset="0"/>
                <a:cs typeface="Times New Roman" pitchFamily="18" charset="0"/>
              </a:rPr>
              <a:t>Department of  Electronics &amp; Communication Engineering,                                                                                </a:t>
            </a:r>
            <a:r>
              <a:rPr lang="en-US" dirty="0" err="1">
                <a:latin typeface="Times New Roman" pitchFamily="18" charset="0"/>
                <a:cs typeface="Times New Roman" pitchFamily="18" charset="0"/>
              </a:rPr>
              <a:t>St.Joseph’s</a:t>
            </a:r>
            <a:r>
              <a:rPr lang="en-US" dirty="0">
                <a:latin typeface="Times New Roman" pitchFamily="18" charset="0"/>
                <a:cs typeface="Times New Roman" pitchFamily="18" charset="0"/>
              </a:rPr>
              <a:t> College of Engineering,</a:t>
            </a:r>
          </a:p>
          <a:p>
            <a:pPr marL="0" indent="0" algn="ctr">
              <a:lnSpc>
                <a:spcPct val="80000"/>
              </a:lnSpc>
              <a:buNone/>
            </a:pPr>
            <a:r>
              <a:rPr lang="en-US" dirty="0">
                <a:latin typeface="Times New Roman" pitchFamily="18" charset="0"/>
                <a:cs typeface="Times New Roman" pitchFamily="18" charset="0"/>
              </a:rPr>
              <a:t>Chennai-119</a:t>
            </a:r>
            <a:endParaRPr lang="en-IN" dirty="0"/>
          </a:p>
          <a:p>
            <a:pPr marL="0" indent="0" algn="ctr">
              <a:spcBef>
                <a:spcPts val="80"/>
              </a:spcBef>
              <a:buNone/>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1E6EDAE-B207-4579-A183-9636E07142E2}"/>
              </a:ext>
            </a:extLst>
          </p:cNvPr>
          <p:cNvPicPr/>
          <p:nvPr/>
        </p:nvPicPr>
        <p:blipFill>
          <a:blip r:embed="rId2" cstate="print"/>
          <a:srcRect/>
          <a:stretch>
            <a:fillRect/>
          </a:stretch>
        </p:blipFill>
        <p:spPr bwMode="auto">
          <a:xfrm>
            <a:off x="284410" y="999014"/>
            <a:ext cx="1714512" cy="1383348"/>
          </a:xfrm>
          <a:prstGeom prst="rect">
            <a:avLst/>
          </a:prstGeom>
          <a:noFill/>
          <a:ln w="9525">
            <a:noFill/>
            <a:miter lim="800000"/>
            <a:headEnd/>
            <a:tailEnd/>
          </a:ln>
        </p:spPr>
      </p:pic>
    </p:spTree>
    <p:extLst>
      <p:ext uri="{BB962C8B-B14F-4D97-AF65-F5344CB8AC3E}">
        <p14:creationId xmlns:p14="http://schemas.microsoft.com/office/powerpoint/2010/main" val="223082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Proposed System</a:t>
            </a:r>
            <a:endParaRPr lang="en-US" b="1" dirty="0"/>
          </a:p>
        </p:txBody>
      </p:sp>
      <p:sp>
        <p:nvSpPr>
          <p:cNvPr id="3" name="Content Placeholder 2"/>
          <p:cNvSpPr>
            <a:spLocks noGrp="1"/>
          </p:cNvSpPr>
          <p:nvPr>
            <p:ph idx="1"/>
          </p:nvPr>
        </p:nvSpPr>
        <p:spPr/>
        <p:txBody>
          <a:bodyPr>
            <a:normAutofit fontScale="92500" lnSpcReduction="20000"/>
          </a:bodyPr>
          <a:lstStyle/>
          <a:p>
            <a:pPr marL="342900" lvl="0" indent="-349250" algn="just">
              <a:lnSpc>
                <a:spcPct val="115000"/>
              </a:lnSpc>
              <a:spcBef>
                <a:spcPts val="0"/>
              </a:spcBef>
              <a:buClr>
                <a:schemeClr val="dk1"/>
              </a:buClr>
              <a:buSzPts val="2100"/>
              <a:buFont typeface="Noto Sans Symbols"/>
              <a:buChar char="⮚"/>
            </a:pPr>
            <a:r>
              <a:rPr lang="en-US" dirty="0">
                <a:solidFill>
                  <a:schemeClr val="dk1"/>
                </a:solidFill>
                <a:latin typeface="Times New Roman"/>
                <a:ea typeface="Times New Roman"/>
                <a:cs typeface="Times New Roman"/>
                <a:sym typeface="Times New Roman"/>
              </a:rPr>
              <a:t>The proposed system is an IOT based eutrophication monitoring beacon, which will measure the pollution levels using turbidity, PH, conductivity,  and gas sensors. </a:t>
            </a:r>
          </a:p>
          <a:p>
            <a:pPr marL="342900" lvl="0" indent="-349250" algn="just">
              <a:lnSpc>
                <a:spcPct val="115000"/>
              </a:lnSpc>
              <a:spcBef>
                <a:spcPts val="600"/>
              </a:spcBef>
              <a:buClr>
                <a:schemeClr val="dk1"/>
              </a:buClr>
              <a:buSzPts val="2100"/>
              <a:buFont typeface="Noto Sans Symbols"/>
              <a:buChar char="⮚"/>
            </a:pPr>
            <a:r>
              <a:rPr lang="en-US" dirty="0">
                <a:solidFill>
                  <a:schemeClr val="dk1"/>
                </a:solidFill>
                <a:latin typeface="Times New Roman"/>
                <a:ea typeface="Times New Roman"/>
                <a:cs typeface="Times New Roman"/>
                <a:sym typeface="Times New Roman"/>
              </a:rPr>
              <a:t>The beacon observes the parameters thorough the sensor connected to the the electronic systems on it. </a:t>
            </a:r>
          </a:p>
          <a:p>
            <a:pPr marL="342900" lvl="0" indent="-349250" algn="just">
              <a:lnSpc>
                <a:spcPct val="115000"/>
              </a:lnSpc>
              <a:spcBef>
                <a:spcPts val="600"/>
              </a:spcBef>
              <a:buClr>
                <a:schemeClr val="dk1"/>
              </a:buClr>
              <a:buSzPts val="2100"/>
              <a:buFont typeface="Noto Sans Symbols"/>
              <a:buChar char="⮚"/>
            </a:pPr>
            <a:r>
              <a:rPr lang="en-US" dirty="0">
                <a:solidFill>
                  <a:schemeClr val="dk1"/>
                </a:solidFill>
                <a:latin typeface="Times New Roman"/>
                <a:ea typeface="Times New Roman"/>
                <a:cs typeface="Times New Roman"/>
                <a:sym typeface="Times New Roman"/>
              </a:rPr>
              <a:t>The collected sensor data is sent immediately uploaded to the cloud, directly by the beacon, which can be viewed from webpage created.</a:t>
            </a:r>
          </a:p>
          <a:p>
            <a:pPr marL="342900" lvl="0" indent="-349250" algn="just">
              <a:lnSpc>
                <a:spcPct val="115000"/>
              </a:lnSpc>
              <a:spcBef>
                <a:spcPts val="600"/>
              </a:spcBef>
              <a:buClr>
                <a:schemeClr val="dk1"/>
              </a:buClr>
              <a:buSzPts val="2100"/>
              <a:buFont typeface="Noto Sans Symbols"/>
              <a:buChar char="⮚"/>
            </a:pPr>
            <a:r>
              <a:rPr lang="en-US" dirty="0">
                <a:solidFill>
                  <a:schemeClr val="dk1"/>
                </a:solidFill>
                <a:latin typeface="Times New Roman"/>
                <a:ea typeface="Times New Roman"/>
                <a:cs typeface="Times New Roman"/>
                <a:sym typeface="Times New Roman"/>
              </a:rPr>
              <a:t>The entire system is powered by an onboard battery.</a:t>
            </a:r>
          </a:p>
          <a:p>
            <a:pPr marL="342900" lvl="0" indent="-349250" algn="just">
              <a:lnSpc>
                <a:spcPct val="115000"/>
              </a:lnSpc>
              <a:spcBef>
                <a:spcPts val="600"/>
              </a:spcBef>
              <a:buClr>
                <a:schemeClr val="dk1"/>
              </a:buClr>
              <a:buSzPts val="2100"/>
              <a:buFont typeface="Noto Sans Symbols"/>
              <a:buChar char="⮚"/>
            </a:pPr>
            <a:r>
              <a:rPr lang="en-US" dirty="0">
                <a:solidFill>
                  <a:schemeClr val="dk1"/>
                </a:solidFill>
                <a:latin typeface="Times New Roman"/>
                <a:ea typeface="Times New Roman"/>
                <a:cs typeface="Times New Roman"/>
                <a:sym typeface="Times New Roman"/>
              </a:rPr>
              <a:t>A warning will be produced when the desired levels are found inappropriate.</a:t>
            </a:r>
          </a:p>
        </p:txBody>
      </p:sp>
    </p:spTree>
    <p:extLst>
      <p:ext uri="{BB962C8B-B14F-4D97-AF65-F5344CB8AC3E}">
        <p14:creationId xmlns:p14="http://schemas.microsoft.com/office/powerpoint/2010/main" val="132221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F96A-9CCC-445A-B31E-BC058212A27B}"/>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Desired Values (Issued by BIS &amp; CPCB) </a:t>
            </a:r>
          </a:p>
        </p:txBody>
      </p:sp>
      <p:graphicFrame>
        <p:nvGraphicFramePr>
          <p:cNvPr id="10" name="Table 10">
            <a:extLst>
              <a:ext uri="{FF2B5EF4-FFF2-40B4-BE49-F238E27FC236}">
                <a16:creationId xmlns:a16="http://schemas.microsoft.com/office/drawing/2014/main" id="{193997E1-9255-4F45-B6FB-FD6412A2EC11}"/>
              </a:ext>
            </a:extLst>
          </p:cNvPr>
          <p:cNvGraphicFramePr>
            <a:graphicFrameLocks noGrp="1"/>
          </p:cNvGraphicFramePr>
          <p:nvPr>
            <p:ph idx="1"/>
            <p:extLst>
              <p:ext uri="{D42A27DB-BD31-4B8C-83A1-F6EECF244321}">
                <p14:modId xmlns:p14="http://schemas.microsoft.com/office/powerpoint/2010/main" val="4112300584"/>
              </p:ext>
            </p:extLst>
          </p:nvPr>
        </p:nvGraphicFramePr>
        <p:xfrm>
          <a:off x="887767" y="1825624"/>
          <a:ext cx="10466033" cy="3243528"/>
        </p:xfrm>
        <a:graphic>
          <a:graphicData uri="http://schemas.openxmlformats.org/drawingml/2006/table">
            <a:tbl>
              <a:tblPr firstRow="1" bandRow="1">
                <a:tableStyleId>{793D81CF-94F2-401A-BA57-92F5A7B2D0C5}</a:tableStyleId>
              </a:tblPr>
              <a:tblGrid>
                <a:gridCol w="3455633">
                  <a:extLst>
                    <a:ext uri="{9D8B030D-6E8A-4147-A177-3AD203B41FA5}">
                      <a16:colId xmlns:a16="http://schemas.microsoft.com/office/drawing/2014/main" val="3983911100"/>
                    </a:ext>
                  </a:extLst>
                </a:gridCol>
                <a:gridCol w="3505200">
                  <a:extLst>
                    <a:ext uri="{9D8B030D-6E8A-4147-A177-3AD203B41FA5}">
                      <a16:colId xmlns:a16="http://schemas.microsoft.com/office/drawing/2014/main" val="2432175943"/>
                    </a:ext>
                  </a:extLst>
                </a:gridCol>
                <a:gridCol w="3505200">
                  <a:extLst>
                    <a:ext uri="{9D8B030D-6E8A-4147-A177-3AD203B41FA5}">
                      <a16:colId xmlns:a16="http://schemas.microsoft.com/office/drawing/2014/main" val="251445350"/>
                    </a:ext>
                  </a:extLst>
                </a:gridCol>
              </a:tblGrid>
              <a:tr h="540588">
                <a:tc>
                  <a:txBody>
                    <a:bodyPr/>
                    <a:lstStyle/>
                    <a:p>
                      <a:endParaRPr lang="en-IN" b="1" dirty="0">
                        <a:solidFill>
                          <a:schemeClr val="bg1"/>
                        </a:solidFill>
                      </a:endParaRPr>
                    </a:p>
                  </a:txBody>
                  <a:tcPr/>
                </a:tc>
                <a:tc>
                  <a:txBody>
                    <a:bodyPr/>
                    <a:lstStyle/>
                    <a:p>
                      <a:r>
                        <a:rPr lang="en-IN" b="1" dirty="0">
                          <a:solidFill>
                            <a:schemeClr val="bg1"/>
                          </a:solidFill>
                        </a:rPr>
                        <a:t>Drinking</a:t>
                      </a:r>
                    </a:p>
                  </a:txBody>
                  <a:tcPr/>
                </a:tc>
                <a:tc>
                  <a:txBody>
                    <a:bodyPr/>
                    <a:lstStyle/>
                    <a:p>
                      <a:r>
                        <a:rPr lang="en-IN" b="1" dirty="0">
                          <a:solidFill>
                            <a:schemeClr val="bg1"/>
                          </a:solidFill>
                        </a:rPr>
                        <a:t>For Fishes</a:t>
                      </a:r>
                    </a:p>
                  </a:txBody>
                  <a:tcPr/>
                </a:tc>
                <a:extLst>
                  <a:ext uri="{0D108BD9-81ED-4DB2-BD59-A6C34878D82A}">
                    <a16:rowId xmlns:a16="http://schemas.microsoft.com/office/drawing/2014/main" val="4179728593"/>
                  </a:ext>
                </a:extLst>
              </a:tr>
              <a:tr h="540588">
                <a:tc>
                  <a:txBody>
                    <a:bodyPr/>
                    <a:lstStyle/>
                    <a:p>
                      <a:r>
                        <a:rPr lang="en-IN" b="1" dirty="0">
                          <a:solidFill>
                            <a:schemeClr val="tx1"/>
                          </a:solidFill>
                        </a:rPr>
                        <a:t>Nitrate</a:t>
                      </a:r>
                    </a:p>
                  </a:txBody>
                  <a:tcPr/>
                </a:tc>
                <a:tc>
                  <a:txBody>
                    <a:bodyPr/>
                    <a:lstStyle/>
                    <a:p>
                      <a:r>
                        <a:rPr lang="en-IN" b="1" dirty="0">
                          <a:solidFill>
                            <a:schemeClr val="tx1"/>
                          </a:solidFill>
                        </a:rPr>
                        <a:t>10 ppm</a:t>
                      </a:r>
                    </a:p>
                  </a:txBody>
                  <a:tcPr/>
                </a:tc>
                <a:tc>
                  <a:txBody>
                    <a:bodyPr/>
                    <a:lstStyle/>
                    <a:p>
                      <a:r>
                        <a:rPr lang="en-IN" b="1" dirty="0">
                          <a:solidFill>
                            <a:schemeClr val="tx1"/>
                          </a:solidFill>
                        </a:rPr>
                        <a:t>1-2 ppm</a:t>
                      </a:r>
                    </a:p>
                  </a:txBody>
                  <a:tcPr/>
                </a:tc>
                <a:extLst>
                  <a:ext uri="{0D108BD9-81ED-4DB2-BD59-A6C34878D82A}">
                    <a16:rowId xmlns:a16="http://schemas.microsoft.com/office/drawing/2014/main" val="507639078"/>
                  </a:ext>
                </a:extLst>
              </a:tr>
              <a:tr h="540588">
                <a:tc>
                  <a:txBody>
                    <a:bodyPr/>
                    <a:lstStyle/>
                    <a:p>
                      <a:r>
                        <a:rPr lang="en-IN" b="1" dirty="0">
                          <a:solidFill>
                            <a:schemeClr val="tx1"/>
                          </a:solidFill>
                        </a:rPr>
                        <a:t>pH</a:t>
                      </a:r>
                    </a:p>
                  </a:txBody>
                  <a:tcPr/>
                </a:tc>
                <a:tc>
                  <a:txBody>
                    <a:bodyPr/>
                    <a:lstStyle/>
                    <a:p>
                      <a:r>
                        <a:rPr lang="en-IN" b="1" dirty="0">
                          <a:solidFill>
                            <a:schemeClr val="tx1"/>
                          </a:solidFill>
                        </a:rPr>
                        <a:t>6.5 to 8.5</a:t>
                      </a:r>
                    </a:p>
                  </a:txBody>
                  <a:tcPr/>
                </a:tc>
                <a:tc>
                  <a:txBody>
                    <a:bodyPr/>
                    <a:lstStyle/>
                    <a:p>
                      <a:r>
                        <a:rPr lang="en-IN" b="1" dirty="0">
                          <a:solidFill>
                            <a:schemeClr val="tx1"/>
                          </a:solidFill>
                        </a:rPr>
                        <a:t>6.0 to 9.0 (BIS 1998)</a:t>
                      </a:r>
                    </a:p>
                  </a:txBody>
                  <a:tcPr/>
                </a:tc>
                <a:extLst>
                  <a:ext uri="{0D108BD9-81ED-4DB2-BD59-A6C34878D82A}">
                    <a16:rowId xmlns:a16="http://schemas.microsoft.com/office/drawing/2014/main" val="1984825775"/>
                  </a:ext>
                </a:extLst>
              </a:tr>
              <a:tr h="540588">
                <a:tc>
                  <a:txBody>
                    <a:bodyPr/>
                    <a:lstStyle/>
                    <a:p>
                      <a:r>
                        <a:rPr lang="en-IN" b="1" dirty="0">
                          <a:solidFill>
                            <a:schemeClr val="tx1"/>
                          </a:solidFill>
                        </a:rPr>
                        <a:t>Turbidity</a:t>
                      </a:r>
                    </a:p>
                  </a:txBody>
                  <a:tcPr/>
                </a:tc>
                <a:tc>
                  <a:txBody>
                    <a:bodyPr/>
                    <a:lstStyle/>
                    <a:p>
                      <a:r>
                        <a:rPr lang="en-IN" b="1" dirty="0">
                          <a:solidFill>
                            <a:schemeClr val="tx1"/>
                          </a:solidFill>
                        </a:rPr>
                        <a:t>&lt; 1 NTU</a:t>
                      </a:r>
                    </a:p>
                  </a:txBody>
                  <a:tcPr/>
                </a:tc>
                <a:tc>
                  <a:txBody>
                    <a:bodyPr/>
                    <a:lstStyle/>
                    <a:p>
                      <a:r>
                        <a:rPr lang="en-IN" b="1" dirty="0">
                          <a:solidFill>
                            <a:schemeClr val="tx1"/>
                          </a:solidFill>
                        </a:rPr>
                        <a:t>10 NTU</a:t>
                      </a:r>
                    </a:p>
                  </a:txBody>
                  <a:tcPr/>
                </a:tc>
                <a:extLst>
                  <a:ext uri="{0D108BD9-81ED-4DB2-BD59-A6C34878D82A}">
                    <a16:rowId xmlns:a16="http://schemas.microsoft.com/office/drawing/2014/main" val="867846971"/>
                  </a:ext>
                </a:extLst>
              </a:tr>
              <a:tr h="540588">
                <a:tc>
                  <a:txBody>
                    <a:bodyPr/>
                    <a:lstStyle/>
                    <a:p>
                      <a:r>
                        <a:rPr lang="en-IN" b="1" dirty="0">
                          <a:solidFill>
                            <a:schemeClr val="tx1"/>
                          </a:solidFill>
                        </a:rPr>
                        <a:t>Dissolved Oxygen</a:t>
                      </a:r>
                    </a:p>
                  </a:txBody>
                  <a:tcPr/>
                </a:tc>
                <a:tc>
                  <a:txBody>
                    <a:bodyPr/>
                    <a:lstStyle/>
                    <a:p>
                      <a:r>
                        <a:rPr lang="en-IN" b="1" dirty="0">
                          <a:solidFill>
                            <a:schemeClr val="tx1"/>
                          </a:solidFill>
                        </a:rPr>
                        <a:t>6.5-8 ppm</a:t>
                      </a:r>
                    </a:p>
                  </a:txBody>
                  <a:tcPr/>
                </a:tc>
                <a:tc>
                  <a:txBody>
                    <a:bodyPr/>
                    <a:lstStyle/>
                    <a:p>
                      <a:r>
                        <a:rPr lang="en-IN" b="1" dirty="0">
                          <a:solidFill>
                            <a:schemeClr val="tx1"/>
                          </a:solidFill>
                        </a:rPr>
                        <a:t>&gt; 4 ppm</a:t>
                      </a:r>
                    </a:p>
                  </a:txBody>
                  <a:tcPr/>
                </a:tc>
                <a:extLst>
                  <a:ext uri="{0D108BD9-81ED-4DB2-BD59-A6C34878D82A}">
                    <a16:rowId xmlns:a16="http://schemas.microsoft.com/office/drawing/2014/main" val="792201588"/>
                  </a:ext>
                </a:extLst>
              </a:tr>
              <a:tr h="540588">
                <a:tc>
                  <a:txBody>
                    <a:bodyPr/>
                    <a:lstStyle/>
                    <a:p>
                      <a:r>
                        <a:rPr lang="en-IN" b="1" dirty="0">
                          <a:solidFill>
                            <a:schemeClr val="tx1"/>
                          </a:solidFill>
                        </a:rPr>
                        <a:t>Ammonia</a:t>
                      </a:r>
                    </a:p>
                  </a:txBody>
                  <a:tcPr/>
                </a:tc>
                <a:tc>
                  <a:txBody>
                    <a:bodyPr/>
                    <a:lstStyle/>
                    <a:p>
                      <a:r>
                        <a:rPr lang="en-IN" b="1" dirty="0">
                          <a:solidFill>
                            <a:schemeClr val="tx1"/>
                          </a:solidFill>
                        </a:rPr>
                        <a:t>0.5 ppm</a:t>
                      </a:r>
                    </a:p>
                  </a:txBody>
                  <a:tcPr/>
                </a:tc>
                <a:tc>
                  <a:txBody>
                    <a:bodyPr/>
                    <a:lstStyle/>
                    <a:p>
                      <a:r>
                        <a:rPr lang="en-IN" b="1" dirty="0">
                          <a:solidFill>
                            <a:schemeClr val="tx1"/>
                          </a:solidFill>
                        </a:rPr>
                        <a:t>0-1 ppm</a:t>
                      </a:r>
                    </a:p>
                  </a:txBody>
                  <a:tcPr/>
                </a:tc>
                <a:extLst>
                  <a:ext uri="{0D108BD9-81ED-4DB2-BD59-A6C34878D82A}">
                    <a16:rowId xmlns:a16="http://schemas.microsoft.com/office/drawing/2014/main" val="870640354"/>
                  </a:ext>
                </a:extLst>
              </a:tr>
            </a:tbl>
          </a:graphicData>
        </a:graphic>
      </p:graphicFrame>
    </p:spTree>
    <p:extLst>
      <p:ext uri="{BB962C8B-B14F-4D97-AF65-F5344CB8AC3E}">
        <p14:creationId xmlns:p14="http://schemas.microsoft.com/office/powerpoint/2010/main" val="34257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C4F-B754-464C-9519-A505C4A36737}"/>
              </a:ext>
            </a:extLst>
          </p:cNvPr>
          <p:cNvSpPr>
            <a:spLocks noGrp="1"/>
          </p:cNvSpPr>
          <p:nvPr>
            <p:ph type="title"/>
          </p:nvPr>
        </p:nvSpPr>
        <p:spPr>
          <a:xfrm>
            <a:off x="175334" y="186685"/>
            <a:ext cx="10515600" cy="1325563"/>
          </a:xfrm>
        </p:spPr>
        <p:txBody>
          <a:bodyPr/>
          <a:lstStyle/>
          <a:p>
            <a:pPr algn="ctr"/>
            <a:r>
              <a:rPr lang="en-IN" dirty="0">
                <a:latin typeface="Times New Roman" panose="02020603050405020304" pitchFamily="18" charset="0"/>
                <a:cs typeface="Times New Roman" panose="02020603050405020304" pitchFamily="18" charset="0"/>
              </a:rPr>
              <a:t>Block Diagram</a:t>
            </a:r>
          </a:p>
        </p:txBody>
      </p:sp>
      <p:sp>
        <p:nvSpPr>
          <p:cNvPr id="4" name="Rectangle: Rounded Corners 3">
            <a:extLst>
              <a:ext uri="{FF2B5EF4-FFF2-40B4-BE49-F238E27FC236}">
                <a16:creationId xmlns:a16="http://schemas.microsoft.com/office/drawing/2014/main" id="{DC69FF6E-4F86-4223-A8EE-A1C5C827E4A5}"/>
              </a:ext>
            </a:extLst>
          </p:cNvPr>
          <p:cNvSpPr/>
          <p:nvPr/>
        </p:nvSpPr>
        <p:spPr>
          <a:xfrm>
            <a:off x="4394447" y="2534575"/>
            <a:ext cx="2325950" cy="393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Arduino UNO</a:t>
            </a:r>
          </a:p>
        </p:txBody>
      </p:sp>
      <p:sp>
        <p:nvSpPr>
          <p:cNvPr id="5" name="Rectangle: Rounded Corners 4">
            <a:extLst>
              <a:ext uri="{FF2B5EF4-FFF2-40B4-BE49-F238E27FC236}">
                <a16:creationId xmlns:a16="http://schemas.microsoft.com/office/drawing/2014/main" id="{4305D70E-2C79-4768-9544-5AB876F6556A}"/>
              </a:ext>
            </a:extLst>
          </p:cNvPr>
          <p:cNvSpPr/>
          <p:nvPr/>
        </p:nvSpPr>
        <p:spPr>
          <a:xfrm>
            <a:off x="1757778" y="2982897"/>
            <a:ext cx="1651247"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Temperature sensor</a:t>
            </a:r>
          </a:p>
        </p:txBody>
      </p:sp>
      <p:sp>
        <p:nvSpPr>
          <p:cNvPr id="6" name="Rectangle: Rounded Corners 5">
            <a:extLst>
              <a:ext uri="{FF2B5EF4-FFF2-40B4-BE49-F238E27FC236}">
                <a16:creationId xmlns:a16="http://schemas.microsoft.com/office/drawing/2014/main" id="{903F7894-8E6D-40F2-A0E3-3A245DFDD76A}"/>
              </a:ext>
            </a:extLst>
          </p:cNvPr>
          <p:cNvSpPr/>
          <p:nvPr/>
        </p:nvSpPr>
        <p:spPr>
          <a:xfrm>
            <a:off x="1757778" y="3959441"/>
            <a:ext cx="1651247"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Ph Sensor</a:t>
            </a:r>
          </a:p>
        </p:txBody>
      </p:sp>
      <p:sp>
        <p:nvSpPr>
          <p:cNvPr id="7" name="Rectangle: Rounded Corners 6">
            <a:extLst>
              <a:ext uri="{FF2B5EF4-FFF2-40B4-BE49-F238E27FC236}">
                <a16:creationId xmlns:a16="http://schemas.microsoft.com/office/drawing/2014/main" id="{50776500-23D0-4EA4-B440-CE4A34B4DD35}"/>
              </a:ext>
            </a:extLst>
          </p:cNvPr>
          <p:cNvSpPr/>
          <p:nvPr/>
        </p:nvSpPr>
        <p:spPr>
          <a:xfrm>
            <a:off x="1757778" y="4935985"/>
            <a:ext cx="1651247"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Turbidity sensor</a:t>
            </a:r>
          </a:p>
        </p:txBody>
      </p:sp>
      <p:sp>
        <p:nvSpPr>
          <p:cNvPr id="8" name="Rectangle: Rounded Corners 7">
            <a:extLst>
              <a:ext uri="{FF2B5EF4-FFF2-40B4-BE49-F238E27FC236}">
                <a16:creationId xmlns:a16="http://schemas.microsoft.com/office/drawing/2014/main" id="{B98C63EF-73DE-4B29-A2D7-1A74E8019E08}"/>
              </a:ext>
            </a:extLst>
          </p:cNvPr>
          <p:cNvSpPr/>
          <p:nvPr/>
        </p:nvSpPr>
        <p:spPr>
          <a:xfrm>
            <a:off x="4696288" y="1512248"/>
            <a:ext cx="1722268" cy="559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Power Source</a:t>
            </a:r>
          </a:p>
        </p:txBody>
      </p:sp>
      <p:sp>
        <p:nvSpPr>
          <p:cNvPr id="9" name="Rectangle: Rounded Corners 8">
            <a:extLst>
              <a:ext uri="{FF2B5EF4-FFF2-40B4-BE49-F238E27FC236}">
                <a16:creationId xmlns:a16="http://schemas.microsoft.com/office/drawing/2014/main" id="{4577D01C-219D-494D-8353-CDF46CD779C0}"/>
              </a:ext>
            </a:extLst>
          </p:cNvPr>
          <p:cNvSpPr/>
          <p:nvPr/>
        </p:nvSpPr>
        <p:spPr>
          <a:xfrm>
            <a:off x="7546017" y="2889682"/>
            <a:ext cx="1633491"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LCD</a:t>
            </a:r>
          </a:p>
        </p:txBody>
      </p:sp>
      <p:sp>
        <p:nvSpPr>
          <p:cNvPr id="10" name="Rectangle: Rounded Corners 9">
            <a:extLst>
              <a:ext uri="{FF2B5EF4-FFF2-40B4-BE49-F238E27FC236}">
                <a16:creationId xmlns:a16="http://schemas.microsoft.com/office/drawing/2014/main" id="{F18476CB-93D2-4FE1-A102-43265F10F305}"/>
              </a:ext>
            </a:extLst>
          </p:cNvPr>
          <p:cNvSpPr/>
          <p:nvPr/>
        </p:nvSpPr>
        <p:spPr>
          <a:xfrm>
            <a:off x="7546017" y="3799643"/>
            <a:ext cx="1633491"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Buzzer</a:t>
            </a:r>
          </a:p>
        </p:txBody>
      </p:sp>
      <p:sp>
        <p:nvSpPr>
          <p:cNvPr id="11" name="Rectangle: Rounded Corners 10">
            <a:extLst>
              <a:ext uri="{FF2B5EF4-FFF2-40B4-BE49-F238E27FC236}">
                <a16:creationId xmlns:a16="http://schemas.microsoft.com/office/drawing/2014/main" id="{5AD750D4-340D-4EDF-9292-832028FBCEFC}"/>
              </a:ext>
            </a:extLst>
          </p:cNvPr>
          <p:cNvSpPr/>
          <p:nvPr/>
        </p:nvSpPr>
        <p:spPr>
          <a:xfrm>
            <a:off x="7546017" y="4978153"/>
            <a:ext cx="1633491"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IoT Webpage</a:t>
            </a:r>
          </a:p>
        </p:txBody>
      </p:sp>
      <p:cxnSp>
        <p:nvCxnSpPr>
          <p:cNvPr id="15" name="Straight Arrow Connector 14">
            <a:extLst>
              <a:ext uri="{FF2B5EF4-FFF2-40B4-BE49-F238E27FC236}">
                <a16:creationId xmlns:a16="http://schemas.microsoft.com/office/drawing/2014/main" id="{7DD7892D-1B81-43A0-BE5C-8A48A1F67F75}"/>
              </a:ext>
            </a:extLst>
          </p:cNvPr>
          <p:cNvCxnSpPr>
            <a:cxnSpLocks/>
            <a:stCxn id="5" idx="3"/>
          </p:cNvCxnSpPr>
          <p:nvPr/>
        </p:nvCxnSpPr>
        <p:spPr>
          <a:xfrm>
            <a:off x="3409025" y="3253666"/>
            <a:ext cx="985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F5CD9B-D3DD-4DC8-866E-DC08821FC347}"/>
              </a:ext>
            </a:extLst>
          </p:cNvPr>
          <p:cNvCxnSpPr>
            <a:stCxn id="6" idx="3"/>
          </p:cNvCxnSpPr>
          <p:nvPr/>
        </p:nvCxnSpPr>
        <p:spPr>
          <a:xfrm>
            <a:off x="3409025" y="4230210"/>
            <a:ext cx="985422" cy="13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A7F64B1-D660-41DE-94C6-9846AB783ABA}"/>
              </a:ext>
            </a:extLst>
          </p:cNvPr>
          <p:cNvCxnSpPr>
            <a:stCxn id="7" idx="3"/>
          </p:cNvCxnSpPr>
          <p:nvPr/>
        </p:nvCxnSpPr>
        <p:spPr>
          <a:xfrm flipV="1">
            <a:off x="3409025" y="5202315"/>
            <a:ext cx="923278" cy="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B78EC5E-48AC-4242-BADC-1489FEDF1E53}"/>
              </a:ext>
            </a:extLst>
          </p:cNvPr>
          <p:cNvCxnSpPr>
            <a:stCxn id="8" idx="2"/>
            <a:endCxn id="4" idx="0"/>
          </p:cNvCxnSpPr>
          <p:nvPr/>
        </p:nvCxnSpPr>
        <p:spPr>
          <a:xfrm>
            <a:off x="5557422" y="2071541"/>
            <a:ext cx="0" cy="46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4869F3-14D3-4F41-953B-1D2C1C1410AB}"/>
              </a:ext>
            </a:extLst>
          </p:cNvPr>
          <p:cNvCxnSpPr>
            <a:cxnSpLocks/>
            <a:endCxn id="9" idx="1"/>
          </p:cNvCxnSpPr>
          <p:nvPr/>
        </p:nvCxnSpPr>
        <p:spPr>
          <a:xfrm>
            <a:off x="6720396" y="3195614"/>
            <a:ext cx="825621" cy="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9829EA-6445-45E9-996C-48B4912CED4C}"/>
              </a:ext>
            </a:extLst>
          </p:cNvPr>
          <p:cNvCxnSpPr>
            <a:endCxn id="10" idx="1"/>
          </p:cNvCxnSpPr>
          <p:nvPr/>
        </p:nvCxnSpPr>
        <p:spPr>
          <a:xfrm>
            <a:off x="6720397" y="4110361"/>
            <a:ext cx="8256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F27568-6C39-44EF-B835-7D71962AB1DB}"/>
              </a:ext>
            </a:extLst>
          </p:cNvPr>
          <p:cNvCxnSpPr>
            <a:cxnSpLocks/>
            <a:endCxn id="11" idx="1"/>
          </p:cNvCxnSpPr>
          <p:nvPr/>
        </p:nvCxnSpPr>
        <p:spPr>
          <a:xfrm flipV="1">
            <a:off x="6720396" y="5288872"/>
            <a:ext cx="825621" cy="1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73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358395-B336-41EF-AF48-2D1B9864BA24}"/>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639186" y="2127724"/>
            <a:ext cx="4286250" cy="3000375"/>
          </a:xfrm>
          <a:prstGeom prst="rect">
            <a:avLst/>
          </a:prstGeom>
          <a:noFill/>
          <a:ln>
            <a:noFill/>
          </a:ln>
        </p:spPr>
      </p:pic>
      <p:sp>
        <p:nvSpPr>
          <p:cNvPr id="7" name="AutoShape 2" descr="PH Sensor - Tinkermart Shop"/>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PH Sensor - Tinkermart Shop"/>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PH Sensor - Tinkermart Shop"/>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descr="PH Sensor - Tinkermart Shop"/>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https://encrypted-tbn0.gstatic.com/images?q=tbn:ANd9GcQ9ObzRy5iUqQZZxAQ8Xy-rtMYtNYIYnweUP3LGrwya4G4BWld13Oh9kAmOBqW9qPZXH8IAvSNs&amp;usqp=C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405" y="4521244"/>
            <a:ext cx="1866900" cy="18669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26x2 lc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7260" y="1772817"/>
            <a:ext cx="2741356" cy="128255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w to Use a Buzzer (or Piezo Speaker) - Arduino Tutorial | Arduino, Buzzer,  Buzzer arduino"/>
          <p:cNvPicPr>
            <a:picLocks noChangeAspect="1" noChangeArrowheads="1"/>
          </p:cNvPicPr>
          <p:nvPr/>
        </p:nvPicPr>
        <p:blipFill rotWithShape="1">
          <a:blip r:embed="rId5">
            <a:extLst>
              <a:ext uri="{28A0092B-C50C-407E-A947-70E740481C1C}">
                <a14:useLocalDpi xmlns:a14="http://schemas.microsoft.com/office/drawing/2010/main" val="0"/>
              </a:ext>
            </a:extLst>
          </a:blip>
          <a:srcRect l="5024" t="15724" r="10423" b="16060"/>
          <a:stretch/>
        </p:blipFill>
        <p:spPr bwMode="auto">
          <a:xfrm>
            <a:off x="7988903" y="3355349"/>
            <a:ext cx="1981200" cy="133201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encrypted-tbn0.gstatic.com/images?q=tbn:ANd9GcTy0DnLttbSESYG-x_C0g7FAQvWQ6zL2agv3p7kK37QA84z5oYzJAwJSUZv9AZLuM0zymCq7gs&amp;usqp=CA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8903" y="4778732"/>
            <a:ext cx="1866900" cy="178473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a:cxnSpLocks/>
          </p:cNvCxnSpPr>
          <p:nvPr/>
        </p:nvCxnSpPr>
        <p:spPr>
          <a:xfrm>
            <a:off x="5663952" y="1124744"/>
            <a:ext cx="0" cy="7920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3575721" y="2312877"/>
            <a:ext cx="70640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3515104" y="5157193"/>
            <a:ext cx="70640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3597660" y="3791721"/>
            <a:ext cx="70640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7261806" y="3908860"/>
            <a:ext cx="70640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7282500" y="2132857"/>
            <a:ext cx="4696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7282500" y="5229201"/>
            <a:ext cx="70640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026" name="Picture 2" descr="https://encrypted-tbn0.gstatic.com/images?q=tbn:ANd9GcTl6cQoufNYmUx3OlQimoVHGKion58S54vlOuGhMlgk1LejG8gHW4zdr2oieOLJG3FQfrjSSqs&amp;usqp=CA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9575" y="1379427"/>
            <a:ext cx="1866900" cy="18669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DE9D93F-4CFC-4066-9EEC-A2FA768CE7E9}"/>
              </a:ext>
            </a:extLst>
          </p:cNvPr>
          <p:cNvPicPr>
            <a:picLocks noChangeAspect="1"/>
          </p:cNvPicPr>
          <p:nvPr/>
        </p:nvPicPr>
        <p:blipFill rotWithShape="1">
          <a:blip r:embed="rId8">
            <a:extLst>
              <a:ext uri="{28A0092B-C50C-407E-A947-70E740481C1C}">
                <a14:useLocalDpi xmlns:a14="http://schemas.microsoft.com/office/drawing/2010/main" val="0"/>
              </a:ext>
            </a:extLst>
          </a:blip>
          <a:srcRect l="72940" t="75951" b="2973"/>
          <a:stretch/>
        </p:blipFill>
        <p:spPr>
          <a:xfrm rot="10800000">
            <a:off x="3967864" y="89255"/>
            <a:ext cx="2128136" cy="1332018"/>
          </a:xfrm>
          <a:prstGeom prst="rect">
            <a:avLst/>
          </a:prstGeom>
        </p:spPr>
      </p:pic>
      <p:pic>
        <p:nvPicPr>
          <p:cNvPr id="2" name="Picture 4">
            <a:extLst>
              <a:ext uri="{FF2B5EF4-FFF2-40B4-BE49-F238E27FC236}">
                <a16:creationId xmlns:a16="http://schemas.microsoft.com/office/drawing/2014/main" id="{6A27F985-2E7B-1347-8900-7BDC61F3C9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9575" y="3181987"/>
            <a:ext cx="2048908" cy="1104821"/>
          </a:xfrm>
          <a:prstGeom prst="rect">
            <a:avLst/>
          </a:prstGeom>
        </p:spPr>
      </p:pic>
    </p:spTree>
    <p:extLst>
      <p:ext uri="{BB962C8B-B14F-4D97-AF65-F5344CB8AC3E}">
        <p14:creationId xmlns:p14="http://schemas.microsoft.com/office/powerpoint/2010/main" val="63519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91E0-353C-4240-A997-EF81FDA9A501}"/>
              </a:ext>
            </a:extLst>
          </p:cNvPr>
          <p:cNvSpPr>
            <a:spLocks noGrp="1"/>
          </p:cNvSpPr>
          <p:nvPr>
            <p:ph type="title"/>
          </p:nvPr>
        </p:nvSpPr>
        <p:spPr>
          <a:xfrm>
            <a:off x="743505" y="-8289"/>
            <a:ext cx="10515600" cy="1325563"/>
          </a:xfrm>
        </p:spPr>
        <p:txBody>
          <a:bodyPr/>
          <a:lstStyle/>
          <a:p>
            <a:pPr algn="ctr"/>
            <a:r>
              <a:rPr lang="en-IN" b="1" dirty="0">
                <a:latin typeface="Times New Roman" panose="02020603050405020304" pitchFamily="18" charset="0"/>
                <a:cs typeface="Times New Roman" panose="02020603050405020304" pitchFamily="18" charset="0"/>
              </a:rPr>
              <a:t>Flow Diagram</a:t>
            </a:r>
          </a:p>
        </p:txBody>
      </p:sp>
      <p:sp>
        <p:nvSpPr>
          <p:cNvPr id="4" name="Rectangle: Rounded Corners 3">
            <a:extLst>
              <a:ext uri="{FF2B5EF4-FFF2-40B4-BE49-F238E27FC236}">
                <a16:creationId xmlns:a16="http://schemas.microsoft.com/office/drawing/2014/main" id="{0ECCC104-8560-4925-B028-626341C25C44}"/>
              </a:ext>
            </a:extLst>
          </p:cNvPr>
          <p:cNvSpPr/>
          <p:nvPr/>
        </p:nvSpPr>
        <p:spPr>
          <a:xfrm>
            <a:off x="4967053" y="4621704"/>
            <a:ext cx="1660124" cy="723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 Server</a:t>
            </a:r>
          </a:p>
        </p:txBody>
      </p:sp>
      <p:sp>
        <p:nvSpPr>
          <p:cNvPr id="5" name="Rectangle: Rounded Corners 4">
            <a:extLst>
              <a:ext uri="{FF2B5EF4-FFF2-40B4-BE49-F238E27FC236}">
                <a16:creationId xmlns:a16="http://schemas.microsoft.com/office/drawing/2014/main" id="{C36935A8-5893-4438-89DA-E5E7CD878A36}"/>
              </a:ext>
            </a:extLst>
          </p:cNvPr>
          <p:cNvSpPr/>
          <p:nvPr/>
        </p:nvSpPr>
        <p:spPr>
          <a:xfrm>
            <a:off x="4911567" y="5726659"/>
            <a:ext cx="1771095" cy="83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Monitoring centre</a:t>
            </a:r>
          </a:p>
        </p:txBody>
      </p:sp>
      <p:sp>
        <p:nvSpPr>
          <p:cNvPr id="6" name="Rectangle: Rounded Corners 5">
            <a:extLst>
              <a:ext uri="{FF2B5EF4-FFF2-40B4-BE49-F238E27FC236}">
                <a16:creationId xmlns:a16="http://schemas.microsoft.com/office/drawing/2014/main" id="{A66AFB86-C439-44F7-9733-57DF8D06A574}"/>
              </a:ext>
            </a:extLst>
          </p:cNvPr>
          <p:cNvSpPr/>
          <p:nvPr/>
        </p:nvSpPr>
        <p:spPr>
          <a:xfrm>
            <a:off x="5001085" y="3368663"/>
            <a:ext cx="1593542" cy="723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Internet</a:t>
            </a:r>
          </a:p>
        </p:txBody>
      </p:sp>
      <p:sp>
        <p:nvSpPr>
          <p:cNvPr id="7" name="Rectangle: Rounded Corners 6">
            <a:extLst>
              <a:ext uri="{FF2B5EF4-FFF2-40B4-BE49-F238E27FC236}">
                <a16:creationId xmlns:a16="http://schemas.microsoft.com/office/drawing/2014/main" id="{F624D607-E6CB-4E15-B42D-71EB53640ADA}"/>
              </a:ext>
            </a:extLst>
          </p:cNvPr>
          <p:cNvSpPr/>
          <p:nvPr/>
        </p:nvSpPr>
        <p:spPr>
          <a:xfrm>
            <a:off x="4768047" y="1031876"/>
            <a:ext cx="2059620" cy="723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Environment(Lake)</a:t>
            </a:r>
          </a:p>
        </p:txBody>
      </p:sp>
      <p:sp>
        <p:nvSpPr>
          <p:cNvPr id="9" name="Rectangle: Rounded Corners 8">
            <a:extLst>
              <a:ext uri="{FF2B5EF4-FFF2-40B4-BE49-F238E27FC236}">
                <a16:creationId xmlns:a16="http://schemas.microsoft.com/office/drawing/2014/main" id="{11D0D38A-3606-45D7-B245-F74564A54FC6}"/>
              </a:ext>
            </a:extLst>
          </p:cNvPr>
          <p:cNvSpPr/>
          <p:nvPr/>
        </p:nvSpPr>
        <p:spPr>
          <a:xfrm>
            <a:off x="4945598" y="2167451"/>
            <a:ext cx="1703035" cy="713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Sensor</a:t>
            </a:r>
          </a:p>
        </p:txBody>
      </p:sp>
      <p:cxnSp>
        <p:nvCxnSpPr>
          <p:cNvPr id="21" name="Straight Arrow Connector 20">
            <a:extLst>
              <a:ext uri="{FF2B5EF4-FFF2-40B4-BE49-F238E27FC236}">
                <a16:creationId xmlns:a16="http://schemas.microsoft.com/office/drawing/2014/main" id="{C05765A2-DAD1-4465-A380-3B5014F8C780}"/>
              </a:ext>
            </a:extLst>
          </p:cNvPr>
          <p:cNvCxnSpPr>
            <a:stCxn id="7" idx="2"/>
            <a:endCxn id="9" idx="0"/>
          </p:cNvCxnSpPr>
          <p:nvPr/>
        </p:nvCxnSpPr>
        <p:spPr>
          <a:xfrm flipH="1">
            <a:off x="5797116" y="1755661"/>
            <a:ext cx="741" cy="41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DD91AB2-5A8D-4C9E-8DE7-790821C20815}"/>
              </a:ext>
            </a:extLst>
          </p:cNvPr>
          <p:cNvCxnSpPr>
            <a:stCxn id="9" idx="2"/>
            <a:endCxn id="6" idx="0"/>
          </p:cNvCxnSpPr>
          <p:nvPr/>
        </p:nvCxnSpPr>
        <p:spPr>
          <a:xfrm>
            <a:off x="5797116" y="2880960"/>
            <a:ext cx="740" cy="487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F0CE4E-5B40-40B8-B253-9F9ED2C2EF19}"/>
              </a:ext>
            </a:extLst>
          </p:cNvPr>
          <p:cNvCxnSpPr>
            <a:stCxn id="6" idx="2"/>
            <a:endCxn id="4" idx="0"/>
          </p:cNvCxnSpPr>
          <p:nvPr/>
        </p:nvCxnSpPr>
        <p:spPr>
          <a:xfrm flipH="1">
            <a:off x="5797115" y="4092448"/>
            <a:ext cx="741" cy="52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1A79E6E-6FBB-464D-8126-761EAEF2B72D}"/>
              </a:ext>
            </a:extLst>
          </p:cNvPr>
          <p:cNvCxnSpPr>
            <a:stCxn id="4" idx="2"/>
            <a:endCxn id="5" idx="0"/>
          </p:cNvCxnSpPr>
          <p:nvPr/>
        </p:nvCxnSpPr>
        <p:spPr>
          <a:xfrm>
            <a:off x="5797115" y="5345489"/>
            <a:ext cx="0" cy="38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78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Hardware Components:</a:t>
            </a:r>
          </a:p>
        </p:txBody>
      </p:sp>
      <p:sp>
        <p:nvSpPr>
          <p:cNvPr id="3" name="Content Placeholder 2"/>
          <p:cNvSpPr>
            <a:spLocks noGrp="1"/>
          </p:cNvSpPr>
          <p:nvPr>
            <p:ph idx="1"/>
          </p:nvPr>
        </p:nvSpPr>
        <p:spPr>
          <a:xfrm>
            <a:off x="838200" y="1690688"/>
            <a:ext cx="10515600" cy="4351338"/>
          </a:xfrm>
        </p:spPr>
        <p:txBody>
          <a:bodyPr>
            <a:normAutofit/>
          </a:bodyPr>
          <a:lstStyle/>
          <a:p>
            <a:pPr algn="just">
              <a:lnSpc>
                <a:spcPct val="115000"/>
              </a:lnSpc>
              <a:spcBef>
                <a:spcPts val="400"/>
              </a:spcBef>
              <a:buClr>
                <a:schemeClr val="dk1"/>
              </a:buClr>
              <a:buSzPts val="20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Power Supply</a:t>
            </a:r>
            <a:endParaRPr lang="en-US" sz="2400" dirty="0">
              <a:latin typeface="Times New Roman" panose="02020603050405020304" pitchFamily="18" charset="0"/>
              <a:cs typeface="Times New Roman" panose="02020603050405020304" pitchFamily="18" charset="0"/>
            </a:endParaRPr>
          </a:p>
          <a:p>
            <a:pPr algn="just">
              <a:lnSpc>
                <a:spcPct val="115000"/>
              </a:lnSpc>
              <a:spcBef>
                <a:spcPts val="400"/>
              </a:spcBef>
              <a:buClr>
                <a:schemeClr val="dk1"/>
              </a:buClr>
              <a:buSzPts val="20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Temperature sensor</a:t>
            </a:r>
            <a:endParaRPr lang="en-US" sz="2400" dirty="0">
              <a:latin typeface="Times New Roman" panose="02020603050405020304" pitchFamily="18" charset="0"/>
              <a:cs typeface="Times New Roman" panose="02020603050405020304" pitchFamily="18" charset="0"/>
            </a:endParaRPr>
          </a:p>
          <a:p>
            <a:pPr algn="just">
              <a:lnSpc>
                <a:spcPct val="115000"/>
              </a:lnSpc>
              <a:spcBef>
                <a:spcPts val="400"/>
              </a:spcBef>
              <a:buClr>
                <a:schemeClr val="dk1"/>
              </a:buClr>
              <a:buSzPts val="20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pH sensor</a:t>
            </a:r>
            <a:endParaRPr lang="en-US" sz="2400" dirty="0">
              <a:latin typeface="Times New Roman" panose="02020603050405020304" pitchFamily="18" charset="0"/>
              <a:cs typeface="Times New Roman" panose="02020603050405020304" pitchFamily="18" charset="0"/>
            </a:endParaRPr>
          </a:p>
          <a:p>
            <a:pPr algn="just">
              <a:lnSpc>
                <a:spcPct val="115000"/>
              </a:lnSpc>
              <a:spcBef>
                <a:spcPts val="400"/>
              </a:spcBef>
              <a:buClr>
                <a:schemeClr val="dk1"/>
              </a:buClr>
              <a:buSzPts val="20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Turbidity sensor</a:t>
            </a:r>
            <a:endParaRPr lang="en-US" sz="2400" dirty="0">
              <a:latin typeface="Times New Roman" panose="02020603050405020304" pitchFamily="18" charset="0"/>
              <a:cs typeface="Times New Roman" panose="02020603050405020304" pitchFamily="18" charset="0"/>
            </a:endParaRPr>
          </a:p>
          <a:p>
            <a:pPr algn="just">
              <a:lnSpc>
                <a:spcPct val="115000"/>
              </a:lnSpc>
              <a:spcBef>
                <a:spcPts val="400"/>
              </a:spcBef>
              <a:buClr>
                <a:schemeClr val="dk1"/>
              </a:buClr>
              <a:buSzPts val="20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LCD</a:t>
            </a:r>
          </a:p>
          <a:p>
            <a:pPr algn="just">
              <a:lnSpc>
                <a:spcPct val="115000"/>
              </a:lnSpc>
              <a:spcBef>
                <a:spcPts val="400"/>
              </a:spcBef>
              <a:buClr>
                <a:schemeClr val="dk1"/>
              </a:buClr>
              <a:buSzPts val="2000"/>
            </a:pPr>
            <a:r>
              <a:rPr lang="en-US" sz="2400" dirty="0" err="1">
                <a:solidFill>
                  <a:schemeClr val="dk1"/>
                </a:solidFill>
                <a:latin typeface="Times New Roman" panose="02020603050405020304" pitchFamily="18" charset="0"/>
                <a:cs typeface="Times New Roman" panose="02020603050405020304" pitchFamily="18" charset="0"/>
                <a:sym typeface="Times New Roman"/>
              </a:rPr>
              <a:t>Wifi</a:t>
            </a:r>
            <a:r>
              <a:rPr lang="en-US" sz="2400" dirty="0">
                <a:solidFill>
                  <a:schemeClr val="dk1"/>
                </a:solidFill>
                <a:latin typeface="Times New Roman" panose="02020603050405020304" pitchFamily="18" charset="0"/>
                <a:cs typeface="Times New Roman" panose="02020603050405020304" pitchFamily="18" charset="0"/>
                <a:sym typeface="Times New Roman"/>
              </a:rPr>
              <a:t> Module (ESP8266)</a:t>
            </a:r>
            <a:endParaRPr lang="en-US" sz="2400" dirty="0">
              <a:latin typeface="Times New Roman" panose="02020603050405020304" pitchFamily="18" charset="0"/>
              <a:cs typeface="Times New Roman" panose="02020603050405020304" pitchFamily="18" charset="0"/>
            </a:endParaRPr>
          </a:p>
          <a:p>
            <a:pPr algn="just">
              <a:lnSpc>
                <a:spcPct val="115000"/>
              </a:lnSpc>
              <a:spcBef>
                <a:spcPts val="400"/>
              </a:spcBef>
              <a:buClr>
                <a:schemeClr val="dk1"/>
              </a:buClr>
              <a:buSzPts val="20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Buzzer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64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BA8E-B9D0-41FA-AD9C-D203B57DDA9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ARDUINO UNO</a:t>
            </a:r>
          </a:p>
        </p:txBody>
      </p:sp>
      <p:pic>
        <p:nvPicPr>
          <p:cNvPr id="4" name="Content Placeholder 3">
            <a:extLst>
              <a:ext uri="{FF2B5EF4-FFF2-40B4-BE49-F238E27FC236}">
                <a16:creationId xmlns:a16="http://schemas.microsoft.com/office/drawing/2014/main" id="{6E358395-B336-41EF-AF48-2D1B9864BA2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2875" y="2501106"/>
            <a:ext cx="4286250" cy="3000375"/>
          </a:xfrm>
          <a:prstGeom prst="rect">
            <a:avLst/>
          </a:prstGeom>
          <a:noFill/>
          <a:ln>
            <a:noFill/>
          </a:ln>
        </p:spPr>
      </p:pic>
    </p:spTree>
    <p:extLst>
      <p:ext uri="{BB962C8B-B14F-4D97-AF65-F5344CB8AC3E}">
        <p14:creationId xmlns:p14="http://schemas.microsoft.com/office/powerpoint/2010/main" val="50876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6577" y="937350"/>
            <a:ext cx="10515600" cy="5032375"/>
          </a:xfrm>
        </p:spPr>
        <p:txBody>
          <a:bodyPr/>
          <a:lstStyle/>
          <a:p>
            <a:pPr lvl="0">
              <a:lnSpc>
                <a:spcPct val="150000"/>
              </a:lnSpc>
            </a:pPr>
            <a:r>
              <a:rPr lang="en-US" dirty="0">
                <a:latin typeface="Times New Roman" panose="02020603050405020304" pitchFamily="18" charset="0"/>
                <a:cs typeface="Times New Roman" panose="02020603050405020304" pitchFamily="18" charset="0"/>
              </a:rPr>
              <a:t>Input Voltage (limits)	6-20 V</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Digital I/O Pins	14 (of which 6 provide PWM output)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Analog Input Pins	6</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DC Current per I/O Pin	40 mA</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DC Current for 3.3V Pin	50 mA</a:t>
            </a:r>
          </a:p>
          <a:p>
            <a:pPr lvl="0">
              <a:lnSpc>
                <a:spcPct val="150000"/>
              </a:lnSpc>
            </a:pPr>
            <a:r>
              <a:rPr lang="en-US" dirty="0">
                <a:latin typeface="Times New Roman" panose="02020603050405020304" pitchFamily="18" charset="0"/>
                <a:cs typeface="Times New Roman" panose="02020603050405020304" pitchFamily="18" charset="0"/>
              </a:rPr>
              <a:t>Flash Memory	32 KB of which 0.5 KB used by bootloader</a:t>
            </a:r>
          </a:p>
          <a:p>
            <a:pPr lvl="0">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902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C219-BD5C-46F0-B92D-168AC4E257EF}"/>
              </a:ext>
            </a:extLst>
          </p:cNvPr>
          <p:cNvSpPr>
            <a:spLocks noGrp="1"/>
          </p:cNvSpPr>
          <p:nvPr>
            <p:ph type="title"/>
          </p:nvPr>
        </p:nvSpPr>
        <p:spPr>
          <a:xfrm>
            <a:off x="838200" y="365126"/>
            <a:ext cx="10515600" cy="926646"/>
          </a:xfrm>
        </p:spPr>
        <p:txBody>
          <a:bodyPr>
            <a:normAutofit/>
          </a:bodyPr>
          <a:lstStyle/>
          <a:p>
            <a:pPr algn="ctr"/>
            <a:r>
              <a:rPr lang="en-US" sz="3600" b="1" dirty="0">
                <a:latin typeface="Times New Roman" panose="02020603050405020304" pitchFamily="18" charset="0"/>
                <a:cs typeface="Times New Roman" panose="02020603050405020304" pitchFamily="18" charset="0"/>
              </a:rPr>
              <a:t>Arduino </a:t>
            </a:r>
            <a:r>
              <a:rPr lang="en-US" sz="3600" b="1" dirty="0" err="1">
                <a:latin typeface="Times New Roman" panose="02020603050405020304" pitchFamily="18" charset="0"/>
                <a:cs typeface="Times New Roman" panose="02020603050405020304" pitchFamily="18" charset="0"/>
              </a:rPr>
              <a:t>uno</a:t>
            </a:r>
            <a:r>
              <a:rPr lang="en-US" sz="3600" b="1" dirty="0">
                <a:latin typeface="Times New Roman" panose="02020603050405020304" pitchFamily="18" charset="0"/>
                <a:cs typeface="Times New Roman" panose="02020603050405020304" pitchFamily="18" charset="0"/>
              </a:rPr>
              <a:t> and its programming</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0E48B4-D28E-42E2-9344-E0B7447E200A}"/>
              </a:ext>
            </a:extLst>
          </p:cNvPr>
          <p:cNvSpPr>
            <a:spLocks noGrp="1"/>
          </p:cNvSpPr>
          <p:nvPr>
            <p:ph idx="1"/>
          </p:nvPr>
        </p:nvSpPr>
        <p:spPr>
          <a:xfrm>
            <a:off x="838200" y="1291771"/>
            <a:ext cx="10515600" cy="4885192"/>
          </a:xfrm>
        </p:spPr>
        <p:txBody>
          <a:bodyPr>
            <a:normAutofit fontScale="92500"/>
          </a:bodyPr>
          <a:lstStyle/>
          <a:p>
            <a:pPr marL="0" indent="0">
              <a:buNone/>
            </a:pPr>
            <a:endParaRPr lang="en-IN" dirty="0"/>
          </a:p>
          <a:p>
            <a:pPr algn="just" hangingPunct="0">
              <a:lnSpc>
                <a:spcPct val="150000"/>
              </a:lnSpc>
            </a:pPr>
            <a:r>
              <a:rPr lang="en-US" dirty="0">
                <a:latin typeface="Times New Roman" panose="02020603050405020304" pitchFamily="18" charset="0"/>
                <a:cs typeface="Times New Roman" panose="02020603050405020304" pitchFamily="18" charset="0"/>
              </a:rPr>
              <a:t>Arduino is a tool for making computers that can sense and control more of the physical world than your desktop computer. It's an open-source physical computing platform based on a simple microcontroller board, and a development environment for writing software for the board.</a:t>
            </a:r>
            <a:endParaRPr lang="en-IN" dirty="0">
              <a:latin typeface="Times New Roman" panose="02020603050405020304" pitchFamily="18" charset="0"/>
              <a:cs typeface="Times New Roman" panose="02020603050405020304" pitchFamily="18" charset="0"/>
            </a:endParaRPr>
          </a:p>
          <a:p>
            <a:pPr algn="just" hangingPunct="0">
              <a:lnSpc>
                <a:spcPct val="150000"/>
              </a:lnSpc>
            </a:pPr>
            <a:r>
              <a:rPr lang="en-US" dirty="0">
                <a:latin typeface="Times New Roman" panose="02020603050405020304" pitchFamily="18" charset="0"/>
                <a:cs typeface="Times New Roman" panose="02020603050405020304" pitchFamily="18" charset="0"/>
              </a:rPr>
              <a:t>Arduino can be used to develop interactive objects, taking inputs from a variety of switches or sensors, and controlling a variety of lights, motors, and other physical outputs. </a:t>
            </a:r>
            <a:endParaRPr lang="en-IN" dirty="0"/>
          </a:p>
        </p:txBody>
      </p:sp>
    </p:spTree>
    <p:extLst>
      <p:ext uri="{BB962C8B-B14F-4D97-AF65-F5344CB8AC3E}">
        <p14:creationId xmlns:p14="http://schemas.microsoft.com/office/powerpoint/2010/main" val="150446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F802-A3D2-4F5F-874D-3166E5B18CB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a:t>
            </a:r>
            <a:r>
              <a:rPr lang="en-IN" dirty="0"/>
              <a:t>..</a:t>
            </a:r>
          </a:p>
        </p:txBody>
      </p:sp>
      <p:sp>
        <p:nvSpPr>
          <p:cNvPr id="3" name="Content Placeholder 2">
            <a:extLst>
              <a:ext uri="{FF2B5EF4-FFF2-40B4-BE49-F238E27FC236}">
                <a16:creationId xmlns:a16="http://schemas.microsoft.com/office/drawing/2014/main" id="{6109880C-8245-4016-95BE-D7516B8DF2F3}"/>
              </a:ext>
            </a:extLst>
          </p:cNvPr>
          <p:cNvSpPr>
            <a:spLocks noGrp="1"/>
          </p:cNvSpPr>
          <p:nvPr>
            <p:ph idx="1"/>
          </p:nvPr>
        </p:nvSpPr>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Arduino projects can be stand-alone, or they can be made to communicate with software running on the computer. The boards can be assembled by hand or purchased preassembled; the open-source IDE can be downloaded for free.</a:t>
            </a:r>
          </a:p>
          <a:p>
            <a:pPr algn="just">
              <a:lnSpc>
                <a:spcPct val="150000"/>
              </a:lnSpc>
            </a:pPr>
            <a:r>
              <a:rPr lang="en-US" dirty="0">
                <a:latin typeface="Times New Roman" panose="02020603050405020304" pitchFamily="18" charset="0"/>
                <a:cs typeface="Times New Roman" panose="02020603050405020304" pitchFamily="18" charset="0"/>
              </a:rPr>
              <a:t>The Arduino programming language is an implementation of Wiring, a similar physical computing platform, which is based on the Processing multimedia programming environment.</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56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a:t>
            </a:r>
            <a:endParaRPr lang="en-US" b="1" dirty="0"/>
          </a:p>
        </p:txBody>
      </p:sp>
      <p:sp>
        <p:nvSpPr>
          <p:cNvPr id="3" name="Content Placeholder 2"/>
          <p:cNvSpPr>
            <a:spLocks noGrp="1"/>
          </p:cNvSpPr>
          <p:nvPr>
            <p:ph idx="1"/>
          </p:nvPr>
        </p:nvSpPr>
        <p:spPr/>
        <p:txBody>
          <a:bodyPr>
            <a:normAutofit/>
          </a:bodyPr>
          <a:lstStyle/>
          <a:p>
            <a:pPr lvl="0" algn="ctr">
              <a:spcBef>
                <a:spcPts val="0"/>
              </a:spcBef>
              <a:buFont typeface="Wingdings" panose="05000000000000000000" pitchFamily="2" charset="2"/>
              <a:buChar char="Ø"/>
            </a:pPr>
            <a:endParaRPr lang="en-US" sz="2000" b="1" dirty="0">
              <a:solidFill>
                <a:schemeClr val="dk1"/>
              </a:solidFill>
              <a:latin typeface="Century Schoolbook"/>
              <a:ea typeface="Century Schoolbook"/>
              <a:cs typeface="Century Schoolbook"/>
              <a:sym typeface="Century Schoolbook"/>
            </a:endParaRPr>
          </a:p>
          <a:p>
            <a:pPr marL="914400" indent="-457200">
              <a:spcBef>
                <a:spcPts val="0"/>
              </a:spcBef>
              <a:buFont typeface="Wingdings" panose="05000000000000000000" pitchFamily="2" charset="2"/>
              <a:buChar char="Ø"/>
            </a:pPr>
            <a:r>
              <a:rPr lang="en-US" dirty="0">
                <a:solidFill>
                  <a:schemeClr val="dk1"/>
                </a:solidFill>
                <a:latin typeface="Times New Roman" panose="02020603050405020304" pitchFamily="18" charset="0"/>
                <a:ea typeface="Century Schoolbook"/>
                <a:cs typeface="Times New Roman" panose="02020603050405020304" pitchFamily="18" charset="0"/>
                <a:sym typeface="Century Schoolbook"/>
              </a:rPr>
              <a:t>To  monitor the day to day parameters in lakes to control pollution levels and save life under water.</a:t>
            </a:r>
          </a:p>
          <a:p>
            <a:pPr marL="914400" indent="-457200">
              <a:spcBef>
                <a:spcPts val="0"/>
              </a:spcBef>
              <a:buFont typeface="Wingdings" panose="05000000000000000000" pitchFamily="2" charset="2"/>
              <a:buChar char="Ø"/>
            </a:pPr>
            <a:r>
              <a:rPr lang="en-US" dirty="0">
                <a:solidFill>
                  <a:schemeClr val="dk1"/>
                </a:solidFill>
                <a:latin typeface="Times New Roman" panose="02020603050405020304" pitchFamily="18" charset="0"/>
                <a:cs typeface="Times New Roman" panose="02020603050405020304" pitchFamily="18" charset="0"/>
                <a:sym typeface="Century Schoolbook"/>
              </a:rPr>
              <a:t>To diagnose Eutrophication at earlier stage.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41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518A-BD0E-433C-9875-90CD7F78DD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DS18B20 water proof temperature sensor:</a:t>
            </a:r>
          </a:p>
        </p:txBody>
      </p:sp>
      <p:sp>
        <p:nvSpPr>
          <p:cNvPr id="3" name="Content Placeholder 2">
            <a:extLst>
              <a:ext uri="{FF2B5EF4-FFF2-40B4-BE49-F238E27FC236}">
                <a16:creationId xmlns:a16="http://schemas.microsoft.com/office/drawing/2014/main" id="{2E4D3BD3-FE17-447E-A098-5722F6BBB091}"/>
              </a:ext>
            </a:extLst>
          </p:cNvPr>
          <p:cNvSpPr>
            <a:spLocks noGrp="1"/>
          </p:cNvSpPr>
          <p:nvPr>
            <p:ph idx="1"/>
          </p:nvPr>
        </p:nvSpPr>
        <p:spPr/>
        <p:txBody>
          <a:bodyPr>
            <a:normAutofit/>
          </a:bodyPr>
          <a:lstStyle/>
          <a:p>
            <a:pPr algn="l"/>
            <a:r>
              <a:rPr lang="en-IN" dirty="0">
                <a:solidFill>
                  <a:srgbClr val="202124"/>
                </a:solidFill>
                <a:latin typeface="Times New Roman" panose="02020603050405020304" pitchFamily="18" charset="0"/>
                <a:cs typeface="Times New Roman" panose="02020603050405020304" pitchFamily="18" charset="0"/>
              </a:rPr>
              <a:t>A </a:t>
            </a:r>
            <a:r>
              <a:rPr lang="en-IN" i="0" dirty="0">
                <a:solidFill>
                  <a:srgbClr val="202124"/>
                </a:solidFill>
                <a:effectLst/>
                <a:latin typeface="Times New Roman" panose="02020603050405020304" pitchFamily="18" charset="0"/>
                <a:cs typeface="Times New Roman" panose="02020603050405020304" pitchFamily="18" charset="0"/>
              </a:rPr>
              <a:t>waterproof probe style which can be more useful when measuring  something far away, underwater or under the ground. DS18B20 temperature sensor is fairly precise and needs no external components to work. It can measure temperatures from -55°C to +125°C with ±0.5°C Accuracy.</a:t>
            </a:r>
          </a:p>
          <a:p>
            <a:pPr algn="l"/>
            <a:r>
              <a:rPr lang="en-IN" i="0" dirty="0">
                <a:solidFill>
                  <a:srgbClr val="202124"/>
                </a:solidFill>
                <a:effectLst/>
                <a:latin typeface="Times New Roman" panose="02020603050405020304" pitchFamily="18" charset="0"/>
                <a:cs typeface="Times New Roman" panose="02020603050405020304" pitchFamily="18" charset="0"/>
              </a:rPr>
              <a:t>Temperature Range: -55 to 125°C</a:t>
            </a:r>
          </a:p>
          <a:p>
            <a:pPr algn="l"/>
            <a:r>
              <a:rPr lang="en-IN" i="0" dirty="0">
                <a:solidFill>
                  <a:srgbClr val="202124"/>
                </a:solidFill>
                <a:effectLst/>
                <a:latin typeface="Times New Roman" panose="02020603050405020304" pitchFamily="18" charset="0"/>
                <a:cs typeface="Times New Roman" panose="02020603050405020304" pitchFamily="18" charset="0"/>
              </a:rPr>
              <a:t>Accuracy: ±0.5°C</a:t>
            </a:r>
          </a:p>
          <a:p>
            <a:pPr algn="l"/>
            <a:r>
              <a:rPr lang="en-IN" i="0" dirty="0">
                <a:solidFill>
                  <a:srgbClr val="202124"/>
                </a:solidFill>
                <a:effectLst/>
                <a:latin typeface="Times New Roman" panose="02020603050405020304" pitchFamily="18" charset="0"/>
                <a:cs typeface="Times New Roman" panose="02020603050405020304" pitchFamily="18" charset="0"/>
              </a:rPr>
              <a:t>Power Supply: 3V to 5.5V</a:t>
            </a:r>
          </a:p>
          <a:p>
            <a:pPr algn="l"/>
            <a:r>
              <a:rPr lang="en-IN" i="0" dirty="0">
                <a:solidFill>
                  <a:srgbClr val="202124"/>
                </a:solidFill>
                <a:effectLst/>
                <a:latin typeface="Times New Roman" panose="02020603050405020304" pitchFamily="18" charset="0"/>
                <a:cs typeface="Times New Roman" panose="02020603050405020304" pitchFamily="18" charset="0"/>
              </a:rPr>
              <a:t>Resolution: 9 to 12 bit (selectable)</a:t>
            </a:r>
          </a:p>
          <a:p>
            <a:endParaRPr lang="en-US" dirty="0"/>
          </a:p>
        </p:txBody>
      </p:sp>
      <p:pic>
        <p:nvPicPr>
          <p:cNvPr id="4" name="Picture 2">
            <a:extLst>
              <a:ext uri="{FF2B5EF4-FFF2-40B4-BE49-F238E27FC236}">
                <a16:creationId xmlns:a16="http://schemas.microsoft.com/office/drawing/2014/main" id="{A57669E7-714A-41F5-A5C7-DA73B6859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5232" y="3429000"/>
            <a:ext cx="2667555" cy="266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291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75D5-EDCD-45B1-99D5-5E5E4DD47F7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Connecting with </a:t>
            </a:r>
            <a:r>
              <a:rPr lang="en-IN" dirty="0" err="1">
                <a:latin typeface="Times New Roman" panose="02020603050405020304" pitchFamily="18" charset="0"/>
                <a:cs typeface="Times New Roman" panose="02020603050405020304" pitchFamily="18" charset="0"/>
              </a:rPr>
              <a:t>arduino</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BAF62D8-6F0F-44DB-B2E6-34316450527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49021" y="2260284"/>
            <a:ext cx="8636000" cy="3251200"/>
          </a:xfrm>
          <a:prstGeom prst="rect">
            <a:avLst/>
          </a:prstGeom>
        </p:spPr>
      </p:pic>
    </p:spTree>
    <p:extLst>
      <p:ext uri="{BB962C8B-B14F-4D97-AF65-F5344CB8AC3E}">
        <p14:creationId xmlns:p14="http://schemas.microsoft.com/office/powerpoint/2010/main" val="172939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E878-8174-4B99-98E0-C2910EB486D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Turbidity Sensor</a:t>
            </a:r>
          </a:p>
        </p:txBody>
      </p:sp>
      <p:sp>
        <p:nvSpPr>
          <p:cNvPr id="3" name="Content Placeholder 2">
            <a:extLst>
              <a:ext uri="{FF2B5EF4-FFF2-40B4-BE49-F238E27FC236}">
                <a16:creationId xmlns:a16="http://schemas.microsoft.com/office/drawing/2014/main" id="{18172D03-B9B4-4C70-8B4D-CC9BF6B386C8}"/>
              </a:ext>
            </a:extLst>
          </p:cNvPr>
          <p:cNvSpPr>
            <a:spLocks noGrp="1"/>
          </p:cNvSpPr>
          <p:nvPr>
            <p:ph idx="1"/>
          </p:nvPr>
        </p:nvSpPr>
        <p:spPr/>
        <p:txBody>
          <a:bodyPr>
            <a:normAutofit fontScale="92500" lnSpcReduction="20000"/>
          </a:bodyPr>
          <a:lstStyle/>
          <a:p>
            <a:r>
              <a:rPr lang="en-US" b="0" i="0" dirty="0">
                <a:effectLst/>
                <a:latin typeface="Times New Roman" panose="02020603050405020304" pitchFamily="18" charset="0"/>
                <a:cs typeface="Times New Roman" panose="02020603050405020304" pitchFamily="18" charset="0"/>
              </a:rPr>
              <a:t>The turbidity unit is measured in NTU “</a:t>
            </a:r>
            <a:r>
              <a:rPr lang="en-US" b="1" i="0" dirty="0">
                <a:effectLst/>
                <a:latin typeface="Times New Roman" panose="02020603050405020304" pitchFamily="18" charset="0"/>
                <a:cs typeface="Times New Roman" panose="02020603050405020304" pitchFamily="18" charset="0"/>
              </a:rPr>
              <a:t>Nephelometric Turbidity Units”</a:t>
            </a:r>
            <a:r>
              <a:rPr lang="en-US" b="0" i="0" dirty="0">
                <a:effectLst/>
                <a:latin typeface="Times New Roman" panose="02020603050405020304" pitchFamily="18" charset="0"/>
                <a:cs typeface="Times New Roman" panose="02020603050405020304" pitchFamily="18" charset="0"/>
              </a:rPr>
              <a:t> which is global standard. The larger the turbidity is, the cloudy of the sample is. Turbidity sensor connects to the microcontroller through an analog to digital converter through this A to D converter.</a:t>
            </a:r>
          </a:p>
          <a:p>
            <a:r>
              <a:rPr lang="en-US" b="0" i="0" dirty="0">
                <a:effectLst/>
                <a:latin typeface="Times New Roman" panose="02020603050405020304" pitchFamily="18" charset="0"/>
                <a:cs typeface="Times New Roman" panose="02020603050405020304" pitchFamily="18" charset="0"/>
              </a:rPr>
              <a:t>The output signal can be switched between analog and digital. Under analog mode the signal wire from A to D converter goes to the analog input pin on the microcontroller. The turbidity is represented by the voltage of the output pin.</a:t>
            </a:r>
            <a:endParaRPr lang="en-US" dirty="0">
              <a:latin typeface="Times New Roman" panose="02020603050405020304" pitchFamily="18" charset="0"/>
              <a:cs typeface="Times New Roman" panose="02020603050405020304" pitchFamily="18" charset="0"/>
            </a:endParaRPr>
          </a:p>
          <a:p>
            <a:pPr algn="l" fontAlgn="base"/>
            <a:r>
              <a:rPr lang="en-US" b="0" i="0" dirty="0">
                <a:effectLst/>
                <a:latin typeface="Times New Roman" panose="02020603050405020304" pitchFamily="18" charset="0"/>
                <a:cs typeface="Times New Roman" panose="02020603050405020304" pitchFamily="18" charset="0"/>
              </a:rPr>
              <a:t>Clear water with NTU less than 0.5 give us a voltage around 4.1 volts.</a:t>
            </a:r>
          </a:p>
          <a:p>
            <a:pPr algn="l" fontAlgn="base"/>
            <a:r>
              <a:rPr lang="en-US" b="0" i="0" dirty="0">
                <a:effectLst/>
                <a:latin typeface="Times New Roman" panose="02020603050405020304" pitchFamily="18" charset="0"/>
                <a:cs typeface="Times New Roman" panose="02020603050405020304" pitchFamily="18" charset="0"/>
              </a:rPr>
              <a:t>NTU: 500        Voltage: 3.27V</a:t>
            </a:r>
          </a:p>
          <a:p>
            <a:pPr algn="l" fontAlgn="base"/>
            <a:r>
              <a:rPr lang="en-US" b="0" i="0" dirty="0">
                <a:effectLst/>
                <a:latin typeface="Times New Roman" panose="02020603050405020304" pitchFamily="18" charset="0"/>
                <a:cs typeface="Times New Roman" panose="02020603050405020304" pitchFamily="18" charset="0"/>
              </a:rPr>
              <a:t>NTU: 50          Voltage: 4.10V</a:t>
            </a:r>
          </a:p>
          <a:p>
            <a:pPr algn="l" fontAlgn="base"/>
            <a:r>
              <a:rPr lang="en-US" b="0" i="0" dirty="0">
                <a:effectLst/>
                <a:latin typeface="Times New Roman" panose="02020603050405020304" pitchFamily="18" charset="0"/>
                <a:cs typeface="Times New Roman" panose="02020603050405020304" pitchFamily="18" charset="0"/>
              </a:rPr>
              <a:t>NTU: 0.5         Voltage: 4.21V</a:t>
            </a:r>
          </a:p>
          <a:p>
            <a:endParaRPr lang="en-US" dirty="0"/>
          </a:p>
        </p:txBody>
      </p:sp>
    </p:spTree>
    <p:extLst>
      <p:ext uri="{BB962C8B-B14F-4D97-AF65-F5344CB8AC3E}">
        <p14:creationId xmlns:p14="http://schemas.microsoft.com/office/powerpoint/2010/main" val="3061807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3F87-FDE7-438B-8193-B098300F2C0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Turbidity Sensor:</a:t>
            </a:r>
          </a:p>
        </p:txBody>
      </p:sp>
      <p:pic>
        <p:nvPicPr>
          <p:cNvPr id="5" name="Picture 5">
            <a:extLst>
              <a:ext uri="{FF2B5EF4-FFF2-40B4-BE49-F238E27FC236}">
                <a16:creationId xmlns:a16="http://schemas.microsoft.com/office/drawing/2014/main" id="{14DA8884-1E1D-354A-B21F-3B37D3CAF0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0" y="2224881"/>
            <a:ext cx="8502805" cy="3447333"/>
          </a:xfrm>
        </p:spPr>
      </p:pic>
    </p:spTree>
    <p:extLst>
      <p:ext uri="{BB962C8B-B14F-4D97-AF65-F5344CB8AC3E}">
        <p14:creationId xmlns:p14="http://schemas.microsoft.com/office/powerpoint/2010/main" val="81954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75D5-EDCD-45B1-99D5-5E5E4DD47F7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Connecting with </a:t>
            </a:r>
            <a:r>
              <a:rPr lang="en-IN" dirty="0" err="1">
                <a:latin typeface="Times New Roman" panose="02020603050405020304" pitchFamily="18" charset="0"/>
                <a:cs typeface="Times New Roman" panose="02020603050405020304" pitchFamily="18" charset="0"/>
              </a:rPr>
              <a:t>arduino</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F8CB4B-1089-4321-9053-16910654327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01194" y="2058247"/>
            <a:ext cx="7189611" cy="3889792"/>
          </a:xfrm>
          <a:prstGeom prst="rect">
            <a:avLst/>
          </a:prstGeom>
        </p:spPr>
      </p:pic>
    </p:spTree>
    <p:extLst>
      <p:ext uri="{BB962C8B-B14F-4D97-AF65-F5344CB8AC3E}">
        <p14:creationId xmlns:p14="http://schemas.microsoft.com/office/powerpoint/2010/main" val="404386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7B4B-750D-49F9-BAB2-FD1DA859643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Ph sensor</a:t>
            </a:r>
          </a:p>
        </p:txBody>
      </p:sp>
      <p:sp>
        <p:nvSpPr>
          <p:cNvPr id="3" name="Content Placeholder 2">
            <a:extLst>
              <a:ext uri="{FF2B5EF4-FFF2-40B4-BE49-F238E27FC236}">
                <a16:creationId xmlns:a16="http://schemas.microsoft.com/office/drawing/2014/main" id="{D87EF2E1-5FF6-4E89-83F7-2FE002D11CE4}"/>
              </a:ext>
            </a:extLst>
          </p:cNvPr>
          <p:cNvSpPr>
            <a:spLocks noGrp="1"/>
          </p:cNvSpPr>
          <p:nvPr>
            <p:ph idx="1"/>
          </p:nvPr>
        </p:nvSpPr>
        <p:spPr/>
        <p:txBody>
          <a:bodyPr/>
          <a:lstStyle/>
          <a:p>
            <a:r>
              <a:rPr lang="en-US" i="0" dirty="0">
                <a:effectLst/>
                <a:latin typeface="Times New Roman" panose="02020603050405020304" pitchFamily="18" charset="0"/>
                <a:cs typeface="Times New Roman" panose="02020603050405020304" pitchFamily="18" charset="0"/>
              </a:rPr>
              <a:t>The unit that we use to measure the acidity of a substance is called </a:t>
            </a:r>
            <a:r>
              <a:rPr lang="en-US" i="0" dirty="0" err="1">
                <a:effectLst/>
                <a:latin typeface="Times New Roman" panose="02020603050405020304" pitchFamily="18" charset="0"/>
                <a:cs typeface="Times New Roman" panose="02020603050405020304" pitchFamily="18" charset="0"/>
              </a:rPr>
              <a:t>pH.</a:t>
            </a:r>
            <a:r>
              <a:rPr lang="en-US" i="0" dirty="0">
                <a:effectLst/>
                <a:latin typeface="Times New Roman" panose="02020603050405020304" pitchFamily="18" charset="0"/>
                <a:cs typeface="Times New Roman" panose="02020603050405020304" pitchFamily="18" charset="0"/>
              </a:rPr>
              <a:t> The term “H” is defined as the negative log of the hydrogen ion concentration. The range of pH can have values from 0 to 14. A pH value of 7 is neutral, as pure water has a pH value of exactly 7. Values lower than 7 are acidic and values greater than 7 are basic or alkaline.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04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3F4C-DDC9-4652-8E7F-74F8EBAED94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Ph sensor</a:t>
            </a:r>
          </a:p>
        </p:txBody>
      </p:sp>
      <p:pic>
        <p:nvPicPr>
          <p:cNvPr id="5" name="Picture 5">
            <a:extLst>
              <a:ext uri="{FF2B5EF4-FFF2-40B4-BE49-F238E27FC236}">
                <a16:creationId xmlns:a16="http://schemas.microsoft.com/office/drawing/2014/main" id="{0A46A559-FB63-584E-9B5D-D40A0AB7C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9550" y="1825625"/>
            <a:ext cx="4672899" cy="4351338"/>
          </a:xfrm>
        </p:spPr>
      </p:pic>
    </p:spTree>
    <p:extLst>
      <p:ext uri="{BB962C8B-B14F-4D97-AF65-F5344CB8AC3E}">
        <p14:creationId xmlns:p14="http://schemas.microsoft.com/office/powerpoint/2010/main" val="890761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75D5-EDCD-45B1-99D5-5E5E4DD47F7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Connecting with </a:t>
            </a:r>
            <a:r>
              <a:rPr lang="en-IN" dirty="0" err="1">
                <a:latin typeface="Times New Roman" panose="02020603050405020304" pitchFamily="18" charset="0"/>
                <a:cs typeface="Times New Roman" panose="02020603050405020304" pitchFamily="18" charset="0"/>
              </a:rPr>
              <a:t>arduino</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699288-01B6-454A-B055-0316B7EDCBD1}"/>
              </a:ext>
            </a:extLst>
          </p:cNvPr>
          <p:cNvPicPr/>
          <p:nvPr/>
        </p:nvPicPr>
        <p:blipFill>
          <a:blip r:embed="rId2">
            <a:extLst>
              <a:ext uri="{28A0092B-C50C-407E-A947-70E740481C1C}">
                <a14:useLocalDpi xmlns:a14="http://schemas.microsoft.com/office/drawing/2010/main" val="0"/>
              </a:ext>
            </a:extLst>
          </a:blip>
          <a:stretch>
            <a:fillRect/>
          </a:stretch>
        </p:blipFill>
        <p:spPr>
          <a:xfrm>
            <a:off x="101352" y="2521875"/>
            <a:ext cx="5216371" cy="2449620"/>
          </a:xfrm>
          <a:prstGeom prst="rect">
            <a:avLst/>
          </a:prstGeom>
        </p:spPr>
      </p:pic>
      <p:pic>
        <p:nvPicPr>
          <p:cNvPr id="6" name="Picture 5">
            <a:extLst>
              <a:ext uri="{FF2B5EF4-FFF2-40B4-BE49-F238E27FC236}">
                <a16:creationId xmlns:a16="http://schemas.microsoft.com/office/drawing/2014/main" id="{BF44E88B-E2B6-4B14-ABE7-9A54BBE41314}"/>
              </a:ext>
            </a:extLst>
          </p:cNvPr>
          <p:cNvPicPr/>
          <p:nvPr/>
        </p:nvPicPr>
        <p:blipFill>
          <a:blip r:embed="rId3">
            <a:extLst>
              <a:ext uri="{28A0092B-C50C-407E-A947-70E740481C1C}">
                <a14:useLocalDpi xmlns:a14="http://schemas.microsoft.com/office/drawing/2010/main" val="0"/>
              </a:ext>
            </a:extLst>
          </a:blip>
          <a:stretch>
            <a:fillRect/>
          </a:stretch>
        </p:blipFill>
        <p:spPr>
          <a:xfrm>
            <a:off x="5434965" y="2188818"/>
            <a:ext cx="5918835" cy="2977515"/>
          </a:xfrm>
          <a:prstGeom prst="rect">
            <a:avLst/>
          </a:prstGeom>
        </p:spPr>
      </p:pic>
    </p:spTree>
    <p:extLst>
      <p:ext uri="{BB962C8B-B14F-4D97-AF65-F5344CB8AC3E}">
        <p14:creationId xmlns:p14="http://schemas.microsoft.com/office/powerpoint/2010/main" val="685303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LCD</a:t>
            </a:r>
          </a:p>
        </p:txBody>
      </p:sp>
      <p:sp>
        <p:nvSpPr>
          <p:cNvPr id="3" name="Content Placeholder 2"/>
          <p:cNvSpPr>
            <a:spLocks noGrp="1"/>
          </p:cNvSpPr>
          <p:nvPr>
            <p:ph idx="1"/>
          </p:nvPr>
        </p:nvSpPr>
        <p:spPr>
          <a:xfrm>
            <a:off x="838199" y="1485407"/>
            <a:ext cx="10515600" cy="1876363"/>
          </a:xfrm>
        </p:spPr>
        <p:txBody>
          <a:bodyPr>
            <a:normAutofit fontScale="70000" lnSpcReduction="20000"/>
          </a:bodyPr>
          <a:lstStyle/>
          <a:p>
            <a:pPr algn="just">
              <a:lnSpc>
                <a:spcPct val="150000"/>
              </a:lnSpc>
            </a:pPr>
            <a:r>
              <a:rPr lang="en-IN" dirty="0">
                <a:latin typeface="Times New Roman" panose="02020603050405020304" pitchFamily="18" charset="0"/>
                <a:cs typeface="Times New Roman" panose="02020603050405020304" pitchFamily="18" charset="0"/>
              </a:rPr>
              <a:t>The 16x2 LCD used in this experiment has a total of 16 pins. Eight of the pins are data lines (pins 7-14), two are for power and ground (pins 1 and 16), three are used to control the operation of LCD (pins 4-6), and one is used to adjust the LCD screen brightness (pin 3). The remaining two pins (15 and 16) power the </a:t>
            </a:r>
            <a:r>
              <a:rPr lang="en-IN" dirty="0" err="1">
                <a:latin typeface="Times New Roman" panose="02020603050405020304" pitchFamily="18" charset="0"/>
                <a:cs typeface="Times New Roman" panose="02020603050405020304" pitchFamily="18" charset="0"/>
              </a:rPr>
              <a:t>backlight.The</a:t>
            </a:r>
            <a:r>
              <a:rPr lang="en-IN" dirty="0">
                <a:latin typeface="Times New Roman" panose="02020603050405020304" pitchFamily="18" charset="0"/>
                <a:cs typeface="Times New Roman" panose="02020603050405020304" pitchFamily="18" charset="0"/>
              </a:rPr>
              <a:t> details of the LCD terminals are as follows:</a:t>
            </a: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2" descr="Image result for 26x2 lcd">
            <a:extLst>
              <a:ext uri="{FF2B5EF4-FFF2-40B4-BE49-F238E27FC236}">
                <a16:creationId xmlns:a16="http://schemas.microsoft.com/office/drawing/2014/main" id="{11FF94FA-2618-4E5F-A664-F8602A993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256" y="3496230"/>
            <a:ext cx="6101487" cy="285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798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Buzzer</a:t>
            </a:r>
          </a:p>
        </p:txBody>
      </p:sp>
      <p:sp>
        <p:nvSpPr>
          <p:cNvPr id="3" name="Content Placeholder 2"/>
          <p:cNvSpPr>
            <a:spLocks noGrp="1"/>
          </p:cNvSpPr>
          <p:nvPr>
            <p:ph idx="1"/>
          </p:nvPr>
        </p:nvSpPr>
        <p:spPr/>
        <p:txBody>
          <a:bodyPr/>
          <a:lstStyle/>
          <a:p>
            <a:r>
              <a:rPr lang="en-IN" dirty="0"/>
              <a:t>A </a:t>
            </a:r>
            <a:r>
              <a:rPr lang="en-IN" b="1" dirty="0"/>
              <a:t>buzzer</a:t>
            </a:r>
            <a:r>
              <a:rPr lang="en-IN" dirty="0"/>
              <a:t> or beeper is an audio signalling device, which may be mechanical, electromechanical, or piezoelectric (</a:t>
            </a:r>
            <a:r>
              <a:rPr lang="en-IN" dirty="0" err="1"/>
              <a:t>piezo</a:t>
            </a:r>
            <a:r>
              <a:rPr lang="en-IN" dirty="0"/>
              <a:t> for short). Typical uses of </a:t>
            </a:r>
            <a:r>
              <a:rPr lang="en-IN" b="1" dirty="0"/>
              <a:t>buzzers</a:t>
            </a:r>
            <a:r>
              <a:rPr lang="en-IN" dirty="0"/>
              <a:t> and beepers include alarm devices, timers, and confirmation of user input such as a mouse click or keystroke</a:t>
            </a:r>
          </a:p>
        </p:txBody>
      </p:sp>
      <p:pic>
        <p:nvPicPr>
          <p:cNvPr id="4" name="Picture 2">
            <a:extLst>
              <a:ext uri="{FF2B5EF4-FFF2-40B4-BE49-F238E27FC236}">
                <a16:creationId xmlns:a16="http://schemas.microsoft.com/office/drawing/2014/main" id="{F74C83F8-F8AC-487B-A1A8-DF25F1BF968A}"/>
              </a:ext>
            </a:extLst>
          </p:cNvPr>
          <p:cNvPicPr>
            <a:picLocks noChangeAspect="1" noChangeArrowheads="1"/>
          </p:cNvPicPr>
          <p:nvPr/>
        </p:nvPicPr>
        <p:blipFill>
          <a:blip r:embed="rId2"/>
          <a:srcRect/>
          <a:stretch>
            <a:fillRect/>
          </a:stretch>
        </p:blipFill>
        <p:spPr bwMode="auto">
          <a:xfrm>
            <a:off x="3639845" y="3670852"/>
            <a:ext cx="3835746" cy="2506111"/>
          </a:xfrm>
          <a:prstGeom prst="rect">
            <a:avLst/>
          </a:prstGeom>
          <a:noFill/>
          <a:ln w="9525">
            <a:noFill/>
            <a:miter lim="800000"/>
            <a:headEnd/>
            <a:tailEnd/>
          </a:ln>
        </p:spPr>
      </p:pic>
    </p:spTree>
    <p:extLst>
      <p:ext uri="{BB962C8B-B14F-4D97-AF65-F5344CB8AC3E}">
        <p14:creationId xmlns:p14="http://schemas.microsoft.com/office/powerpoint/2010/main" val="261163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100B-A2E7-4CA1-844B-1397554F2829}"/>
              </a:ext>
            </a:extLst>
          </p:cNvPr>
          <p:cNvSpPr>
            <a:spLocks noGrp="1"/>
          </p:cNvSpPr>
          <p:nvPr>
            <p:ph type="title"/>
          </p:nvPr>
        </p:nvSpPr>
        <p:spPr>
          <a:xfrm>
            <a:off x="838200" y="1030950"/>
            <a:ext cx="10515600" cy="1325563"/>
          </a:xfrm>
        </p:spPr>
        <p:txBody>
          <a:bodyPr/>
          <a:lstStyle/>
          <a:p>
            <a:pPr algn="ctr"/>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B5A4F09-806A-4ED0-93A4-C0C90C7FFDB5}"/>
              </a:ext>
            </a:extLst>
          </p:cNvPr>
          <p:cNvSpPr>
            <a:spLocks noGrp="1"/>
          </p:cNvSpPr>
          <p:nvPr>
            <p:ph idx="1"/>
          </p:nvPr>
        </p:nvSpPr>
        <p:spPr>
          <a:xfrm>
            <a:off x="1255450" y="2624615"/>
            <a:ext cx="10515600" cy="4351338"/>
          </a:xfrm>
        </p:spPr>
        <p:txBody>
          <a:bodyPr/>
          <a:lstStyle/>
          <a:p>
            <a:r>
              <a:rPr lang="en-IN" dirty="0">
                <a:latin typeface="Times New Roman" panose="02020603050405020304" pitchFamily="18" charset="0"/>
                <a:cs typeface="Times New Roman" panose="02020603050405020304" pitchFamily="18" charset="0"/>
              </a:rPr>
              <a:t>Monitoring of the water body parameters through IoT cloud from a remote location periodically.</a:t>
            </a:r>
          </a:p>
          <a:p>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parameters received and comparing it with the desired to activate the warning system.</a:t>
            </a:r>
          </a:p>
        </p:txBody>
      </p:sp>
    </p:spTree>
    <p:extLst>
      <p:ext uri="{BB962C8B-B14F-4D97-AF65-F5344CB8AC3E}">
        <p14:creationId xmlns:p14="http://schemas.microsoft.com/office/powerpoint/2010/main" val="4063507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F675-7F65-4863-9F61-6470BC26D43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ESP8266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module</a:t>
            </a:r>
          </a:p>
        </p:txBody>
      </p:sp>
      <p:sp>
        <p:nvSpPr>
          <p:cNvPr id="3" name="Content Placeholder 2">
            <a:extLst>
              <a:ext uri="{FF2B5EF4-FFF2-40B4-BE49-F238E27FC236}">
                <a16:creationId xmlns:a16="http://schemas.microsoft.com/office/drawing/2014/main" id="{BF12263E-4797-49E6-BF07-469C125F63EE}"/>
              </a:ext>
            </a:extLst>
          </p:cNvPr>
          <p:cNvSpPr>
            <a:spLocks noGrp="1"/>
          </p:cNvSpPr>
          <p:nvPr>
            <p:ph idx="1"/>
          </p:nvPr>
        </p:nvSpPr>
        <p:spPr/>
        <p:txBody>
          <a:bodyPr>
            <a:normAutofit/>
          </a:bodyPr>
          <a:lstStyle/>
          <a:p>
            <a:r>
              <a:rPr lang="en-US" i="0" dirty="0">
                <a:solidFill>
                  <a:srgbClr val="202124"/>
                </a:solidFill>
                <a:effectLst/>
                <a:latin typeface="Times New Roman" panose="02020603050405020304" pitchFamily="18" charset="0"/>
                <a:cs typeface="Times New Roman" panose="02020603050405020304" pitchFamily="18" charset="0"/>
              </a:rPr>
              <a:t>The ESP8266 </a:t>
            </a:r>
            <a:r>
              <a:rPr lang="en-US" i="0" dirty="0" err="1">
                <a:solidFill>
                  <a:srgbClr val="202124"/>
                </a:solidFill>
                <a:effectLst/>
                <a:latin typeface="Times New Roman" panose="02020603050405020304" pitchFamily="18" charset="0"/>
                <a:cs typeface="Times New Roman" panose="02020603050405020304" pitchFamily="18" charset="0"/>
              </a:rPr>
              <a:t>WiFi</a:t>
            </a:r>
            <a:r>
              <a:rPr lang="en-US" i="0" dirty="0">
                <a:solidFill>
                  <a:srgbClr val="202124"/>
                </a:solidFill>
                <a:effectLst/>
                <a:latin typeface="Times New Roman" panose="02020603050405020304" pitchFamily="18" charset="0"/>
                <a:cs typeface="Times New Roman" panose="02020603050405020304" pitchFamily="18" charset="0"/>
              </a:rPr>
              <a:t> Module is a self contained SOC with integrated TCP/IP protocol stack that can give any microcontroller access to your </a:t>
            </a:r>
            <a:r>
              <a:rPr lang="en-US" i="0" dirty="0" err="1">
                <a:solidFill>
                  <a:srgbClr val="202124"/>
                </a:solidFill>
                <a:effectLst/>
                <a:latin typeface="Times New Roman" panose="02020603050405020304" pitchFamily="18" charset="0"/>
                <a:cs typeface="Times New Roman" panose="02020603050405020304" pitchFamily="18" charset="0"/>
              </a:rPr>
              <a:t>WiFi</a:t>
            </a:r>
            <a:r>
              <a:rPr lang="en-US" i="0" dirty="0">
                <a:solidFill>
                  <a:srgbClr val="202124"/>
                </a:solidFill>
                <a:effectLst/>
                <a:latin typeface="Times New Roman" panose="02020603050405020304" pitchFamily="18" charset="0"/>
                <a:cs typeface="Times New Roman" panose="02020603050405020304" pitchFamily="18" charset="0"/>
              </a:rPr>
              <a:t> network. The ESP8266 is capable of either hosting an application or offloading all </a:t>
            </a:r>
            <a:r>
              <a:rPr lang="en-US" i="0" dirty="0" err="1">
                <a:solidFill>
                  <a:srgbClr val="202124"/>
                </a:solidFill>
                <a:effectLst/>
                <a:latin typeface="Times New Roman" panose="02020603050405020304" pitchFamily="18" charset="0"/>
                <a:cs typeface="Times New Roman" panose="02020603050405020304" pitchFamily="18" charset="0"/>
              </a:rPr>
              <a:t>WiFi</a:t>
            </a:r>
            <a:r>
              <a:rPr lang="en-US" i="0" dirty="0">
                <a:solidFill>
                  <a:srgbClr val="202124"/>
                </a:solidFill>
                <a:effectLst/>
                <a:latin typeface="Times New Roman" panose="02020603050405020304" pitchFamily="18" charset="0"/>
                <a:cs typeface="Times New Roman" panose="02020603050405020304" pitchFamily="18" charset="0"/>
              </a:rPr>
              <a:t> networking functions from another application processor.</a:t>
            </a:r>
          </a:p>
        </p:txBody>
      </p:sp>
      <p:pic>
        <p:nvPicPr>
          <p:cNvPr id="4" name="Picture 2" descr="ESP8266 WiFi Wireless Transceiver Module ESP-01 for Arduino">
            <a:extLst>
              <a:ext uri="{FF2B5EF4-FFF2-40B4-BE49-F238E27FC236}">
                <a16:creationId xmlns:a16="http://schemas.microsoft.com/office/drawing/2014/main" id="{1BD159C9-6380-4B27-8514-AEB8336A0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412" y="4001294"/>
            <a:ext cx="1781175"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60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Software Components:</a:t>
            </a:r>
          </a:p>
        </p:txBody>
      </p:sp>
      <p:sp>
        <p:nvSpPr>
          <p:cNvPr id="3" name="Content Placeholder 2"/>
          <p:cNvSpPr>
            <a:spLocks noGrp="1"/>
          </p:cNvSpPr>
          <p:nvPr>
            <p:ph idx="1"/>
          </p:nvPr>
        </p:nvSpPr>
        <p:spPr/>
        <p:txBody>
          <a:bodyPr/>
          <a:lstStyle/>
          <a:p>
            <a:pPr algn="just">
              <a:lnSpc>
                <a:spcPct val="115000"/>
              </a:lnSpc>
              <a:spcBef>
                <a:spcPts val="400"/>
              </a:spcBef>
              <a:buClr>
                <a:schemeClr val="dk1"/>
              </a:buClr>
              <a:buSzPts val="2000"/>
            </a:pPr>
            <a:r>
              <a:rPr lang="en-US" dirty="0">
                <a:solidFill>
                  <a:schemeClr val="dk1"/>
                </a:solidFill>
                <a:latin typeface="Times New Roman"/>
                <a:ea typeface="Times New Roman"/>
                <a:cs typeface="Times New Roman"/>
                <a:sym typeface="Times New Roman"/>
              </a:rPr>
              <a:t>Embedded C</a:t>
            </a:r>
          </a:p>
          <a:p>
            <a:pPr algn="just">
              <a:lnSpc>
                <a:spcPct val="115000"/>
              </a:lnSpc>
              <a:spcBef>
                <a:spcPts val="400"/>
              </a:spcBef>
              <a:buClr>
                <a:schemeClr val="dk1"/>
              </a:buClr>
              <a:buSzPts val="2000"/>
            </a:pPr>
            <a:r>
              <a:rPr lang="en-US" dirty="0" err="1">
                <a:solidFill>
                  <a:schemeClr val="dk1"/>
                </a:solidFill>
                <a:latin typeface="Times New Roman"/>
                <a:cs typeface="Times New Roman"/>
                <a:sym typeface="Times New Roman"/>
              </a:rPr>
              <a:t>Thingspeak</a:t>
            </a:r>
            <a:r>
              <a:rPr lang="en-US" dirty="0">
                <a:solidFill>
                  <a:schemeClr val="dk1"/>
                </a:solidFill>
                <a:latin typeface="Times New Roman"/>
                <a:cs typeface="Times New Roman"/>
                <a:sym typeface="Times New Roman"/>
              </a:rPr>
              <a:t> Cloud</a:t>
            </a:r>
            <a:endParaRPr lang="en-US" dirty="0"/>
          </a:p>
        </p:txBody>
      </p:sp>
    </p:spTree>
    <p:extLst>
      <p:ext uri="{BB962C8B-B14F-4D97-AF65-F5344CB8AC3E}">
        <p14:creationId xmlns:p14="http://schemas.microsoft.com/office/powerpoint/2010/main" val="295359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54E4-E0C2-4A2B-8961-94B6B21EC7A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EMBEDDED C</a:t>
            </a:r>
          </a:p>
        </p:txBody>
      </p:sp>
      <p:sp>
        <p:nvSpPr>
          <p:cNvPr id="3" name="Content Placeholder 2">
            <a:extLst>
              <a:ext uri="{FF2B5EF4-FFF2-40B4-BE49-F238E27FC236}">
                <a16:creationId xmlns:a16="http://schemas.microsoft.com/office/drawing/2014/main" id="{8EED060B-D1BB-421A-9ABD-F8A065297113}"/>
              </a:ext>
            </a:extLst>
          </p:cNvPr>
          <p:cNvSpPr>
            <a:spLocks noGrp="1"/>
          </p:cNvSpPr>
          <p:nvPr>
            <p:ph idx="1"/>
          </p:nvPr>
        </p:nvSpPr>
        <p:spPr/>
        <p:txBody>
          <a:bodyPr>
            <a:normAutofit lnSpcReduction="10000"/>
          </a:bodyPr>
          <a:lstStyle/>
          <a:p>
            <a:r>
              <a:rPr lang="en-US" dirty="0">
                <a:effectLst/>
                <a:latin typeface="Times New Roman" panose="02020603050405020304" pitchFamily="18" charset="0"/>
                <a:cs typeface="Times New Roman" panose="02020603050405020304" pitchFamily="18" charset="0"/>
              </a:rPr>
              <a:t>Embedded C Programming is the soul of the processor functioning inside each and every </a:t>
            </a:r>
            <a:r>
              <a:rPr lang="en-US" dirty="0">
                <a:latin typeface="Times New Roman" panose="02020603050405020304" pitchFamily="18" charset="0"/>
                <a:cs typeface="Times New Roman" panose="02020603050405020304" pitchFamily="18" charset="0"/>
              </a:rPr>
              <a:t>embedded system</a:t>
            </a:r>
            <a:r>
              <a:rPr lang="en-US" dirty="0">
                <a:effectLst/>
                <a:latin typeface="Times New Roman" panose="02020603050405020304" pitchFamily="18" charset="0"/>
                <a:cs typeface="Times New Roman" panose="02020603050405020304" pitchFamily="18" charset="0"/>
              </a:rPr>
              <a:t> we come across in our daily life, such as mobile phone, washing machine, and digital camera.</a:t>
            </a:r>
          </a:p>
          <a:p>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Each processor is associated with an embedded software. The first and foremost thing is the embedded software that decides functioning of the embedded system. </a:t>
            </a:r>
          </a:p>
          <a:p>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Embedded C language is most frequently used to </a:t>
            </a:r>
            <a:r>
              <a:rPr lang="en-US" dirty="0">
                <a:latin typeface="Times New Roman" panose="02020603050405020304" pitchFamily="18" charset="0"/>
                <a:cs typeface="Times New Roman" panose="02020603050405020304" pitchFamily="18" charset="0"/>
              </a:rPr>
              <a:t>program the microcontroller</a:t>
            </a:r>
            <a:r>
              <a:rPr lang="en-US" dirty="0">
                <a:effectLs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81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0CD6-49B3-9A48-892D-F255DAE0175F}"/>
              </a:ext>
            </a:extLst>
          </p:cNvPr>
          <p:cNvSpPr>
            <a:spLocks noGrp="1"/>
          </p:cNvSpPr>
          <p:nvPr>
            <p:ph type="title"/>
          </p:nvPr>
        </p:nvSpPr>
        <p:spPr/>
        <p:txBody>
          <a:bodyPr>
            <a:normAutofit/>
          </a:bodyPr>
          <a:lstStyle/>
          <a:p>
            <a:pPr algn="ctr"/>
            <a:r>
              <a:rPr lang="en-IN" sz="4800" dirty="0" err="1">
                <a:latin typeface="Times New Roman" panose="02020603050405020304" pitchFamily="18" charset="0"/>
                <a:cs typeface="Times New Roman" panose="02020603050405020304" pitchFamily="18" charset="0"/>
              </a:rPr>
              <a:t>ThinkSpeak</a:t>
            </a:r>
            <a:endParaRPr lang="en-US" sz="4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11AED59-FD65-4E4F-9C3E-7290176C83EB}"/>
              </a:ext>
            </a:extLst>
          </p:cNvPr>
          <p:cNvSpPr txBox="1"/>
          <p:nvPr/>
        </p:nvSpPr>
        <p:spPr>
          <a:xfrm>
            <a:off x="1198485" y="2228671"/>
            <a:ext cx="9935797" cy="1200329"/>
          </a:xfrm>
          <a:prstGeom prst="rect">
            <a:avLst/>
          </a:prstGeom>
          <a:noFill/>
        </p:spPr>
        <p:txBody>
          <a:bodyPr wrap="square" rtlCol="0">
            <a:spAutoFit/>
          </a:bodyPr>
          <a:lstStyle/>
          <a:p>
            <a:pPr algn="l"/>
            <a:r>
              <a:rPr lang="en-IN" dirty="0" err="1"/>
              <a:t>ThingSpeak</a:t>
            </a:r>
            <a:r>
              <a:rPr lang="en-IN" dirty="0"/>
              <a:t> is an IoT analytics platform service that allows you to aggregate, visualize and </a:t>
            </a:r>
            <a:r>
              <a:rPr lang="en-IN" dirty="0" err="1"/>
              <a:t>analyze</a:t>
            </a:r>
            <a:r>
              <a:rPr lang="en-IN" dirty="0"/>
              <a:t> live data streams in the cloud. </a:t>
            </a:r>
            <a:r>
              <a:rPr lang="en-IN" dirty="0" err="1"/>
              <a:t>ThingSpeak</a:t>
            </a:r>
            <a:r>
              <a:rPr lang="en-IN" dirty="0"/>
              <a:t> provides instant visualizations of data posted by your devices to </a:t>
            </a:r>
            <a:r>
              <a:rPr lang="en-IN" dirty="0" err="1"/>
              <a:t>ThingSpeak</a:t>
            </a:r>
            <a:r>
              <a:rPr lang="en-IN" dirty="0"/>
              <a:t>. ... </a:t>
            </a:r>
            <a:r>
              <a:rPr lang="en-IN" dirty="0" err="1"/>
              <a:t>ThingSpeak</a:t>
            </a:r>
            <a:r>
              <a:rPr lang="en-IN" dirty="0"/>
              <a:t> is often used for prototyping and proof of concept IoT systems that require analytics.</a:t>
            </a:r>
            <a:endParaRPr lang="en-US" dirty="0"/>
          </a:p>
        </p:txBody>
      </p:sp>
      <p:pic>
        <p:nvPicPr>
          <p:cNvPr id="4" name="Picture 3">
            <a:extLst>
              <a:ext uri="{FF2B5EF4-FFF2-40B4-BE49-F238E27FC236}">
                <a16:creationId xmlns:a16="http://schemas.microsoft.com/office/drawing/2014/main" id="{762C43AD-34A9-44C6-B41F-9232BD2EC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311" y="3375735"/>
            <a:ext cx="4296793" cy="3222594"/>
          </a:xfrm>
          <a:prstGeom prst="rect">
            <a:avLst/>
          </a:prstGeom>
        </p:spPr>
      </p:pic>
    </p:spTree>
    <p:extLst>
      <p:ext uri="{BB962C8B-B14F-4D97-AF65-F5344CB8AC3E}">
        <p14:creationId xmlns:p14="http://schemas.microsoft.com/office/powerpoint/2010/main" val="1462976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98AC-9757-4167-91F9-E42A4FF7604D}"/>
              </a:ext>
            </a:extLst>
          </p:cNvPr>
          <p:cNvSpPr>
            <a:spLocks noGrp="1"/>
          </p:cNvSpPr>
          <p:nvPr>
            <p:ph type="title"/>
          </p:nvPr>
        </p:nvSpPr>
        <p:spPr>
          <a:xfrm>
            <a:off x="838200" y="365126"/>
            <a:ext cx="10515600" cy="1019792"/>
          </a:xfrm>
        </p:spPr>
        <p:txBody>
          <a:bodyPr/>
          <a:lstStyle/>
          <a:p>
            <a:pPr algn="ctr"/>
            <a:r>
              <a:rPr lang="en-IN" dirty="0">
                <a:latin typeface="Times New Roman" panose="02020603050405020304" pitchFamily="18" charset="0"/>
                <a:cs typeface="Times New Roman" panose="02020603050405020304" pitchFamily="18" charset="0"/>
              </a:rPr>
              <a:t>Project setup</a:t>
            </a:r>
          </a:p>
        </p:txBody>
      </p:sp>
      <p:pic>
        <p:nvPicPr>
          <p:cNvPr id="5" name="Content Placeholder 4">
            <a:extLst>
              <a:ext uri="{FF2B5EF4-FFF2-40B4-BE49-F238E27FC236}">
                <a16:creationId xmlns:a16="http://schemas.microsoft.com/office/drawing/2014/main" id="{C0C12269-D629-4F92-B603-7D962C26B8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6" t="14217" r="12433" b="17860"/>
          <a:stretch/>
        </p:blipFill>
        <p:spPr>
          <a:xfrm>
            <a:off x="1689691" y="1266527"/>
            <a:ext cx="8599528" cy="5226347"/>
          </a:xfrm>
        </p:spPr>
      </p:pic>
    </p:spTree>
    <p:extLst>
      <p:ext uri="{BB962C8B-B14F-4D97-AF65-F5344CB8AC3E}">
        <p14:creationId xmlns:p14="http://schemas.microsoft.com/office/powerpoint/2010/main" val="2686611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45C9-8B99-4812-B6AD-E1940D7ACAF6}"/>
              </a:ext>
            </a:extLst>
          </p:cNvPr>
          <p:cNvSpPr>
            <a:spLocks noGrp="1"/>
          </p:cNvSpPr>
          <p:nvPr>
            <p:ph type="title"/>
          </p:nvPr>
        </p:nvSpPr>
        <p:spPr>
          <a:xfrm>
            <a:off x="838200" y="-16615"/>
            <a:ext cx="10515600" cy="1325563"/>
          </a:xfrm>
        </p:spPr>
        <p:txBody>
          <a:bodyPr>
            <a:noAutofit/>
          </a:bodyPr>
          <a:lstStyle/>
          <a:p>
            <a:pPr algn="ctr"/>
            <a:r>
              <a:rPr lang="en-IN" sz="3200" b="1" dirty="0">
                <a:latin typeface="Times New Roman" panose="02020603050405020304" pitchFamily="18" charset="0"/>
                <a:cs typeface="Times New Roman" panose="02020603050405020304" pitchFamily="18" charset="0"/>
              </a:rPr>
              <a:t>RESULTS</a:t>
            </a:r>
          </a:p>
        </p:txBody>
      </p:sp>
      <p:pic>
        <p:nvPicPr>
          <p:cNvPr id="6" name="Picture 6">
            <a:extLst>
              <a:ext uri="{FF2B5EF4-FFF2-40B4-BE49-F238E27FC236}">
                <a16:creationId xmlns:a16="http://schemas.microsoft.com/office/drawing/2014/main" id="{45D3B5AF-CD27-0246-A341-F82F359F73C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3772" y="1456313"/>
            <a:ext cx="7606683" cy="5189133"/>
          </a:xfrm>
        </p:spPr>
      </p:pic>
      <p:sp>
        <p:nvSpPr>
          <p:cNvPr id="3" name="Content Placeholder 2">
            <a:extLst>
              <a:ext uri="{FF2B5EF4-FFF2-40B4-BE49-F238E27FC236}">
                <a16:creationId xmlns:a16="http://schemas.microsoft.com/office/drawing/2014/main" id="{5E007450-8391-49CD-BD6E-3787BBB7A1B6}"/>
              </a:ext>
            </a:extLst>
          </p:cNvPr>
          <p:cNvSpPr>
            <a:spLocks noGrp="1"/>
          </p:cNvSpPr>
          <p:nvPr>
            <p:ph sz="half" idx="2"/>
          </p:nvPr>
        </p:nvSpPr>
        <p:spPr>
          <a:xfrm>
            <a:off x="3364638" y="907865"/>
            <a:ext cx="6044953" cy="802165"/>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Cloud Layout for monitoring data</a:t>
            </a:r>
            <a:endParaRPr lang="en-IN" dirty="0"/>
          </a:p>
        </p:txBody>
      </p:sp>
    </p:spTree>
    <p:extLst>
      <p:ext uri="{BB962C8B-B14F-4D97-AF65-F5344CB8AC3E}">
        <p14:creationId xmlns:p14="http://schemas.microsoft.com/office/powerpoint/2010/main" val="1685126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B431D7-2CAD-4275-B946-503B1557CAC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id="{0487D698-78F0-4E5A-911F-65654B1ADA55}"/>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This project “IoT Based Eutrophication monitoring system” focused on monitoring the water quality in lake or pond with high performance, real time and accurate which measures Temperature, Turbidity and pH values of water with the help of Arduino Uno and various Sensors. </a:t>
            </a:r>
          </a:p>
          <a:p>
            <a:r>
              <a:rPr lang="en-US" dirty="0">
                <a:latin typeface="Times New Roman" panose="02020603050405020304" pitchFamily="18" charset="0"/>
                <a:cs typeface="Times New Roman" panose="02020603050405020304" pitchFamily="18" charset="0"/>
              </a:rPr>
              <a:t>By getting the data , the values are calculated and compared it with threshold value. If it is below the normal value it will indicate as the value is low by alerting through buzzer.</a:t>
            </a:r>
          </a:p>
          <a:p>
            <a:r>
              <a:rPr lang="en-US" dirty="0">
                <a:latin typeface="Times New Roman" panose="02020603050405020304" pitchFamily="18" charset="0"/>
                <a:cs typeface="Times New Roman" panose="02020603050405020304" pitchFamily="18" charset="0"/>
              </a:rPr>
              <a:t>The system can monitor water quality automatically, and it is low in cost and does not require people on duty. So the Eutrophication testing is likely to be more economical, convenient and fast.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604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2288-3F0B-4E3D-AE69-5A063E7B29E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F2CFBFA0-5BA0-4424-92FD-310F0DFE40F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several other factors that concern the Eutrophication levels. Hence A collective data can be obtained from the water resources for each of the parameters. </a:t>
            </a:r>
          </a:p>
          <a:p>
            <a:r>
              <a:rPr lang="en-US" dirty="0">
                <a:latin typeface="Times New Roman" panose="02020603050405020304" pitchFamily="18" charset="0"/>
                <a:cs typeface="Times New Roman" panose="02020603050405020304" pitchFamily="18" charset="0"/>
              </a:rPr>
              <a:t>A suitable interpretation software like MATLAB can be used to interpret the obtained data. Several lakes can altogether be monitored from a common station using this wireless network. </a:t>
            </a:r>
          </a:p>
          <a:p>
            <a:r>
              <a:rPr lang="en-US" dirty="0">
                <a:latin typeface="Times New Roman" panose="02020603050405020304" pitchFamily="18" charset="0"/>
                <a:cs typeface="Times New Roman" panose="02020603050405020304" pitchFamily="18" charset="0"/>
              </a:rPr>
              <a:t>This can provide knowledge about the various lakes and suitable actions can be identified remotely from a single location.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491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1929-9820-4C38-BEFF-38D8CF05B0B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0A68FE9-74DA-4ADF-8EAF-A9A768939711}"/>
              </a:ext>
            </a:extLst>
          </p:cNvPr>
          <p:cNvSpPr>
            <a:spLocks noGrp="1"/>
          </p:cNvSpPr>
          <p:nvPr>
            <p:ph idx="1"/>
          </p:nvPr>
        </p:nvSpPr>
        <p:spPr>
          <a:xfrm>
            <a:off x="319596" y="2287264"/>
            <a:ext cx="11727402" cy="4351338"/>
          </a:xfrm>
        </p:spPr>
        <p:txBody>
          <a:bodyPr>
            <a:normAutofit/>
          </a:bodyPr>
          <a:lstStyle/>
          <a:p>
            <a:pPr marL="0" lvl="0" indent="0" algn="just">
              <a:spcBef>
                <a:spcPts val="0"/>
              </a:spcBef>
              <a:buClr>
                <a:schemeClr val="dk1"/>
              </a:buClr>
              <a:buSzPts val="1700"/>
              <a:buNone/>
            </a:pPr>
            <a:r>
              <a:rPr lang="en-US"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[1]   </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L. Hernández-</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Alpizar</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A. </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Carrasquilla</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-Batista and L. Sancho-</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Chavarría</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"IoT Application for</a:t>
            </a:r>
          </a:p>
          <a:p>
            <a:pPr marL="0" lvl="0" indent="0" algn="just">
              <a:spcBef>
                <a:spcPts val="0"/>
              </a:spcBef>
              <a:buClr>
                <a:schemeClr val="dk1"/>
              </a:buClr>
              <a:buSzPts val="1700"/>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Water Quality Monitoring: Nitrates," 2020 IEEE 11th Latin American Symposium on Circuits</a:t>
            </a:r>
          </a:p>
          <a:p>
            <a:pPr marL="0" lvl="0" indent="0" algn="just">
              <a:spcBef>
                <a:spcPts val="0"/>
              </a:spcBef>
              <a:buClr>
                <a:schemeClr val="dk1"/>
              </a:buClr>
              <a:buSzPts val="1700"/>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&amp; Systems (LASCAS), San Jose, Costa Rica, 2020.</a:t>
            </a:r>
          </a:p>
          <a:p>
            <a:pPr marL="0" lvl="0" indent="0" algn="just">
              <a:spcBef>
                <a:spcPts val="0"/>
              </a:spcBef>
              <a:buClr>
                <a:schemeClr val="dk1"/>
              </a:buClr>
              <a:buSzPts val="1700"/>
              <a:buNone/>
            </a:pPr>
            <a:endPar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a:spcBef>
                <a:spcPts val="0"/>
              </a:spcBef>
              <a:buClr>
                <a:schemeClr val="dk1"/>
              </a:buClr>
              <a:buSzPts val="1700"/>
              <a:buNone/>
            </a:pPr>
            <a:r>
              <a:rPr lang="en-US"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[2]   </a:t>
            </a:r>
            <a:r>
              <a:rPr lang="en-IN" sz="2100" dirty="0">
                <a:latin typeface="Times New Roman" panose="02020603050405020304" pitchFamily="18" charset="0"/>
                <a:cs typeface="Times New Roman" panose="02020603050405020304" pitchFamily="18" charset="0"/>
              </a:rPr>
              <a:t>R. P. N. </a:t>
            </a:r>
            <a:r>
              <a:rPr lang="en-IN" sz="2100" dirty="0" err="1">
                <a:latin typeface="Times New Roman" panose="02020603050405020304" pitchFamily="18" charset="0"/>
                <a:cs typeface="Times New Roman" panose="02020603050405020304" pitchFamily="18" charset="0"/>
              </a:rPr>
              <a:t>Budiarti</a:t>
            </a:r>
            <a:r>
              <a:rPr lang="en-IN" sz="2100" dirty="0">
                <a:latin typeface="Times New Roman" panose="02020603050405020304" pitchFamily="18" charset="0"/>
                <a:cs typeface="Times New Roman" panose="02020603050405020304" pitchFamily="18" charset="0"/>
              </a:rPr>
              <a:t>, A. </a:t>
            </a:r>
            <a:r>
              <a:rPr lang="en-IN" sz="2100" dirty="0" err="1">
                <a:latin typeface="Times New Roman" panose="02020603050405020304" pitchFamily="18" charset="0"/>
                <a:cs typeface="Times New Roman" panose="02020603050405020304" pitchFamily="18" charset="0"/>
              </a:rPr>
              <a:t>Tjahjono</a:t>
            </a:r>
            <a:r>
              <a:rPr lang="en-IN" sz="2100" dirty="0">
                <a:latin typeface="Times New Roman" panose="02020603050405020304" pitchFamily="18" charset="0"/>
                <a:cs typeface="Times New Roman" panose="02020603050405020304" pitchFamily="18" charset="0"/>
              </a:rPr>
              <a:t>, M. </a:t>
            </a:r>
            <a:r>
              <a:rPr lang="en-IN" sz="2100" dirty="0" err="1">
                <a:latin typeface="Times New Roman" panose="02020603050405020304" pitchFamily="18" charset="0"/>
                <a:cs typeface="Times New Roman" panose="02020603050405020304" pitchFamily="18" charset="0"/>
              </a:rPr>
              <a:t>Hariadi</a:t>
            </a:r>
            <a:r>
              <a:rPr lang="en-IN" sz="2100" dirty="0">
                <a:latin typeface="Times New Roman" panose="02020603050405020304" pitchFamily="18" charset="0"/>
                <a:cs typeface="Times New Roman" panose="02020603050405020304" pitchFamily="18" charset="0"/>
              </a:rPr>
              <a:t> and M. H. Purnomo, "Development of IoT for Automated</a:t>
            </a:r>
          </a:p>
          <a:p>
            <a:pPr marL="0" lvl="0" indent="0" algn="just">
              <a:spcBef>
                <a:spcPts val="0"/>
              </a:spcBef>
              <a:buClr>
                <a:schemeClr val="dk1"/>
              </a:buClr>
              <a:buSzPts val="1700"/>
              <a:buNone/>
            </a:pPr>
            <a:r>
              <a:rPr lang="en-IN" sz="2100" dirty="0">
                <a:latin typeface="Times New Roman" panose="02020603050405020304" pitchFamily="18" charset="0"/>
                <a:cs typeface="Times New Roman" panose="02020603050405020304" pitchFamily="18" charset="0"/>
              </a:rPr>
              <a:t>       Water Quality Monitoring System," </a:t>
            </a:r>
            <a:r>
              <a:rPr lang="en-IN" sz="2100" i="1" dirty="0">
                <a:latin typeface="Times New Roman" panose="02020603050405020304" pitchFamily="18" charset="0"/>
                <a:cs typeface="Times New Roman" panose="02020603050405020304" pitchFamily="18" charset="0"/>
              </a:rPr>
              <a:t>2019 International Conference on Computer Science, Information</a:t>
            </a:r>
          </a:p>
          <a:p>
            <a:pPr marL="0" lvl="0" indent="0" algn="just">
              <a:spcBef>
                <a:spcPts val="0"/>
              </a:spcBef>
              <a:buClr>
                <a:schemeClr val="dk1"/>
              </a:buClr>
              <a:buSzPts val="1700"/>
              <a:buNone/>
            </a:pPr>
            <a:r>
              <a:rPr lang="en-IN" sz="2100" i="1" dirty="0">
                <a:latin typeface="Times New Roman" panose="02020603050405020304" pitchFamily="18" charset="0"/>
                <a:cs typeface="Times New Roman" panose="02020603050405020304" pitchFamily="18" charset="0"/>
              </a:rPr>
              <a:t>       Technology, and Electrical Engineering (ICOMITEE)</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Jember</a:t>
            </a:r>
            <a:r>
              <a:rPr lang="en-IN" sz="2100" dirty="0">
                <a:latin typeface="Times New Roman" panose="02020603050405020304" pitchFamily="18" charset="0"/>
                <a:cs typeface="Times New Roman" panose="02020603050405020304" pitchFamily="18" charset="0"/>
              </a:rPr>
              <a:t>, Indonesia,2019.</a:t>
            </a:r>
          </a:p>
          <a:p>
            <a:pPr marL="0" lvl="0" indent="0" algn="just">
              <a:spcBef>
                <a:spcPts val="0"/>
              </a:spcBef>
              <a:buClr>
                <a:schemeClr val="dk1"/>
              </a:buClr>
              <a:buSzPts val="1700"/>
              <a:buNone/>
            </a:pPr>
            <a:endParaRPr lang="en-IN" sz="2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a:spcBef>
                <a:spcPts val="400"/>
              </a:spcBef>
              <a:buClr>
                <a:schemeClr val="dk1"/>
              </a:buClr>
              <a:buSzPts val="1700"/>
              <a:buNone/>
            </a:pPr>
            <a:r>
              <a:rPr lang="en-US"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[3]   </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J. J. </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Cancela</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X.P. González, M. </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Vilanova</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and J.M. </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Mirás</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-Avalos, ‘‘Water management using drones</a:t>
            </a:r>
          </a:p>
          <a:p>
            <a:pPr marL="0" lvl="0" indent="0" algn="just">
              <a:spcBef>
                <a:spcPts val="400"/>
              </a:spcBef>
              <a:buClr>
                <a:schemeClr val="dk1"/>
              </a:buClr>
              <a:buSzPts val="1700"/>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and satellites in agriculture,’’ Water, vol. 11, no. 5, p. 874, Apr. 2019. </a:t>
            </a:r>
          </a:p>
          <a:p>
            <a:pPr marL="0" lvl="0" indent="0" algn="just">
              <a:spcBef>
                <a:spcPts val="400"/>
              </a:spcBef>
              <a:buClr>
                <a:schemeClr val="dk1"/>
              </a:buClr>
              <a:buSzPts val="1700"/>
              <a:buNone/>
            </a:pPr>
            <a:endParaRPr lang="en-US" sz="2100" dirty="0">
              <a:latin typeface="Times New Roman" panose="02020603050405020304" pitchFamily="18" charset="0"/>
              <a:cs typeface="Times New Roman" panose="02020603050405020304" pitchFamily="18" charset="0"/>
            </a:endParaRPr>
          </a:p>
          <a:p>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494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325514" y="2260630"/>
            <a:ext cx="11540971" cy="5032375"/>
          </a:xfrm>
        </p:spPr>
        <p:txBody>
          <a:bodyPr>
            <a:noAutofit/>
          </a:bodyPr>
          <a:lstStyle/>
          <a:p>
            <a:pPr marL="0" indent="0" algn="just">
              <a:spcBef>
                <a:spcPts val="0"/>
              </a:spcBef>
              <a:buClr>
                <a:schemeClr val="dk1"/>
              </a:buClr>
              <a:buSzPts val="1700"/>
              <a:buNone/>
            </a:pPr>
            <a:r>
              <a:rPr lang="en-US"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[4]  </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Y. Zakaria and K. Michael, ‘‘An integrated cloud-based wireless sensor network for monitoring</a:t>
            </a:r>
          </a:p>
          <a:p>
            <a:pPr marL="0" indent="0" algn="just">
              <a:spcBef>
                <a:spcPts val="0"/>
              </a:spcBef>
              <a:buClr>
                <a:schemeClr val="dk1"/>
              </a:buClr>
              <a:buSzPts val="1700"/>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industrial wastewater discharged into water sources,’’ Wireless Sensor </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Netw</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vol. 09, no.  08, pp.</a:t>
            </a:r>
          </a:p>
          <a:p>
            <a:pPr marL="0" indent="0" algn="just">
              <a:spcBef>
                <a:spcPts val="0"/>
              </a:spcBef>
              <a:buClr>
                <a:schemeClr val="dk1"/>
              </a:buClr>
              <a:buSzPts val="1700"/>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290–301, 2017. </a:t>
            </a:r>
            <a:endParaRPr lang="en-US" sz="2100" dirty="0">
              <a:latin typeface="Times New Roman" panose="02020603050405020304" pitchFamily="18" charset="0"/>
              <a:cs typeface="Times New Roman" panose="02020603050405020304" pitchFamily="18" charset="0"/>
            </a:endParaRPr>
          </a:p>
          <a:p>
            <a:pPr marL="0" lvl="0" indent="0" algn="just">
              <a:spcBef>
                <a:spcPts val="400"/>
              </a:spcBef>
              <a:buClr>
                <a:schemeClr val="dk1"/>
              </a:buClr>
              <a:buSzPts val="1700"/>
              <a:buNone/>
            </a:pPr>
            <a:endParaRPr lang="en-US" sz="2100" dirty="0">
              <a:latin typeface="Times New Roman" panose="02020603050405020304" pitchFamily="18" charset="0"/>
              <a:cs typeface="Times New Roman" panose="02020603050405020304" pitchFamily="18" charset="0"/>
            </a:endParaRPr>
          </a:p>
          <a:p>
            <a:pPr marL="0" lvl="0" indent="0" algn="just">
              <a:spcBef>
                <a:spcPts val="400"/>
              </a:spcBef>
              <a:buClr>
                <a:schemeClr val="dk1"/>
              </a:buClr>
              <a:buSzPts val="1700"/>
              <a:buNone/>
            </a:pPr>
            <a:r>
              <a:rPr lang="en-US"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[5] </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L. Jiang, K. Nielsen, O.B. Andersen, and P. Bauer-</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Gottwein</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“Monitoring recent lake level variations</a:t>
            </a:r>
          </a:p>
          <a:p>
            <a:pPr marL="0" lvl="0" indent="0" algn="just">
              <a:spcBef>
                <a:spcPts val="400"/>
              </a:spcBef>
              <a:buClr>
                <a:schemeClr val="dk1"/>
              </a:buClr>
              <a:buSzPts val="1700"/>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on the Tibetan Plateau using CryoSat-2 </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SARIn</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mode data,” J. </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Hydrol</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vol. 544, pp. 109–124, </a:t>
            </a:r>
          </a:p>
          <a:p>
            <a:pPr marL="0" lvl="0" indent="0" algn="just">
              <a:spcBef>
                <a:spcPts val="400"/>
              </a:spcBef>
              <a:buClr>
                <a:schemeClr val="dk1"/>
              </a:buClr>
              <a:buSzPts val="1700"/>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Jan.2017.</a:t>
            </a:r>
          </a:p>
          <a:p>
            <a:pPr marL="0" lvl="0" indent="0" algn="just">
              <a:spcBef>
                <a:spcPts val="400"/>
              </a:spcBef>
              <a:buClr>
                <a:schemeClr val="dk1"/>
              </a:buClr>
              <a:buSzPts val="1700"/>
              <a:buNone/>
            </a:pPr>
            <a:endParaRPr lang="en-US" sz="2100" dirty="0">
              <a:latin typeface="Times New Roman" panose="02020603050405020304" pitchFamily="18" charset="0"/>
              <a:cs typeface="Times New Roman" panose="02020603050405020304" pitchFamily="18" charset="0"/>
            </a:endParaRPr>
          </a:p>
          <a:p>
            <a:pPr marL="0" lvl="0" indent="0" algn="just">
              <a:spcBef>
                <a:spcPts val="400"/>
              </a:spcBef>
              <a:buClr>
                <a:schemeClr val="dk1"/>
              </a:buClr>
              <a:buSzPts val="1700"/>
              <a:buNone/>
            </a:pPr>
            <a:r>
              <a:rPr lang="en-US"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[6]  </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H. Gao, C. Birkett, and D. P. </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Lettenmaier</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“Global monitoring of large reservoir storage from satellite</a:t>
            </a:r>
          </a:p>
          <a:p>
            <a:pPr marL="0" lvl="0" indent="0" algn="just">
              <a:spcBef>
                <a:spcPts val="400"/>
              </a:spcBef>
              <a:buClr>
                <a:schemeClr val="dk1"/>
              </a:buClr>
              <a:buSzPts val="1700"/>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remote sensing,” Water </a:t>
            </a:r>
            <a:r>
              <a:rPr lang="en-US" sz="2100" dirty="0" err="1">
                <a:solidFill>
                  <a:schemeClr val="dk1"/>
                </a:solidFill>
                <a:latin typeface="Times New Roman" panose="02020603050405020304" pitchFamily="18" charset="0"/>
                <a:ea typeface="Times New Roman"/>
                <a:cs typeface="Times New Roman" panose="02020603050405020304" pitchFamily="18" charset="0"/>
                <a:sym typeface="Times New Roman"/>
              </a:rPr>
              <a:t>Resour</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Res., vol. 48, no. 9, Sep. 2012, Art. no. W09504.</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47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2287-74E9-4C5F-A227-62E4A3DAD40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Motivation</a:t>
            </a:r>
            <a:endParaRPr lang="en-US" b="1" dirty="0"/>
          </a:p>
        </p:txBody>
      </p:sp>
      <p:sp>
        <p:nvSpPr>
          <p:cNvPr id="3" name="Content Placeholder 2">
            <a:extLst>
              <a:ext uri="{FF2B5EF4-FFF2-40B4-BE49-F238E27FC236}">
                <a16:creationId xmlns:a16="http://schemas.microsoft.com/office/drawing/2014/main" id="{AC4D9C3F-6327-44BC-8C36-7044EE1BF236}"/>
              </a:ext>
            </a:extLst>
          </p:cNvPr>
          <p:cNvSpPr>
            <a:spLocks noGrp="1"/>
          </p:cNvSpPr>
          <p:nvPr>
            <p:ph idx="1"/>
          </p:nvPr>
        </p:nvSpPr>
        <p:spPr>
          <a:xfrm>
            <a:off x="838200" y="1825624"/>
            <a:ext cx="10170111" cy="4667251"/>
          </a:xfrm>
        </p:spPr>
        <p:txBody>
          <a:bodyPr>
            <a:normAutofit/>
          </a:bodyPr>
          <a:lstStyle/>
          <a:p>
            <a:pPr algn="just">
              <a:lnSpc>
                <a:spcPct val="100000"/>
              </a:lnSpc>
              <a:spcBef>
                <a:spcPts val="0"/>
              </a:spcBef>
              <a:buClr>
                <a:schemeClr val="tx1"/>
              </a:buClr>
              <a:buSzPts val="19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There are 909 freshwater lakes in integrated Kanchipuram district in Tamil Nadu. </a:t>
            </a:r>
          </a:p>
          <a:p>
            <a:pPr algn="just">
              <a:lnSpc>
                <a:spcPct val="100000"/>
              </a:lnSpc>
              <a:spcBef>
                <a:spcPts val="600"/>
              </a:spcBef>
              <a:buClr>
                <a:schemeClr val="tx1"/>
              </a:buClr>
              <a:buSzPts val="19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Due to rapid urbanization and increase in population, most lakes are polluted.</a:t>
            </a:r>
          </a:p>
          <a:p>
            <a:pPr algn="just">
              <a:lnSpc>
                <a:spcPct val="100000"/>
              </a:lnSpc>
              <a:spcBef>
                <a:spcPts val="600"/>
              </a:spcBef>
              <a:buClr>
                <a:schemeClr val="tx1"/>
              </a:buClr>
              <a:buSzPts val="19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Once a lake is eutrophicated, it takes minimum a complete year to regain the old nature of the lake.</a:t>
            </a:r>
          </a:p>
          <a:p>
            <a:pPr algn="just">
              <a:lnSpc>
                <a:spcPct val="100000"/>
              </a:lnSpc>
              <a:spcBef>
                <a:spcPts val="600"/>
              </a:spcBef>
              <a:buClr>
                <a:schemeClr val="tx1"/>
              </a:buClr>
              <a:buSzPts val="19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This happens only if there is sufficient rain in that year and the lake gets replenished with freshwater again.</a:t>
            </a:r>
          </a:p>
          <a:p>
            <a:pPr algn="just">
              <a:lnSpc>
                <a:spcPct val="100000"/>
              </a:lnSpc>
              <a:spcBef>
                <a:spcPts val="600"/>
              </a:spcBef>
              <a:buClr>
                <a:schemeClr val="tx1"/>
              </a:buClr>
              <a:buSzPts val="19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Eutrophication occurs when a body of water develops a surplus of nutrient and phosphorus, often from pollutants.</a:t>
            </a:r>
          </a:p>
          <a:p>
            <a:pPr algn="just">
              <a:lnSpc>
                <a:spcPct val="100000"/>
              </a:lnSpc>
              <a:spcBef>
                <a:spcPts val="600"/>
              </a:spcBef>
              <a:buClr>
                <a:schemeClr val="tx1"/>
              </a:buClr>
              <a:buSzPts val="190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7149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0EB4-4D8C-4085-8252-89ACB5388E51}"/>
              </a:ext>
            </a:extLst>
          </p:cNvPr>
          <p:cNvSpPr>
            <a:spLocks noGrp="1"/>
          </p:cNvSpPr>
          <p:nvPr>
            <p:ph type="title"/>
          </p:nvPr>
        </p:nvSpPr>
        <p:spPr>
          <a:xfrm>
            <a:off x="3847360" y="2479660"/>
            <a:ext cx="4497279" cy="1898680"/>
          </a:xfrm>
        </p:spPr>
        <p:txBody>
          <a:bodyPr>
            <a:norm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7482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2287-74E9-4C5F-A227-62E4A3DAD40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Motivation (cont..)</a:t>
            </a:r>
            <a:endParaRPr lang="en-US" b="1" dirty="0"/>
          </a:p>
        </p:txBody>
      </p:sp>
      <p:sp>
        <p:nvSpPr>
          <p:cNvPr id="3" name="Content Placeholder 2">
            <a:extLst>
              <a:ext uri="{FF2B5EF4-FFF2-40B4-BE49-F238E27FC236}">
                <a16:creationId xmlns:a16="http://schemas.microsoft.com/office/drawing/2014/main" id="{AC4D9C3F-6327-44BC-8C36-7044EE1BF236}"/>
              </a:ext>
            </a:extLst>
          </p:cNvPr>
          <p:cNvSpPr>
            <a:spLocks noGrp="1"/>
          </p:cNvSpPr>
          <p:nvPr>
            <p:ph idx="1"/>
          </p:nvPr>
        </p:nvSpPr>
        <p:spPr/>
        <p:txBody>
          <a:bodyPr>
            <a:normAutofit lnSpcReduction="10000"/>
          </a:bodyPr>
          <a:lstStyle/>
          <a:p>
            <a:pPr lvl="0" algn="just">
              <a:lnSpc>
                <a:spcPct val="115000"/>
              </a:lnSpc>
              <a:spcBef>
                <a:spcPts val="600"/>
              </a:spcBef>
              <a:buClr>
                <a:schemeClr val="tx1"/>
              </a:buClr>
              <a:buSzPts val="20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The excess phosphates allow for the rapid growth of algae and plankton.</a:t>
            </a:r>
          </a:p>
          <a:p>
            <a:pPr algn="just">
              <a:lnSpc>
                <a:spcPct val="115000"/>
              </a:lnSpc>
              <a:spcBef>
                <a:spcPts val="600"/>
              </a:spcBef>
              <a:buClr>
                <a:schemeClr val="tx1"/>
              </a:buClr>
              <a:buSzPts val="20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When these organisms die, they potentially consume oxygen from the water, causing a state of hypoxia where the water can no longer support aquatic life.</a:t>
            </a:r>
          </a:p>
          <a:p>
            <a:pPr algn="just">
              <a:lnSpc>
                <a:spcPct val="115000"/>
              </a:lnSpc>
              <a:spcBef>
                <a:spcPts val="600"/>
              </a:spcBef>
              <a:buClr>
                <a:schemeClr val="tx1"/>
              </a:buClr>
              <a:buSzPts val="20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The algal bloom or Eutrophication caused by Enteromorpha </a:t>
            </a:r>
            <a:r>
              <a:rPr lang="en-US" dirty="0" err="1">
                <a:solidFill>
                  <a:schemeClr val="dk1"/>
                </a:solidFill>
                <a:latin typeface="Times New Roman"/>
                <a:ea typeface="Times New Roman"/>
                <a:cs typeface="Times New Roman"/>
                <a:sym typeface="Times New Roman"/>
              </a:rPr>
              <a:t>prolifera</a:t>
            </a:r>
            <a:r>
              <a:rPr lang="en-US" dirty="0">
                <a:solidFill>
                  <a:schemeClr val="dk1"/>
                </a:solidFill>
                <a:latin typeface="Times New Roman"/>
                <a:ea typeface="Times New Roman"/>
                <a:cs typeface="Times New Roman"/>
                <a:sym typeface="Times New Roman"/>
              </a:rPr>
              <a:t>, is not toxic to humans or animals.</a:t>
            </a:r>
            <a:endParaRPr lang="en-US" dirty="0"/>
          </a:p>
          <a:p>
            <a:pPr algn="just">
              <a:lnSpc>
                <a:spcPct val="115000"/>
              </a:lnSpc>
              <a:spcBef>
                <a:spcPts val="600"/>
              </a:spcBef>
              <a:buClr>
                <a:schemeClr val="tx1"/>
              </a:buClr>
              <a:buSzPts val="20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But due to the depletion of Oxygen the fish and other marine life gets distributed.</a:t>
            </a:r>
            <a:endParaRPr lang="en-US" dirty="0"/>
          </a:p>
        </p:txBody>
      </p:sp>
    </p:spTree>
    <p:extLst>
      <p:ext uri="{BB962C8B-B14F-4D97-AF65-F5344CB8AC3E}">
        <p14:creationId xmlns:p14="http://schemas.microsoft.com/office/powerpoint/2010/main" val="370827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9;p7">
            <a:extLst>
              <a:ext uri="{FF2B5EF4-FFF2-40B4-BE49-F238E27FC236}">
                <a16:creationId xmlns:a16="http://schemas.microsoft.com/office/drawing/2014/main" id="{68BBE98E-C25A-49DC-B5EA-DC5B7EC5C489}"/>
              </a:ext>
            </a:extLst>
          </p:cNvPr>
          <p:cNvPicPr preferRelativeResize="0"/>
          <p:nvPr/>
        </p:nvPicPr>
        <p:blipFill rotWithShape="1">
          <a:blip r:embed="rId2">
            <a:alphaModFix/>
          </a:blip>
          <a:srcRect/>
          <a:stretch/>
        </p:blipFill>
        <p:spPr>
          <a:xfrm>
            <a:off x="863561" y="1162975"/>
            <a:ext cx="10464878" cy="5415377"/>
          </a:xfrm>
          <a:prstGeom prst="rect">
            <a:avLst/>
          </a:prstGeom>
          <a:noFill/>
          <a:ln>
            <a:noFill/>
          </a:ln>
        </p:spPr>
      </p:pic>
      <p:sp>
        <p:nvSpPr>
          <p:cNvPr id="5" name="Title 4">
            <a:extLst>
              <a:ext uri="{FF2B5EF4-FFF2-40B4-BE49-F238E27FC236}">
                <a16:creationId xmlns:a16="http://schemas.microsoft.com/office/drawing/2014/main" id="{7CEBF1C3-3DB5-4737-9036-F925926CC0C0}"/>
              </a:ext>
            </a:extLst>
          </p:cNvPr>
          <p:cNvSpPr>
            <a:spLocks noGrp="1"/>
          </p:cNvSpPr>
          <p:nvPr>
            <p:ph type="title"/>
          </p:nvPr>
        </p:nvSpPr>
        <p:spPr>
          <a:xfrm>
            <a:off x="838200" y="365126"/>
            <a:ext cx="10515600" cy="717950"/>
          </a:xfrm>
        </p:spPr>
        <p:txBody>
          <a:bodyPr/>
          <a:lstStyle/>
          <a:p>
            <a:pPr algn="ctr"/>
            <a:r>
              <a:rPr lang="en-US" dirty="0">
                <a:latin typeface="Times New Roman" panose="02020603050405020304" pitchFamily="18" charset="0"/>
                <a:ea typeface="Century Schoolbook"/>
                <a:cs typeface="Times New Roman" panose="02020603050405020304" pitchFamily="18" charset="0"/>
                <a:sym typeface="Century Schoolbook"/>
              </a:rPr>
              <a:t>how does it affect us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89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D56D-B86F-4DF3-B122-5FCE8D61094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Impacts on Environment</a:t>
            </a:r>
          </a:p>
        </p:txBody>
      </p:sp>
      <p:sp>
        <p:nvSpPr>
          <p:cNvPr id="3" name="Content Placeholder 2">
            <a:extLst>
              <a:ext uri="{FF2B5EF4-FFF2-40B4-BE49-F238E27FC236}">
                <a16:creationId xmlns:a16="http://schemas.microsoft.com/office/drawing/2014/main" id="{BB348D44-A5A2-4FE9-9182-474F0F2F4468}"/>
              </a:ext>
            </a:extLst>
          </p:cNvPr>
          <p:cNvSpPr>
            <a:spLocks noGrp="1"/>
          </p:cNvSpPr>
          <p:nvPr>
            <p:ph idx="1"/>
          </p:nvPr>
        </p:nvSpPr>
        <p:spPr>
          <a:xfrm>
            <a:off x="559294" y="1825625"/>
            <a:ext cx="10794506" cy="4351338"/>
          </a:xfrm>
        </p:spPr>
        <p:txBody>
          <a:bodyPr>
            <a:normAutofit lnSpcReduction="10000"/>
          </a:bodyPr>
          <a:lstStyle/>
          <a:p>
            <a:pPr marL="342900" lvl="0" indent="-342900" algn="just">
              <a:spcBef>
                <a:spcPts val="600"/>
              </a:spcBef>
              <a:buClr>
                <a:srgbClr val="0000FF"/>
              </a:buClr>
              <a:buSzPts val="2000"/>
              <a:buFont typeface="Noto Sans Symbols"/>
              <a:buChar char="⮚"/>
            </a:pPr>
            <a:r>
              <a:rPr lang="en-US" dirty="0">
                <a:solidFill>
                  <a:schemeClr val="dk1"/>
                </a:solidFill>
                <a:latin typeface="Times New Roman"/>
                <a:ea typeface="Times New Roman"/>
                <a:cs typeface="Times New Roman"/>
                <a:sym typeface="Times New Roman"/>
              </a:rPr>
              <a:t>ECONOMIC</a:t>
            </a:r>
            <a:endParaRPr lang="en-US" dirty="0"/>
          </a:p>
          <a:p>
            <a:pPr marL="0" lvl="0" indent="0" algn="just">
              <a:spcBef>
                <a:spcPts val="600"/>
              </a:spcBef>
              <a:buNone/>
            </a:pPr>
            <a:r>
              <a:rPr lang="en-US" dirty="0">
                <a:solidFill>
                  <a:schemeClr val="dk1"/>
                </a:solidFill>
                <a:latin typeface="Times New Roman"/>
                <a:ea typeface="Times New Roman"/>
                <a:cs typeface="Times New Roman"/>
                <a:sym typeface="Times New Roman"/>
              </a:rPr>
              <a:t>	# Fish and other marine life death- loss of money/ business and food.</a:t>
            </a:r>
            <a:endParaRPr lang="en-US" dirty="0"/>
          </a:p>
          <a:p>
            <a:pPr marL="0" lvl="0" indent="0" algn="just">
              <a:spcBef>
                <a:spcPts val="600"/>
              </a:spcBef>
              <a:buNone/>
            </a:pPr>
            <a:r>
              <a:rPr lang="en-US" dirty="0">
                <a:solidFill>
                  <a:schemeClr val="dk1"/>
                </a:solidFill>
                <a:latin typeface="Times New Roman"/>
                <a:ea typeface="Times New Roman"/>
                <a:cs typeface="Times New Roman"/>
                <a:sym typeface="Times New Roman"/>
              </a:rPr>
              <a:t>	# Affects Tourism.</a:t>
            </a:r>
            <a:endParaRPr lang="en-US" dirty="0"/>
          </a:p>
          <a:p>
            <a:pPr marL="0" lvl="0" indent="0" algn="just">
              <a:spcBef>
                <a:spcPts val="600"/>
              </a:spcBef>
              <a:buNone/>
            </a:pPr>
            <a:endParaRPr lang="en-US" dirty="0">
              <a:solidFill>
                <a:schemeClr val="dk1"/>
              </a:solidFill>
              <a:latin typeface="Times New Roman"/>
              <a:ea typeface="Times New Roman"/>
              <a:cs typeface="Times New Roman"/>
              <a:sym typeface="Times New Roman"/>
            </a:endParaRPr>
          </a:p>
          <a:p>
            <a:pPr marL="0" lvl="0" indent="0" algn="just">
              <a:spcBef>
                <a:spcPts val="600"/>
              </a:spcBef>
              <a:buNone/>
            </a:pPr>
            <a:endParaRPr lang="en-US" dirty="0">
              <a:solidFill>
                <a:schemeClr val="dk1"/>
              </a:solidFill>
              <a:latin typeface="Times New Roman"/>
              <a:ea typeface="Times New Roman"/>
              <a:cs typeface="Times New Roman"/>
              <a:sym typeface="Times New Roman"/>
            </a:endParaRPr>
          </a:p>
          <a:p>
            <a:pPr marL="285750" lvl="0" indent="-285750" algn="just">
              <a:spcBef>
                <a:spcPts val="600"/>
              </a:spcBef>
              <a:buClr>
                <a:srgbClr val="0000FF"/>
              </a:buClr>
              <a:buSzPts val="2000"/>
              <a:buFont typeface="Noto Sans Symbols"/>
              <a:buChar char="⮚"/>
            </a:pPr>
            <a:r>
              <a:rPr lang="en-US" dirty="0">
                <a:solidFill>
                  <a:schemeClr val="dk1"/>
                </a:solidFill>
                <a:latin typeface="Times New Roman"/>
                <a:ea typeface="Times New Roman"/>
                <a:cs typeface="Times New Roman"/>
                <a:sym typeface="Times New Roman"/>
              </a:rPr>
              <a:t>HEALTH</a:t>
            </a:r>
            <a:endParaRPr lang="en-US" dirty="0"/>
          </a:p>
          <a:p>
            <a:pPr marL="0" lvl="0" indent="0" algn="just">
              <a:spcBef>
                <a:spcPts val="600"/>
              </a:spcBef>
              <a:buNone/>
            </a:pPr>
            <a:r>
              <a:rPr lang="en-US" dirty="0">
                <a:solidFill>
                  <a:schemeClr val="dk1"/>
                </a:solidFill>
                <a:latin typeface="Times New Roman"/>
                <a:ea typeface="Times New Roman"/>
                <a:cs typeface="Times New Roman"/>
                <a:sym typeface="Times New Roman"/>
              </a:rPr>
              <a:t>	# The Ecological cycle would get damaged.</a:t>
            </a:r>
            <a:endParaRPr lang="en-US" dirty="0"/>
          </a:p>
          <a:p>
            <a:pPr marL="0" lvl="0" indent="0" algn="just">
              <a:spcBef>
                <a:spcPts val="600"/>
              </a:spcBef>
              <a:buNone/>
            </a:pPr>
            <a:r>
              <a:rPr lang="en-US" dirty="0">
                <a:solidFill>
                  <a:schemeClr val="dk1"/>
                </a:solidFill>
                <a:latin typeface="Times New Roman"/>
                <a:ea typeface="Times New Roman"/>
                <a:cs typeface="Times New Roman"/>
                <a:sym typeface="Times New Roman"/>
              </a:rPr>
              <a:t>	# Water becomes toxic and would affect the human health on direct and indirect consumption.</a:t>
            </a:r>
            <a:endParaRPr lang="en-US" sz="2000" dirty="0">
              <a:solidFill>
                <a:schemeClr val="dk1"/>
              </a:solidFill>
              <a:latin typeface="Times New Roman"/>
              <a:ea typeface="Times New Roman"/>
              <a:cs typeface="Times New Roman"/>
              <a:sym typeface="Times New Roman"/>
            </a:endParaRPr>
          </a:p>
          <a:p>
            <a:endParaRPr lang="en-IN" dirty="0"/>
          </a:p>
        </p:txBody>
      </p:sp>
      <p:pic>
        <p:nvPicPr>
          <p:cNvPr id="5" name="Google Shape;208;p6">
            <a:extLst>
              <a:ext uri="{FF2B5EF4-FFF2-40B4-BE49-F238E27FC236}">
                <a16:creationId xmlns:a16="http://schemas.microsoft.com/office/drawing/2014/main" id="{799E94B9-B9FD-4DAC-AF7E-D0302A5458BC}"/>
              </a:ext>
            </a:extLst>
          </p:cNvPr>
          <p:cNvPicPr preferRelativeResize="0"/>
          <p:nvPr/>
        </p:nvPicPr>
        <p:blipFill rotWithShape="1">
          <a:blip r:embed="rId2">
            <a:alphaModFix/>
          </a:blip>
          <a:srcRect/>
          <a:stretch/>
        </p:blipFill>
        <p:spPr>
          <a:xfrm>
            <a:off x="7958090" y="2817946"/>
            <a:ext cx="2242351" cy="1842829"/>
          </a:xfrm>
          <a:prstGeom prst="rect">
            <a:avLst/>
          </a:prstGeom>
          <a:noFill/>
          <a:ln>
            <a:noFill/>
          </a:ln>
        </p:spPr>
      </p:pic>
    </p:spTree>
    <p:extLst>
      <p:ext uri="{BB962C8B-B14F-4D97-AF65-F5344CB8AC3E}">
        <p14:creationId xmlns:p14="http://schemas.microsoft.com/office/powerpoint/2010/main" val="427658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E164-6A0C-4FDF-B30B-2B8446E54E49}"/>
              </a:ext>
            </a:extLst>
          </p:cNvPr>
          <p:cNvSpPr>
            <a:spLocks noGrp="1"/>
          </p:cNvSpPr>
          <p:nvPr>
            <p:ph type="title"/>
          </p:nvPr>
        </p:nvSpPr>
        <p:spPr>
          <a:xfrm>
            <a:off x="838200" y="80401"/>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Literature Survey</a:t>
            </a:r>
          </a:p>
        </p:txBody>
      </p:sp>
      <p:graphicFrame>
        <p:nvGraphicFramePr>
          <p:cNvPr id="6" name="Google Shape;225;p9">
            <a:extLst>
              <a:ext uri="{FF2B5EF4-FFF2-40B4-BE49-F238E27FC236}">
                <a16:creationId xmlns:a16="http://schemas.microsoft.com/office/drawing/2014/main" id="{DF0187F5-E8A0-4008-99EF-60D86536D2A3}"/>
              </a:ext>
            </a:extLst>
          </p:cNvPr>
          <p:cNvGraphicFramePr/>
          <p:nvPr>
            <p:extLst>
              <p:ext uri="{D42A27DB-BD31-4B8C-83A1-F6EECF244321}">
                <p14:modId xmlns:p14="http://schemas.microsoft.com/office/powerpoint/2010/main" val="1760830225"/>
              </p:ext>
            </p:extLst>
          </p:nvPr>
        </p:nvGraphicFramePr>
        <p:xfrm>
          <a:off x="559294" y="1242873"/>
          <a:ext cx="10794505" cy="5228948"/>
        </p:xfrm>
        <a:graphic>
          <a:graphicData uri="http://schemas.openxmlformats.org/drawingml/2006/table">
            <a:tbl>
              <a:tblPr firstRow="1" bandRow="1">
                <a:noFill/>
              </a:tblPr>
              <a:tblGrid>
                <a:gridCol w="2691979">
                  <a:extLst>
                    <a:ext uri="{9D8B030D-6E8A-4147-A177-3AD203B41FA5}">
                      <a16:colId xmlns:a16="http://schemas.microsoft.com/office/drawing/2014/main" val="20000"/>
                    </a:ext>
                  </a:extLst>
                </a:gridCol>
                <a:gridCol w="2412378">
                  <a:extLst>
                    <a:ext uri="{9D8B030D-6E8A-4147-A177-3AD203B41FA5}">
                      <a16:colId xmlns:a16="http://schemas.microsoft.com/office/drawing/2014/main" val="20001"/>
                    </a:ext>
                  </a:extLst>
                </a:gridCol>
                <a:gridCol w="842006">
                  <a:extLst>
                    <a:ext uri="{9D8B030D-6E8A-4147-A177-3AD203B41FA5}">
                      <a16:colId xmlns:a16="http://schemas.microsoft.com/office/drawing/2014/main" val="20002"/>
                    </a:ext>
                  </a:extLst>
                </a:gridCol>
                <a:gridCol w="4848142">
                  <a:extLst>
                    <a:ext uri="{9D8B030D-6E8A-4147-A177-3AD203B41FA5}">
                      <a16:colId xmlns:a16="http://schemas.microsoft.com/office/drawing/2014/main" val="20003"/>
                    </a:ext>
                  </a:extLst>
                </a:gridCol>
              </a:tblGrid>
              <a:tr h="556403">
                <a:tc>
                  <a:txBody>
                    <a:bodyPr/>
                    <a:lstStyle/>
                    <a:p>
                      <a:pPr marL="0" marR="0" lvl="0" indent="0" algn="ctr" rtl="0">
                        <a:spcBef>
                          <a:spcPts val="0"/>
                        </a:spcBef>
                        <a:spcAft>
                          <a:spcPts val="0"/>
                        </a:spcAft>
                        <a:buNone/>
                      </a:pPr>
                      <a:r>
                        <a:rPr lang="en-US" sz="1600" u="none" strike="noStrike" cap="none" dirty="0">
                          <a:solidFill>
                            <a:schemeClr val="dk1"/>
                          </a:solidFill>
                          <a:latin typeface="Times New Roman"/>
                          <a:ea typeface="Times New Roman"/>
                          <a:cs typeface="Times New Roman"/>
                          <a:sym typeface="Times New Roman"/>
                        </a:rPr>
                        <a:t>Title</a:t>
                      </a:r>
                      <a:endParaRPr sz="16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chemeClr val="dk1"/>
                          </a:solidFill>
                          <a:latin typeface="Times New Roman"/>
                          <a:ea typeface="Times New Roman"/>
                          <a:cs typeface="Times New Roman"/>
                          <a:sym typeface="Times New Roman"/>
                        </a:rPr>
                        <a:t>Authors</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chemeClr val="dk1"/>
                          </a:solidFill>
                          <a:latin typeface="Times New Roman"/>
                          <a:ea typeface="Times New Roman"/>
                          <a:cs typeface="Times New Roman"/>
                          <a:sym typeface="Times New Roman"/>
                        </a:rPr>
                        <a:t>Year</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chemeClr val="dk1"/>
                          </a:solidFill>
                          <a:latin typeface="Times New Roman"/>
                          <a:ea typeface="Times New Roman"/>
                          <a:cs typeface="Times New Roman"/>
                          <a:sym typeface="Times New Roman"/>
                        </a:rPr>
                        <a:t>Overview</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82475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IoT Application for Water Quality Monitoring: Nitrates</a:t>
                      </a:r>
                      <a:endParaRPr sz="1400" u="none" strike="noStrike" cap="none" dirty="0">
                        <a:latin typeface="Times New Roman"/>
                        <a:ea typeface="Times New Roman"/>
                        <a:cs typeface="Times New Roman"/>
                        <a:sym typeface="Times New Roman"/>
                      </a:endParaRPr>
                    </a:p>
                    <a:p>
                      <a:pPr marL="0" marR="0" lvl="0" indent="0" algn="l" rtl="0">
                        <a:spcBef>
                          <a:spcPts val="0"/>
                        </a:spcBef>
                        <a:spcAft>
                          <a:spcPts val="0"/>
                        </a:spcAft>
                        <a:buNone/>
                      </a:pP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Laura Hernández-Alpizar, Arys Carrasquilla-Batista, Lilliana Sancho-Chavarría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2020</a:t>
                      </a:r>
                      <a:endParaRPr dirty="0"/>
                    </a:p>
                    <a:p>
                      <a:pPr marL="0" marR="0" lvl="0" indent="0" algn="l" rtl="0">
                        <a:spcBef>
                          <a:spcPts val="0"/>
                        </a:spcBef>
                        <a:spcAft>
                          <a:spcPts val="0"/>
                        </a:spcAft>
                        <a:buNone/>
                      </a:pP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An autonomous system for nitrates remote monitoring that uses an adjustable but continuous sampling flow, UV spectroscopy and Internet of Things (IoT) to directly perform and control the system calibration and nitrates quantification and, a strategy to optimize data generation and the monitoring resolution</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23895">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Development of IoT for Automated Water Quality Monitoring System</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Rizqi Putri Nourma Budiarti , Anang Tjahjono, Mochamad Hariadi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u="none" strike="noStrike" cap="none" dirty="0">
                          <a:latin typeface="Times New Roman"/>
                          <a:ea typeface="Times New Roman"/>
                          <a:cs typeface="Times New Roman"/>
                          <a:sym typeface="Times New Roman"/>
                        </a:rPr>
                        <a:t>2019</a:t>
                      </a: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The system monitoring of Automated Water Quality Device using passive and active sensors using Python serial programming. Then transmission the data to the database system using MQTT protocol.</a:t>
                      </a:r>
                      <a:endParaRPr sz="11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423895">
                <a:tc>
                  <a:txBody>
                    <a:bodyPr/>
                    <a:lstStyle/>
                    <a:p>
                      <a:pPr marL="0" marR="0" lvl="0" indent="0" algn="l" rtl="0">
                        <a:spcBef>
                          <a:spcPts val="0"/>
                        </a:spcBef>
                        <a:spcAft>
                          <a:spcPts val="0"/>
                        </a:spcAft>
                        <a:buNone/>
                      </a:pPr>
                      <a:r>
                        <a:rPr lang="en-US" sz="1400" u="none" strike="noStrike" cap="none" dirty="0">
                          <a:latin typeface="Times New Roman"/>
                          <a:ea typeface="Times New Roman"/>
                          <a:cs typeface="Times New Roman"/>
                          <a:sym typeface="Times New Roman"/>
                        </a:rPr>
                        <a:t>Intelligent sensor based monitoring system for underwater</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S.Premkumardeepak, Dr.M.B Mukesh Krishnan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u="none" strike="noStrike" cap="none" dirty="0">
                          <a:latin typeface="Times New Roman"/>
                          <a:ea typeface="Times New Roman"/>
                          <a:cs typeface="Times New Roman"/>
                          <a:sym typeface="Times New Roman"/>
                        </a:rPr>
                        <a:t>2017</a:t>
                      </a: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u="none" strike="noStrike" cap="none" dirty="0">
                          <a:latin typeface="Times New Roman"/>
                          <a:ea typeface="Times New Roman"/>
                          <a:cs typeface="Times New Roman"/>
                          <a:sym typeface="Times New Roman"/>
                        </a:rPr>
                        <a:t>This system holds the temperature sensors, humidity sensors, pressure sensors wind sensors and chemical sensors with this sensor, the identification of pollution in done and the data is </a:t>
                      </a:r>
                      <a:r>
                        <a:rPr lang="en-US" sz="1400" u="none" strike="noStrike" cap="none" dirty="0" err="1">
                          <a:latin typeface="Times New Roman"/>
                          <a:ea typeface="Times New Roman"/>
                          <a:cs typeface="Times New Roman"/>
                          <a:sym typeface="Times New Roman"/>
                        </a:rPr>
                        <a:t>transfered</a:t>
                      </a:r>
                      <a:r>
                        <a:rPr lang="en-US" sz="1400" u="none" strike="noStrike" cap="none" dirty="0">
                          <a:latin typeface="Times New Roman"/>
                          <a:ea typeface="Times New Roman"/>
                          <a:cs typeface="Times New Roman"/>
                          <a:sym typeface="Times New Roman"/>
                        </a:rPr>
                        <a:t> to monitoring system.</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394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Existing System and its Limitations</a:t>
            </a:r>
          </a:p>
        </p:txBody>
      </p:sp>
      <p:sp>
        <p:nvSpPr>
          <p:cNvPr id="3" name="Content Placeholder 2"/>
          <p:cNvSpPr>
            <a:spLocks noGrp="1"/>
          </p:cNvSpPr>
          <p:nvPr>
            <p:ph idx="1"/>
          </p:nvPr>
        </p:nvSpPr>
        <p:spPr/>
        <p:txBody>
          <a:bodyPr>
            <a:normAutofit fontScale="92500"/>
          </a:bodyPr>
          <a:lstStyle/>
          <a:p>
            <a:pPr marL="342900" lvl="0" indent="-336550" algn="just">
              <a:spcBef>
                <a:spcPts val="0"/>
              </a:spcBef>
              <a:buClr>
                <a:schemeClr val="dk1"/>
              </a:buClr>
              <a:buSzPts val="1900"/>
              <a:buFont typeface="Times New Roman"/>
              <a:buChar char="⮚"/>
            </a:pPr>
            <a:r>
              <a:rPr lang="en-US" dirty="0">
                <a:solidFill>
                  <a:schemeClr val="dk1"/>
                </a:solidFill>
                <a:latin typeface="Times New Roman"/>
                <a:ea typeface="Times New Roman"/>
                <a:cs typeface="Times New Roman"/>
                <a:sym typeface="Times New Roman"/>
              </a:rPr>
              <a:t>There are several such water monitoring systems in use, but it requires a PWD team to visit the lake and sensors will be used to measure the data. </a:t>
            </a:r>
            <a:endParaRPr lang="en-US" dirty="0">
              <a:latin typeface="Times New Roman"/>
              <a:ea typeface="Times New Roman"/>
              <a:cs typeface="Times New Roman"/>
              <a:sym typeface="Times New Roman"/>
            </a:endParaRPr>
          </a:p>
          <a:p>
            <a:pPr marL="342900" lvl="0" indent="-336550" algn="just">
              <a:buClr>
                <a:schemeClr val="dk1"/>
              </a:buClr>
              <a:buSzPts val="1900"/>
              <a:buFont typeface="Times New Roman"/>
              <a:buChar char="⮚"/>
            </a:pPr>
            <a:r>
              <a:rPr lang="en-US" dirty="0">
                <a:solidFill>
                  <a:schemeClr val="dk1"/>
                </a:solidFill>
                <a:latin typeface="Times New Roman"/>
                <a:ea typeface="Times New Roman"/>
                <a:cs typeface="Times New Roman"/>
                <a:sym typeface="Times New Roman"/>
              </a:rPr>
              <a:t>But the frequency of monitoring will be very low.</a:t>
            </a:r>
          </a:p>
          <a:p>
            <a:pPr marL="342900" lvl="0" indent="-336550" algn="just">
              <a:buClr>
                <a:schemeClr val="dk1"/>
              </a:buClr>
              <a:buSzPts val="1900"/>
              <a:buFont typeface="Times New Roman"/>
              <a:buChar char="⮚"/>
            </a:pPr>
            <a:r>
              <a:rPr lang="en-US" dirty="0">
                <a:solidFill>
                  <a:schemeClr val="dk1"/>
                </a:solidFill>
                <a:latin typeface="Times New Roman"/>
                <a:ea typeface="Times New Roman"/>
                <a:cs typeface="Times New Roman"/>
                <a:sym typeface="Times New Roman"/>
              </a:rPr>
              <a:t>Hence an immediate action cannot be taken with inadequate and old information. </a:t>
            </a:r>
          </a:p>
          <a:p>
            <a:pPr marL="342900" lvl="0" indent="-336550" algn="just">
              <a:buClr>
                <a:schemeClr val="dk1"/>
              </a:buClr>
              <a:buSzPts val="1900"/>
              <a:buFont typeface="Times New Roman"/>
              <a:buChar char="⮚"/>
            </a:pPr>
            <a:r>
              <a:rPr lang="en-US" dirty="0">
                <a:solidFill>
                  <a:schemeClr val="dk1"/>
                </a:solidFill>
                <a:latin typeface="Times New Roman"/>
                <a:ea typeface="Times New Roman"/>
                <a:cs typeface="Times New Roman"/>
                <a:sym typeface="Times New Roman"/>
              </a:rPr>
              <a:t>This will surely increase the risk of eutrophication.</a:t>
            </a:r>
            <a:endParaRPr lang="en-US" dirty="0">
              <a:latin typeface="Times New Roman"/>
              <a:ea typeface="Times New Roman"/>
              <a:cs typeface="Times New Roman"/>
              <a:sym typeface="Times New Roman"/>
            </a:endParaRPr>
          </a:p>
          <a:p>
            <a:pPr marL="342900" lvl="0" indent="-336550" algn="just">
              <a:buClr>
                <a:schemeClr val="dk1"/>
              </a:buClr>
              <a:buSzPts val="1900"/>
              <a:buFont typeface="Times New Roman"/>
              <a:buChar char="⮚"/>
            </a:pPr>
            <a:r>
              <a:rPr lang="en-US" dirty="0">
                <a:solidFill>
                  <a:schemeClr val="dk1"/>
                </a:solidFill>
                <a:latin typeface="Times New Roman"/>
                <a:ea typeface="Times New Roman"/>
                <a:cs typeface="Times New Roman"/>
                <a:sym typeface="Times New Roman"/>
              </a:rPr>
              <a:t>Due to the vast number of lakes in the district, monitoring the water pollutant levels is difficult.</a:t>
            </a:r>
          </a:p>
          <a:p>
            <a:pPr marL="342900" lvl="0" indent="-336550" algn="just">
              <a:buClr>
                <a:schemeClr val="dk1"/>
              </a:buClr>
              <a:buSzPts val="1900"/>
              <a:buFont typeface="Times New Roman"/>
              <a:buChar char="⮚"/>
            </a:pPr>
            <a:r>
              <a:rPr lang="en-US" dirty="0">
                <a:solidFill>
                  <a:schemeClr val="dk1"/>
                </a:solidFill>
                <a:latin typeface="Times New Roman"/>
                <a:ea typeface="Times New Roman"/>
                <a:cs typeface="Times New Roman"/>
                <a:sym typeface="Times New Roman"/>
              </a:rPr>
              <a:t>But if the change in pollution level is noted at an early stage, eutrophication can be avoided.</a:t>
            </a:r>
          </a:p>
        </p:txBody>
      </p:sp>
    </p:spTree>
    <p:extLst>
      <p:ext uri="{BB962C8B-B14F-4D97-AF65-F5344CB8AC3E}">
        <p14:creationId xmlns:p14="http://schemas.microsoft.com/office/powerpoint/2010/main" val="3939194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2186</Words>
  <Application>Microsoft Office PowerPoint</Application>
  <PresentationFormat>Widescreen</PresentationFormat>
  <Paragraphs>194</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Century Schoolbook</vt:lpstr>
      <vt:lpstr>Noto Sans Symbols</vt:lpstr>
      <vt:lpstr>Times New Roman</vt:lpstr>
      <vt:lpstr>Wingdings</vt:lpstr>
      <vt:lpstr>Office Theme</vt:lpstr>
      <vt:lpstr>IOT BASED EUTROPHICATION  MONITORING SYSTEM</vt:lpstr>
      <vt:lpstr>Objective</vt:lpstr>
      <vt:lpstr>ABSTRACT</vt:lpstr>
      <vt:lpstr>Motivation</vt:lpstr>
      <vt:lpstr>Motivation (cont..)</vt:lpstr>
      <vt:lpstr>how does it affect us ????</vt:lpstr>
      <vt:lpstr>Impacts on Environment</vt:lpstr>
      <vt:lpstr>Literature Survey</vt:lpstr>
      <vt:lpstr>Existing System and its Limitations</vt:lpstr>
      <vt:lpstr>Proposed System</vt:lpstr>
      <vt:lpstr>Desired Values (Issued by BIS &amp; CPCB) </vt:lpstr>
      <vt:lpstr>Block Diagram</vt:lpstr>
      <vt:lpstr>PowerPoint Presentation</vt:lpstr>
      <vt:lpstr>Flow Diagram</vt:lpstr>
      <vt:lpstr>Hardware Components:</vt:lpstr>
      <vt:lpstr>ARDUINO UNO</vt:lpstr>
      <vt:lpstr>PowerPoint Presentation</vt:lpstr>
      <vt:lpstr>Arduino uno and its programming</vt:lpstr>
      <vt:lpstr>Cont..</vt:lpstr>
      <vt:lpstr>DS18B20 water proof temperature sensor:</vt:lpstr>
      <vt:lpstr>Connecting with arduino</vt:lpstr>
      <vt:lpstr>Turbidity Sensor</vt:lpstr>
      <vt:lpstr>Turbidity Sensor:</vt:lpstr>
      <vt:lpstr>Connecting with arduino</vt:lpstr>
      <vt:lpstr>Ph sensor</vt:lpstr>
      <vt:lpstr>Ph sensor</vt:lpstr>
      <vt:lpstr>Connecting with arduino</vt:lpstr>
      <vt:lpstr>LCD</vt:lpstr>
      <vt:lpstr>Buzzer</vt:lpstr>
      <vt:lpstr>ESP8266 Wifi module</vt:lpstr>
      <vt:lpstr>Software Components:</vt:lpstr>
      <vt:lpstr>EMBEDDED C</vt:lpstr>
      <vt:lpstr>ThinkSpeak</vt:lpstr>
      <vt:lpstr>Project setup</vt:lpstr>
      <vt:lpstr>RESULTS</vt:lpstr>
      <vt:lpstr>Conclusion</vt:lpstr>
      <vt:lpstr>Future scope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Internet of things approach for motion detection and security alarm system using Raspberry Pi</dc:title>
  <dc:creator>Computer Science_02</dc:creator>
  <cp:lastModifiedBy>TAMILSELVAM P</cp:lastModifiedBy>
  <cp:revision>144</cp:revision>
  <dcterms:created xsi:type="dcterms:W3CDTF">2016-08-05T06:58:49Z</dcterms:created>
  <dcterms:modified xsi:type="dcterms:W3CDTF">2021-04-14T17:16:35Z</dcterms:modified>
</cp:coreProperties>
</file>