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74" r:id="rId5"/>
    <p:sldId id="260" r:id="rId6"/>
    <p:sldId id="261" r:id="rId7"/>
    <p:sldId id="268" r:id="rId8"/>
    <p:sldId id="269" r:id="rId9"/>
    <p:sldId id="262" r:id="rId10"/>
    <p:sldId id="263" r:id="rId11"/>
    <p:sldId id="264" r:id="rId12"/>
    <p:sldId id="265" r:id="rId13"/>
    <p:sldId id="266" r:id="rId14"/>
    <p:sldId id="270" r:id="rId15"/>
    <p:sldId id="271" r:id="rId16"/>
    <p:sldId id="276" r:id="rId17"/>
    <p:sldId id="267"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69" d="100"/>
          <a:sy n="69"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344799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493285-98C9-468B-8394-3913BD50B1B1}"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373772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570061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1764857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2214233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493285-98C9-468B-8394-3913BD50B1B1}"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183427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493285-98C9-468B-8394-3913BD50B1B1}" type="datetimeFigureOut">
              <a:rPr lang="en-IN" smtClean="0"/>
              <a:t>07-05-2023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413171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3534460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41247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394998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93285-98C9-468B-8394-3913BD50B1B1}"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427994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493285-98C9-468B-8394-3913BD50B1B1}"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200989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493285-98C9-468B-8394-3913BD50B1B1}"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3726622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493285-98C9-468B-8394-3913BD50B1B1}"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335840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93285-98C9-468B-8394-3913BD50B1B1}"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84830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493285-98C9-468B-8394-3913BD50B1B1}"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173566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493285-98C9-468B-8394-3913BD50B1B1}"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5B29B6-EAB2-4781-84AE-287A1F27BDC0}" type="slidenum">
              <a:rPr lang="en-IN" smtClean="0"/>
              <a:t>‹#›</a:t>
            </a:fld>
            <a:endParaRPr lang="en-IN"/>
          </a:p>
        </p:txBody>
      </p:sp>
    </p:spTree>
    <p:extLst>
      <p:ext uri="{BB962C8B-B14F-4D97-AF65-F5344CB8AC3E}">
        <p14:creationId xmlns:p14="http://schemas.microsoft.com/office/powerpoint/2010/main" val="284211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493285-98C9-468B-8394-3913BD50B1B1}" type="datetimeFigureOut">
              <a:rPr lang="en-IN" smtClean="0"/>
              <a:t>07-05-2023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D5B29B6-EAB2-4781-84AE-287A1F27BDC0}" type="slidenum">
              <a:rPr lang="en-IN" smtClean="0"/>
              <a:t>‹#›</a:t>
            </a:fld>
            <a:endParaRPr lang="en-IN"/>
          </a:p>
        </p:txBody>
      </p:sp>
    </p:spTree>
    <p:extLst>
      <p:ext uri="{BB962C8B-B14F-4D97-AF65-F5344CB8AC3E}">
        <p14:creationId xmlns:p14="http://schemas.microsoft.com/office/powerpoint/2010/main" val="85199207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chakradharmattapalli/covid-19-c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Covid-19 Cases With Python </a:t>
            </a:r>
            <a:endParaRPr lang="en-IN" dirty="0"/>
          </a:p>
        </p:txBody>
      </p:sp>
    </p:spTree>
    <p:extLst>
      <p:ext uri="{BB962C8B-B14F-4D97-AF65-F5344CB8AC3E}">
        <p14:creationId xmlns:p14="http://schemas.microsoft.com/office/powerpoint/2010/main" val="2233392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Analysis</a:t>
            </a:r>
            <a:endParaRPr 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In this section, we analyze the loaded dataset to gain insights into COVID-19 </a:t>
            </a:r>
            <a:r>
              <a:rPr lang="en-US" dirty="0" smtClean="0"/>
              <a:t>cases. Data </a:t>
            </a:r>
            <a:r>
              <a:rPr lang="en-US" dirty="0"/>
              <a:t>analysis tasks include</a:t>
            </a:r>
            <a:r>
              <a:rPr lang="en-US" dirty="0" smtClean="0"/>
              <a:t>:</a:t>
            </a:r>
          </a:p>
          <a:p>
            <a:pPr marL="0" indent="0">
              <a:lnSpc>
                <a:spcPct val="150000"/>
              </a:lnSpc>
              <a:buNone/>
            </a:pPr>
            <a:endParaRPr lang="en-US" sz="800" dirty="0" smtClean="0"/>
          </a:p>
          <a:p>
            <a:pPr>
              <a:lnSpc>
                <a:spcPct val="150000"/>
              </a:lnSpc>
              <a:buFont typeface="Wingdings" panose="05000000000000000000" pitchFamily="2" charset="2"/>
              <a:buChar char="Ø"/>
            </a:pPr>
            <a:r>
              <a:rPr lang="en-US" dirty="0"/>
              <a:t>Count the total number of cases and deaths in the </a:t>
            </a:r>
            <a:r>
              <a:rPr lang="en-US" dirty="0" smtClean="0"/>
              <a:t>dataset</a:t>
            </a:r>
            <a:r>
              <a:rPr lang="en-US" dirty="0"/>
              <a:t>.</a:t>
            </a:r>
          </a:p>
          <a:p>
            <a:pPr>
              <a:lnSpc>
                <a:spcPct val="150000"/>
              </a:lnSpc>
              <a:buFont typeface="Wingdings" panose="05000000000000000000" pitchFamily="2" charset="2"/>
              <a:buChar char="Ø"/>
            </a:pPr>
            <a:r>
              <a:rPr lang="en-US" dirty="0"/>
              <a:t>Calculate the percentage of cases and deaths by country.</a:t>
            </a:r>
          </a:p>
          <a:p>
            <a:pPr>
              <a:lnSpc>
                <a:spcPct val="150000"/>
              </a:lnSpc>
              <a:buFont typeface="Wingdings" panose="05000000000000000000" pitchFamily="2" charset="2"/>
              <a:buChar char="Ø"/>
            </a:pPr>
            <a:r>
              <a:rPr lang="en-US" dirty="0" smtClean="0"/>
              <a:t>Find </a:t>
            </a:r>
            <a:r>
              <a:rPr lang="en-US" dirty="0"/>
              <a:t>the country with the highest number of cases and deaths.</a:t>
            </a:r>
            <a:endParaRPr lang="en-IN" dirty="0"/>
          </a:p>
        </p:txBody>
      </p:sp>
    </p:spTree>
    <p:extLst>
      <p:ext uri="{BB962C8B-B14F-4D97-AF65-F5344CB8AC3E}">
        <p14:creationId xmlns:p14="http://schemas.microsoft.com/office/powerpoint/2010/main" val="4031831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Visualization</a:t>
            </a:r>
            <a:endParaRPr lang="en-IN" b="1"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dirty="0"/>
              <a:t>Data visualization is an essential part of understanding and communicating the findings of the data analysis. In this section, we use libraries such as matplotlib and seaborn to create various visualizations, including</a:t>
            </a:r>
            <a:r>
              <a:rPr lang="en-US" dirty="0" smtClean="0"/>
              <a:t>:</a:t>
            </a:r>
          </a:p>
          <a:p>
            <a:pPr marL="0" indent="0">
              <a:lnSpc>
                <a:spcPct val="150000"/>
              </a:lnSpc>
              <a:buNone/>
            </a:pPr>
            <a:endParaRPr lang="en-US" sz="800" dirty="0" smtClean="0"/>
          </a:p>
          <a:p>
            <a:pPr>
              <a:lnSpc>
                <a:spcPct val="150000"/>
              </a:lnSpc>
            </a:pPr>
            <a:r>
              <a:rPr lang="en-US" dirty="0"/>
              <a:t>Find top five countries in terms of cases, store them in a new </a:t>
            </a:r>
            <a:r>
              <a:rPr lang="en-US" dirty="0" err="1"/>
              <a:t>dataframe</a:t>
            </a:r>
            <a:r>
              <a:rPr lang="en-US" dirty="0"/>
              <a:t> and Visualize </a:t>
            </a:r>
            <a:r>
              <a:rPr lang="en-US" dirty="0" smtClean="0"/>
              <a:t>them.</a:t>
            </a:r>
          </a:p>
          <a:p>
            <a:pPr>
              <a:lnSpc>
                <a:spcPct val="150000"/>
              </a:lnSpc>
            </a:pPr>
            <a:r>
              <a:rPr lang="en-US" dirty="0"/>
              <a:t>Find top five countries in terms of deaths, store them in a new </a:t>
            </a:r>
            <a:r>
              <a:rPr lang="en-US" dirty="0" err="1"/>
              <a:t>dataframe</a:t>
            </a:r>
            <a:r>
              <a:rPr lang="en-US" dirty="0"/>
              <a:t> and Visualize </a:t>
            </a:r>
            <a:r>
              <a:rPr lang="en-US" dirty="0" smtClean="0"/>
              <a:t>them.</a:t>
            </a:r>
            <a:endParaRPr lang="en-US" dirty="0"/>
          </a:p>
          <a:p>
            <a:endParaRPr lang="en-US" dirty="0"/>
          </a:p>
          <a:p>
            <a:endParaRPr lang="en-IN" dirty="0"/>
          </a:p>
        </p:txBody>
      </p:sp>
    </p:spTree>
    <p:extLst>
      <p:ext uri="{BB962C8B-B14F-4D97-AF65-F5344CB8AC3E}">
        <p14:creationId xmlns:p14="http://schemas.microsoft.com/office/powerpoint/2010/main" val="1331874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Visualization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31209"/>
            <a:ext cx="4324810" cy="3416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557" y="2592857"/>
            <a:ext cx="4521714" cy="3493004"/>
          </a:xfrm>
          <a:prstGeom prst="rect">
            <a:avLst/>
          </a:prstGeom>
        </p:spPr>
      </p:pic>
    </p:spTree>
    <p:extLst>
      <p:ext uri="{BB962C8B-B14F-4D97-AF65-F5344CB8AC3E}">
        <p14:creationId xmlns:p14="http://schemas.microsoft.com/office/powerpoint/2010/main" val="1263801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&amp; Evaluation</a:t>
            </a:r>
          </a:p>
        </p:txBody>
      </p:sp>
      <p:sp>
        <p:nvSpPr>
          <p:cNvPr id="3" name="Content Placeholder 2"/>
          <p:cNvSpPr>
            <a:spLocks noGrp="1"/>
          </p:cNvSpPr>
          <p:nvPr>
            <p:ph idx="1"/>
          </p:nvPr>
        </p:nvSpPr>
        <p:spPr>
          <a:xfrm>
            <a:off x="1154954" y="2258291"/>
            <a:ext cx="8825659" cy="4336474"/>
          </a:xfrm>
        </p:spPr>
        <p:txBody>
          <a:bodyPr>
            <a:noAutofit/>
          </a:bodyPr>
          <a:lstStyle/>
          <a:p>
            <a:pPr marL="0" indent="0">
              <a:lnSpc>
                <a:spcPct val="150000"/>
              </a:lnSpc>
              <a:buNone/>
            </a:pPr>
            <a:r>
              <a:rPr lang="en-US" dirty="0"/>
              <a:t>In this section, we use the scikit-learn library to develop a Gradient Boosting Regression model. The purpose of this model is to make predictions related to COVID-19 cases based on the available data. The steps involved in this section include</a:t>
            </a:r>
            <a:r>
              <a:rPr lang="en-US" dirty="0" smtClean="0"/>
              <a:t>:</a:t>
            </a:r>
          </a:p>
          <a:p>
            <a:r>
              <a:rPr lang="en-US" dirty="0"/>
              <a:t>Resample the COVID-19 cases data by date</a:t>
            </a:r>
          </a:p>
          <a:p>
            <a:r>
              <a:rPr lang="en-US" dirty="0"/>
              <a:t>Split the data into training and testing sets</a:t>
            </a:r>
          </a:p>
          <a:p>
            <a:r>
              <a:rPr lang="en-US" dirty="0"/>
              <a:t>Scale the training and testing data</a:t>
            </a:r>
          </a:p>
          <a:p>
            <a:r>
              <a:rPr lang="en-US" dirty="0"/>
              <a:t>Fit a GradientBoostingRegressor model</a:t>
            </a:r>
          </a:p>
          <a:p>
            <a:r>
              <a:rPr lang="en-US" dirty="0"/>
              <a:t>Make predictions using the trained model on the testing data.</a:t>
            </a:r>
          </a:p>
          <a:p>
            <a:r>
              <a:rPr lang="en-US" dirty="0"/>
              <a:t>Evaluate the model's performance using the </a:t>
            </a:r>
            <a:r>
              <a:rPr lang="en-US" dirty="0" smtClean="0"/>
              <a:t>route_mean_squared_error </a:t>
            </a:r>
            <a:r>
              <a:rPr lang="en-US" dirty="0"/>
              <a:t>and r2_score</a:t>
            </a:r>
            <a:endParaRPr lang="en-IN" dirty="0"/>
          </a:p>
        </p:txBody>
      </p:sp>
    </p:spTree>
    <p:extLst>
      <p:ext uri="{BB962C8B-B14F-4D97-AF65-F5344CB8AC3E}">
        <p14:creationId xmlns:p14="http://schemas.microsoft.com/office/powerpoint/2010/main" val="89414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&amp; Evaluation</a:t>
            </a:r>
          </a:p>
        </p:txBody>
      </p:sp>
      <p:sp>
        <p:nvSpPr>
          <p:cNvPr id="3" name="Content Placeholder 2"/>
          <p:cNvSpPr>
            <a:spLocks noGrp="1"/>
          </p:cNvSpPr>
          <p:nvPr>
            <p:ph idx="1"/>
          </p:nvPr>
        </p:nvSpPr>
        <p:spPr>
          <a:xfrm>
            <a:off x="1154954" y="2603500"/>
            <a:ext cx="8825659" cy="3825010"/>
          </a:xfrm>
        </p:spPr>
        <p:txBody>
          <a:bodyPr>
            <a:normAutofit fontScale="92500"/>
          </a:bodyPr>
          <a:lstStyle/>
          <a:p>
            <a:pPr>
              <a:lnSpc>
                <a:spcPct val="150000"/>
              </a:lnSpc>
            </a:pPr>
            <a:r>
              <a:rPr lang="en-US" dirty="0"/>
              <a:t>After training our GradientBoostingRegressor model on the COVID-19 dataset, we proceed to evaluate its performance using two widely used evaluation metrics: Root Mean Squared Error (RMSE) and R-squared (R2) score.</a:t>
            </a:r>
          </a:p>
          <a:p>
            <a:pPr>
              <a:lnSpc>
                <a:spcPct val="150000"/>
              </a:lnSpc>
            </a:pPr>
            <a:r>
              <a:rPr lang="en-US" dirty="0"/>
              <a:t>The RMSE metric is a measure of the average difference between the predicted values and the actual values in the testing set. It provides a quantifiable estimate of the model's prediction error. A lower RMSE value indicates that the model's predictions are closer to the true values, reflecting higher accuracy. To calculate the RMSE, we take the square root of the average of the squared differences between the predicted and actual values.</a:t>
            </a:r>
          </a:p>
          <a:p>
            <a:endParaRPr lang="en-IN" dirty="0"/>
          </a:p>
        </p:txBody>
      </p:sp>
    </p:spTree>
    <p:extLst>
      <p:ext uri="{BB962C8B-B14F-4D97-AF65-F5344CB8AC3E}">
        <p14:creationId xmlns:p14="http://schemas.microsoft.com/office/powerpoint/2010/main" val="1537764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 &amp; </a:t>
            </a:r>
            <a:r>
              <a:rPr lang="en-IN" dirty="0" smtClean="0"/>
              <a:t>Evaluation</a:t>
            </a:r>
            <a:endParaRPr lang="en-IN" dirty="0"/>
          </a:p>
        </p:txBody>
      </p:sp>
      <p:sp>
        <p:nvSpPr>
          <p:cNvPr id="3" name="Content Placeholder 2"/>
          <p:cNvSpPr>
            <a:spLocks noGrp="1"/>
          </p:cNvSpPr>
          <p:nvPr>
            <p:ph idx="1"/>
          </p:nvPr>
        </p:nvSpPr>
        <p:spPr>
          <a:xfrm>
            <a:off x="1154954" y="2466109"/>
            <a:ext cx="8825659" cy="4211781"/>
          </a:xfrm>
        </p:spPr>
        <p:txBody>
          <a:bodyPr>
            <a:normAutofit fontScale="92500" lnSpcReduction="20000"/>
          </a:bodyPr>
          <a:lstStyle/>
          <a:p>
            <a:pPr>
              <a:lnSpc>
                <a:spcPct val="150000"/>
              </a:lnSpc>
            </a:pPr>
            <a:r>
              <a:rPr lang="en-US" dirty="0"/>
              <a:t>The R2 score, also known as the coefficient of determination, assesses the proportion of the variance in the target variable that is explained by the model. It ranges from 0 to 1, where a score of 1 indicates a perfect fit, and a score of 0 suggests that the model does not explain the variance in the data.</a:t>
            </a:r>
          </a:p>
          <a:p>
            <a:pPr>
              <a:lnSpc>
                <a:spcPct val="150000"/>
              </a:lnSpc>
            </a:pPr>
            <a:r>
              <a:rPr lang="en-US" dirty="0"/>
              <a:t>During the evaluation process, we compare the obtained RMSE and R2 score </a:t>
            </a:r>
            <a:r>
              <a:rPr lang="en-US" dirty="0" smtClean="0"/>
              <a:t>values, </a:t>
            </a:r>
            <a:r>
              <a:rPr lang="en-US" dirty="0"/>
              <a:t>the RMSE is low and the R2 score is close to 1, it indicates that </a:t>
            </a:r>
            <a:r>
              <a:rPr lang="en-US" dirty="0"/>
              <a:t> </a:t>
            </a:r>
            <a:r>
              <a:rPr lang="en-US" dirty="0" smtClean="0"/>
              <a:t>           ‘</a:t>
            </a:r>
            <a:r>
              <a:rPr lang="en-US" u="sng" dirty="0" smtClean="0"/>
              <a:t>our </a:t>
            </a:r>
            <a:r>
              <a:rPr lang="en-US" u="sng" dirty="0"/>
              <a:t>model is performing </a:t>
            </a:r>
            <a:r>
              <a:rPr lang="en-US" u="sng" dirty="0" smtClean="0"/>
              <a:t>well</a:t>
            </a:r>
            <a:r>
              <a:rPr lang="en-US" dirty="0" smtClean="0"/>
              <a:t>’.</a:t>
            </a:r>
          </a:p>
          <a:p>
            <a:pPr>
              <a:lnSpc>
                <a:spcPct val="150000"/>
              </a:lnSpc>
            </a:pPr>
            <a:r>
              <a:rPr lang="en-US" dirty="0" smtClean="0"/>
              <a:t>This </a:t>
            </a:r>
            <a:r>
              <a:rPr lang="en-US" dirty="0"/>
              <a:t>evaluation process enables us to make informed decisions about the model's reliability and potential applications, providing valuable insights for public health officials, policymakers, and researchers in managing and mitigating the impact of the COVID-19 pandemic.</a:t>
            </a:r>
            <a:endParaRPr lang="en-IN" dirty="0"/>
          </a:p>
        </p:txBody>
      </p:sp>
    </p:spTree>
    <p:extLst>
      <p:ext uri="{BB962C8B-B14F-4D97-AF65-F5344CB8AC3E}">
        <p14:creationId xmlns:p14="http://schemas.microsoft.com/office/powerpoint/2010/main" val="10219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 and </a:t>
            </a:r>
            <a:r>
              <a:rPr lang="en-IN" dirty="0" smtClean="0"/>
              <a:t>Challenges</a:t>
            </a:r>
            <a:endParaRPr lang="en-IN" dirty="0"/>
          </a:p>
        </p:txBody>
      </p:sp>
      <p:sp>
        <p:nvSpPr>
          <p:cNvPr id="3" name="Content Placeholder 2"/>
          <p:cNvSpPr>
            <a:spLocks noGrp="1"/>
          </p:cNvSpPr>
          <p:nvPr>
            <p:ph idx="1"/>
          </p:nvPr>
        </p:nvSpPr>
        <p:spPr>
          <a:xfrm>
            <a:off x="1154954" y="2424545"/>
            <a:ext cx="9693155" cy="4294909"/>
          </a:xfrm>
        </p:spPr>
        <p:txBody>
          <a:bodyPr>
            <a:normAutofit/>
          </a:bodyPr>
          <a:lstStyle/>
          <a:p>
            <a:r>
              <a:rPr lang="en-US" b="1" dirty="0"/>
              <a:t>Data Quality: </a:t>
            </a:r>
            <a:r>
              <a:rPr lang="en-US" dirty="0"/>
              <a:t>The first challenge in analyzing Covid-19 cases is the quality of the data. The data may be incomplete, inaccurate, or not up to date, which can affect the analysis results</a:t>
            </a:r>
            <a:r>
              <a:rPr lang="en-US" dirty="0" smtClean="0"/>
              <a:t>.</a:t>
            </a:r>
          </a:p>
          <a:p>
            <a:r>
              <a:rPr lang="en-US" b="1" dirty="0"/>
              <a:t>Data Preprocessing: </a:t>
            </a:r>
            <a:r>
              <a:rPr lang="en-US" dirty="0"/>
              <a:t>Another challenge is the preprocessing of the data. The data may be in different formats or have missing values, which need to be handled before performing any analysis</a:t>
            </a:r>
            <a:r>
              <a:rPr lang="en-US" dirty="0" smtClean="0"/>
              <a:t>.</a:t>
            </a:r>
          </a:p>
          <a:p>
            <a:r>
              <a:rPr lang="en-US" b="1" dirty="0"/>
              <a:t>Data Visualization: </a:t>
            </a:r>
            <a:r>
              <a:rPr lang="en-US" dirty="0"/>
              <a:t>Visualizing the data is an important step in understanding the trends and patterns. However, with the large amount of data available, creating meaningful visualizations can be challenging. </a:t>
            </a:r>
            <a:endParaRPr lang="en-US" dirty="0" smtClean="0"/>
          </a:p>
          <a:p>
            <a:r>
              <a:rPr lang="en-US" b="1" dirty="0"/>
              <a:t>Model Validation: </a:t>
            </a:r>
            <a:r>
              <a:rPr lang="en-US" dirty="0"/>
              <a:t>Evaluating the performance of the model and validating its predictions can be complex in the context of COVID-19. The dynamic nature of the pandemic and evolving interventions make it challenging to validate the model accurately.</a:t>
            </a:r>
          </a:p>
          <a:p>
            <a:endParaRPr lang="en-IN" dirty="0"/>
          </a:p>
        </p:txBody>
      </p:sp>
    </p:spTree>
    <p:extLst>
      <p:ext uri="{BB962C8B-B14F-4D97-AF65-F5344CB8AC3E}">
        <p14:creationId xmlns:p14="http://schemas.microsoft.com/office/powerpoint/2010/main" val="1785133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nSpc>
                <a:spcPct val="150000"/>
              </a:lnSpc>
            </a:pPr>
            <a:r>
              <a:rPr lang="en-US" dirty="0"/>
              <a:t>In this project, we analyzed COVID-19 cases using Python. We imported the necessary libraries, loaded the dataset, performed data analysis, visualized the data, and developed a Gradient Boosting Regression model for making predictions. The project provides insights into the COVID-19 situation and demonstrates the potential of using machine learning models to analyze and </a:t>
            </a:r>
            <a:r>
              <a:rPr lang="en-US" dirty="0" smtClean="0"/>
              <a:t>predict cases.</a:t>
            </a:r>
            <a:endParaRPr lang="en-IN" dirty="0"/>
          </a:p>
        </p:txBody>
      </p:sp>
    </p:spTree>
    <p:extLst>
      <p:ext uri="{BB962C8B-B14F-4D97-AF65-F5344CB8AC3E}">
        <p14:creationId xmlns:p14="http://schemas.microsoft.com/office/powerpoint/2010/main" val="2501132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3186545"/>
            <a:ext cx="8761413" cy="1828799"/>
          </a:xfrm>
        </p:spPr>
        <p:txBody>
          <a:bodyPr>
            <a:normAutofit/>
          </a:bodyPr>
          <a:lstStyle/>
          <a:p>
            <a:pPr marL="0" indent="0" algn="ctr">
              <a:buNone/>
            </a:pPr>
            <a:r>
              <a:rPr lang="en-US" sz="9600" dirty="0" smtClean="0"/>
              <a:t>    </a:t>
            </a:r>
            <a:r>
              <a:rPr lang="en-US" sz="6600" dirty="0" smtClean="0"/>
              <a:t>THANK YOU</a:t>
            </a:r>
            <a:endParaRPr lang="en-IN" sz="6600" dirty="0"/>
          </a:p>
        </p:txBody>
      </p:sp>
    </p:spTree>
    <p:extLst>
      <p:ext uri="{BB962C8B-B14F-4D97-AF65-F5344CB8AC3E}">
        <p14:creationId xmlns:p14="http://schemas.microsoft.com/office/powerpoint/2010/main" val="2829722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a:t>
            </a:r>
            <a:r>
              <a:rPr lang="en-IN" dirty="0"/>
              <a:t>o</a:t>
            </a:r>
            <a:r>
              <a:rPr lang="en-IN" dirty="0" smtClean="0"/>
              <a:t>f </a:t>
            </a:r>
            <a:r>
              <a:rPr lang="en-IN" dirty="0" smtClean="0"/>
              <a:t>Contents</a:t>
            </a:r>
            <a:endParaRPr lang="en-IN" dirty="0"/>
          </a:p>
        </p:txBody>
      </p:sp>
      <p:sp>
        <p:nvSpPr>
          <p:cNvPr id="3" name="Content Placeholder 2"/>
          <p:cNvSpPr>
            <a:spLocks noGrp="1"/>
          </p:cNvSpPr>
          <p:nvPr>
            <p:ph idx="1"/>
          </p:nvPr>
        </p:nvSpPr>
        <p:spPr>
          <a:xfrm>
            <a:off x="1154954" y="2452255"/>
            <a:ext cx="8825659" cy="4308763"/>
          </a:xfrm>
        </p:spPr>
        <p:txBody>
          <a:bodyPr>
            <a:normAutofit lnSpcReduction="10000"/>
          </a:bodyPr>
          <a:lstStyle/>
          <a:p>
            <a:pPr>
              <a:buFont typeface="Wingdings" panose="05000000000000000000" pitchFamily="2" charset="2"/>
              <a:buChar char="Ø"/>
            </a:pPr>
            <a:r>
              <a:rPr lang="en-IN" dirty="0" smtClean="0"/>
              <a:t>Introduction</a:t>
            </a:r>
          </a:p>
          <a:p>
            <a:pPr>
              <a:buFont typeface="Wingdings" panose="05000000000000000000" pitchFamily="2" charset="2"/>
              <a:buChar char="Ø"/>
            </a:pPr>
            <a:r>
              <a:rPr lang="en-US" dirty="0" smtClean="0"/>
              <a:t>Team Members</a:t>
            </a:r>
            <a:endParaRPr lang="en-IN" dirty="0" smtClean="0"/>
          </a:p>
          <a:p>
            <a:pPr>
              <a:buFont typeface="Wingdings" panose="05000000000000000000" pitchFamily="2" charset="2"/>
              <a:buChar char="Ø"/>
            </a:pPr>
            <a:r>
              <a:rPr lang="en-IN" dirty="0" smtClean="0"/>
              <a:t>Objectives</a:t>
            </a:r>
          </a:p>
          <a:p>
            <a:pPr>
              <a:buFont typeface="Wingdings" panose="05000000000000000000" pitchFamily="2" charset="2"/>
              <a:buChar char="Ø"/>
            </a:pPr>
            <a:r>
              <a:rPr lang="en-IN" dirty="0" smtClean="0"/>
              <a:t>Project Requirements</a:t>
            </a:r>
          </a:p>
          <a:p>
            <a:pPr>
              <a:buFont typeface="Wingdings" panose="05000000000000000000" pitchFamily="2" charset="2"/>
              <a:buChar char="Ø"/>
            </a:pPr>
            <a:r>
              <a:rPr lang="en-IN" dirty="0" smtClean="0"/>
              <a:t>Algorithm</a:t>
            </a:r>
          </a:p>
          <a:p>
            <a:pPr>
              <a:buFont typeface="Wingdings" panose="05000000000000000000" pitchFamily="2" charset="2"/>
              <a:buChar char="Ø"/>
            </a:pPr>
            <a:r>
              <a:rPr lang="en-IN" dirty="0" smtClean="0"/>
              <a:t>Importing Libraries and </a:t>
            </a:r>
            <a:r>
              <a:rPr lang="en-IN" dirty="0"/>
              <a:t>Load </a:t>
            </a:r>
            <a:r>
              <a:rPr lang="en-IN" dirty="0" smtClean="0"/>
              <a:t>Dataset</a:t>
            </a:r>
          </a:p>
          <a:p>
            <a:pPr>
              <a:buFont typeface="Wingdings" panose="05000000000000000000" pitchFamily="2" charset="2"/>
              <a:buChar char="Ø"/>
            </a:pPr>
            <a:r>
              <a:rPr lang="en-IN" dirty="0" smtClean="0"/>
              <a:t>Data </a:t>
            </a:r>
            <a:r>
              <a:rPr lang="en-IN" dirty="0"/>
              <a:t>Analysis</a:t>
            </a:r>
          </a:p>
          <a:p>
            <a:pPr>
              <a:buFont typeface="Wingdings" panose="05000000000000000000" pitchFamily="2" charset="2"/>
              <a:buChar char="Ø"/>
            </a:pPr>
            <a:r>
              <a:rPr lang="en-IN" dirty="0"/>
              <a:t>Data Visualization</a:t>
            </a:r>
          </a:p>
          <a:p>
            <a:pPr>
              <a:buFont typeface="Wingdings" panose="05000000000000000000" pitchFamily="2" charset="2"/>
              <a:buChar char="Ø"/>
            </a:pPr>
            <a:r>
              <a:rPr lang="en-IN" dirty="0"/>
              <a:t>Model </a:t>
            </a:r>
            <a:r>
              <a:rPr lang="en-IN" dirty="0" smtClean="0"/>
              <a:t>Development &amp; Evaluation</a:t>
            </a:r>
          </a:p>
          <a:p>
            <a:pPr>
              <a:buFont typeface="Wingdings" panose="05000000000000000000" pitchFamily="2" charset="2"/>
              <a:buChar char="Ø"/>
            </a:pPr>
            <a:r>
              <a:rPr lang="en-IN" dirty="0" smtClean="0"/>
              <a:t>Limitations </a:t>
            </a:r>
            <a:r>
              <a:rPr lang="en-IN" dirty="0"/>
              <a:t>and </a:t>
            </a:r>
            <a:r>
              <a:rPr lang="en-IN" dirty="0" smtClean="0"/>
              <a:t>Challenges</a:t>
            </a:r>
            <a:endParaRPr lang="en-IN" dirty="0"/>
          </a:p>
          <a:p>
            <a:pPr>
              <a:buFont typeface="Wingdings" panose="05000000000000000000" pitchFamily="2" charset="2"/>
              <a:buChar char="Ø"/>
            </a:pPr>
            <a:r>
              <a:rPr lang="en-IN" dirty="0"/>
              <a:t>Conclusion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92830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a:t>
            </a:r>
            <a:endParaRPr lang="en-IN" dirty="0"/>
          </a:p>
        </p:txBody>
      </p:sp>
      <p:sp>
        <p:nvSpPr>
          <p:cNvPr id="9" name="Content Placeholder 8"/>
          <p:cNvSpPr>
            <a:spLocks noGrp="1"/>
          </p:cNvSpPr>
          <p:nvPr>
            <p:ph idx="1"/>
          </p:nvPr>
        </p:nvSpPr>
        <p:spPr>
          <a:xfrm>
            <a:off x="1154954" y="2603500"/>
            <a:ext cx="8825659" cy="3908136"/>
          </a:xfrm>
        </p:spPr>
        <p:txBody>
          <a:bodyPr>
            <a:normAutofit lnSpcReduction="10000"/>
          </a:bodyPr>
          <a:lstStyle/>
          <a:p>
            <a:pPr>
              <a:lnSpc>
                <a:spcPct val="150000"/>
              </a:lnSpc>
            </a:pPr>
            <a:r>
              <a:rPr lang="en-US" dirty="0"/>
              <a:t>The COVID-19 pandemic has had a significant impact on global health and economies. Analyzing COVID-19 cases can provide valuable insights into the spread of the disease and help inform public health strategies. This project aims to analyze COVID-19 cases using Python, leveraging various data analysis and machine learning </a:t>
            </a:r>
            <a:r>
              <a:rPr lang="en-US" dirty="0" smtClean="0"/>
              <a:t>techniques.</a:t>
            </a:r>
          </a:p>
          <a:p>
            <a:pPr>
              <a:lnSpc>
                <a:spcPct val="150000"/>
              </a:lnSpc>
            </a:pPr>
            <a:r>
              <a:rPr lang="en-US" dirty="0"/>
              <a:t>The goal of this project is to analyze COVID-19 cases using Python. The project involves importing relevant libraries, loading the dataset, performing data analysis, visualizing the data, and developing </a:t>
            </a:r>
            <a:r>
              <a:rPr lang="en-US" dirty="0" smtClean="0"/>
              <a:t>a model </a:t>
            </a:r>
            <a:r>
              <a:rPr lang="en-US" dirty="0"/>
              <a:t>to make predictions.</a:t>
            </a:r>
            <a:endParaRPr lang="en-IN" dirty="0"/>
          </a:p>
        </p:txBody>
      </p:sp>
    </p:spTree>
    <p:extLst>
      <p:ext uri="{BB962C8B-B14F-4D97-AF65-F5344CB8AC3E}">
        <p14:creationId xmlns:p14="http://schemas.microsoft.com/office/powerpoint/2010/main" val="60441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IN" dirty="0"/>
          </a:p>
        </p:txBody>
      </p:sp>
      <p:sp>
        <p:nvSpPr>
          <p:cNvPr id="3" name="Content Placeholder 2"/>
          <p:cNvSpPr>
            <a:spLocks noGrp="1"/>
          </p:cNvSpPr>
          <p:nvPr>
            <p:ph idx="1"/>
          </p:nvPr>
        </p:nvSpPr>
        <p:spPr/>
        <p:txBody>
          <a:bodyPr/>
          <a:lstStyle/>
          <a:p>
            <a:pPr>
              <a:lnSpc>
                <a:spcPct val="150000"/>
              </a:lnSpc>
            </a:pPr>
            <a:r>
              <a:rPr lang="en-US" dirty="0" smtClean="0"/>
              <a:t>Deepak M</a:t>
            </a:r>
          </a:p>
          <a:p>
            <a:pPr>
              <a:lnSpc>
                <a:spcPct val="150000"/>
              </a:lnSpc>
            </a:pPr>
            <a:r>
              <a:rPr lang="en-US" dirty="0" smtClean="0"/>
              <a:t>Priyadharshini R</a:t>
            </a:r>
          </a:p>
          <a:p>
            <a:pPr>
              <a:lnSpc>
                <a:spcPct val="150000"/>
              </a:lnSpc>
            </a:pPr>
            <a:r>
              <a:rPr lang="en-US" dirty="0" smtClean="0"/>
              <a:t>Venkatesh N</a:t>
            </a:r>
          </a:p>
          <a:p>
            <a:pPr>
              <a:lnSpc>
                <a:spcPct val="150000"/>
              </a:lnSpc>
            </a:pPr>
            <a:r>
              <a:rPr lang="en-US" dirty="0" smtClean="0"/>
              <a:t>HarishKumar </a:t>
            </a:r>
            <a:r>
              <a:rPr lang="en-US" dirty="0"/>
              <a:t>V</a:t>
            </a:r>
            <a:endParaRPr lang="en-US" dirty="0" smtClean="0"/>
          </a:p>
          <a:p>
            <a:pPr>
              <a:lnSpc>
                <a:spcPct val="150000"/>
              </a:lnSpc>
            </a:pPr>
            <a:r>
              <a:rPr lang="en-US" dirty="0" smtClean="0"/>
              <a:t>Yukesh M</a:t>
            </a:r>
            <a:endParaRPr lang="en-IN" dirty="0"/>
          </a:p>
        </p:txBody>
      </p:sp>
    </p:spTree>
    <p:extLst>
      <p:ext uri="{BB962C8B-B14F-4D97-AF65-F5344CB8AC3E}">
        <p14:creationId xmlns:p14="http://schemas.microsoft.com/office/powerpoint/2010/main" val="2164563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dirty="0"/>
              <a:t>The objectives of this project are as follows:</a:t>
            </a:r>
          </a:p>
          <a:p>
            <a:pPr>
              <a:lnSpc>
                <a:spcPct val="150000"/>
              </a:lnSpc>
            </a:pPr>
            <a:r>
              <a:rPr lang="en-US" dirty="0"/>
              <a:t>Importing Libraries: Import the necessary Python libraries for data manipulation, analysis, visualization, and machine learning.</a:t>
            </a:r>
          </a:p>
          <a:p>
            <a:pPr>
              <a:lnSpc>
                <a:spcPct val="150000"/>
              </a:lnSpc>
            </a:pPr>
            <a:r>
              <a:rPr lang="en-US" dirty="0"/>
              <a:t>Load Dataset: Load the COVID-19 cases dataset, obtained from reliable sources, into a pandas DataFrame for further analysis.</a:t>
            </a:r>
          </a:p>
          <a:p>
            <a:pPr>
              <a:lnSpc>
                <a:spcPct val="150000"/>
              </a:lnSpc>
            </a:pPr>
            <a:r>
              <a:rPr lang="en-US" dirty="0"/>
              <a:t>Data Analysis: Perform exploratory data analysis (EDA) to understand the structure, patterns, and trends in the COVID-19 cases data. Handle missing values appropriately and extract relevant features for analysis.</a:t>
            </a:r>
          </a:p>
          <a:p>
            <a:endParaRPr lang="en-IN" dirty="0"/>
          </a:p>
        </p:txBody>
      </p:sp>
    </p:spTree>
    <p:extLst>
      <p:ext uri="{BB962C8B-B14F-4D97-AF65-F5344CB8AC3E}">
        <p14:creationId xmlns:p14="http://schemas.microsoft.com/office/powerpoint/2010/main" val="1905171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pPr>
              <a:lnSpc>
                <a:spcPct val="150000"/>
              </a:lnSpc>
            </a:pPr>
            <a:r>
              <a:rPr lang="en-US" dirty="0"/>
              <a:t>Data Visualization: Create visualizations to effectively communicate the findings of the data analysis. </a:t>
            </a:r>
            <a:r>
              <a:rPr lang="en-US" dirty="0" smtClean="0"/>
              <a:t>Use </a:t>
            </a:r>
            <a:r>
              <a:rPr lang="en-US" dirty="0"/>
              <a:t>line plots, bar plots, heatmaps, and pie charts to visualize the COVID-19 cases data from different perspectives.</a:t>
            </a:r>
          </a:p>
          <a:p>
            <a:pPr>
              <a:lnSpc>
                <a:spcPct val="150000"/>
              </a:lnSpc>
            </a:pPr>
            <a:r>
              <a:rPr lang="en-US" dirty="0"/>
              <a:t>Model Development: Develop a machine learning model </a:t>
            </a:r>
            <a:r>
              <a:rPr lang="en-US" dirty="0" smtClean="0"/>
              <a:t>to </a:t>
            </a:r>
            <a:r>
              <a:rPr lang="en-US" dirty="0"/>
              <a:t>predict COVID-19 cases based on the available data. Evaluate the model's performance using appropriate metrics and make predictions on the testing data.</a:t>
            </a:r>
          </a:p>
          <a:p>
            <a:endParaRPr lang="en-IN" dirty="0"/>
          </a:p>
        </p:txBody>
      </p:sp>
    </p:spTree>
    <p:extLst>
      <p:ext uri="{BB962C8B-B14F-4D97-AF65-F5344CB8AC3E}">
        <p14:creationId xmlns:p14="http://schemas.microsoft.com/office/powerpoint/2010/main" val="2950931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a:t>
            </a:r>
            <a:r>
              <a:rPr lang="en-IN" dirty="0" smtClean="0"/>
              <a:t>Requirements</a:t>
            </a:r>
            <a:endParaRPr lang="en-IN"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IN" dirty="0"/>
              <a:t>Programming Language: </a:t>
            </a:r>
            <a:r>
              <a:rPr lang="en-IN" dirty="0" smtClean="0"/>
              <a:t>Python</a:t>
            </a:r>
          </a:p>
          <a:p>
            <a:pPr>
              <a:lnSpc>
                <a:spcPct val="150000"/>
              </a:lnSpc>
            </a:pPr>
            <a:r>
              <a:rPr lang="en-IN" dirty="0"/>
              <a:t>Version: </a:t>
            </a:r>
            <a:r>
              <a:rPr lang="en-IN" dirty="0" smtClean="0"/>
              <a:t>3.x</a:t>
            </a:r>
          </a:p>
          <a:p>
            <a:pPr>
              <a:lnSpc>
                <a:spcPct val="150000"/>
              </a:lnSpc>
            </a:pPr>
            <a:r>
              <a:rPr lang="en-IN" dirty="0"/>
              <a:t>Libraries: Pandas, Numpy, Matplotlib, Seaborn, </a:t>
            </a:r>
            <a:r>
              <a:rPr lang="en-IN" dirty="0" smtClean="0"/>
              <a:t>Scikit-Learn.</a:t>
            </a:r>
          </a:p>
          <a:p>
            <a:pPr marL="0" indent="0">
              <a:lnSpc>
                <a:spcPct val="150000"/>
              </a:lnSpc>
              <a:buNone/>
            </a:pPr>
            <a:r>
              <a:rPr lang="en-IN" dirty="0" smtClean="0"/>
              <a:t>System Requirements:</a:t>
            </a:r>
          </a:p>
          <a:p>
            <a:pPr>
              <a:lnSpc>
                <a:spcPct val="150000"/>
              </a:lnSpc>
            </a:pPr>
            <a:r>
              <a:rPr lang="en-IN" dirty="0"/>
              <a:t>Operating System: Windows </a:t>
            </a:r>
            <a:r>
              <a:rPr lang="en-IN" dirty="0" smtClean="0"/>
              <a:t>10</a:t>
            </a:r>
          </a:p>
          <a:p>
            <a:pPr>
              <a:lnSpc>
                <a:spcPct val="150000"/>
              </a:lnSpc>
            </a:pPr>
            <a:r>
              <a:rPr lang="en-US" dirty="0"/>
              <a:t>RAM: at least 4GB(8 GB or more recommended</a:t>
            </a:r>
            <a:r>
              <a:rPr lang="en-US" dirty="0" smtClean="0"/>
              <a:t>)</a:t>
            </a:r>
          </a:p>
          <a:p>
            <a:pPr>
              <a:lnSpc>
                <a:spcPct val="150000"/>
              </a:lnSpc>
            </a:pPr>
            <a:r>
              <a:rPr lang="en-US" dirty="0"/>
              <a:t>Storage: at least 10GB of free disk space</a:t>
            </a:r>
            <a:endParaRPr lang="en-IN" dirty="0"/>
          </a:p>
          <a:p>
            <a:pPr marL="0" indent="0">
              <a:buNone/>
            </a:pPr>
            <a:endParaRPr lang="en-IN" dirty="0" smtClean="0"/>
          </a:p>
          <a:p>
            <a:pPr marL="0" indent="0">
              <a:buNone/>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41717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a:xfrm>
            <a:off x="1154954" y="2369127"/>
            <a:ext cx="8825659" cy="4391891"/>
          </a:xfrm>
        </p:spPr>
        <p:txBody>
          <a:bodyPr>
            <a:normAutofit fontScale="92500" lnSpcReduction="20000"/>
          </a:bodyPr>
          <a:lstStyle/>
          <a:p>
            <a:r>
              <a:rPr lang="en-IN" sz="1900" dirty="0" smtClean="0"/>
              <a:t>Algorithm used</a:t>
            </a:r>
            <a:r>
              <a:rPr lang="en-IN" sz="1900" dirty="0"/>
              <a:t>: </a:t>
            </a:r>
            <a:r>
              <a:rPr lang="en-IN" sz="1900" b="1" dirty="0" smtClean="0"/>
              <a:t>Gradient Boosting Regressor</a:t>
            </a:r>
            <a:endParaRPr lang="en-IN" sz="1900" b="1" dirty="0" smtClean="0"/>
          </a:p>
          <a:p>
            <a:pPr marL="0" indent="0">
              <a:lnSpc>
                <a:spcPct val="150000"/>
              </a:lnSpc>
              <a:buNone/>
            </a:pPr>
            <a:r>
              <a:rPr lang="en-US" dirty="0" smtClean="0"/>
              <a:t>	</a:t>
            </a:r>
            <a:r>
              <a:rPr lang="en-US" sz="2100" dirty="0"/>
              <a:t>In this project, we utilize the GradientBoostingRegressor algorithm to analyze and predict COVID-19 cases using Python</a:t>
            </a:r>
            <a:r>
              <a:rPr lang="en-US" sz="2100" dirty="0" smtClean="0"/>
              <a:t>. </a:t>
            </a:r>
            <a:r>
              <a:rPr lang="en-US" sz="2100" dirty="0"/>
              <a:t>The </a:t>
            </a:r>
            <a:r>
              <a:rPr lang="en-US" sz="2100" dirty="0" smtClean="0"/>
              <a:t>Gradient Boosting Regressor </a:t>
            </a:r>
            <a:r>
              <a:rPr lang="en-US" sz="2100" dirty="0"/>
              <a:t>is a powerful </a:t>
            </a:r>
            <a:r>
              <a:rPr lang="en-US" sz="2100" dirty="0" smtClean="0"/>
              <a:t>machine learning algorithm, </a:t>
            </a:r>
            <a:r>
              <a:rPr lang="en-US" sz="2100" dirty="0"/>
              <a:t>To apply the GradientBoostingRegressor algorithm to the COVID-19 dataset, we preprocess the data, considering factors such as </a:t>
            </a:r>
            <a:r>
              <a:rPr lang="en-US" sz="2100" dirty="0" smtClean="0"/>
              <a:t>cases</a:t>
            </a:r>
            <a:r>
              <a:rPr lang="en-US" sz="2100" dirty="0"/>
              <a:t>, </a:t>
            </a:r>
            <a:r>
              <a:rPr lang="en-US" sz="2100" dirty="0" smtClean="0"/>
              <a:t>deaths, </a:t>
            </a:r>
            <a:r>
              <a:rPr lang="en-US" sz="2100" dirty="0"/>
              <a:t>and various demographic variables. After splitting the dataset into training and testing sets, we train the GradientBoostingRegressor model using the training data. The algorithm learns the underlying patterns and relationships within the data, enabling it to make predictions based on unseen data.</a:t>
            </a:r>
            <a:r>
              <a:rPr lang="en-US" sz="2100" dirty="0" smtClean="0"/>
              <a:t> </a:t>
            </a:r>
            <a:endParaRPr lang="en-IN" sz="2100" dirty="0"/>
          </a:p>
        </p:txBody>
      </p:sp>
    </p:spTree>
    <p:extLst>
      <p:ext uri="{BB962C8B-B14F-4D97-AF65-F5344CB8AC3E}">
        <p14:creationId xmlns:p14="http://schemas.microsoft.com/office/powerpoint/2010/main" val="2286855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Importing </a:t>
            </a:r>
            <a:r>
              <a:rPr lang="en-IN" dirty="0" smtClean="0"/>
              <a:t>Libraries and Load Dataset</a:t>
            </a:r>
            <a:endParaRPr lang="en-IN" dirty="0"/>
          </a:p>
        </p:txBody>
      </p:sp>
      <p:sp>
        <p:nvSpPr>
          <p:cNvPr id="3" name="Content Placeholder 2"/>
          <p:cNvSpPr>
            <a:spLocks noGrp="1"/>
          </p:cNvSpPr>
          <p:nvPr>
            <p:ph idx="1"/>
          </p:nvPr>
        </p:nvSpPr>
        <p:spPr>
          <a:xfrm>
            <a:off x="1154954" y="2327564"/>
            <a:ext cx="9319082" cy="4419601"/>
          </a:xfrm>
        </p:spPr>
        <p:txBody>
          <a:bodyPr>
            <a:normAutofit/>
          </a:bodyPr>
          <a:lstStyle/>
          <a:p>
            <a:pPr marL="0" indent="0">
              <a:buNone/>
            </a:pPr>
            <a:r>
              <a:rPr lang="en-US" b="1" dirty="0"/>
              <a:t>Importing </a:t>
            </a:r>
            <a:r>
              <a:rPr lang="en-US" b="1" dirty="0" smtClean="0"/>
              <a:t>Libraries:</a:t>
            </a:r>
          </a:p>
          <a:p>
            <a:pPr marL="0" indent="0">
              <a:buNone/>
            </a:pPr>
            <a:r>
              <a:rPr lang="en-US" dirty="0" smtClean="0"/>
              <a:t>In this section, we import the necessary libraries for our project. The libraries include:</a:t>
            </a:r>
          </a:p>
          <a:p>
            <a:r>
              <a:rPr lang="en-US" b="1" dirty="0" smtClean="0"/>
              <a:t>pandas</a:t>
            </a:r>
            <a:r>
              <a:rPr lang="en-US" dirty="0" smtClean="0"/>
              <a:t> for data manipulation and analysis.</a:t>
            </a:r>
          </a:p>
          <a:p>
            <a:r>
              <a:rPr lang="en-US" b="1" dirty="0"/>
              <a:t>numpy</a:t>
            </a:r>
            <a:r>
              <a:rPr lang="en-US" dirty="0"/>
              <a:t> for numerical </a:t>
            </a:r>
            <a:r>
              <a:rPr lang="en-US" dirty="0" smtClean="0"/>
              <a:t>computations.</a:t>
            </a:r>
          </a:p>
          <a:p>
            <a:r>
              <a:rPr lang="en-US" b="1" dirty="0" smtClean="0"/>
              <a:t>matplotlib</a:t>
            </a:r>
            <a:r>
              <a:rPr lang="en-US" dirty="0" smtClean="0"/>
              <a:t> </a:t>
            </a:r>
            <a:r>
              <a:rPr lang="en-US" dirty="0"/>
              <a:t>and </a:t>
            </a:r>
            <a:r>
              <a:rPr lang="en-US" b="1" dirty="0"/>
              <a:t>seaborn</a:t>
            </a:r>
            <a:r>
              <a:rPr lang="en-US" dirty="0"/>
              <a:t> for data </a:t>
            </a:r>
            <a:r>
              <a:rPr lang="en-US" dirty="0" smtClean="0"/>
              <a:t>visualization.</a:t>
            </a:r>
            <a:endParaRPr lang="en-US" dirty="0"/>
          </a:p>
          <a:p>
            <a:r>
              <a:rPr lang="en-US" b="1" dirty="0"/>
              <a:t>scikit-learn</a:t>
            </a:r>
            <a:r>
              <a:rPr lang="en-US" dirty="0"/>
              <a:t> for machine learning </a:t>
            </a:r>
            <a:r>
              <a:rPr lang="en-US" dirty="0" smtClean="0"/>
              <a:t>models.</a:t>
            </a:r>
            <a:endParaRPr lang="en-US" dirty="0"/>
          </a:p>
          <a:p>
            <a:pPr marL="0" indent="0">
              <a:buNone/>
            </a:pPr>
            <a:r>
              <a:rPr lang="en-US" b="1" dirty="0"/>
              <a:t>Load </a:t>
            </a:r>
            <a:r>
              <a:rPr lang="en-US" b="1" dirty="0" smtClean="0"/>
              <a:t>Dataset:</a:t>
            </a:r>
          </a:p>
          <a:p>
            <a:pPr marL="0" indent="0">
              <a:buNone/>
            </a:pPr>
            <a:r>
              <a:rPr lang="en-US" dirty="0"/>
              <a:t>In this section, we load the dataset that contains COVID-19 cases data. The dataset </a:t>
            </a:r>
            <a:r>
              <a:rPr lang="en-US" dirty="0" smtClean="0"/>
              <a:t>obtained from kaggle. </a:t>
            </a:r>
            <a:r>
              <a:rPr lang="en-US" dirty="0"/>
              <a:t>We use the pandas library to read the dataset and create a DataFrame for further analysis</a:t>
            </a:r>
            <a:r>
              <a:rPr lang="en-US" dirty="0" smtClean="0"/>
              <a:t>.</a:t>
            </a:r>
          </a:p>
          <a:p>
            <a:pPr marL="0" indent="0">
              <a:buNone/>
            </a:pPr>
            <a:r>
              <a:rPr lang="en-US" dirty="0"/>
              <a:t>Dataset: </a:t>
            </a:r>
            <a:r>
              <a:rPr lang="en-US" dirty="0">
                <a:solidFill>
                  <a:srgbClr val="00B0F0"/>
                </a:solidFill>
                <a:hlinkClick r:id="rId2"/>
              </a:rPr>
              <a:t>https://www.kaggle.com/datasets/chakradharmattapalli/covid-19-cases</a:t>
            </a:r>
            <a:endParaRPr lang="en-IN" dirty="0">
              <a:solidFill>
                <a:srgbClr val="00B0F0"/>
              </a:solidFill>
            </a:endParaRPr>
          </a:p>
        </p:txBody>
      </p:sp>
    </p:spTree>
    <p:extLst>
      <p:ext uri="{BB962C8B-B14F-4D97-AF65-F5344CB8AC3E}">
        <p14:creationId xmlns:p14="http://schemas.microsoft.com/office/powerpoint/2010/main" val="3194553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232</TotalTime>
  <Words>1155</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 Boardroom</vt:lpstr>
      <vt:lpstr>Covid-19 Cases With Python </vt:lpstr>
      <vt:lpstr>Table of Contents</vt:lpstr>
      <vt:lpstr>Introduction</vt:lpstr>
      <vt:lpstr>Team Members</vt:lpstr>
      <vt:lpstr>Objectives</vt:lpstr>
      <vt:lpstr>Objectives</vt:lpstr>
      <vt:lpstr>Project Requirements</vt:lpstr>
      <vt:lpstr>Algorithm</vt:lpstr>
      <vt:lpstr>Importing Libraries and Load Dataset</vt:lpstr>
      <vt:lpstr>Data Analysis</vt:lpstr>
      <vt:lpstr>Data Visualization</vt:lpstr>
      <vt:lpstr>Data Visualization</vt:lpstr>
      <vt:lpstr>Model Development &amp; Evaluation</vt:lpstr>
      <vt:lpstr>Model Development &amp; Evaluation</vt:lpstr>
      <vt:lpstr>Model Development &amp; Evaluation</vt:lpstr>
      <vt:lpstr>Limitations and 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Cases With Python </dc:title>
  <dc:creator>Deepak M</dc:creator>
  <cp:lastModifiedBy>Deepak M</cp:lastModifiedBy>
  <cp:revision>49</cp:revision>
  <dcterms:created xsi:type="dcterms:W3CDTF">2023-05-06T13:48:55Z</dcterms:created>
  <dcterms:modified xsi:type="dcterms:W3CDTF">2023-05-07T06:00:05Z</dcterms:modified>
</cp:coreProperties>
</file>