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74" r:id="rId5"/>
    <p:sldId id="275" r:id="rId6"/>
    <p:sldId id="262" r:id="rId7"/>
    <p:sldId id="281" r:id="rId8"/>
    <p:sldId id="263" r:id="rId9"/>
    <p:sldId id="276" r:id="rId10"/>
    <p:sldId id="264" r:id="rId11"/>
    <p:sldId id="282" r:id="rId12"/>
    <p:sldId id="283" r:id="rId13"/>
    <p:sldId id="265" r:id="rId14"/>
    <p:sldId id="277" r:id="rId15"/>
    <p:sldId id="266" r:id="rId16"/>
    <p:sldId id="258" r:id="rId17"/>
    <p:sldId id="260" r:id="rId18"/>
    <p:sldId id="267" r:id="rId19"/>
    <p:sldId id="278" r:id="rId20"/>
    <p:sldId id="268" r:id="rId21"/>
    <p:sldId id="270" r:id="rId22"/>
    <p:sldId id="279" r:id="rId23"/>
    <p:sldId id="269" r:id="rId24"/>
    <p:sldId id="271" r:id="rId25"/>
    <p:sldId id="273" r:id="rId26"/>
    <p:sldId id="280"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630"/>
  </p:normalViewPr>
  <p:slideViewPr>
    <p:cSldViewPr snapToGrid="0">
      <p:cViewPr varScale="1">
        <p:scale>
          <a:sx n="113" d="100"/>
          <a:sy n="113"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5793-2871-6AA8-7DCC-E4A96DC43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C950A6-7DD6-46A3-6D49-3E4DF2417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E08CE5-DAE0-FDB1-9C92-1862881C4CD5}"/>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F7836307-6826-BE44-D99F-575F69990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836B3-CEFE-F097-A7E6-A05D7461F020}"/>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460877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A86D5-0B27-33BE-1306-F2366D74A2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579D2-1354-8BD2-6624-36695C8152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6850E-9B04-9E09-52E1-693A140BF6B4}"/>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D3A0DB7D-7833-FC89-28AE-DDB0E0DB2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0303B-101F-83DB-B6B7-B129D66F7951}"/>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3698941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3F5501-F9A4-0F41-7A4D-639E5A96A8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104716-456C-3943-7904-8BC04DA62E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C942A-BCCA-0A72-5F1F-B16009FDDE47}"/>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0C751882-7E81-D2CC-31F2-B23F9CBB7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1CCC89-F13C-675C-CD1A-63C54144D8C7}"/>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293569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2549-C1DB-9B0B-3220-82F13A8DB9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0A5BF1-487F-0861-9426-60E040708E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D8A16-D97F-499A-19D8-169FEC96FBCD}"/>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A2268755-1820-9093-9375-81A4456E9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9E1B3-4587-C6F1-847B-650A3436994C}"/>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304381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DE49-EF4E-0030-36D8-C1F9356A27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7BB7AC-CBA7-D43E-838D-A557918D12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A867FB-784A-88A4-65DF-E90C6FA0A5FD}"/>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AADE015B-1BEA-5146-A677-7DC0C46D9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775CF-A15E-C399-7CB0-91AB3F8A70CD}"/>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257327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D71A8-2C1C-2286-EB53-F9C949728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8882A9-7512-97FD-4ACB-CD40EA3F02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E2C47-2C3D-0DFC-DB88-CE119B5992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CABBF3-978E-C2D2-DDDE-D7B567EB6F7A}"/>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6" name="Footer Placeholder 5">
            <a:extLst>
              <a:ext uri="{FF2B5EF4-FFF2-40B4-BE49-F238E27FC236}">
                <a16:creationId xmlns:a16="http://schemas.microsoft.com/office/drawing/2014/main" id="{12906727-A19A-A379-CDD2-6125A215F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FF112-F8E5-83C4-C408-9682D2D5849E}"/>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379491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065F4-76BF-7030-3CEE-DBD9E25E8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D31283-EA4E-4EBE-FF30-003A8B83E2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2420F-06E7-8E78-FA2F-2E726638A7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D9C01E-C11D-5BB3-974E-98A1A282C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C9D755-F5C8-AC3E-EBBE-2A0CD7A52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171BC-E311-92D8-DCE1-D484DB198884}"/>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8" name="Footer Placeholder 7">
            <a:extLst>
              <a:ext uri="{FF2B5EF4-FFF2-40B4-BE49-F238E27FC236}">
                <a16:creationId xmlns:a16="http://schemas.microsoft.com/office/drawing/2014/main" id="{779A5255-505A-55DD-FC5C-D773D4E9DF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CDC978-8162-8316-70FE-B3ADE066D9A2}"/>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103692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2890-523E-B9EE-68E4-4D32F9ACEC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895087-C08B-E39F-1C17-B72145545D9A}"/>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4" name="Footer Placeholder 3">
            <a:extLst>
              <a:ext uri="{FF2B5EF4-FFF2-40B4-BE49-F238E27FC236}">
                <a16:creationId xmlns:a16="http://schemas.microsoft.com/office/drawing/2014/main" id="{7C35148E-29C0-0A6D-5A38-3BC9F0D670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78BBDD-85C3-3B0B-8D59-3771BDEECD32}"/>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6701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5FA74-A979-2F24-7005-7C6C47E36D36}"/>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3" name="Footer Placeholder 2">
            <a:extLst>
              <a:ext uri="{FF2B5EF4-FFF2-40B4-BE49-F238E27FC236}">
                <a16:creationId xmlns:a16="http://schemas.microsoft.com/office/drawing/2014/main" id="{CA48F560-79E8-9609-18D2-5C45AE3272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D0488C-E614-6A4A-F9AD-CF35B6459BF3}"/>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3904157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0252-0172-C03F-9606-6B90EF7B96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7371AF-4EEE-7132-F8F0-7830CF0E3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8E4EDA-F46D-30DD-4150-86CB11CAF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B2239-A5A8-9268-6CC5-5ADF29095A94}"/>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6" name="Footer Placeholder 5">
            <a:extLst>
              <a:ext uri="{FF2B5EF4-FFF2-40B4-BE49-F238E27FC236}">
                <a16:creationId xmlns:a16="http://schemas.microsoft.com/office/drawing/2014/main" id="{1E584449-934D-A636-F49A-4FE088E9A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0175F-C0E6-DFF3-6F6A-5502BC491E41}"/>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2960835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3369-15C6-93B8-4428-E6A19DE62E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E374C4-A97E-48CA-D3F4-22C4F9DF4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596D81-372F-5F55-B17B-85425FC98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6CE24-1F9A-7A41-EBE7-7A41093CBEC6}"/>
              </a:ext>
            </a:extLst>
          </p:cNvPr>
          <p:cNvSpPr>
            <a:spLocks noGrp="1"/>
          </p:cNvSpPr>
          <p:nvPr>
            <p:ph type="dt" sz="half" idx="10"/>
          </p:nvPr>
        </p:nvSpPr>
        <p:spPr/>
        <p:txBody>
          <a:bodyPr/>
          <a:lstStyle/>
          <a:p>
            <a:fld id="{7E88F166-5A11-4DB6-93D4-8AD64E2F61C9}" type="datetimeFigureOut">
              <a:rPr lang="en-US" smtClean="0"/>
              <a:t>12/1/24</a:t>
            </a:fld>
            <a:endParaRPr lang="en-US"/>
          </a:p>
        </p:txBody>
      </p:sp>
      <p:sp>
        <p:nvSpPr>
          <p:cNvPr id="6" name="Footer Placeholder 5">
            <a:extLst>
              <a:ext uri="{FF2B5EF4-FFF2-40B4-BE49-F238E27FC236}">
                <a16:creationId xmlns:a16="http://schemas.microsoft.com/office/drawing/2014/main" id="{03AEB30E-6A59-D735-9D9A-40F8BCDC23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54C88-5A9F-322C-7A00-2B7EDE594587}"/>
              </a:ext>
            </a:extLst>
          </p:cNvPr>
          <p:cNvSpPr>
            <a:spLocks noGrp="1"/>
          </p:cNvSpPr>
          <p:nvPr>
            <p:ph type="sldNum" sz="quarter" idx="12"/>
          </p:nvPr>
        </p:nvSpPr>
        <p:spPr/>
        <p:txBody>
          <a:bodyPr/>
          <a:lstStyle/>
          <a:p>
            <a:fld id="{5F450F63-4665-40A9-82F7-C9D8EFF23124}" type="slidenum">
              <a:rPr lang="en-US" smtClean="0"/>
              <a:t>‹#›</a:t>
            </a:fld>
            <a:endParaRPr lang="en-US"/>
          </a:p>
        </p:txBody>
      </p:sp>
    </p:spTree>
    <p:extLst>
      <p:ext uri="{BB962C8B-B14F-4D97-AF65-F5344CB8AC3E}">
        <p14:creationId xmlns:p14="http://schemas.microsoft.com/office/powerpoint/2010/main" val="3395254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5AC17-938D-D5E6-159D-5006774461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C9CBCF-5071-D391-BD43-589CAC6A1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0243D7-EFD2-2308-233C-0D59BA9F75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88F166-5A11-4DB6-93D4-8AD64E2F61C9}" type="datetimeFigureOut">
              <a:rPr lang="en-US" smtClean="0"/>
              <a:t>12/1/24</a:t>
            </a:fld>
            <a:endParaRPr lang="en-US"/>
          </a:p>
        </p:txBody>
      </p:sp>
      <p:sp>
        <p:nvSpPr>
          <p:cNvPr id="5" name="Footer Placeholder 4">
            <a:extLst>
              <a:ext uri="{FF2B5EF4-FFF2-40B4-BE49-F238E27FC236}">
                <a16:creationId xmlns:a16="http://schemas.microsoft.com/office/drawing/2014/main" id="{7AD7CE6E-412C-7A1A-1BC9-7566C9039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2E6A35-8EAA-07FB-AD09-D635319BD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450F63-4665-40A9-82F7-C9D8EFF23124}" type="slidenum">
              <a:rPr lang="en-US" smtClean="0"/>
              <a:t>‹#›</a:t>
            </a:fld>
            <a:endParaRPr lang="en-US"/>
          </a:p>
        </p:txBody>
      </p:sp>
    </p:spTree>
    <p:extLst>
      <p:ext uri="{BB962C8B-B14F-4D97-AF65-F5344CB8AC3E}">
        <p14:creationId xmlns:p14="http://schemas.microsoft.com/office/powerpoint/2010/main" val="1496071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unhnewhaven-my.sharepoint.com/personal/vswar1_unh_newhaven_edu/_layouts/15/onedrive.aspx?id=%2Fpersonal%2Fvswar1%5Funh%5Fnewhaven%5Fedu%2FDocuments%2FDL%20Project2&amp;ga=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uratkokludataset/rice-imag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6566D4-EC44-59E9-5205-13B140FCF2C1}"/>
              </a:ext>
            </a:extLst>
          </p:cNvPr>
          <p:cNvSpPr>
            <a:spLocks noGrp="1"/>
          </p:cNvSpPr>
          <p:nvPr>
            <p:ph type="ctrTitle"/>
          </p:nvPr>
        </p:nvSpPr>
        <p:spPr>
          <a:xfrm>
            <a:off x="823442" y="921715"/>
            <a:ext cx="5163022" cy="2635993"/>
          </a:xfrm>
        </p:spPr>
        <p:txBody>
          <a:bodyPr anchor="b">
            <a:normAutofit/>
          </a:bodyPr>
          <a:lstStyle/>
          <a:p>
            <a:pPr algn="l"/>
            <a:r>
              <a:rPr lang="en-US" sz="3000" dirty="0">
                <a:latin typeface="Times New Roman" panose="02020603050405020304" pitchFamily="18" charset="0"/>
                <a:cs typeface="Times New Roman" panose="02020603050405020304" pitchFamily="18" charset="0"/>
              </a:rPr>
              <a:t>Project1: </a:t>
            </a:r>
            <a:r>
              <a:rPr lang="en-IN" sz="3000" b="0" i="0" dirty="0">
                <a:effectLst/>
                <a:latin typeface="Times New Roman" panose="02020603050405020304" pitchFamily="18" charset="0"/>
                <a:cs typeface="Times New Roman" panose="02020603050405020304" pitchFamily="18" charset="0"/>
              </a:rPr>
              <a:t>Rice Image Classification</a:t>
            </a:r>
            <a:br>
              <a:rPr lang="en-US" sz="3000" b="0" i="0" dirty="0">
                <a:effectLst/>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Project2: </a:t>
            </a:r>
            <a:r>
              <a:rPr lang="en-IN" sz="3000" b="0" i="0" dirty="0">
                <a:effectLst/>
                <a:latin typeface="Times New Roman" panose="02020603050405020304" pitchFamily="18" charset="0"/>
                <a:cs typeface="Times New Roman" panose="02020603050405020304" pitchFamily="18" charset="0"/>
              </a:rPr>
              <a:t>Identification and Classification of Corrosion Types A Comprehensive Analysis</a:t>
            </a:r>
            <a:endParaRPr lang="en-US" sz="30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45203DD8-3532-FB57-8B04-0436159E86D7}"/>
              </a:ext>
            </a:extLst>
          </p:cNvPr>
          <p:cNvSpPr>
            <a:spLocks noGrp="1"/>
          </p:cNvSpPr>
          <p:nvPr>
            <p:ph type="subTitle" idx="1"/>
          </p:nvPr>
        </p:nvSpPr>
        <p:spPr>
          <a:xfrm>
            <a:off x="823442" y="4541263"/>
            <a:ext cx="4662957" cy="1395022"/>
          </a:xfrm>
        </p:spPr>
        <p:txBody>
          <a:bodyPr anchor="t">
            <a:normAutofit/>
          </a:bodyPr>
          <a:lstStyle/>
          <a:p>
            <a:pPr algn="l"/>
            <a:r>
              <a:rPr lang="en-US" sz="1500" dirty="0">
                <a:solidFill>
                  <a:srgbClr val="FFFFFF"/>
                </a:solidFill>
                <a:latin typeface="Times New Roman" panose="02020603050405020304" pitchFamily="18" charset="0"/>
                <a:cs typeface="Times New Roman" panose="02020603050405020304" pitchFamily="18" charset="0"/>
              </a:rPr>
              <a:t>Team Members: </a:t>
            </a:r>
          </a:p>
          <a:p>
            <a:pPr algn="l"/>
            <a:r>
              <a:rPr lang="en-US" sz="1500" dirty="0">
                <a:solidFill>
                  <a:srgbClr val="FFFFFF"/>
                </a:solidFill>
                <a:latin typeface="Times New Roman" panose="02020603050405020304" pitchFamily="18" charset="0"/>
                <a:cs typeface="Times New Roman" panose="02020603050405020304" pitchFamily="18" charset="0"/>
              </a:rPr>
              <a:t>Venkatesh Swarna</a:t>
            </a:r>
          </a:p>
          <a:p>
            <a:pPr algn="l"/>
            <a:r>
              <a:rPr lang="en-US" sz="1500" dirty="0">
                <a:solidFill>
                  <a:srgbClr val="FFFFFF"/>
                </a:solidFill>
                <a:latin typeface="Times New Roman" panose="02020603050405020304" pitchFamily="18" charset="0"/>
                <a:cs typeface="Times New Roman" panose="02020603050405020304" pitchFamily="18" charset="0"/>
              </a:rPr>
              <a:t>Sai Krishna </a:t>
            </a:r>
            <a:r>
              <a:rPr lang="en-US" sz="1500" dirty="0" err="1">
                <a:solidFill>
                  <a:srgbClr val="FFFFFF"/>
                </a:solidFill>
                <a:latin typeface="Times New Roman" panose="02020603050405020304" pitchFamily="18" charset="0"/>
                <a:cs typeface="Times New Roman" panose="02020603050405020304" pitchFamily="18" charset="0"/>
              </a:rPr>
              <a:t>Gudipati</a:t>
            </a:r>
            <a:br>
              <a:rPr lang="en-US" sz="1500" dirty="0">
                <a:solidFill>
                  <a:srgbClr val="FFFFFF"/>
                </a:solidFill>
                <a:latin typeface="Times New Roman" panose="02020603050405020304" pitchFamily="18" charset="0"/>
                <a:cs typeface="Times New Roman" panose="02020603050405020304" pitchFamily="18" charset="0"/>
              </a:rPr>
            </a:br>
            <a:r>
              <a:rPr lang="en-US" sz="1500" dirty="0">
                <a:solidFill>
                  <a:srgbClr val="FFFFFF"/>
                </a:solidFill>
                <a:latin typeface="Times New Roman" panose="02020603050405020304" pitchFamily="18" charset="0"/>
                <a:cs typeface="Times New Roman" panose="02020603050405020304" pitchFamily="18" charset="0"/>
              </a:rPr>
              <a:t>Rajesh </a:t>
            </a:r>
            <a:r>
              <a:rPr lang="en-US" sz="1500" dirty="0" err="1">
                <a:solidFill>
                  <a:srgbClr val="FFFFFF"/>
                </a:solidFill>
                <a:latin typeface="Times New Roman" panose="02020603050405020304" pitchFamily="18" charset="0"/>
                <a:cs typeface="Times New Roman" panose="02020603050405020304" pitchFamily="18" charset="0"/>
              </a:rPr>
              <a:t>Yatham</a:t>
            </a:r>
            <a:br>
              <a:rPr lang="en-US" sz="1500" dirty="0">
                <a:solidFill>
                  <a:srgbClr val="FFFFFF"/>
                </a:solidFill>
                <a:latin typeface="Times New Roman" panose="02020603050405020304" pitchFamily="18" charset="0"/>
                <a:cs typeface="Times New Roman" panose="02020603050405020304" pitchFamily="18" charset="0"/>
              </a:rPr>
            </a:br>
            <a:endParaRPr lang="en-US" sz="15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Wheat field">
            <a:extLst>
              <a:ext uri="{FF2B5EF4-FFF2-40B4-BE49-F238E27FC236}">
                <a16:creationId xmlns:a16="http://schemas.microsoft.com/office/drawing/2014/main" id="{A29428E0-1700-A1EA-A830-EE38930FE915}"/>
              </a:ext>
            </a:extLst>
          </p:cNvPr>
          <p:cNvPicPr>
            <a:picLocks noChangeAspect="1"/>
          </p:cNvPicPr>
          <p:nvPr/>
        </p:nvPicPr>
        <p:blipFill>
          <a:blip r:embed="rId2"/>
          <a:srcRect l="4217" r="11410" b="-1"/>
          <a:stretch/>
        </p:blipFill>
        <p:spPr>
          <a:xfrm>
            <a:off x="6573907" y="1197670"/>
            <a:ext cx="5163022" cy="4084660"/>
          </a:xfrm>
          <a:prstGeom prst="rect">
            <a:avLst/>
          </a:prstGeom>
        </p:spPr>
      </p:pic>
      <p:sp>
        <p:nvSpPr>
          <p:cNvPr id="28" name="Rectangle 2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90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0F9E8F-BC1A-A0E6-978E-5AC2029E250E}"/>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Hyperparameter tuning results</a:t>
            </a:r>
          </a:p>
        </p:txBody>
      </p:sp>
      <p:pic>
        <p:nvPicPr>
          <p:cNvPr id="5" name="Picture 4">
            <a:extLst>
              <a:ext uri="{FF2B5EF4-FFF2-40B4-BE49-F238E27FC236}">
                <a16:creationId xmlns:a16="http://schemas.microsoft.com/office/drawing/2014/main" id="{EA082300-542B-0490-62CF-F1E889346DE7}"/>
              </a:ext>
            </a:extLst>
          </p:cNvPr>
          <p:cNvPicPr>
            <a:picLocks noChangeAspect="1"/>
          </p:cNvPicPr>
          <p:nvPr/>
        </p:nvPicPr>
        <p:blipFill>
          <a:blip r:embed="rId2"/>
          <a:stretch>
            <a:fillRect/>
          </a:stretch>
        </p:blipFill>
        <p:spPr>
          <a:xfrm>
            <a:off x="1849198" y="2181426"/>
            <a:ext cx="3997637" cy="3997637"/>
          </a:xfrm>
          <a:prstGeom prst="rect">
            <a:avLst/>
          </a:prstGeom>
        </p:spPr>
      </p:pic>
      <p:pic>
        <p:nvPicPr>
          <p:cNvPr id="4" name="Content Placeholder 3">
            <a:extLst>
              <a:ext uri="{FF2B5EF4-FFF2-40B4-BE49-F238E27FC236}">
                <a16:creationId xmlns:a16="http://schemas.microsoft.com/office/drawing/2014/main" id="{DA7AA51F-FACA-8ADA-5091-5D926D0CA846}"/>
              </a:ext>
            </a:extLst>
          </p:cNvPr>
          <p:cNvPicPr>
            <a:picLocks noGrp="1" noChangeAspect="1"/>
          </p:cNvPicPr>
          <p:nvPr>
            <p:ph idx="1"/>
          </p:nvPr>
        </p:nvPicPr>
        <p:blipFill>
          <a:blip r:embed="rId3"/>
          <a:stretch>
            <a:fillRect/>
          </a:stretch>
        </p:blipFill>
        <p:spPr>
          <a:xfrm>
            <a:off x="6345165" y="2217815"/>
            <a:ext cx="3218253" cy="3997831"/>
          </a:xfrm>
          <a:prstGeom prst="rect">
            <a:avLst/>
          </a:prstGeom>
        </p:spPr>
      </p:pic>
    </p:spTree>
    <p:extLst>
      <p:ext uri="{BB962C8B-B14F-4D97-AF65-F5344CB8AC3E}">
        <p14:creationId xmlns:p14="http://schemas.microsoft.com/office/powerpoint/2010/main" val="470518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6A8983-E7EA-C8F5-F4D1-04739C41DF82}"/>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Hyperparameter tuning results</a:t>
            </a:r>
          </a:p>
        </p:txBody>
      </p:sp>
      <p:pic>
        <p:nvPicPr>
          <p:cNvPr id="5" name="Picture 4">
            <a:extLst>
              <a:ext uri="{FF2B5EF4-FFF2-40B4-BE49-F238E27FC236}">
                <a16:creationId xmlns:a16="http://schemas.microsoft.com/office/drawing/2014/main" id="{ACCC7ABE-F74F-0AC9-CDCD-016ABFE30F39}"/>
              </a:ext>
            </a:extLst>
          </p:cNvPr>
          <p:cNvPicPr>
            <a:picLocks noChangeAspect="1"/>
          </p:cNvPicPr>
          <p:nvPr/>
        </p:nvPicPr>
        <p:blipFill>
          <a:blip r:embed="rId2"/>
          <a:stretch>
            <a:fillRect/>
          </a:stretch>
        </p:blipFill>
        <p:spPr>
          <a:xfrm>
            <a:off x="2169010" y="2181426"/>
            <a:ext cx="3677825" cy="3997637"/>
          </a:xfrm>
          <a:prstGeom prst="rect">
            <a:avLst/>
          </a:prstGeom>
        </p:spPr>
      </p:pic>
      <p:pic>
        <p:nvPicPr>
          <p:cNvPr id="4" name="Content Placeholder 3">
            <a:extLst>
              <a:ext uri="{FF2B5EF4-FFF2-40B4-BE49-F238E27FC236}">
                <a16:creationId xmlns:a16="http://schemas.microsoft.com/office/drawing/2014/main" id="{401B2252-A18D-252E-C627-664D408AA752}"/>
              </a:ext>
            </a:extLst>
          </p:cNvPr>
          <p:cNvPicPr>
            <a:picLocks noGrp="1" noChangeAspect="1"/>
          </p:cNvPicPr>
          <p:nvPr>
            <p:ph idx="1"/>
          </p:nvPr>
        </p:nvPicPr>
        <p:blipFill>
          <a:blip r:embed="rId3"/>
          <a:stretch>
            <a:fillRect/>
          </a:stretch>
        </p:blipFill>
        <p:spPr>
          <a:xfrm>
            <a:off x="6345165" y="2217815"/>
            <a:ext cx="3518090" cy="3997831"/>
          </a:xfrm>
          <a:prstGeom prst="rect">
            <a:avLst/>
          </a:prstGeom>
        </p:spPr>
      </p:pic>
    </p:spTree>
    <p:extLst>
      <p:ext uri="{BB962C8B-B14F-4D97-AF65-F5344CB8AC3E}">
        <p14:creationId xmlns:p14="http://schemas.microsoft.com/office/powerpoint/2010/main" val="358879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0B45A-CFC4-D8DD-5282-9D14A27DCDC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Hyperparameter tuning results</a:t>
            </a:r>
          </a:p>
        </p:txBody>
      </p:sp>
      <p:pic>
        <p:nvPicPr>
          <p:cNvPr id="5" name="Picture 4">
            <a:extLst>
              <a:ext uri="{FF2B5EF4-FFF2-40B4-BE49-F238E27FC236}">
                <a16:creationId xmlns:a16="http://schemas.microsoft.com/office/drawing/2014/main" id="{385ABBBE-FC3D-3C12-B0A7-43D64A79E4F6}"/>
              </a:ext>
            </a:extLst>
          </p:cNvPr>
          <p:cNvPicPr>
            <a:picLocks noChangeAspect="1"/>
          </p:cNvPicPr>
          <p:nvPr/>
        </p:nvPicPr>
        <p:blipFill>
          <a:blip r:embed="rId2"/>
          <a:stretch>
            <a:fillRect/>
          </a:stretch>
        </p:blipFill>
        <p:spPr>
          <a:xfrm>
            <a:off x="715748" y="2519055"/>
            <a:ext cx="5131088" cy="3322379"/>
          </a:xfrm>
          <a:prstGeom prst="rect">
            <a:avLst/>
          </a:prstGeom>
        </p:spPr>
      </p:pic>
      <p:pic>
        <p:nvPicPr>
          <p:cNvPr id="4" name="Content Placeholder 3">
            <a:extLst>
              <a:ext uri="{FF2B5EF4-FFF2-40B4-BE49-F238E27FC236}">
                <a16:creationId xmlns:a16="http://schemas.microsoft.com/office/drawing/2014/main" id="{60C5A9FA-FF06-33D0-2A73-994712D9D664}"/>
              </a:ext>
            </a:extLst>
          </p:cNvPr>
          <p:cNvPicPr>
            <a:picLocks noGrp="1" noChangeAspect="1"/>
          </p:cNvPicPr>
          <p:nvPr>
            <p:ph idx="1"/>
          </p:nvPr>
        </p:nvPicPr>
        <p:blipFill>
          <a:blip r:embed="rId3"/>
          <a:stretch>
            <a:fillRect/>
          </a:stretch>
        </p:blipFill>
        <p:spPr>
          <a:xfrm>
            <a:off x="6345165" y="2217815"/>
            <a:ext cx="4303422" cy="3997831"/>
          </a:xfrm>
          <a:prstGeom prst="rect">
            <a:avLst/>
          </a:prstGeom>
        </p:spPr>
      </p:pic>
    </p:spTree>
    <p:extLst>
      <p:ext uri="{BB962C8B-B14F-4D97-AF65-F5344CB8AC3E}">
        <p14:creationId xmlns:p14="http://schemas.microsoft.com/office/powerpoint/2010/main" val="5457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F15C5-36DE-C118-D36F-C0A914E347C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Transfer Learning</a:t>
            </a:r>
          </a:p>
        </p:txBody>
      </p:sp>
      <p:sp>
        <p:nvSpPr>
          <p:cNvPr id="3" name="Content Placeholder 2">
            <a:extLst>
              <a:ext uri="{FF2B5EF4-FFF2-40B4-BE49-F238E27FC236}">
                <a16:creationId xmlns:a16="http://schemas.microsoft.com/office/drawing/2014/main" id="{416FBA1D-B651-405F-F092-00A93C0836E0}"/>
              </a:ext>
            </a:extLst>
          </p:cNvPr>
          <p:cNvSpPr>
            <a:spLocks noGrp="1"/>
          </p:cNvSpPr>
          <p:nvPr>
            <p:ph idx="1"/>
          </p:nvPr>
        </p:nvSpPr>
        <p:spPr>
          <a:xfrm>
            <a:off x="1371599" y="2318197"/>
            <a:ext cx="9724031" cy="3683358"/>
          </a:xfrm>
        </p:spPr>
        <p:txBody>
          <a:bodyPr anchor="ctr">
            <a:normAutofit/>
          </a:bodyPr>
          <a:lstStyle/>
          <a:p>
            <a:pPr marL="0" indent="0">
              <a:buNone/>
            </a:pPr>
            <a:r>
              <a:rPr lang="en-IN" sz="1400" b="1">
                <a:latin typeface="Times New Roman" panose="02020603050405020304" pitchFamily="18" charset="0"/>
                <a:cs typeface="Times New Roman" panose="02020603050405020304" pitchFamily="18" charset="0"/>
              </a:rPr>
              <a:t>Experiment Setup</a:t>
            </a:r>
          </a:p>
          <a:p>
            <a:pPr>
              <a:buFont typeface="+mj-lt"/>
              <a:buAutoNum type="arabicPeriod"/>
            </a:pPr>
            <a:r>
              <a:rPr lang="en-IN" sz="1400" b="1">
                <a:latin typeface="Times New Roman" panose="02020603050405020304" pitchFamily="18" charset="0"/>
                <a:cs typeface="Times New Roman" panose="02020603050405020304" pitchFamily="18" charset="0"/>
              </a:rPr>
              <a:t>Model</a:t>
            </a:r>
            <a:r>
              <a:rPr lang="en-IN" sz="14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400">
                <a:latin typeface="Times New Roman" panose="02020603050405020304" pitchFamily="18" charset="0"/>
                <a:cs typeface="Times New Roman" panose="02020603050405020304" pitchFamily="18" charset="0"/>
              </a:rPr>
              <a:t>Pre-trained </a:t>
            </a:r>
            <a:r>
              <a:rPr lang="en-IN" sz="1400" b="1">
                <a:latin typeface="Times New Roman" panose="02020603050405020304" pitchFamily="18" charset="0"/>
                <a:cs typeface="Times New Roman" panose="02020603050405020304" pitchFamily="18" charset="0"/>
              </a:rPr>
              <a:t>ResNet-18</a:t>
            </a:r>
            <a:r>
              <a:rPr lang="en-IN" sz="1400">
                <a:latin typeface="Times New Roman" panose="02020603050405020304" pitchFamily="18" charset="0"/>
                <a:cs typeface="Times New Roman" panose="02020603050405020304" pitchFamily="18" charset="0"/>
              </a:rPr>
              <a:t> from ImageNet.</a:t>
            </a:r>
          </a:p>
          <a:p>
            <a:pPr>
              <a:buFont typeface="+mj-lt"/>
              <a:buAutoNum type="arabicPeriod"/>
            </a:pPr>
            <a:r>
              <a:rPr lang="en-IN" sz="1400" b="1">
                <a:latin typeface="Times New Roman" panose="02020603050405020304" pitchFamily="18" charset="0"/>
                <a:cs typeface="Times New Roman" panose="02020603050405020304" pitchFamily="18" charset="0"/>
              </a:rPr>
              <a:t>Modifications</a:t>
            </a:r>
            <a:r>
              <a:rPr lang="en-IN" sz="14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400">
                <a:latin typeface="Times New Roman" panose="02020603050405020304" pitchFamily="18" charset="0"/>
                <a:cs typeface="Times New Roman" panose="02020603050405020304" pitchFamily="18" charset="0"/>
              </a:rPr>
              <a:t>Replaced the fully connected layer to match the number of classes (5).</a:t>
            </a:r>
          </a:p>
          <a:p>
            <a:pPr>
              <a:buFont typeface="+mj-lt"/>
              <a:buAutoNum type="arabicPeriod"/>
            </a:pPr>
            <a:r>
              <a:rPr lang="en-IN" sz="1400" b="1">
                <a:latin typeface="Times New Roman" panose="02020603050405020304" pitchFamily="18" charset="0"/>
                <a:cs typeface="Times New Roman" panose="02020603050405020304" pitchFamily="18" charset="0"/>
              </a:rPr>
              <a:t>Training Configuration</a:t>
            </a:r>
            <a:r>
              <a:rPr lang="en-IN" sz="14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400" b="1">
                <a:latin typeface="Times New Roman" panose="02020603050405020304" pitchFamily="18" charset="0"/>
                <a:cs typeface="Times New Roman" panose="02020603050405020304" pitchFamily="18" charset="0"/>
              </a:rPr>
              <a:t>Learning Rate</a:t>
            </a:r>
            <a:r>
              <a:rPr lang="en-IN" sz="1400">
                <a:latin typeface="Times New Roman" panose="02020603050405020304" pitchFamily="18" charset="0"/>
                <a:cs typeface="Times New Roman" panose="02020603050405020304" pitchFamily="18" charset="0"/>
              </a:rPr>
              <a:t>: 0.001</a:t>
            </a:r>
          </a:p>
          <a:p>
            <a:pPr marL="742950" lvl="1" indent="-285750">
              <a:buFont typeface="+mj-lt"/>
              <a:buAutoNum type="arabicPeriod"/>
            </a:pPr>
            <a:r>
              <a:rPr lang="en-IN" sz="1400" b="1">
                <a:latin typeface="Times New Roman" panose="02020603050405020304" pitchFamily="18" charset="0"/>
                <a:cs typeface="Times New Roman" panose="02020603050405020304" pitchFamily="18" charset="0"/>
              </a:rPr>
              <a:t>Optimizer</a:t>
            </a:r>
            <a:r>
              <a:rPr lang="en-IN" sz="1400">
                <a:latin typeface="Times New Roman" panose="02020603050405020304" pitchFamily="18" charset="0"/>
                <a:cs typeface="Times New Roman" panose="02020603050405020304" pitchFamily="18" charset="0"/>
              </a:rPr>
              <a:t>: Adam</a:t>
            </a:r>
          </a:p>
          <a:p>
            <a:pPr marL="742950" lvl="1" indent="-285750">
              <a:buFont typeface="+mj-lt"/>
              <a:buAutoNum type="arabicPeriod"/>
            </a:pPr>
            <a:r>
              <a:rPr lang="en-IN" sz="1400" b="1">
                <a:latin typeface="Times New Roman" panose="02020603050405020304" pitchFamily="18" charset="0"/>
                <a:cs typeface="Times New Roman" panose="02020603050405020304" pitchFamily="18" charset="0"/>
              </a:rPr>
              <a:t>Mini-batch Size</a:t>
            </a:r>
            <a:r>
              <a:rPr lang="en-IN" sz="1400">
                <a:latin typeface="Times New Roman" panose="02020603050405020304" pitchFamily="18" charset="0"/>
                <a:cs typeface="Times New Roman" panose="02020603050405020304" pitchFamily="18" charset="0"/>
              </a:rPr>
              <a:t>: 32</a:t>
            </a:r>
          </a:p>
          <a:p>
            <a:pPr marL="742950" lvl="1" indent="-285750">
              <a:buFont typeface="+mj-lt"/>
              <a:buAutoNum type="arabicPeriod"/>
            </a:pPr>
            <a:r>
              <a:rPr lang="en-IN" sz="1400">
                <a:latin typeface="Times New Roman" panose="02020603050405020304" pitchFamily="18" charset="0"/>
                <a:cs typeface="Times New Roman" panose="02020603050405020304" pitchFamily="18" charset="0"/>
              </a:rPr>
              <a:t>Used transfer learning by freezing earlier layers and fine-tuning the fully connected layers.</a:t>
            </a:r>
          </a:p>
          <a:p>
            <a:pPr>
              <a:buFont typeface="+mj-lt"/>
              <a:buAutoNum type="arabicPeriod"/>
            </a:pPr>
            <a:r>
              <a:rPr lang="en-IN" sz="1400" b="1">
                <a:latin typeface="Times New Roman" panose="02020603050405020304" pitchFamily="18" charset="0"/>
                <a:cs typeface="Times New Roman" panose="02020603050405020304" pitchFamily="18" charset="0"/>
              </a:rPr>
              <a:t>Dataset</a:t>
            </a:r>
            <a:r>
              <a:rPr lang="en-IN" sz="14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400">
                <a:latin typeface="Times New Roman" panose="02020603050405020304" pitchFamily="18" charset="0"/>
                <a:cs typeface="Times New Roman" panose="02020603050405020304" pitchFamily="18" charset="0"/>
              </a:rPr>
              <a:t>Images resized to </a:t>
            </a:r>
            <a:r>
              <a:rPr lang="en-IN" sz="1400" b="1">
                <a:latin typeface="Times New Roman" panose="02020603050405020304" pitchFamily="18" charset="0"/>
                <a:cs typeface="Times New Roman" panose="02020603050405020304" pitchFamily="18" charset="0"/>
              </a:rPr>
              <a:t>224x224 pixels</a:t>
            </a:r>
            <a:r>
              <a:rPr lang="en-IN" sz="140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1400">
                <a:latin typeface="Times New Roman" panose="02020603050405020304" pitchFamily="18" charset="0"/>
                <a:cs typeface="Times New Roman" panose="02020603050405020304" pitchFamily="18" charset="0"/>
              </a:rPr>
              <a:t>Train-Test split as defined earlier.</a:t>
            </a:r>
          </a:p>
          <a:p>
            <a:endParaRPr lang="en-US" sz="1400"/>
          </a:p>
        </p:txBody>
      </p:sp>
    </p:spTree>
    <p:extLst>
      <p:ext uri="{BB962C8B-B14F-4D97-AF65-F5344CB8AC3E}">
        <p14:creationId xmlns:p14="http://schemas.microsoft.com/office/powerpoint/2010/main" val="117981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CC185-36BB-EC4C-BB29-FE01CD13A3F1}"/>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 Results</a:t>
            </a:r>
            <a:br>
              <a:rPr lang="en-US" sz="3400">
                <a:solidFill>
                  <a:srgbClr val="FFFFFF"/>
                </a:solidFill>
              </a:rPr>
            </a:br>
            <a:endParaRPr lang="en-US" sz="3400">
              <a:solidFill>
                <a:srgbClr val="FFFFFF"/>
              </a:solidFill>
            </a:endParaRPr>
          </a:p>
        </p:txBody>
      </p:sp>
      <p:sp>
        <p:nvSpPr>
          <p:cNvPr id="3" name="Content Placeholder 2">
            <a:extLst>
              <a:ext uri="{FF2B5EF4-FFF2-40B4-BE49-F238E27FC236}">
                <a16:creationId xmlns:a16="http://schemas.microsoft.com/office/drawing/2014/main" id="{1F64222D-4B04-1EDF-A859-FB954A3EF1EF}"/>
              </a:ext>
            </a:extLst>
          </p:cNvPr>
          <p:cNvSpPr>
            <a:spLocks noGrp="1"/>
          </p:cNvSpPr>
          <p:nvPr>
            <p:ph idx="1"/>
          </p:nvPr>
        </p:nvSpPr>
        <p:spPr>
          <a:xfrm>
            <a:off x="1371599" y="2318197"/>
            <a:ext cx="9724031" cy="3683358"/>
          </a:xfrm>
        </p:spPr>
        <p:txBody>
          <a:bodyPr anchor="ctr">
            <a:normAutofit/>
          </a:bodyPr>
          <a:lstStyle/>
          <a:p>
            <a:pP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Accuracy</a:t>
            </a:r>
            <a:r>
              <a:rPr lang="en-IN" sz="2000">
                <a:latin typeface="Times New Roman" panose="02020603050405020304" pitchFamily="18" charset="0"/>
                <a:cs typeface="Times New Roman" panose="02020603050405020304" pitchFamily="18" charset="0"/>
              </a:rPr>
              <a:t>: Achieved </a:t>
            </a:r>
            <a:r>
              <a:rPr lang="en-IN" sz="2000" b="1">
                <a:latin typeface="Times New Roman" panose="02020603050405020304" pitchFamily="18" charset="0"/>
                <a:cs typeface="Times New Roman" panose="02020603050405020304" pitchFamily="18" charset="0"/>
              </a:rPr>
              <a:t>99% accuracy</a:t>
            </a:r>
            <a:r>
              <a:rPr lang="en-IN" sz="2000">
                <a:latin typeface="Times New Roman" panose="02020603050405020304" pitchFamily="18" charset="0"/>
                <a:cs typeface="Times New Roman" panose="02020603050405020304" pitchFamily="18" charset="0"/>
              </a:rPr>
              <a:t> on the validation set.</a:t>
            </a:r>
          </a:p>
          <a:p>
            <a:pP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Metrics</a:t>
            </a:r>
            <a:r>
              <a:rPr lang="en-IN" sz="2000">
                <a:latin typeface="Times New Roman" panose="02020603050405020304" pitchFamily="18" charset="0"/>
                <a:cs typeface="Times New Roman" panose="02020603050405020304" pitchFamily="18" charset="0"/>
              </a:rPr>
              <a:t>: High precision, recall, and F1-score observed (Validation Loss: 0.0092, Accuracy: 99.83%, Precision: 1.0000, Recall: 0.9984, F1: 0.9992).</a:t>
            </a:r>
          </a:p>
          <a:p>
            <a:pPr>
              <a:buFont typeface="Arial" panose="020B0604020202020204" pitchFamily="34" charset="0"/>
              <a:buChar char="•"/>
            </a:pPr>
            <a:r>
              <a:rPr lang="en-IN" sz="2000" b="1">
                <a:latin typeface="Times New Roman" panose="02020603050405020304" pitchFamily="18" charset="0"/>
                <a:cs typeface="Times New Roman" panose="02020603050405020304" pitchFamily="18" charset="0"/>
              </a:rPr>
              <a:t>Comparison</a:t>
            </a:r>
            <a:r>
              <a:rPr lang="en-IN" sz="2000">
                <a:latin typeface="Times New Roman" panose="02020603050405020304" pitchFamily="18" charset="0"/>
                <a:cs typeface="Times New Roman" panose="02020603050405020304" pitchFamily="18" charset="0"/>
              </a:rPr>
              <a:t>: Transfer learning outperformed models trained from scratch due to the pre-trained weights on ImageNet.</a:t>
            </a:r>
          </a:p>
          <a:p>
            <a:endParaRPr lang="en-US" sz="2000"/>
          </a:p>
        </p:txBody>
      </p:sp>
    </p:spTree>
    <p:extLst>
      <p:ext uri="{BB962C8B-B14F-4D97-AF65-F5344CB8AC3E}">
        <p14:creationId xmlns:p14="http://schemas.microsoft.com/office/powerpoint/2010/main" val="204518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8B342-3D0D-64D0-7500-F7370D587B5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Transfer Learning vs Fully trained NN</a:t>
            </a:r>
            <a:endParaRPr lang="en-US" sz="4000" dirty="0">
              <a:solidFill>
                <a:schemeClr val="bg1"/>
              </a:solidFill>
            </a:endParaRPr>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E879474-1EED-FBED-15A0-514AADED593E}"/>
              </a:ext>
            </a:extLst>
          </p:cNvPr>
          <p:cNvSpPr>
            <a:spLocks noGrp="1"/>
          </p:cNvSpPr>
          <p:nvPr>
            <p:ph idx="1"/>
          </p:nvPr>
        </p:nvSpPr>
        <p:spPr>
          <a:xfrm>
            <a:off x="1155548" y="2217343"/>
            <a:ext cx="9880893" cy="3959619"/>
          </a:xfrm>
        </p:spPr>
        <p:txBody>
          <a:bodyPr>
            <a:normAutofit fontScale="77500" lnSpcReduction="20000"/>
          </a:bodyPr>
          <a:lstStyle/>
          <a:p>
            <a:r>
              <a:rPr lang="en-US" sz="1600" dirty="0">
                <a:latin typeface="Times New Roman" panose="02020603050405020304" pitchFamily="18" charset="0"/>
                <a:cs typeface="Times New Roman" panose="02020603050405020304" pitchFamily="18" charset="0"/>
              </a:rPr>
              <a:t>Compare the performances</a:t>
            </a:r>
          </a:p>
          <a:p>
            <a:r>
              <a:rPr lang="en-IN" sz="1600" b="1" dirty="0">
                <a:latin typeface="Times New Roman" panose="02020603050405020304" pitchFamily="18" charset="0"/>
                <a:cs typeface="Times New Roman" panose="02020603050405020304" pitchFamily="18" charset="0"/>
              </a:rPr>
              <a:t>Transfer Learning:</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Accuracy</a:t>
            </a:r>
            <a:r>
              <a:rPr lang="en-IN" sz="1600" dirty="0">
                <a:latin typeface="Times New Roman" panose="02020603050405020304" pitchFamily="18" charset="0"/>
                <a:cs typeface="Times New Roman" panose="02020603050405020304" pitchFamily="18" charset="0"/>
              </a:rPr>
              <a:t>: Achieved ~99% validation accuracy.</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Training Time</a:t>
            </a:r>
            <a:r>
              <a:rPr lang="en-IN" sz="1600" dirty="0">
                <a:latin typeface="Times New Roman" panose="02020603050405020304" pitchFamily="18" charset="0"/>
                <a:cs typeface="Times New Roman" panose="02020603050405020304" pitchFamily="18" charset="0"/>
              </a:rPr>
              <a:t>: Faster due to pre-trained weights.</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Generalization</a:t>
            </a:r>
            <a:r>
              <a:rPr lang="en-IN" sz="1600" dirty="0">
                <a:latin typeface="Times New Roman" panose="02020603050405020304" pitchFamily="18" charset="0"/>
                <a:cs typeface="Times New Roman" panose="02020603050405020304" pitchFamily="18" charset="0"/>
              </a:rPr>
              <a:t>: Superior performance on unseen data.</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Pre-trained ResNet-18 effectively extracts features.</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Minimal training required for fine-tuning.</a:t>
            </a:r>
          </a:p>
          <a:p>
            <a:r>
              <a:rPr lang="en-IN" sz="1600" b="1" dirty="0">
                <a:latin typeface="Times New Roman" panose="02020603050405020304" pitchFamily="18" charset="0"/>
                <a:cs typeface="Times New Roman" panose="02020603050405020304" pitchFamily="18" charset="0"/>
              </a:rPr>
              <a:t>Fully Trained NN:</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Accuracy</a:t>
            </a:r>
            <a:r>
              <a:rPr lang="en-IN" sz="1600" dirty="0">
                <a:latin typeface="Times New Roman" panose="02020603050405020304" pitchFamily="18" charset="0"/>
                <a:cs typeface="Times New Roman" panose="02020603050405020304" pitchFamily="18" charset="0"/>
              </a:rPr>
              <a:t>: Lower (~95%-96%).</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Training Time</a:t>
            </a:r>
            <a:r>
              <a:rPr lang="en-IN" sz="1600" dirty="0">
                <a:latin typeface="Times New Roman" panose="02020603050405020304" pitchFamily="18" charset="0"/>
                <a:cs typeface="Times New Roman" panose="02020603050405020304" pitchFamily="18" charset="0"/>
              </a:rPr>
              <a:t>: Significantly longer due to learning from scratch.</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Generalization</a:t>
            </a:r>
            <a:r>
              <a:rPr lang="en-IN" sz="1600" dirty="0">
                <a:latin typeface="Times New Roman" panose="02020603050405020304" pitchFamily="18" charset="0"/>
                <a:cs typeface="Times New Roman" panose="02020603050405020304" pitchFamily="18" charset="0"/>
              </a:rPr>
              <a:t>: Struggled with overfitting.</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Challenges</a:t>
            </a:r>
            <a:r>
              <a:rPr lang="en-IN" sz="16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Requires larger dataset to match the performance of transfer learning.</a:t>
            </a:r>
          </a:p>
          <a:p>
            <a:pPr marL="742950" lvl="1"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Sensitive to hyperparameter tuning.</a:t>
            </a:r>
          </a:p>
          <a:p>
            <a:pPr marL="457200" lvl="1" indent="0">
              <a:buNone/>
            </a:pPr>
            <a:r>
              <a:rPr lang="en-IN" sz="1600" b="1" dirty="0">
                <a:latin typeface="Times New Roman" panose="02020603050405020304" pitchFamily="18" charset="0"/>
                <a:cs typeface="Times New Roman" panose="02020603050405020304" pitchFamily="18" charset="0"/>
              </a:rPr>
              <a:t>Transfer Learning</a:t>
            </a:r>
            <a:r>
              <a:rPr lang="en-IN" sz="1600" dirty="0">
                <a:latin typeface="Times New Roman" panose="02020603050405020304" pitchFamily="18" charset="0"/>
                <a:cs typeface="Times New Roman" panose="02020603050405020304" pitchFamily="18" charset="0"/>
              </a:rPr>
              <a:t> outperformed Fully Trained NN in terms of accuracy, efficiency, and robustness.</a:t>
            </a:r>
          </a:p>
          <a:p>
            <a:pPr marL="742950" lvl="1" indent="-285750">
              <a:buFont typeface="Arial" panose="020B0604020202020204" pitchFamily="34" charset="0"/>
              <a:buChar char="•"/>
            </a:pPr>
            <a:endParaRPr lang="en-IN" sz="1000" dirty="0"/>
          </a:p>
          <a:p>
            <a:endParaRPr lang="en-US" sz="1000" dirty="0"/>
          </a:p>
        </p:txBody>
      </p:sp>
    </p:spTree>
    <p:extLst>
      <p:ext uri="{BB962C8B-B14F-4D97-AF65-F5344CB8AC3E}">
        <p14:creationId xmlns:p14="http://schemas.microsoft.com/office/powerpoint/2010/main" val="3498192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3AD630B4-4CCC-7B1D-1803-DAED942D7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Hexagon network on a yellow background">
            <a:extLst>
              <a:ext uri="{FF2B5EF4-FFF2-40B4-BE49-F238E27FC236}">
                <a16:creationId xmlns:a16="http://schemas.microsoft.com/office/drawing/2014/main" id="{DCEAA699-DF5B-6C02-3B23-BCDCAF10E6E0}"/>
              </a:ext>
            </a:extLst>
          </p:cNvPr>
          <p:cNvPicPr>
            <a:picLocks noChangeAspect="1"/>
          </p:cNvPicPr>
          <p:nvPr/>
        </p:nvPicPr>
        <p:blipFill>
          <a:blip r:embed="rId2">
            <a:alphaModFix amt="50000"/>
          </a:blip>
          <a:srcRect t="6250"/>
          <a:stretch/>
        </p:blipFill>
        <p:spPr>
          <a:xfrm>
            <a:off x="20" y="10"/>
            <a:ext cx="12191979" cy="6857990"/>
          </a:xfrm>
          <a:prstGeom prst="rect">
            <a:avLst/>
          </a:prstGeom>
        </p:spPr>
      </p:pic>
      <p:sp>
        <p:nvSpPr>
          <p:cNvPr id="2" name="Title 1">
            <a:extLst>
              <a:ext uri="{FF2B5EF4-FFF2-40B4-BE49-F238E27FC236}">
                <a16:creationId xmlns:a16="http://schemas.microsoft.com/office/drawing/2014/main" id="{300A466B-2184-9123-9C44-5F444C6EEF76}"/>
              </a:ext>
            </a:extLst>
          </p:cNvPr>
          <p:cNvSpPr>
            <a:spLocks noGrp="1"/>
          </p:cNvSpPr>
          <p:nvPr>
            <p:ph type="title"/>
          </p:nvPr>
        </p:nvSpPr>
        <p:spPr>
          <a:xfrm>
            <a:off x="762000" y="1137434"/>
            <a:ext cx="7848600" cy="3204429"/>
          </a:xfrm>
        </p:spPr>
        <p:txBody>
          <a:bodyPr vert="horz" lIns="91440" tIns="45720" rIns="91440" bIns="45720" rtlCol="0" anchor="t">
            <a:normAutofit/>
          </a:bodyPr>
          <a:lstStyle/>
          <a:p>
            <a:r>
              <a:rPr lang="en-US" sz="4000">
                <a:solidFill>
                  <a:srgbClr val="FFFFFF"/>
                </a:solidFill>
              </a:rPr>
              <a:t>Project 2: </a:t>
            </a:r>
            <a:r>
              <a:rPr lang="en-US" sz="4000" b="0" i="0">
                <a:solidFill>
                  <a:srgbClr val="FFFFFF"/>
                </a:solidFill>
                <a:effectLst/>
              </a:rPr>
              <a:t>Identification and Classification of Corrosion Types A Comprehensive Analysis</a:t>
            </a:r>
            <a:endParaRPr lang="en-US" sz="4000">
              <a:solidFill>
                <a:srgbClr val="FFFFFF"/>
              </a:solidFill>
            </a:endParaRPr>
          </a:p>
        </p:txBody>
      </p:sp>
      <p:cxnSp>
        <p:nvCxnSpPr>
          <p:cNvPr id="23" name="Straight Connector 22">
            <a:extLst>
              <a:ext uri="{FF2B5EF4-FFF2-40B4-BE49-F238E27FC236}">
                <a16:creationId xmlns:a16="http://schemas.microsoft.com/office/drawing/2014/main" id="{49264613-F0F7-08CE-0ADF-98407A64DA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204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073F5-F493-D51C-A872-86F7991CB45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Collection and processing</a:t>
            </a:r>
          </a:p>
        </p:txBody>
      </p:sp>
      <p:sp>
        <p:nvSpPr>
          <p:cNvPr id="3" name="Content Placeholder 2">
            <a:extLst>
              <a:ext uri="{FF2B5EF4-FFF2-40B4-BE49-F238E27FC236}">
                <a16:creationId xmlns:a16="http://schemas.microsoft.com/office/drawing/2014/main" id="{1732CBE8-BC92-3B79-9D3F-47549EF3FFEF}"/>
              </a:ext>
            </a:extLst>
          </p:cNvPr>
          <p:cNvSpPr>
            <a:spLocks noGrp="1"/>
          </p:cNvSpPr>
          <p:nvPr>
            <p:ph idx="1"/>
          </p:nvPr>
        </p:nvSpPr>
        <p:spPr>
          <a:xfrm>
            <a:off x="1371599" y="2318197"/>
            <a:ext cx="9724031" cy="3683358"/>
          </a:xfrm>
        </p:spPr>
        <p:txBody>
          <a:bodyPr anchor="ctr">
            <a:normAutofit/>
          </a:bodyPr>
          <a:lstStyle/>
          <a:p>
            <a:r>
              <a:rPr lang="en-IN" sz="2000"/>
              <a:t>Data preprocessing is a critical step in machine learning workflows, ensuring that the input data is in an optimal state for model ingestion and training. This section delves into the normalization and transformation techniques employed to enhance the model's performance.</a:t>
            </a:r>
            <a:endParaRPr lang="en-US" sz="2000"/>
          </a:p>
        </p:txBody>
      </p:sp>
    </p:spTree>
    <p:extLst>
      <p:ext uri="{BB962C8B-B14F-4D97-AF65-F5344CB8AC3E}">
        <p14:creationId xmlns:p14="http://schemas.microsoft.com/office/powerpoint/2010/main" val="44706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F41E79-A354-1BD1-FD81-6AEFED5363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E5F02-DEA3-0B86-8D14-3EF0A247367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Collection and processing</a:t>
            </a:r>
          </a:p>
        </p:txBody>
      </p:sp>
      <p:sp>
        <p:nvSpPr>
          <p:cNvPr id="3" name="Content Placeholder 2">
            <a:extLst>
              <a:ext uri="{FF2B5EF4-FFF2-40B4-BE49-F238E27FC236}">
                <a16:creationId xmlns:a16="http://schemas.microsoft.com/office/drawing/2014/main" id="{270E26FC-2D51-71A7-9F0C-392B10A775B7}"/>
              </a:ext>
            </a:extLst>
          </p:cNvPr>
          <p:cNvSpPr>
            <a:spLocks noGrp="1"/>
          </p:cNvSpPr>
          <p:nvPr>
            <p:ph idx="1"/>
          </p:nvPr>
        </p:nvSpPr>
        <p:spPr>
          <a:xfrm>
            <a:off x="1371599" y="2318197"/>
            <a:ext cx="9724031" cy="3683358"/>
          </a:xfrm>
        </p:spPr>
        <p:txBody>
          <a:bodyPr anchor="ctr">
            <a:normAutofit/>
          </a:bodyPr>
          <a:lstStyle/>
          <a:p>
            <a:r>
              <a:rPr lang="en-US" sz="1700" dirty="0"/>
              <a:t>Provide details</a:t>
            </a:r>
          </a:p>
          <a:p>
            <a:pPr lvl="1"/>
            <a:r>
              <a:rPr lang="en-US" sz="1700" dirty="0">
                <a:latin typeface="Times New Roman" panose="02020603050405020304" pitchFamily="18" charset="0"/>
                <a:cs typeface="Times New Roman" panose="02020603050405020304" pitchFamily="18" charset="0"/>
              </a:rPr>
              <a:t>Task : </a:t>
            </a:r>
            <a:r>
              <a:rPr lang="en-US" sz="1600" dirty="0">
                <a:latin typeface="Times New Roman" panose="02020603050405020304" pitchFamily="18" charset="0"/>
                <a:cs typeface="Times New Roman" panose="02020603050405020304" pitchFamily="18" charset="0"/>
              </a:rPr>
              <a:t>This data set contains 200 images </a:t>
            </a:r>
            <a:r>
              <a:rPr lang="en-IN" sz="1600" b="0" i="0" dirty="0">
                <a:effectLst/>
                <a:latin typeface="Times New Roman" panose="02020603050405020304" pitchFamily="18" charset="0"/>
                <a:cs typeface="Times New Roman" panose="02020603050405020304" pitchFamily="18" charset="0"/>
              </a:rPr>
              <a:t>We collected a dataset by photographing</a:t>
            </a:r>
            <a:br>
              <a:rPr lang="en-IN" sz="1600" dirty="0">
                <a:latin typeface="Times New Roman" panose="02020603050405020304" pitchFamily="18" charset="0"/>
                <a:cs typeface="Times New Roman" panose="02020603050405020304" pitchFamily="18" charset="0"/>
              </a:rPr>
            </a:br>
            <a:r>
              <a:rPr lang="en-IN" sz="1600" b="0" i="0" dirty="0">
                <a:effectLst/>
                <a:latin typeface="Times New Roman" panose="02020603050405020304" pitchFamily="18" charset="0"/>
                <a:cs typeface="Times New Roman" panose="02020603050405020304" pitchFamily="18" charset="0"/>
              </a:rPr>
              <a:t>samples directly at the university, ensuring a diverse and comprehensive representation of the corrosion types under study.</a:t>
            </a:r>
          </a:p>
          <a:p>
            <a:pPr lvl="1"/>
            <a:r>
              <a:rPr lang="en-US" sz="1700" dirty="0">
                <a:latin typeface="Times New Roman" panose="02020603050405020304" pitchFamily="18" charset="0"/>
                <a:cs typeface="Times New Roman" panose="02020603050405020304" pitchFamily="18" charset="0"/>
              </a:rPr>
              <a:t>Link to the dataset: </a:t>
            </a:r>
            <a:r>
              <a:rPr lang="en-US" sz="1700" dirty="0">
                <a:latin typeface="Times New Roman" panose="02020603050405020304" pitchFamily="18" charset="0"/>
                <a:cs typeface="Times New Roman" panose="02020603050405020304" pitchFamily="18" charset="0"/>
                <a:hlinkClick r:id="rId2"/>
              </a:rPr>
              <a:t>https://unhnewhaven-my.sharepoint.com/personal/vswar1_unh_newhaven_edu/_layouts/15/onedrive.aspx?id=%2Fpersonal%2Fvswar1%5Funh%5Fnewhaven%5Fedu%2FDocuments%2FDL%20Project2&amp;ga=1</a:t>
            </a:r>
            <a:endParaRPr lang="en-US" sz="1700"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Number of samples – 200</a:t>
            </a:r>
          </a:p>
          <a:p>
            <a:pPr lvl="1"/>
            <a:r>
              <a:rPr lang="en-US" sz="1700" dirty="0">
                <a:latin typeface="Times New Roman" panose="02020603050405020304" pitchFamily="18" charset="0"/>
                <a:cs typeface="Times New Roman" panose="02020603050405020304" pitchFamily="18" charset="0"/>
              </a:rPr>
              <a:t> Image size - 640</a:t>
            </a:r>
          </a:p>
          <a:p>
            <a:pPr lvl="1"/>
            <a:r>
              <a:rPr lang="en-US" sz="1700" dirty="0">
                <a:latin typeface="Times New Roman" panose="02020603050405020304" pitchFamily="18" charset="0"/>
                <a:cs typeface="Times New Roman" panose="02020603050405020304" pitchFamily="18" charset="0"/>
              </a:rPr>
              <a:t>Number of classes – 3(</a:t>
            </a:r>
            <a:r>
              <a:rPr lang="en-IN" sz="1400" b="0" i="0" dirty="0">
                <a:effectLst/>
                <a:latin typeface="Arial" panose="020B0604020202020204" pitchFamily="34" charset="0"/>
              </a:rPr>
              <a:t>Crevice Corrosion, Filiform Corrosion, Uniform Corrosion)</a:t>
            </a:r>
            <a:endParaRPr lang="en-US" sz="1700" dirty="0">
              <a:latin typeface="Times New Roman" panose="02020603050405020304" pitchFamily="18" charset="0"/>
              <a:cs typeface="Times New Roman" panose="02020603050405020304" pitchFamily="18" charset="0"/>
            </a:endParaRPr>
          </a:p>
          <a:p>
            <a:pPr lvl="1"/>
            <a:r>
              <a:rPr lang="en-US" sz="1700" dirty="0">
                <a:latin typeface="Times New Roman" panose="02020603050405020304" pitchFamily="18" charset="0"/>
                <a:cs typeface="Times New Roman" panose="02020603050405020304" pitchFamily="18" charset="0"/>
              </a:rPr>
              <a:t>Train– 80% test– 10% and validation- 10%</a:t>
            </a:r>
          </a:p>
          <a:p>
            <a:pPr lvl="1"/>
            <a:r>
              <a:rPr lang="en-US" sz="1700" dirty="0">
                <a:latin typeface="Times New Roman" panose="02020603050405020304" pitchFamily="18" charset="0"/>
                <a:cs typeface="Times New Roman" panose="02020603050405020304" pitchFamily="18" charset="0"/>
              </a:rPr>
              <a:t>Data Normalization (mean and standard deviation)</a:t>
            </a:r>
          </a:p>
          <a:p>
            <a:pPr marL="457200" lvl="1" indent="0">
              <a:buNone/>
            </a:pPr>
            <a:r>
              <a:rPr lang="en-IN" sz="1700" dirty="0">
                <a:latin typeface="Times New Roman" panose="02020603050405020304" pitchFamily="18" charset="0"/>
                <a:cs typeface="Times New Roman" panose="02020603050405020304" pitchFamily="18" charset="0"/>
              </a:rPr>
              <a:t>    Mean: [0.485, 0.456, 0.406] and Standard Deviation: [0.229, 0.224, 0.225]</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1118947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73D55-8D09-C40F-9857-DD295CDC23DE}"/>
              </a:ext>
            </a:extLst>
          </p:cNvPr>
          <p:cNvSpPr>
            <a:spLocks noGrp="1"/>
          </p:cNvSpPr>
          <p:nvPr>
            <p:ph type="title"/>
          </p:nvPr>
        </p:nvSpPr>
        <p:spPr>
          <a:xfrm>
            <a:off x="1371599" y="294538"/>
            <a:ext cx="9895951" cy="1033669"/>
          </a:xfrm>
        </p:spPr>
        <p:txBody>
          <a:bodyPr>
            <a:normAutofit/>
          </a:bodyPr>
          <a:lstStyle/>
          <a:p>
            <a:r>
              <a:rPr lang="en-US" sz="3400">
                <a:solidFill>
                  <a:srgbClr val="FFFFFF"/>
                </a:solidFill>
              </a:rPr>
              <a:t>Data augmentation techniques</a:t>
            </a:r>
            <a:br>
              <a:rPr lang="en-US" sz="3400">
                <a:solidFill>
                  <a:srgbClr val="FFFFFF"/>
                </a:solidFill>
              </a:rPr>
            </a:br>
            <a:endParaRPr lang="en-US" sz="3400">
              <a:solidFill>
                <a:srgbClr val="FFFFFF"/>
              </a:solidFill>
            </a:endParaRPr>
          </a:p>
        </p:txBody>
      </p:sp>
      <p:sp>
        <p:nvSpPr>
          <p:cNvPr id="3" name="Content Placeholder 2">
            <a:extLst>
              <a:ext uri="{FF2B5EF4-FFF2-40B4-BE49-F238E27FC236}">
                <a16:creationId xmlns:a16="http://schemas.microsoft.com/office/drawing/2014/main" id="{FB4FB24B-35A3-663E-A893-A6D308BC1B9D}"/>
              </a:ext>
            </a:extLst>
          </p:cNvPr>
          <p:cNvSpPr>
            <a:spLocks noGrp="1"/>
          </p:cNvSpPr>
          <p:nvPr>
            <p:ph idx="1"/>
          </p:nvPr>
        </p:nvSpPr>
        <p:spPr>
          <a:xfrm>
            <a:off x="1371599" y="2318197"/>
            <a:ext cx="9724031" cy="3683358"/>
          </a:xfrm>
        </p:spPr>
        <p:txBody>
          <a:bodyPr anchor="ctr">
            <a:normAutofit/>
          </a:bodyPr>
          <a:lstStyle/>
          <a:p>
            <a:r>
              <a:rPr lang="en-IN" sz="2000" b="1" dirty="0">
                <a:latin typeface="Times New Roman" panose="02020603050405020304" pitchFamily="18" charset="0"/>
                <a:cs typeface="Times New Roman" panose="02020603050405020304" pitchFamily="18" charset="0"/>
              </a:rPr>
              <a:t>Training Augmentation Techniques: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Random Horizontal Flip (50%)</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Random Brightness and Contrast Adjustment (±20%)</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Conversion to Tensor for </a:t>
            </a:r>
            <a:r>
              <a:rPr lang="en-IN" sz="2000" dirty="0" err="1">
                <a:latin typeface="Times New Roman" panose="02020603050405020304" pitchFamily="18" charset="0"/>
                <a:cs typeface="Times New Roman" panose="02020603050405020304" pitchFamily="18" charset="0"/>
              </a:rPr>
              <a:t>PyTorch</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Normalization (Mean: [0.485, 0.456, 0.406], Std: [0.229, 0.224, 0.225])</a:t>
            </a:r>
          </a:p>
          <a:p>
            <a:r>
              <a:rPr lang="en-IN" sz="2000" b="1" dirty="0">
                <a:latin typeface="Times New Roman" panose="02020603050405020304" pitchFamily="18" charset="0"/>
                <a:cs typeface="Times New Roman" panose="02020603050405020304" pitchFamily="18" charset="0"/>
              </a:rPr>
              <a:t>Prediction Augmentation Techniques:</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Resize images to standard resolution (e.g., 256x256)</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using the same mean and std as training</a:t>
            </a:r>
          </a:p>
          <a:p>
            <a:endParaRPr lang="en-US" sz="2000" dirty="0"/>
          </a:p>
        </p:txBody>
      </p:sp>
    </p:spTree>
    <p:extLst>
      <p:ext uri="{BB962C8B-B14F-4D97-AF65-F5344CB8AC3E}">
        <p14:creationId xmlns:p14="http://schemas.microsoft.com/office/powerpoint/2010/main" val="311600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D80EB8B-4DF4-0CB1-DC41-174D867734A7}"/>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Project1: </a:t>
            </a:r>
            <a:r>
              <a:rPr lang="en-US" sz="4800" b="0" i="0" kern="1200">
                <a:solidFill>
                  <a:srgbClr val="FFFFFF"/>
                </a:solidFill>
                <a:effectLst/>
                <a:latin typeface="+mj-lt"/>
                <a:ea typeface="+mj-ea"/>
                <a:cs typeface="+mj-cs"/>
              </a:rPr>
              <a:t>Rice Image Classification</a:t>
            </a:r>
            <a:endParaRPr lang="en-US" sz="4800" kern="1200">
              <a:solidFill>
                <a:srgbClr val="FFFFFF"/>
              </a:solidFill>
              <a:latin typeface="+mj-lt"/>
              <a:ea typeface="+mj-ea"/>
              <a:cs typeface="+mj-cs"/>
            </a:endParaRPr>
          </a:p>
        </p:txBody>
      </p:sp>
    </p:spTree>
    <p:extLst>
      <p:ext uri="{BB962C8B-B14F-4D97-AF65-F5344CB8AC3E}">
        <p14:creationId xmlns:p14="http://schemas.microsoft.com/office/powerpoint/2010/main" val="1247446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8674-351A-1642-EC6E-4BB3C77D6B5B}"/>
              </a:ext>
            </a:extLst>
          </p:cNvPr>
          <p:cNvSpPr>
            <a:spLocks noGrp="1"/>
          </p:cNvSpPr>
          <p:nvPr>
            <p:ph type="title"/>
          </p:nvPr>
        </p:nvSpPr>
        <p:spPr>
          <a:xfrm>
            <a:off x="876694" y="741392"/>
            <a:ext cx="2833324" cy="793898"/>
          </a:xfrm>
        </p:spPr>
        <p:txBody>
          <a:bodyPr anchor="b">
            <a:normAutofit/>
          </a:bodyPr>
          <a:lstStyle/>
          <a:p>
            <a:r>
              <a:rPr lang="en-US" sz="3200"/>
              <a:t>Sample images</a:t>
            </a:r>
            <a:endParaRPr lang="en-US" sz="3200" dirty="0"/>
          </a:p>
        </p:txBody>
      </p:sp>
      <p:sp>
        <p:nvSpPr>
          <p:cNvPr id="3" name="Content Placeholder 2">
            <a:extLst>
              <a:ext uri="{FF2B5EF4-FFF2-40B4-BE49-F238E27FC236}">
                <a16:creationId xmlns:a16="http://schemas.microsoft.com/office/drawing/2014/main" id="{C581CE42-292F-7B40-745D-173FEEA96EE4}"/>
              </a:ext>
            </a:extLst>
          </p:cNvPr>
          <p:cNvSpPr>
            <a:spLocks noGrp="1"/>
          </p:cNvSpPr>
          <p:nvPr>
            <p:ph idx="1"/>
          </p:nvPr>
        </p:nvSpPr>
        <p:spPr>
          <a:xfrm>
            <a:off x="876694" y="1828800"/>
            <a:ext cx="2833324" cy="4152508"/>
          </a:xfrm>
        </p:spPr>
        <p:txBody>
          <a:bodyPr anchor="t">
            <a:normAutofit/>
          </a:bodyPr>
          <a:lstStyle/>
          <a:p>
            <a:r>
              <a:rPr lang="en-US" sz="1700" dirty="0">
                <a:latin typeface="Times New Roman" panose="02020603050405020304" pitchFamily="18" charset="0"/>
                <a:cs typeface="Times New Roman" panose="02020603050405020304" pitchFamily="18" charset="0"/>
              </a:rPr>
              <a:t>Visualize two samples from different classes and their annotations </a:t>
            </a:r>
          </a:p>
          <a:p>
            <a:pPr>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 Data structure of labels for one sample</a:t>
            </a:r>
            <a:br>
              <a:rPr lang="en-US" sz="1700" dirty="0">
                <a:latin typeface="Times New Roman" panose="02020603050405020304" pitchFamily="18" charset="0"/>
                <a:cs typeface="Times New Roman" panose="02020603050405020304" pitchFamily="18" charset="0"/>
              </a:rPr>
            </a:br>
            <a:r>
              <a:rPr lang="en-IN" sz="1700" b="1" dirty="0">
                <a:latin typeface="Times New Roman" panose="02020603050405020304" pitchFamily="18" charset="0"/>
                <a:cs typeface="Times New Roman" panose="02020603050405020304" pitchFamily="18" charset="0"/>
              </a:rPr>
              <a:t>Class ID</a:t>
            </a:r>
            <a:r>
              <a:rPr lang="en-IN" sz="1700" dirty="0">
                <a:latin typeface="Times New Roman" panose="02020603050405020304" pitchFamily="18" charset="0"/>
                <a:cs typeface="Times New Roman" panose="02020603050405020304" pitchFamily="18" charset="0"/>
              </a:rPr>
              <a:t>: 0 (Uniform Corrosion)</a:t>
            </a:r>
          </a:p>
          <a:p>
            <a:pPr>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Bounding Box</a:t>
            </a:r>
            <a:r>
              <a:rPr lang="en-IN" sz="17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700" dirty="0" err="1">
                <a:latin typeface="Times New Roman" panose="02020603050405020304" pitchFamily="18" charset="0"/>
                <a:cs typeface="Times New Roman" panose="02020603050405020304" pitchFamily="18" charset="0"/>
              </a:rPr>
              <a:t>x_center</a:t>
            </a:r>
            <a:r>
              <a:rPr lang="en-IN" sz="1700" dirty="0">
                <a:latin typeface="Times New Roman" panose="02020603050405020304" pitchFamily="18" charset="0"/>
                <a:cs typeface="Times New Roman" panose="02020603050405020304" pitchFamily="18" charset="0"/>
              </a:rPr>
              <a:t> = 0.5234</a:t>
            </a:r>
          </a:p>
          <a:p>
            <a:pPr>
              <a:buFont typeface="Arial" panose="020B0604020202020204" pitchFamily="34" charset="0"/>
              <a:buChar char="•"/>
            </a:pPr>
            <a:r>
              <a:rPr lang="en-IN" sz="1700" dirty="0" err="1">
                <a:latin typeface="Times New Roman" panose="02020603050405020304" pitchFamily="18" charset="0"/>
                <a:cs typeface="Times New Roman" panose="02020603050405020304" pitchFamily="18" charset="0"/>
              </a:rPr>
              <a:t>y_center</a:t>
            </a:r>
            <a:r>
              <a:rPr lang="en-IN" sz="1700" dirty="0">
                <a:latin typeface="Times New Roman" panose="02020603050405020304" pitchFamily="18" charset="0"/>
                <a:cs typeface="Times New Roman" panose="02020603050405020304" pitchFamily="18" charset="0"/>
              </a:rPr>
              <a:t> = 0.6789</a:t>
            </a:r>
          </a:p>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width = 0.1562</a:t>
            </a:r>
          </a:p>
          <a:p>
            <a:pP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height = 0.3407</a:t>
            </a:r>
          </a:p>
          <a:p>
            <a:endParaRPr lang="en-US" sz="2000" dirty="0"/>
          </a:p>
        </p:txBody>
      </p:sp>
      <p:pic>
        <p:nvPicPr>
          <p:cNvPr id="4100" name="Picture 4">
            <a:extLst>
              <a:ext uri="{FF2B5EF4-FFF2-40B4-BE49-F238E27FC236}">
                <a16:creationId xmlns:a16="http://schemas.microsoft.com/office/drawing/2014/main" id="{1A748716-4B2F-0BD2-0D7D-262065C862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22471" y="1978240"/>
            <a:ext cx="3287840" cy="290151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977AA89C-82B2-6E11-D0AD-9E505E06A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129" r="-2" b="3911"/>
          <a:stretch/>
        </p:blipFill>
        <p:spPr bwMode="auto">
          <a:xfrm>
            <a:off x="7983780" y="2117820"/>
            <a:ext cx="3331526" cy="2622358"/>
          </a:xfrm>
          <a:prstGeom prst="rect">
            <a:avLst/>
          </a:prstGeom>
          <a:noFill/>
          <a:extLst>
            <a:ext uri="{909E8E84-426E-40DD-AFC4-6F175D3DCCD1}">
              <a14:hiddenFill xmlns:a14="http://schemas.microsoft.com/office/drawing/2010/main">
                <a:solidFill>
                  <a:srgbClr val="FFFFFF"/>
                </a:solidFill>
              </a14:hiddenFill>
            </a:ext>
          </a:extLst>
        </p:spPr>
      </p:pic>
      <p:grpSp>
        <p:nvGrpSpPr>
          <p:cNvPr id="4114" name="Group 4113">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4115" name="Rectangle 4114">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47626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B2E011-2001-045F-9BF5-515B99535CE4}"/>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EBAF2C-02B7-8121-7BC8-672980DA96F5}"/>
              </a:ext>
            </a:extLst>
          </p:cNvPr>
          <p:cNvSpPr>
            <a:spLocks noGrp="1"/>
          </p:cNvSpPr>
          <p:nvPr>
            <p:ph type="title"/>
          </p:nvPr>
        </p:nvSpPr>
        <p:spPr>
          <a:xfrm>
            <a:off x="630936" y="639520"/>
            <a:ext cx="3429000" cy="1719072"/>
          </a:xfrm>
        </p:spPr>
        <p:txBody>
          <a:bodyPr anchor="b">
            <a:normAutofit/>
          </a:bodyPr>
          <a:lstStyle/>
          <a:p>
            <a:r>
              <a:rPr lang="en-US" sz="5400"/>
              <a:t>NN</a:t>
            </a:r>
          </a:p>
        </p:txBody>
      </p:sp>
      <p:sp>
        <p:nvSpPr>
          <p:cNvPr id="4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F6DD16-599D-965E-DA14-C73F73A5A9EB}"/>
              </a:ext>
            </a:extLst>
          </p:cNvPr>
          <p:cNvSpPr>
            <a:spLocks noGrp="1"/>
          </p:cNvSpPr>
          <p:nvPr>
            <p:ph idx="1"/>
          </p:nvPr>
        </p:nvSpPr>
        <p:spPr>
          <a:xfrm>
            <a:off x="630936" y="2807208"/>
            <a:ext cx="3429000" cy="3410712"/>
          </a:xfrm>
        </p:spPr>
        <p:txBody>
          <a:bodyPr anchor="t">
            <a:normAutofit/>
          </a:bodyPr>
          <a:lstStyle/>
          <a:p>
            <a:r>
              <a:rPr lang="en-US" sz="2200" dirty="0"/>
              <a:t> Architecture of the NN using block diagrams</a:t>
            </a:r>
          </a:p>
          <a:p>
            <a:pPr marL="0" indent="0">
              <a:buNone/>
            </a:pPr>
            <a:endParaRPr lang="en-US" sz="2200" dirty="0"/>
          </a:p>
        </p:txBody>
      </p:sp>
      <p:pic>
        <p:nvPicPr>
          <p:cNvPr id="8" name="Content Placeholder 7" descr="A diagram of a computer&#10;&#10;Description automatically generated">
            <a:extLst>
              <a:ext uri="{FF2B5EF4-FFF2-40B4-BE49-F238E27FC236}">
                <a16:creationId xmlns:a16="http://schemas.microsoft.com/office/drawing/2014/main" id="{922DEBCD-C06F-491D-7A09-991683511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943659"/>
            <a:ext cx="6903720" cy="497068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a:extLst>
              <a:ext uri="{FF2B5EF4-FFF2-40B4-BE49-F238E27FC236}">
                <a16:creationId xmlns:a16="http://schemas.microsoft.com/office/drawing/2014/main" id="{668EA2A8-E4D9-ED6A-E7CF-175FD2B8B1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a:extLst>
              <a:ext uri="{FF2B5EF4-FFF2-40B4-BE49-F238E27FC236}">
                <a16:creationId xmlns:a16="http://schemas.microsoft.com/office/drawing/2014/main" id="{1B58AF18-E293-8753-A325-13E2535507A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a:extLst>
              <a:ext uri="{FF2B5EF4-FFF2-40B4-BE49-F238E27FC236}">
                <a16:creationId xmlns:a16="http://schemas.microsoft.com/office/drawing/2014/main" id="{4674AFCA-5F6B-153D-5C5B-717001D9821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9293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34559-253C-0ADD-947D-A29CF97699D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NN</a:t>
            </a:r>
          </a:p>
        </p:txBody>
      </p:sp>
      <p:sp>
        <p:nvSpPr>
          <p:cNvPr id="9" name="Content Placeholder 8">
            <a:extLst>
              <a:ext uri="{FF2B5EF4-FFF2-40B4-BE49-F238E27FC236}">
                <a16:creationId xmlns:a16="http://schemas.microsoft.com/office/drawing/2014/main" id="{9F5234F7-47D8-4E00-ACCD-7539AFF22123}"/>
              </a:ext>
            </a:extLst>
          </p:cNvPr>
          <p:cNvSpPr>
            <a:spLocks noGrp="1"/>
          </p:cNvSpPr>
          <p:nvPr>
            <p:ph idx="1"/>
          </p:nvPr>
        </p:nvSpPr>
        <p:spPr>
          <a:xfrm>
            <a:off x="1371599" y="1885279"/>
            <a:ext cx="9724031" cy="4116276"/>
          </a:xfrm>
        </p:spPr>
        <p:txBody>
          <a:bodyPr anchor="ctr">
            <a:normAutofit/>
          </a:bodyPr>
          <a:lstStyle/>
          <a:p>
            <a:r>
              <a:rPr lang="en-US" sz="1600" dirty="0"/>
              <a:t> </a:t>
            </a:r>
            <a:r>
              <a:rPr lang="en-US" sz="1600" b="1" dirty="0"/>
              <a:t>Loss function</a:t>
            </a:r>
          </a:p>
          <a:p>
            <a:r>
              <a:rPr lang="en-IN" sz="1600" b="1" dirty="0">
                <a:latin typeface="Times New Roman" panose="02020603050405020304" pitchFamily="18" charset="0"/>
                <a:cs typeface="Times New Roman" panose="02020603050405020304" pitchFamily="18" charset="0"/>
              </a:rPr>
              <a:t>Components of Loss Function:</a:t>
            </a: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Classification Loss</a:t>
            </a:r>
            <a:r>
              <a:rPr lang="en-IN" sz="1600" dirty="0">
                <a:latin typeface="Times New Roman" panose="02020603050405020304" pitchFamily="18" charset="0"/>
                <a:cs typeface="Times New Roman" panose="02020603050405020304" pitchFamily="18" charset="0"/>
              </a:rPr>
              <a:t>: Penalizes incorrect class predictions using Binary Cross-Entropy Loss.</a:t>
            </a:r>
          </a:p>
          <a:p>
            <a:pPr>
              <a:buFont typeface="+mj-lt"/>
              <a:buAutoNum type="arabicPeriod"/>
            </a:pPr>
            <a:r>
              <a:rPr lang="en-IN" sz="1600" b="1" dirty="0">
                <a:latin typeface="Times New Roman" panose="02020603050405020304" pitchFamily="18" charset="0"/>
                <a:cs typeface="Times New Roman" panose="02020603050405020304" pitchFamily="18" charset="0"/>
              </a:rPr>
              <a:t>Bounding Box Regression Loss</a:t>
            </a:r>
            <a:r>
              <a:rPr lang="en-IN" sz="1600" dirty="0">
                <a:latin typeface="Times New Roman" panose="02020603050405020304" pitchFamily="18" charset="0"/>
                <a:cs typeface="Times New Roman" panose="02020603050405020304" pitchFamily="18" charset="0"/>
              </a:rPr>
              <a:t>: Measures localization error </a:t>
            </a:r>
            <a:r>
              <a:rPr lang="en-IN" sz="1600">
                <a:latin typeface="Times New Roman" panose="02020603050405020304" pitchFamily="18" charset="0"/>
                <a:cs typeface="Times New Roman" panose="02020603050405020304" pitchFamily="18" charset="0"/>
              </a:rPr>
              <a:t>with CIoU </a:t>
            </a:r>
            <a:r>
              <a:rPr lang="en-IN" sz="1600" dirty="0">
                <a:latin typeface="Times New Roman" panose="02020603050405020304" pitchFamily="18" charset="0"/>
                <a:cs typeface="Times New Roman" panose="02020603050405020304" pitchFamily="18" charset="0"/>
              </a:rPr>
              <a:t>Loss, considering overlap, distance, and aspect ratio.</a:t>
            </a:r>
          </a:p>
          <a:p>
            <a:pPr>
              <a:buFont typeface="+mj-lt"/>
              <a:buAutoNum type="arabicPeriod"/>
            </a:pPr>
            <a:r>
              <a:rPr lang="en-IN" sz="1600" b="1" dirty="0">
                <a:latin typeface="Times New Roman" panose="02020603050405020304" pitchFamily="18" charset="0"/>
                <a:cs typeface="Times New Roman" panose="02020603050405020304" pitchFamily="18" charset="0"/>
              </a:rPr>
              <a:t>Object Loss</a:t>
            </a:r>
            <a:r>
              <a:rPr lang="en-IN" sz="1600" dirty="0">
                <a:latin typeface="Times New Roman" panose="02020603050405020304" pitchFamily="18" charset="0"/>
                <a:cs typeface="Times New Roman" panose="02020603050405020304" pitchFamily="18" charset="0"/>
              </a:rPr>
              <a:t>: Evaluates confidence in bounding box predictions using Binary Cross-Entropy Loss.</a:t>
            </a:r>
          </a:p>
          <a:p>
            <a:pPr>
              <a:buFont typeface="+mj-lt"/>
              <a:buAutoNum type="arabicPeriod"/>
            </a:pPr>
            <a:r>
              <a:rPr lang="en-IN" sz="1600" b="1" dirty="0">
                <a:latin typeface="Times New Roman" panose="02020603050405020304" pitchFamily="18" charset="0"/>
                <a:cs typeface="Times New Roman" panose="02020603050405020304" pitchFamily="18" charset="0"/>
              </a:rPr>
              <a:t>Total Loss</a:t>
            </a:r>
            <a:r>
              <a:rPr lang="en-IN" sz="1600" dirty="0">
                <a:latin typeface="Times New Roman" panose="02020603050405020304" pitchFamily="18" charset="0"/>
                <a:cs typeface="Times New Roman" panose="02020603050405020304" pitchFamily="18" charset="0"/>
              </a:rPr>
              <a:t>: Sum of all components to optimize classification and localization tasks.</a:t>
            </a:r>
          </a:p>
          <a:p>
            <a:r>
              <a:rPr lang="en-IN" sz="1600" b="1" dirty="0">
                <a:latin typeface="Times New Roman" panose="02020603050405020304" pitchFamily="18" charset="0"/>
                <a:cs typeface="Times New Roman" panose="02020603050405020304" pitchFamily="18" charset="0"/>
              </a:rPr>
              <a:t>Computation Process:</a:t>
            </a:r>
            <a:endParaRPr lang="en-IN" sz="1600" dirty="0">
              <a:latin typeface="Times New Roman" panose="02020603050405020304" pitchFamily="18" charset="0"/>
              <a:cs typeface="Times New Roman" panose="02020603050405020304" pitchFamily="18" charset="0"/>
            </a:endParaRPr>
          </a:p>
          <a:p>
            <a:pPr marL="0" indent="0">
              <a:buNone/>
            </a:pPr>
            <a:r>
              <a:rPr lang="en-IN" sz="1600" b="1" dirty="0">
                <a:latin typeface="Times New Roman" panose="02020603050405020304" pitchFamily="18" charset="0"/>
                <a:cs typeface="Times New Roman" panose="02020603050405020304" pitchFamily="18" charset="0"/>
              </a:rPr>
              <a:t>   Forward Pass</a:t>
            </a:r>
            <a:r>
              <a:rPr lang="en-IN" sz="1600" dirty="0">
                <a:latin typeface="Times New Roman" panose="02020603050405020304" pitchFamily="18" charset="0"/>
                <a:cs typeface="Times New Roman" panose="02020603050405020304" pitchFamily="18" charset="0"/>
              </a:rPr>
              <a:t>: Generates predictions for class labels, bounding boxes, </a:t>
            </a:r>
            <a:r>
              <a:rPr lang="en-IN" sz="1600">
                <a:latin typeface="Times New Roman" panose="02020603050405020304" pitchFamily="18" charset="0"/>
                <a:cs typeface="Times New Roman" panose="02020603050405020304" pitchFamily="18" charset="0"/>
              </a:rPr>
              <a:t>and objectness </a:t>
            </a:r>
            <a:r>
              <a:rPr lang="en-IN" sz="1600" dirty="0">
                <a:latin typeface="Times New Roman" panose="02020603050405020304" pitchFamily="18" charset="0"/>
                <a:cs typeface="Times New Roman" panose="02020603050405020304" pitchFamily="18" charset="0"/>
              </a:rPr>
              <a:t>scores.</a:t>
            </a:r>
          </a:p>
          <a:p>
            <a:pPr marL="0" indent="0">
              <a:buNone/>
            </a:pPr>
            <a:r>
              <a:rPr lang="en-IN" sz="1600" b="1" dirty="0">
                <a:latin typeface="Times New Roman" panose="02020603050405020304" pitchFamily="18" charset="0"/>
                <a:cs typeface="Times New Roman" panose="02020603050405020304" pitchFamily="18" charset="0"/>
              </a:rPr>
              <a:t>   Loss Calculation</a:t>
            </a:r>
            <a:r>
              <a:rPr lang="en-IN" sz="1600" dirty="0">
                <a:latin typeface="Times New Roman" panose="02020603050405020304" pitchFamily="18" charset="0"/>
                <a:cs typeface="Times New Roman" panose="02020603050405020304" pitchFamily="18" charset="0"/>
              </a:rPr>
              <a:t>: Compares predictions with ground truth.</a:t>
            </a:r>
          </a:p>
          <a:p>
            <a:pPr marL="0" indent="0">
              <a:buNone/>
            </a:pPr>
            <a:r>
              <a:rPr lang="en-IN" sz="1600" b="1" dirty="0">
                <a:latin typeface="Times New Roman" panose="02020603050405020304" pitchFamily="18" charset="0"/>
                <a:cs typeface="Times New Roman" panose="02020603050405020304" pitchFamily="18" charset="0"/>
              </a:rPr>
              <a:t>   Backward Pass</a:t>
            </a:r>
            <a:r>
              <a:rPr lang="en-IN" sz="1600" dirty="0">
                <a:latin typeface="Times New Roman" panose="02020603050405020304" pitchFamily="18" charset="0"/>
                <a:cs typeface="Times New Roman" panose="02020603050405020304" pitchFamily="18" charset="0"/>
              </a:rPr>
              <a:t>: Computes gradients and updates model parameters to minimize total loss.</a:t>
            </a:r>
          </a:p>
          <a:p>
            <a:endParaRPr lang="en-US" sz="1600" dirty="0"/>
          </a:p>
        </p:txBody>
      </p:sp>
    </p:spTree>
    <p:extLst>
      <p:ext uri="{BB962C8B-B14F-4D97-AF65-F5344CB8AC3E}">
        <p14:creationId xmlns:p14="http://schemas.microsoft.com/office/powerpoint/2010/main" val="3117545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63C794-EF65-080C-8866-75A4A71EF9E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NN model from pytorch</a:t>
            </a:r>
          </a:p>
        </p:txBody>
      </p:sp>
      <p:sp>
        <p:nvSpPr>
          <p:cNvPr id="3" name="Content Placeholder 2">
            <a:extLst>
              <a:ext uri="{FF2B5EF4-FFF2-40B4-BE49-F238E27FC236}">
                <a16:creationId xmlns:a16="http://schemas.microsoft.com/office/drawing/2014/main" id="{FBC790A8-6B29-107E-D5B0-6D47D744CF82}"/>
              </a:ext>
            </a:extLst>
          </p:cNvPr>
          <p:cNvSpPr>
            <a:spLocks noGrp="1"/>
          </p:cNvSpPr>
          <p:nvPr>
            <p:ph idx="1"/>
          </p:nvPr>
        </p:nvSpPr>
        <p:spPr>
          <a:xfrm>
            <a:off x="1371599" y="2318197"/>
            <a:ext cx="9724031" cy="3683358"/>
          </a:xfrm>
        </p:spPr>
        <p:txBody>
          <a:bodyPr anchor="ctr">
            <a:normAutofit fontScale="25000" lnSpcReduction="20000"/>
          </a:bodyPr>
          <a:lstStyle/>
          <a:p>
            <a:r>
              <a:rPr lang="en-IN" sz="4800" b="1" dirty="0">
                <a:latin typeface="Times New Roman" panose="02020603050405020304" pitchFamily="18" charset="0"/>
                <a:cs typeface="Times New Roman" panose="02020603050405020304" pitchFamily="18" charset="0"/>
              </a:rPr>
              <a:t>YOLOv5x Architecture </a:t>
            </a:r>
          </a:p>
          <a:p>
            <a:pPr>
              <a:buFont typeface="+mj-lt"/>
              <a:buAutoNum type="arabicPeriod"/>
            </a:pPr>
            <a:r>
              <a:rPr lang="en-IN" sz="4800" b="1" dirty="0">
                <a:latin typeface="Times New Roman" panose="02020603050405020304" pitchFamily="18" charset="0"/>
                <a:cs typeface="Times New Roman" panose="02020603050405020304" pitchFamily="18" charset="0"/>
              </a:rPr>
              <a:t>Backbone</a:t>
            </a:r>
            <a:r>
              <a:rPr lang="en-IN" sz="4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Architecture</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CSPNet</a:t>
            </a:r>
            <a:r>
              <a:rPr lang="en-IN" sz="4800" dirty="0">
                <a:latin typeface="Times New Roman" panose="02020603050405020304" pitchFamily="18" charset="0"/>
                <a:cs typeface="Times New Roman" panose="02020603050405020304" pitchFamily="18" charset="0"/>
              </a:rPr>
              <a:t> (Cross Stage Partial Network)</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Function</a:t>
            </a:r>
            <a:r>
              <a:rPr lang="en-IN" sz="4800" dirty="0">
                <a:latin typeface="Times New Roman" panose="02020603050405020304" pitchFamily="18" charset="0"/>
                <a:cs typeface="Times New Roman" panose="02020603050405020304" pitchFamily="18" charset="0"/>
              </a:rPr>
              <a:t>: Extracts hierarchical feature representations.</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Advantage</a:t>
            </a:r>
            <a:r>
              <a:rPr lang="en-IN" sz="4800" dirty="0">
                <a:latin typeface="Times New Roman" panose="02020603050405020304" pitchFamily="18" charset="0"/>
                <a:cs typeface="Times New Roman" panose="02020603050405020304" pitchFamily="18" charset="0"/>
              </a:rPr>
              <a:t>: Efficient feature extraction with reduced complexity.</a:t>
            </a:r>
          </a:p>
          <a:p>
            <a:pPr>
              <a:buFont typeface="+mj-lt"/>
              <a:buAutoNum type="arabicPeriod"/>
            </a:pPr>
            <a:r>
              <a:rPr lang="en-IN" sz="4800" b="1" dirty="0">
                <a:latin typeface="Times New Roman" panose="02020603050405020304" pitchFamily="18" charset="0"/>
                <a:cs typeface="Times New Roman" panose="02020603050405020304" pitchFamily="18" charset="0"/>
              </a:rPr>
              <a:t>Neck</a:t>
            </a:r>
            <a:r>
              <a:rPr lang="en-IN" sz="4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Architecture</a:t>
            </a:r>
            <a:r>
              <a:rPr lang="en-IN" sz="4800" dirty="0">
                <a:latin typeface="Times New Roman" panose="02020603050405020304" pitchFamily="18" charset="0"/>
                <a:cs typeface="Times New Roman" panose="02020603050405020304" pitchFamily="18" charset="0"/>
              </a:rPr>
              <a:t>: </a:t>
            </a:r>
            <a:r>
              <a:rPr lang="en-IN" sz="4800" dirty="0" err="1">
                <a:latin typeface="Times New Roman" panose="02020603050405020304" pitchFamily="18" charset="0"/>
                <a:cs typeface="Times New Roman" panose="02020603050405020304" pitchFamily="18" charset="0"/>
              </a:rPr>
              <a:t>PANet</a:t>
            </a:r>
            <a:r>
              <a:rPr lang="en-IN" sz="4800" dirty="0">
                <a:latin typeface="Times New Roman" panose="02020603050405020304" pitchFamily="18" charset="0"/>
                <a:cs typeface="Times New Roman" panose="02020603050405020304" pitchFamily="18" charset="0"/>
              </a:rPr>
              <a:t> + FPN (Path Aggregation and Feature Pyramid Networks)</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Function</a:t>
            </a:r>
            <a:r>
              <a:rPr lang="en-IN" sz="4800" dirty="0">
                <a:latin typeface="Times New Roman" panose="02020603050405020304" pitchFamily="18" charset="0"/>
                <a:cs typeface="Times New Roman" panose="02020603050405020304" pitchFamily="18" charset="0"/>
              </a:rPr>
              <a:t>: Aggregates multi-scale features for object detection.</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Advantage</a:t>
            </a:r>
            <a:r>
              <a:rPr lang="en-IN" sz="4800" dirty="0">
                <a:latin typeface="Times New Roman" panose="02020603050405020304" pitchFamily="18" charset="0"/>
                <a:cs typeface="Times New Roman" panose="02020603050405020304" pitchFamily="18" charset="0"/>
              </a:rPr>
              <a:t>: Improves detection of small and large objects.</a:t>
            </a:r>
          </a:p>
          <a:p>
            <a:pPr>
              <a:buFont typeface="+mj-lt"/>
              <a:buAutoNum type="arabicPeriod"/>
            </a:pPr>
            <a:r>
              <a:rPr lang="en-IN" sz="4800" b="1" dirty="0">
                <a:latin typeface="Times New Roman" panose="02020603050405020304" pitchFamily="18" charset="0"/>
                <a:cs typeface="Times New Roman" panose="02020603050405020304" pitchFamily="18" charset="0"/>
              </a:rPr>
              <a:t>Head</a:t>
            </a:r>
            <a:r>
              <a:rPr lang="en-IN" sz="4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Architecture</a:t>
            </a:r>
            <a:r>
              <a:rPr lang="en-IN" sz="4800" dirty="0">
                <a:latin typeface="Times New Roman" panose="02020603050405020304" pitchFamily="18" charset="0"/>
                <a:cs typeface="Times New Roman" panose="02020603050405020304" pitchFamily="18" charset="0"/>
              </a:rPr>
              <a:t>: YOLO Head</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Function</a:t>
            </a:r>
            <a:r>
              <a:rPr lang="en-IN" sz="4800" dirty="0">
                <a:latin typeface="Times New Roman" panose="02020603050405020304" pitchFamily="18" charset="0"/>
                <a:cs typeface="Times New Roman" panose="02020603050405020304" pitchFamily="18" charset="0"/>
              </a:rPr>
              <a:t>: Performs object classification and bounding box regression.</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Advantage</a:t>
            </a:r>
            <a:r>
              <a:rPr lang="en-IN" sz="4800" dirty="0">
                <a:latin typeface="Times New Roman" panose="02020603050405020304" pitchFamily="18" charset="0"/>
                <a:cs typeface="Times New Roman" panose="02020603050405020304" pitchFamily="18" charset="0"/>
              </a:rPr>
              <a:t>: Real-time inference capabilities.</a:t>
            </a:r>
          </a:p>
          <a:p>
            <a:pPr>
              <a:buFont typeface="+mj-lt"/>
              <a:buAutoNum type="arabicPeriod"/>
            </a:pPr>
            <a:r>
              <a:rPr lang="en-IN" sz="4800" b="1" dirty="0">
                <a:latin typeface="Times New Roman" panose="02020603050405020304" pitchFamily="18" charset="0"/>
                <a:cs typeface="Times New Roman" panose="02020603050405020304" pitchFamily="18" charset="0"/>
              </a:rPr>
              <a:t>Detection Layers</a:t>
            </a:r>
            <a:r>
              <a:rPr lang="en-IN" sz="48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4800" b="1" dirty="0">
                <a:latin typeface="Times New Roman" panose="02020603050405020304" pitchFamily="18" charset="0"/>
                <a:cs typeface="Times New Roman" panose="02020603050405020304" pitchFamily="18" charset="0"/>
              </a:rPr>
              <a:t>SPP (Spatial Pyramid Pooling)</a:t>
            </a:r>
            <a:r>
              <a:rPr lang="en-IN" sz="4800" dirty="0">
                <a:latin typeface="Times New Roman" panose="02020603050405020304" pitchFamily="18" charset="0"/>
                <a:cs typeface="Times New Roman" panose="02020603050405020304" pitchFamily="18" charset="0"/>
              </a:rPr>
              <a:t>:</a:t>
            </a:r>
          </a:p>
          <a:p>
            <a:pPr marL="1143000" lvl="2" indent="-228600">
              <a:buFont typeface="+mj-lt"/>
              <a:buAutoNum type="arabicPeriod"/>
            </a:pPr>
            <a:r>
              <a:rPr lang="en-IN" sz="4800" b="1" dirty="0">
                <a:latin typeface="Times New Roman" panose="02020603050405020304" pitchFamily="18" charset="0"/>
                <a:cs typeface="Times New Roman" panose="02020603050405020304" pitchFamily="18" charset="0"/>
              </a:rPr>
              <a:t>Function</a:t>
            </a:r>
            <a:r>
              <a:rPr lang="en-IN" sz="4800" dirty="0">
                <a:latin typeface="Times New Roman" panose="02020603050405020304" pitchFamily="18" charset="0"/>
                <a:cs typeface="Times New Roman" panose="02020603050405020304" pitchFamily="18" charset="0"/>
              </a:rPr>
              <a:t>: Pools features at multiple scales for better context.</a:t>
            </a:r>
          </a:p>
          <a:p>
            <a:pPr marL="1143000" lvl="2" indent="-228600">
              <a:buFont typeface="+mj-lt"/>
              <a:buAutoNum type="arabicPeriod"/>
            </a:pPr>
            <a:r>
              <a:rPr lang="en-IN" sz="4800" b="1" dirty="0">
                <a:latin typeface="Times New Roman" panose="02020603050405020304" pitchFamily="18" charset="0"/>
                <a:cs typeface="Times New Roman" panose="02020603050405020304" pitchFamily="18" charset="0"/>
              </a:rPr>
              <a:t>Advantage</a:t>
            </a:r>
            <a:r>
              <a:rPr lang="en-IN" sz="4800" dirty="0">
                <a:latin typeface="Times New Roman" panose="02020603050405020304" pitchFamily="18" charset="0"/>
                <a:cs typeface="Times New Roman" panose="02020603050405020304" pitchFamily="18" charset="0"/>
              </a:rPr>
              <a:t>: Detects objects of varying sizes effectively.</a:t>
            </a:r>
          </a:p>
          <a:p>
            <a:pPr marL="0" indent="0">
              <a:buNone/>
            </a:pPr>
            <a:endParaRPr lang="en-US" sz="2000" dirty="0"/>
          </a:p>
        </p:txBody>
      </p:sp>
    </p:spTree>
    <p:extLst>
      <p:ext uri="{BB962C8B-B14F-4D97-AF65-F5344CB8AC3E}">
        <p14:creationId xmlns:p14="http://schemas.microsoft.com/office/powerpoint/2010/main" val="125678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7E0AC-8B0F-1365-5F55-55A5082234D7}"/>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Transfer Learning</a:t>
            </a:r>
          </a:p>
        </p:txBody>
      </p:sp>
      <p:sp>
        <p:nvSpPr>
          <p:cNvPr id="3" name="Content Placeholder 2">
            <a:extLst>
              <a:ext uri="{FF2B5EF4-FFF2-40B4-BE49-F238E27FC236}">
                <a16:creationId xmlns:a16="http://schemas.microsoft.com/office/drawing/2014/main" id="{24FD7901-9E3A-2DF4-FC9E-1C088DB0323A}"/>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endParaRPr lang="en-US" sz="1700" kern="1200" dirty="0">
              <a:solidFill>
                <a:srgbClr val="FFFFFF"/>
              </a:solidFill>
              <a:latin typeface="+mn-lt"/>
              <a:ea typeface="+mn-ea"/>
              <a:cs typeface="+mn-cs"/>
            </a:endParaRPr>
          </a:p>
        </p:txBody>
      </p:sp>
      <p:pic>
        <p:nvPicPr>
          <p:cNvPr id="4" name="Picture 3">
            <a:extLst>
              <a:ext uri="{FF2B5EF4-FFF2-40B4-BE49-F238E27FC236}">
                <a16:creationId xmlns:a16="http://schemas.microsoft.com/office/drawing/2014/main" id="{5D819E7B-66B8-D069-B4F7-B70FB077999A}"/>
              </a:ext>
            </a:extLst>
          </p:cNvPr>
          <p:cNvPicPr>
            <a:picLocks noChangeAspect="1"/>
          </p:cNvPicPr>
          <p:nvPr/>
        </p:nvPicPr>
        <p:blipFill>
          <a:blip r:embed="rId2"/>
          <a:stretch>
            <a:fillRect/>
          </a:stretch>
        </p:blipFill>
        <p:spPr>
          <a:xfrm>
            <a:off x="432225" y="2833068"/>
            <a:ext cx="11327549" cy="2718609"/>
          </a:xfrm>
          <a:prstGeom prst="rect">
            <a:avLst/>
          </a:prstGeom>
        </p:spPr>
      </p:pic>
    </p:spTree>
    <p:extLst>
      <p:ext uri="{BB962C8B-B14F-4D97-AF65-F5344CB8AC3E}">
        <p14:creationId xmlns:p14="http://schemas.microsoft.com/office/powerpoint/2010/main" val="205649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63B617-F17B-BAA0-F725-673071652116}"/>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Training</a:t>
            </a:r>
          </a:p>
        </p:txBody>
      </p:sp>
      <p:sp>
        <p:nvSpPr>
          <p:cNvPr id="3" name="Content Placeholder 2">
            <a:extLst>
              <a:ext uri="{FF2B5EF4-FFF2-40B4-BE49-F238E27FC236}">
                <a16:creationId xmlns:a16="http://schemas.microsoft.com/office/drawing/2014/main" id="{836664E5-A46B-29CA-127C-934C853EF3DA}"/>
              </a:ext>
            </a:extLst>
          </p:cNvPr>
          <p:cNvSpPr>
            <a:spLocks noGrp="1"/>
          </p:cNvSpPr>
          <p:nvPr>
            <p:ph idx="1"/>
          </p:nvPr>
        </p:nvSpPr>
        <p:spPr>
          <a:xfrm>
            <a:off x="1371599" y="1891970"/>
            <a:ext cx="9724031" cy="4109585"/>
          </a:xfrm>
        </p:spPr>
        <p:txBody>
          <a:bodyPr anchor="ctr">
            <a:noAutofit/>
          </a:bodyPr>
          <a:lstStyle/>
          <a:p>
            <a:r>
              <a:rPr lang="en-US" sz="1200" dirty="0">
                <a:latin typeface="Times New Roman" panose="02020603050405020304" pitchFamily="18" charset="0"/>
                <a:cs typeface="Times New Roman" panose="02020603050405020304" pitchFamily="18" charset="0"/>
              </a:rPr>
              <a:t>Mini-batch size -32</a:t>
            </a:r>
          </a:p>
          <a:p>
            <a:r>
              <a:rPr lang="en-US" sz="1200" dirty="0">
                <a:latin typeface="Times New Roman" panose="02020603050405020304" pitchFamily="18" charset="0"/>
                <a:cs typeface="Times New Roman" panose="02020603050405020304" pitchFamily="18" charset="0"/>
              </a:rPr>
              <a:t>Optimization algorithm and its hyperparameter settings (e.g., learning rate, weight decay)</a:t>
            </a:r>
          </a:p>
          <a:p>
            <a:r>
              <a:rPr lang="en-IN" sz="1200" b="1" dirty="0">
                <a:latin typeface="Times New Roman" panose="02020603050405020304" pitchFamily="18" charset="0"/>
                <a:cs typeface="Times New Roman" panose="02020603050405020304" pitchFamily="18" charset="0"/>
              </a:rPr>
              <a:t>Adam Optimizer</a:t>
            </a:r>
            <a:r>
              <a:rPr lang="en-IN"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Utilized for training the corrosion classification model.</a:t>
            </a:r>
          </a:p>
          <a:p>
            <a:pPr>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Combines the benefits of:</a:t>
            </a:r>
          </a:p>
          <a:p>
            <a:pPr marL="742950" lvl="1"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Momentum</a:t>
            </a:r>
            <a:r>
              <a:rPr lang="en-IN" sz="1200" dirty="0">
                <a:latin typeface="Times New Roman" panose="02020603050405020304" pitchFamily="18" charset="0"/>
                <a:cs typeface="Times New Roman" panose="02020603050405020304" pitchFamily="18" charset="0"/>
              </a:rPr>
              <a:t> for accelerating convergence.</a:t>
            </a:r>
          </a:p>
          <a:p>
            <a:pPr marL="742950" lvl="1" indent="-285750">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Adaptive learning rate</a:t>
            </a:r>
            <a:r>
              <a:rPr lang="en-IN" sz="1200" dirty="0">
                <a:latin typeface="Times New Roman" panose="02020603050405020304" pitchFamily="18" charset="0"/>
                <a:cs typeface="Times New Roman" panose="02020603050405020304" pitchFamily="18" charset="0"/>
              </a:rPr>
              <a:t> for different parameters.</a:t>
            </a:r>
            <a:endParaRPr lang="en-US"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Learning Rate</a:t>
            </a:r>
            <a:r>
              <a:rPr lang="en-IN"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Initial learning rate: </a:t>
            </a:r>
            <a:r>
              <a:rPr lang="en-IN" sz="1200" b="1" dirty="0">
                <a:latin typeface="Times New Roman" panose="02020603050405020304" pitchFamily="18" charset="0"/>
                <a:cs typeface="Times New Roman" panose="02020603050405020304" pitchFamily="18" charset="0"/>
              </a:rPr>
              <a:t>0.005</a:t>
            </a:r>
            <a:r>
              <a:rPr lang="en-IN"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Learning Rate Scheduling</a:t>
            </a:r>
            <a:r>
              <a:rPr lang="en-IN" sz="1200" dirty="0">
                <a:latin typeface="Times New Roman" panose="02020603050405020304" pitchFamily="18" charset="0"/>
                <a:cs typeface="Times New Roman" panose="02020603050405020304" pitchFamily="18" charset="0"/>
              </a:rPr>
              <a:t>: Step scheduler reduces the learning rate by a factor of </a:t>
            </a:r>
            <a:r>
              <a:rPr lang="en-IN" sz="1200" b="1" dirty="0">
                <a:latin typeface="Times New Roman" panose="02020603050405020304" pitchFamily="18" charset="0"/>
                <a:cs typeface="Times New Roman" panose="02020603050405020304" pitchFamily="18" charset="0"/>
              </a:rPr>
              <a:t>0.1 every 3 epochs</a:t>
            </a:r>
            <a:r>
              <a:rPr lang="en-IN" sz="1200" dirty="0">
                <a:latin typeface="Times New Roman" panose="02020603050405020304" pitchFamily="18" charset="0"/>
                <a:cs typeface="Times New Roman" panose="02020603050405020304" pitchFamily="18" charset="0"/>
              </a:rPr>
              <a:t> for fine-tuning the learning process.</a:t>
            </a:r>
          </a:p>
          <a:p>
            <a:r>
              <a:rPr lang="en-IN" sz="1200" b="1" dirty="0">
                <a:latin typeface="Times New Roman" panose="02020603050405020304" pitchFamily="18" charset="0"/>
                <a:cs typeface="Times New Roman" panose="02020603050405020304" pitchFamily="18" charset="0"/>
              </a:rPr>
              <a:t>Weight Decay</a:t>
            </a:r>
            <a:r>
              <a:rPr lang="en-IN"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Set to </a:t>
            </a:r>
            <a:r>
              <a:rPr lang="en-IN" sz="1200" b="1" dirty="0">
                <a:latin typeface="Times New Roman" panose="02020603050405020304" pitchFamily="18" charset="0"/>
                <a:cs typeface="Times New Roman" panose="02020603050405020304" pitchFamily="18" charset="0"/>
              </a:rPr>
              <a:t>0.001</a:t>
            </a:r>
            <a:r>
              <a:rPr lang="en-IN" sz="1200" dirty="0">
                <a:latin typeface="Times New Roman" panose="02020603050405020304" pitchFamily="18" charset="0"/>
                <a:cs typeface="Times New Roman" panose="02020603050405020304" pitchFamily="18" charset="0"/>
              </a:rPr>
              <a:t>, preventing overfitting by penalizing large weights.</a:t>
            </a:r>
          </a:p>
          <a:p>
            <a:r>
              <a:rPr lang="en-IN" sz="1200" b="1" dirty="0">
                <a:latin typeface="Times New Roman" panose="02020603050405020304" pitchFamily="18" charset="0"/>
                <a:cs typeface="Times New Roman" panose="02020603050405020304" pitchFamily="18" charset="0"/>
              </a:rPr>
              <a:t>Momentum</a:t>
            </a:r>
            <a:r>
              <a:rPr lang="en-IN"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Momentum value of </a:t>
            </a:r>
            <a:r>
              <a:rPr lang="en-IN" sz="1200" b="1" dirty="0">
                <a:latin typeface="Times New Roman" panose="02020603050405020304" pitchFamily="18" charset="0"/>
                <a:cs typeface="Times New Roman" panose="02020603050405020304" pitchFamily="18" charset="0"/>
              </a:rPr>
              <a:t>0.95</a:t>
            </a:r>
            <a:r>
              <a:rPr lang="en-IN" sz="1200" dirty="0">
                <a:latin typeface="Times New Roman" panose="02020603050405020304" pitchFamily="18" charset="0"/>
                <a:cs typeface="Times New Roman" panose="02020603050405020304" pitchFamily="18" charset="0"/>
              </a:rPr>
              <a:t> for stabilizing updates during training.</a:t>
            </a:r>
          </a:p>
        </p:txBody>
      </p:sp>
    </p:spTree>
    <p:extLst>
      <p:ext uri="{BB962C8B-B14F-4D97-AF65-F5344CB8AC3E}">
        <p14:creationId xmlns:p14="http://schemas.microsoft.com/office/powerpoint/2010/main" val="405090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A8AEC-7E8A-CA4C-40DF-3C032B5B52DC}"/>
              </a:ext>
            </a:extLst>
          </p:cNvPr>
          <p:cNvSpPr>
            <a:spLocks noGrp="1"/>
          </p:cNvSpPr>
          <p:nvPr>
            <p:ph type="title"/>
          </p:nvPr>
        </p:nvSpPr>
        <p:spPr>
          <a:xfrm>
            <a:off x="1371599" y="294538"/>
            <a:ext cx="9895951" cy="1033669"/>
          </a:xfrm>
        </p:spPr>
        <p:txBody>
          <a:bodyPr>
            <a:normAutofit/>
          </a:bodyPr>
          <a:lstStyle/>
          <a:p>
            <a:r>
              <a:rPr lang="en-US" sz="3400">
                <a:solidFill>
                  <a:srgbClr val="FFFFFF"/>
                </a:solidFill>
                <a:latin typeface="Times New Roman" panose="02020603050405020304" pitchFamily="18" charset="0"/>
                <a:cs typeface="Times New Roman" panose="02020603050405020304" pitchFamily="18" charset="0"/>
              </a:rPr>
              <a:t>Training</a:t>
            </a:r>
            <a:br>
              <a:rPr lang="en-US" sz="3400">
                <a:solidFill>
                  <a:srgbClr val="FFFFFF"/>
                </a:solidFill>
                <a:latin typeface="Times New Roman" panose="02020603050405020304" pitchFamily="18" charset="0"/>
                <a:cs typeface="Times New Roman" panose="02020603050405020304" pitchFamily="18" charset="0"/>
              </a:rPr>
            </a:br>
            <a:endParaRPr lang="en-US" sz="3400">
              <a:solidFill>
                <a:srgbClr val="FFFFFF"/>
              </a:solidFill>
            </a:endParaRPr>
          </a:p>
        </p:txBody>
      </p:sp>
      <p:sp>
        <p:nvSpPr>
          <p:cNvPr id="3" name="Content Placeholder 2">
            <a:extLst>
              <a:ext uri="{FF2B5EF4-FFF2-40B4-BE49-F238E27FC236}">
                <a16:creationId xmlns:a16="http://schemas.microsoft.com/office/drawing/2014/main" id="{76F430D0-8D7D-4356-5DF7-E1351F693959}"/>
              </a:ext>
            </a:extLst>
          </p:cNvPr>
          <p:cNvSpPr>
            <a:spLocks noGrp="1"/>
          </p:cNvSpPr>
          <p:nvPr>
            <p:ph idx="1"/>
          </p:nvPr>
        </p:nvSpPr>
        <p:spPr>
          <a:xfrm>
            <a:off x="1371599" y="2318197"/>
            <a:ext cx="9724031" cy="3683358"/>
          </a:xfrm>
        </p:spPr>
        <p:txBody>
          <a:bodyPr anchor="ctr">
            <a:normAutofit/>
          </a:bodyPr>
          <a:lstStyle/>
          <a:p>
            <a:r>
              <a:rPr lang="en-US" sz="1600">
                <a:latin typeface="Times New Roman" panose="02020603050405020304" pitchFamily="18" charset="0"/>
                <a:cs typeface="Times New Roman" panose="02020603050405020304" pitchFamily="18" charset="0"/>
              </a:rPr>
              <a:t>Hyperparameter search</a:t>
            </a:r>
            <a:br>
              <a:rPr lang="en-US" sz="1600">
                <a:latin typeface="Times New Roman" panose="02020603050405020304" pitchFamily="18" charset="0"/>
                <a:cs typeface="Times New Roman" panose="02020603050405020304" pitchFamily="18" charset="0"/>
              </a:rPr>
            </a:br>
            <a:r>
              <a:rPr lang="en-IN" sz="1600" b="1">
                <a:latin typeface="Times New Roman" panose="02020603050405020304" pitchFamily="18" charset="0"/>
                <a:cs typeface="Times New Roman" panose="02020603050405020304" pitchFamily="18" charset="0"/>
              </a:rPr>
              <a:t>Goal</a:t>
            </a:r>
            <a:r>
              <a:rPr lang="en-IN" sz="1600">
                <a:latin typeface="Times New Roman" panose="02020603050405020304" pitchFamily="18" charset="0"/>
                <a:cs typeface="Times New Roman" panose="02020603050405020304" pitchFamily="18" charset="0"/>
              </a:rPr>
              <a:t>: Optimize model performance by tuning key hyperparameters.</a:t>
            </a: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Search Method</a:t>
            </a:r>
            <a:r>
              <a:rPr lang="en-IN" sz="1600">
                <a:latin typeface="Times New Roman" panose="02020603050405020304" pitchFamily="18" charset="0"/>
                <a:cs typeface="Times New Roman" panose="02020603050405020304" pitchFamily="18" charset="0"/>
              </a:rPr>
              <a:t>: Grid Search.</a:t>
            </a: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Hyperparameters Tuned</a:t>
            </a:r>
            <a:r>
              <a:rPr lang="en-IN" sz="160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Learning Rate</a:t>
            </a:r>
            <a:r>
              <a:rPr lang="en-IN" sz="1600">
                <a:latin typeface="Times New Roman" panose="02020603050405020304" pitchFamily="18" charset="0"/>
                <a:cs typeface="Times New Roman" panose="02020603050405020304" pitchFamily="18" charset="0"/>
              </a:rPr>
              <a:t>: Range from 0.001 to 0.01.</a:t>
            </a:r>
          </a:p>
          <a:p>
            <a:pPr marL="742950" lvl="1" indent="-285750">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Batch Size</a:t>
            </a:r>
            <a:r>
              <a:rPr lang="en-IN" sz="1600">
                <a:latin typeface="Times New Roman" panose="02020603050405020304" pitchFamily="18" charset="0"/>
                <a:cs typeface="Times New Roman" panose="02020603050405020304" pitchFamily="18" charset="0"/>
              </a:rPr>
              <a:t>: Values of 16, 32, 64.</a:t>
            </a:r>
          </a:p>
          <a:p>
            <a:pPr marL="742950" lvl="1" indent="-285750">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Number of Layers</a:t>
            </a:r>
            <a:r>
              <a:rPr lang="en-IN" sz="1600">
                <a:latin typeface="Times New Roman" panose="02020603050405020304" pitchFamily="18" charset="0"/>
                <a:cs typeface="Times New Roman" panose="02020603050405020304" pitchFamily="18" charset="0"/>
              </a:rPr>
              <a:t>: Choices between 2 and 3.</a:t>
            </a:r>
          </a:p>
          <a:p>
            <a:pPr marL="742950" lvl="1" indent="-285750">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Dropout Rate</a:t>
            </a:r>
            <a:r>
              <a:rPr lang="en-IN" sz="1600">
                <a:latin typeface="Times New Roman" panose="02020603050405020304" pitchFamily="18" charset="0"/>
                <a:cs typeface="Times New Roman" panose="02020603050405020304" pitchFamily="18" charset="0"/>
              </a:rPr>
              <a:t>: 0.1, 0.2, and 0.3.</a:t>
            </a:r>
          </a:p>
          <a:p>
            <a:pPr>
              <a:buFont typeface="Arial" panose="020B0604020202020204" pitchFamily="34" charset="0"/>
              <a:buChar char="•"/>
            </a:pPr>
            <a:r>
              <a:rPr lang="en-IN" sz="1600" b="1">
                <a:latin typeface="Times New Roman" panose="02020603050405020304" pitchFamily="18" charset="0"/>
                <a:cs typeface="Times New Roman" panose="02020603050405020304" pitchFamily="18" charset="0"/>
              </a:rPr>
              <a:t>Results</a:t>
            </a:r>
            <a:r>
              <a:rPr lang="en-IN" sz="160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Optimal Learning Rate: </a:t>
            </a:r>
            <a:r>
              <a:rPr lang="en-IN" sz="1600" b="1">
                <a:latin typeface="Times New Roman" panose="02020603050405020304" pitchFamily="18" charset="0"/>
                <a:cs typeface="Times New Roman" panose="02020603050405020304" pitchFamily="18" charset="0"/>
              </a:rPr>
              <a:t>0.005</a:t>
            </a:r>
            <a:r>
              <a:rPr lang="en-IN" sz="160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Best Batch Size: </a:t>
            </a:r>
            <a:r>
              <a:rPr lang="en-IN" sz="1600" b="1">
                <a:latin typeface="Times New Roman" panose="02020603050405020304" pitchFamily="18" charset="0"/>
                <a:cs typeface="Times New Roman" panose="02020603050405020304" pitchFamily="18" charset="0"/>
              </a:rPr>
              <a:t>32</a:t>
            </a:r>
            <a:r>
              <a:rPr lang="en-IN" sz="160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1600">
                <a:latin typeface="Times New Roman" panose="02020603050405020304" pitchFamily="18" charset="0"/>
                <a:cs typeface="Times New Roman" panose="02020603050405020304" pitchFamily="18" charset="0"/>
              </a:rPr>
              <a:t>Model achieved higher accuracy and generalization with fine-tuned hyperparameters.</a:t>
            </a:r>
          </a:p>
          <a:p>
            <a:endParaRPr lang="en-US" sz="1600"/>
          </a:p>
        </p:txBody>
      </p:sp>
    </p:spTree>
    <p:extLst>
      <p:ext uri="{BB962C8B-B14F-4D97-AF65-F5344CB8AC3E}">
        <p14:creationId xmlns:p14="http://schemas.microsoft.com/office/powerpoint/2010/main" val="135811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6418D4-CA81-9BF4-749C-D6340176872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Pre and post training comparison</a:t>
            </a:r>
          </a:p>
        </p:txBody>
      </p:sp>
      <p:sp>
        <p:nvSpPr>
          <p:cNvPr id="3" name="Content Placeholder 2">
            <a:extLst>
              <a:ext uri="{FF2B5EF4-FFF2-40B4-BE49-F238E27FC236}">
                <a16:creationId xmlns:a16="http://schemas.microsoft.com/office/drawing/2014/main" id="{0E673322-9ED3-745E-EC34-B7049DF75FD6}"/>
              </a:ext>
            </a:extLst>
          </p:cNvPr>
          <p:cNvSpPr>
            <a:spLocks noGrp="1"/>
          </p:cNvSpPr>
          <p:nvPr>
            <p:ph idx="1"/>
          </p:nvPr>
        </p:nvSpPr>
        <p:spPr>
          <a:xfrm>
            <a:off x="4810259" y="649480"/>
            <a:ext cx="6555347" cy="5546047"/>
          </a:xfrm>
        </p:spPr>
        <p:txBody>
          <a:bodyPr anchor="ctr">
            <a:normAutofit/>
          </a:bodyPr>
          <a:lstStyle/>
          <a:p>
            <a:r>
              <a:rPr lang="en-US" sz="1600" b="1">
                <a:latin typeface="Times New Roman" panose="02020603050405020304" pitchFamily="18" charset="0"/>
                <a:cs typeface="Times New Roman" panose="02020603050405020304" pitchFamily="18" charset="0"/>
              </a:rPr>
              <a:t>Compare losses and performance metric for training, validation, and test (e.g., mAP)</a:t>
            </a:r>
          </a:p>
          <a:p>
            <a:r>
              <a:rPr lang="en-IN" sz="1600" b="1">
                <a:latin typeface="Times New Roman" panose="02020603050405020304" pitchFamily="18" charset="0"/>
                <a:cs typeface="Times New Roman" panose="02020603050405020304" pitchFamily="18" charset="0"/>
              </a:rPr>
              <a:t>Performance Metrics</a:t>
            </a:r>
            <a:r>
              <a:rPr lang="en-IN" sz="1600">
                <a:latin typeface="Times New Roman" panose="02020603050405020304" pitchFamily="18" charset="0"/>
                <a:cs typeface="Times New Roman" panose="02020603050405020304" pitchFamily="18" charset="0"/>
              </a:rPr>
              <a:t>: Validation mAP (Mean Average Precision): 0.79 Validation Loss: 0.2 </a:t>
            </a:r>
          </a:p>
          <a:p>
            <a:r>
              <a:rPr lang="en-IN" sz="1600" b="1">
                <a:latin typeface="Times New Roman" panose="02020603050405020304" pitchFamily="18" charset="0"/>
                <a:cs typeface="Times New Roman" panose="02020603050405020304" pitchFamily="18" charset="0"/>
              </a:rPr>
              <a:t>Training and Validation Performances</a:t>
            </a:r>
            <a:r>
              <a:rPr lang="en-IN" sz="1600">
                <a:latin typeface="Times New Roman" panose="02020603050405020304" pitchFamily="18" charset="0"/>
                <a:cs typeface="Times New Roman" panose="02020603050405020304" pitchFamily="18" charset="0"/>
              </a:rPr>
              <a:t>: </a:t>
            </a:r>
          </a:p>
          <a:p>
            <a:pPr marL="0" indent="0">
              <a:buNone/>
            </a:pPr>
            <a:r>
              <a:rPr lang="en-IN" sz="1600">
                <a:latin typeface="Times New Roman" panose="02020603050405020304" pitchFamily="18" charset="0"/>
                <a:cs typeface="Times New Roman" panose="02020603050405020304" pitchFamily="18" charset="0"/>
              </a:rPr>
              <a:t>   1. </a:t>
            </a:r>
            <a:r>
              <a:rPr lang="en-IN" sz="1600" b="1">
                <a:latin typeface="Times New Roman" panose="02020603050405020304" pitchFamily="18" charset="0"/>
                <a:cs typeface="Times New Roman" panose="02020603050405020304" pitchFamily="18" charset="0"/>
              </a:rPr>
              <a:t>Loss: </a:t>
            </a:r>
            <a:r>
              <a:rPr lang="en-IN" sz="1600">
                <a:latin typeface="Times New Roman" panose="02020603050405020304" pitchFamily="18" charset="0"/>
                <a:cs typeface="Times New Roman" panose="02020603050405020304" pitchFamily="18" charset="0"/>
              </a:rPr>
              <a:t>Both training and validation loss showed a consistent decline over epochs, indicating effective learning. The validation loss stabilized at 0.2, demonstrating minimal overfitting. </a:t>
            </a:r>
          </a:p>
          <a:p>
            <a:pPr marL="0" indent="0">
              <a:buNone/>
            </a:pPr>
            <a:r>
              <a:rPr lang="en-IN" sz="1600">
                <a:latin typeface="Times New Roman" panose="02020603050405020304" pitchFamily="18" charset="0"/>
                <a:cs typeface="Times New Roman" panose="02020603050405020304" pitchFamily="18" charset="0"/>
              </a:rPr>
              <a:t>   2. </a:t>
            </a:r>
            <a:r>
              <a:rPr lang="en-IN" sz="1600" b="1">
                <a:latin typeface="Times New Roman" panose="02020603050405020304" pitchFamily="18" charset="0"/>
                <a:cs typeface="Times New Roman" panose="02020603050405020304" pitchFamily="18" charset="0"/>
              </a:rPr>
              <a:t>mAP: </a:t>
            </a:r>
            <a:r>
              <a:rPr lang="en-IN" sz="1600">
                <a:latin typeface="Times New Roman" panose="02020603050405020304" pitchFamily="18" charset="0"/>
                <a:cs typeface="Times New Roman" panose="02020603050405020304" pitchFamily="18" charset="0"/>
              </a:rPr>
              <a:t>The validation mAP improved steadily throughout training, starting from 0.65 and reaching a peak value of 0.79 at the end of 50 epochs.</a:t>
            </a:r>
            <a:endParaRPr lang="en-US" sz="1600">
              <a:latin typeface="Times New Roman" panose="02020603050405020304" pitchFamily="18" charset="0"/>
              <a:cs typeface="Times New Roman" panose="02020603050405020304" pitchFamily="18" charset="0"/>
            </a:endParaRPr>
          </a:p>
          <a:p>
            <a:r>
              <a:rPr lang="en-US" sz="1600" b="1">
                <a:latin typeface="Times New Roman" panose="02020603050405020304" pitchFamily="18" charset="0"/>
                <a:cs typeface="Times New Roman" panose="02020603050405020304" pitchFamily="18" charset="0"/>
              </a:rPr>
              <a:t>Compare predictions for two samples before and after training</a:t>
            </a:r>
          </a:p>
          <a:p>
            <a:r>
              <a:rPr lang="en-IN" sz="1600" b="1">
                <a:latin typeface="Times New Roman" panose="02020603050405020304" pitchFamily="18" charset="0"/>
                <a:cs typeface="Times New Roman" panose="02020603050405020304" pitchFamily="18" charset="0"/>
              </a:rPr>
              <a:t>Pre-Training Results:  </a:t>
            </a:r>
            <a:r>
              <a:rPr lang="en-IN" sz="1600">
                <a:latin typeface="Times New Roman" panose="02020603050405020304" pitchFamily="18" charset="0"/>
                <a:cs typeface="Times New Roman" panose="02020603050405020304" pitchFamily="18" charset="0"/>
              </a:rPr>
              <a:t>The model initialized with pretrained YOLOv5x weights (yolov5x.pt) had a baseline validation mAP of 0.68. This baseline performance was suboptimal for corrosion-specific tasks, showing limited detection capability.</a:t>
            </a:r>
          </a:p>
          <a:p>
            <a:r>
              <a:rPr lang="en-IN" sz="1600">
                <a:latin typeface="Times New Roman" panose="02020603050405020304" pitchFamily="18" charset="0"/>
                <a:cs typeface="Times New Roman" panose="02020603050405020304" pitchFamily="18" charset="0"/>
              </a:rPr>
              <a:t> </a:t>
            </a:r>
            <a:r>
              <a:rPr lang="en-IN" sz="1600" b="1">
                <a:latin typeface="Times New Roman" panose="02020603050405020304" pitchFamily="18" charset="0"/>
                <a:cs typeface="Times New Roman" panose="02020603050405020304" pitchFamily="18" charset="0"/>
              </a:rPr>
              <a:t>Post-Training Results: </a:t>
            </a:r>
            <a:r>
              <a:rPr lang="en-IN" sz="1600">
                <a:latin typeface="Times New Roman" panose="02020603050405020304" pitchFamily="18" charset="0"/>
                <a:cs typeface="Times New Roman" panose="02020603050405020304" pitchFamily="18" charset="0"/>
              </a:rPr>
              <a:t>After training with optimized hyperparameters, the validation mAP improved to 0.79, a relative increase of over 16%. Validation loss reduced significantly from 0.85 at initialization to 0.2, indicating better bounding box localization and classification accuracy.</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150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15DE3E-CF5C-84FD-1CDA-6EF1BF7B1D8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467959-DD54-D9AD-132B-B4819A6884CF}"/>
              </a:ext>
            </a:extLst>
          </p:cNvPr>
          <p:cNvSpPr>
            <a:spLocks noGrp="1"/>
          </p:cNvSpPr>
          <p:nvPr>
            <p:ph type="title"/>
          </p:nvPr>
        </p:nvSpPr>
        <p:spPr>
          <a:xfrm>
            <a:off x="1371599" y="294538"/>
            <a:ext cx="9895951" cy="1033669"/>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7916DD85-82FA-2D7F-8B7F-C09946E1FA87}"/>
              </a:ext>
            </a:extLst>
          </p:cNvPr>
          <p:cNvSpPr>
            <a:spLocks noGrp="1"/>
          </p:cNvSpPr>
          <p:nvPr>
            <p:ph idx="1"/>
          </p:nvPr>
        </p:nvSpPr>
        <p:spPr>
          <a:xfrm>
            <a:off x="1371599" y="2318197"/>
            <a:ext cx="9724031" cy="3683358"/>
          </a:xfrm>
        </p:spPr>
        <p:txBody>
          <a:bodyPr anchor="ctr">
            <a:normAutofit/>
          </a:bodyPr>
          <a:lstStyle/>
          <a:p>
            <a:r>
              <a:rPr lang="en-US" sz="2000" b="1" dirty="0">
                <a:latin typeface="Times New Roman" panose="02020603050405020304" pitchFamily="18" charset="0"/>
                <a:cs typeface="Times New Roman" panose="02020603050405020304" pitchFamily="18" charset="0"/>
              </a:rPr>
              <a:t>Provide details</a:t>
            </a:r>
          </a:p>
          <a:p>
            <a:pPr algn="l"/>
            <a:r>
              <a:rPr lang="en-US" sz="1800" dirty="0">
                <a:latin typeface="Times New Roman" panose="02020603050405020304" pitchFamily="18" charset="0"/>
                <a:cs typeface="Times New Roman" panose="02020603050405020304" pitchFamily="18" charset="0"/>
              </a:rPr>
              <a:t>Task: </a:t>
            </a:r>
            <a:r>
              <a:rPr lang="en-IN" sz="1800" dirty="0">
                <a:latin typeface="Times New Roman" panose="02020603050405020304" pitchFamily="18" charset="0"/>
                <a:cs typeface="Times New Roman" panose="02020603050405020304" pitchFamily="18" charset="0"/>
              </a:rPr>
              <a:t>Classifying five rice varieties using image and feature datasets while </a:t>
            </a:r>
            <a:r>
              <a:rPr lang="en-IN" sz="1800" b="0" i="0" dirty="0">
                <a:solidFill>
                  <a:srgbClr val="000000"/>
                </a:solidFill>
                <a:effectLst/>
                <a:latin typeface="Times New Roman" panose="02020603050405020304" pitchFamily="18" charset="0"/>
                <a:cs typeface="Times New Roman" panose="02020603050405020304" pitchFamily="18" charset="0"/>
              </a:rPr>
              <a:t>Convolutional Neural Networks (CNN) were employed for the image</a:t>
            </a:r>
            <a:r>
              <a:rPr lang="en-IN" sz="1800" dirty="0">
                <a:solidFill>
                  <a:srgbClr val="000000"/>
                </a:solidFill>
                <a:latin typeface="Times New Roman" panose="02020603050405020304" pitchFamily="18" charset="0"/>
                <a:cs typeface="Times New Roman" panose="02020603050405020304" pitchFamily="18" charset="0"/>
              </a:rPr>
              <a:t> </a:t>
            </a:r>
            <a:r>
              <a:rPr lang="en-IN" sz="1800" b="0" i="0" dirty="0">
                <a:solidFill>
                  <a:srgbClr val="000000"/>
                </a:solidFill>
                <a:effectLst/>
                <a:latin typeface="Times New Roman" panose="02020603050405020304" pitchFamily="18" charset="0"/>
                <a:cs typeface="Times New Roman" panose="02020603050405020304" pitchFamily="18" charset="0"/>
              </a:rPr>
              <a:t>dataset to perform the classification tasks.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Link to the dataset: </a:t>
            </a:r>
            <a:r>
              <a:rPr lang="en-US" sz="1800" dirty="0">
                <a:latin typeface="Times New Roman" panose="02020603050405020304" pitchFamily="18" charset="0"/>
                <a:cs typeface="Times New Roman" panose="02020603050405020304" pitchFamily="18" charset="0"/>
                <a:hlinkClick r:id="rId2"/>
              </a:rPr>
              <a:t>https://www.kaggle.com/datasets/muratkokludataset/rice-image-dataset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Number of samples: 75000</a:t>
            </a:r>
          </a:p>
          <a:p>
            <a:pPr lvl="1"/>
            <a:r>
              <a:rPr lang="en-US" sz="1800" dirty="0">
                <a:latin typeface="Times New Roman" panose="02020603050405020304" pitchFamily="18" charset="0"/>
                <a:cs typeface="Times New Roman" panose="02020603050405020304" pitchFamily="18" charset="0"/>
              </a:rPr>
              <a:t> Image size: </a:t>
            </a:r>
            <a:r>
              <a:rPr lang="en-IN" sz="1800" dirty="0">
                <a:latin typeface="Times New Roman" panose="02020603050405020304" pitchFamily="18" charset="0"/>
                <a:cs typeface="Times New Roman" panose="02020603050405020304" pitchFamily="18" charset="0"/>
              </a:rPr>
              <a:t>224x224 pixels</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Number of classes: 5('Arborio', 'Basmati', '</a:t>
            </a:r>
            <a:r>
              <a:rPr lang="en-US" sz="1800" dirty="0" err="1">
                <a:latin typeface="Times New Roman" panose="02020603050405020304" pitchFamily="18" charset="0"/>
                <a:cs typeface="Times New Roman" panose="02020603050405020304" pitchFamily="18" charset="0"/>
              </a:rPr>
              <a:t>Ipsala</a:t>
            </a:r>
            <a:r>
              <a:rPr lang="en-US" sz="1800" dirty="0">
                <a:latin typeface="Times New Roman" panose="02020603050405020304" pitchFamily="18" charset="0"/>
                <a:cs typeface="Times New Roman" panose="02020603050405020304" pitchFamily="18" charset="0"/>
              </a:rPr>
              <a:t>', 'Jasmine', '</a:t>
            </a:r>
            <a:r>
              <a:rPr lang="en-US" sz="1800" dirty="0" err="1">
                <a:latin typeface="Times New Roman" panose="02020603050405020304" pitchFamily="18" charset="0"/>
                <a:cs typeface="Times New Roman" panose="02020603050405020304" pitchFamily="18" charset="0"/>
              </a:rPr>
              <a:t>Karacadag</a:t>
            </a:r>
            <a:r>
              <a:rPr lang="en-US" sz="1800" dirty="0">
                <a:latin typeface="Times New Roman" panose="02020603050405020304" pitchFamily="18" charset="0"/>
                <a:cs typeface="Times New Roman" panose="02020603050405020304" pitchFamily="18" charset="0"/>
              </a:rPr>
              <a:t>’)</a:t>
            </a:r>
          </a:p>
          <a:p>
            <a:pPr lvl="1"/>
            <a:r>
              <a:rPr lang="en-IN" sz="1800" dirty="0">
                <a:latin typeface="Times New Roman" panose="02020603050405020304" pitchFamily="18" charset="0"/>
                <a:cs typeface="Times New Roman" panose="02020603050405020304" pitchFamily="18" charset="0"/>
              </a:rPr>
              <a:t>Length of training dataset: 2000,  Length of validation dataset: 500,  Length of testing dataset: 600</a:t>
            </a:r>
          </a:p>
          <a:p>
            <a:pPr lvl="1"/>
            <a:r>
              <a:rPr lang="en-US" sz="1800" dirty="0">
                <a:latin typeface="Times New Roman" panose="02020603050405020304" pitchFamily="18" charset="0"/>
                <a:cs typeface="Times New Roman" panose="02020603050405020304" pitchFamily="18" charset="0"/>
              </a:rPr>
              <a:t>Data Normalization : Mean=[0.485, 0.456, 0.406], Std=[0.229, 0.224, 0.225]</a:t>
            </a:r>
          </a:p>
        </p:txBody>
      </p:sp>
    </p:spTree>
    <p:extLst>
      <p:ext uri="{BB962C8B-B14F-4D97-AF65-F5344CB8AC3E}">
        <p14:creationId xmlns:p14="http://schemas.microsoft.com/office/powerpoint/2010/main" val="343513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44C00-CEFE-E692-FFDA-9B0EC214AB8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latin typeface="Times New Roman" panose="02020603050405020304" pitchFamily="18" charset="0"/>
                <a:cs typeface="Times New Roman" panose="02020603050405020304" pitchFamily="18" charset="0"/>
              </a:rPr>
              <a:t>Data augmentation techniques for training and prediction</a:t>
            </a:r>
            <a:br>
              <a:rPr lang="en-US" sz="4000" dirty="0">
                <a:solidFill>
                  <a:srgbClr val="FFFFFF"/>
                </a:solidFill>
                <a:latin typeface="Times New Roman" panose="02020603050405020304" pitchFamily="18" charset="0"/>
                <a:cs typeface="Times New Roman" panose="02020603050405020304" pitchFamily="18"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A37E4A48-DF72-D837-32F6-0D6B5E1F1850}"/>
              </a:ext>
            </a:extLst>
          </p:cNvPr>
          <p:cNvSpPr>
            <a:spLocks noGrp="1"/>
          </p:cNvSpPr>
          <p:nvPr>
            <p:ph idx="1"/>
          </p:nvPr>
        </p:nvSpPr>
        <p:spPr>
          <a:xfrm>
            <a:off x="4810259" y="649480"/>
            <a:ext cx="6555347" cy="5546047"/>
          </a:xfrm>
        </p:spPr>
        <p:txBody>
          <a:bodyPr anchor="ctr">
            <a:normAutofit/>
          </a:bodyPr>
          <a:lstStyle/>
          <a:p>
            <a:r>
              <a:rPr lang="en-IN" sz="2000" b="1">
                <a:latin typeface="Times New Roman" panose="02020603050405020304" pitchFamily="18" charset="0"/>
                <a:cs typeface="Times New Roman" panose="02020603050405020304" pitchFamily="18" charset="0"/>
              </a:rPr>
              <a:t>Training</a:t>
            </a:r>
            <a:r>
              <a:rPr lang="en-IN" sz="20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Random Resized Crop (224x224)</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Random Horizontal Flip</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Random Rotation (Eg:-15° to 15°)</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Colour Jitter (brightness, contrast, saturation, hue)</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Normalization (mean, std)</a:t>
            </a:r>
          </a:p>
          <a:p>
            <a:r>
              <a:rPr lang="en-IN" sz="2000" b="1">
                <a:latin typeface="Times New Roman" panose="02020603050405020304" pitchFamily="18" charset="0"/>
                <a:cs typeface="Times New Roman" panose="02020603050405020304" pitchFamily="18" charset="0"/>
              </a:rPr>
              <a:t>Prediction</a:t>
            </a:r>
            <a:r>
              <a:rPr lang="en-IN" sz="20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Resize (256x256)</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Centre Crop (224x224)</a:t>
            </a:r>
          </a:p>
          <a:p>
            <a:pPr>
              <a:buFont typeface="Arial" panose="020B0604020202020204" pitchFamily="34" charset="0"/>
              <a:buChar char="•"/>
            </a:pPr>
            <a:r>
              <a:rPr lang="en-IN" sz="2000">
                <a:latin typeface="Times New Roman" panose="02020603050405020304" pitchFamily="18" charset="0"/>
                <a:cs typeface="Times New Roman" panose="02020603050405020304" pitchFamily="18" charset="0"/>
              </a:rPr>
              <a:t>Normalization (mean, std)</a:t>
            </a:r>
          </a:p>
          <a:p>
            <a:endParaRPr lang="en-US" sz="2000"/>
          </a:p>
        </p:txBody>
      </p:sp>
    </p:spTree>
    <p:extLst>
      <p:ext uri="{BB962C8B-B14F-4D97-AF65-F5344CB8AC3E}">
        <p14:creationId xmlns:p14="http://schemas.microsoft.com/office/powerpoint/2010/main" val="1042774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42" name="Rectangle 104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Rectangle 104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9980B-51F8-D615-821F-7120D48C3994}"/>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3200" dirty="0">
                <a:solidFill>
                  <a:srgbClr val="FFFFFF"/>
                </a:solidFill>
                <a:latin typeface="Times New Roman" panose="02020603050405020304" pitchFamily="18" charset="0"/>
                <a:cs typeface="Times New Roman" panose="02020603050405020304" pitchFamily="18" charset="0"/>
              </a:rPr>
              <a:t>Add samples images from two classes</a:t>
            </a:r>
            <a:br>
              <a:rPr lang="en-US" sz="2800" dirty="0">
                <a:solidFill>
                  <a:srgbClr val="FFFFFF"/>
                </a:solidFill>
              </a:rPr>
            </a:br>
            <a:endParaRPr lang="en-US" sz="2800" dirty="0">
              <a:solidFill>
                <a:srgbClr val="FFFFFF"/>
              </a:solidFill>
            </a:endParaRPr>
          </a:p>
        </p:txBody>
      </p:sp>
      <p:pic>
        <p:nvPicPr>
          <p:cNvPr id="1030" name="Picture 6" descr="A white oval object with numbers on a black background&#10;&#10;Description automatically generated">
            <a:extLst>
              <a:ext uri="{FF2B5EF4-FFF2-40B4-BE49-F238E27FC236}">
                <a16:creationId xmlns:a16="http://schemas.microsoft.com/office/drawing/2014/main" id="{21978E8F-D2C2-80B6-76B5-38438D61923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1098" y="2181426"/>
            <a:ext cx="3905737" cy="39976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white object with numbers on it&#10;&#10;Description automatically generated">
            <a:extLst>
              <a:ext uri="{FF2B5EF4-FFF2-40B4-BE49-F238E27FC236}">
                <a16:creationId xmlns:a16="http://schemas.microsoft.com/office/drawing/2014/main" id="{46FABE0D-BD47-9BA2-1149-E60CEF5677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345165" y="2217815"/>
            <a:ext cx="3905927"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98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9177E-EE7C-44F4-A1F4-F072A6A04669}"/>
              </a:ext>
            </a:extLst>
          </p:cNvPr>
          <p:cNvSpPr>
            <a:spLocks noGrp="1"/>
          </p:cNvSpPr>
          <p:nvPr>
            <p:ph type="title"/>
          </p:nvPr>
        </p:nvSpPr>
        <p:spPr>
          <a:xfrm>
            <a:off x="630936" y="639520"/>
            <a:ext cx="3429000" cy="1719072"/>
          </a:xfrm>
        </p:spPr>
        <p:txBody>
          <a:bodyPr anchor="b">
            <a:normAutofit/>
          </a:bodyPr>
          <a:lstStyle/>
          <a:p>
            <a:r>
              <a:rPr lang="en-US" sz="5400"/>
              <a:t>NN</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BA1BD9-B0F9-5E3E-1D4F-163FE4D73982}"/>
              </a:ext>
            </a:extLst>
          </p:cNvPr>
          <p:cNvSpPr>
            <a:spLocks noGrp="1"/>
          </p:cNvSpPr>
          <p:nvPr>
            <p:ph idx="1"/>
          </p:nvPr>
        </p:nvSpPr>
        <p:spPr>
          <a:xfrm>
            <a:off x="630936" y="2807208"/>
            <a:ext cx="3429000" cy="3410712"/>
          </a:xfrm>
        </p:spPr>
        <p:txBody>
          <a:bodyPr anchor="t">
            <a:normAutofit/>
          </a:bodyPr>
          <a:lstStyle/>
          <a:p>
            <a:r>
              <a:rPr lang="en-US" sz="2200" dirty="0">
                <a:latin typeface="Times New Roman" panose="02020603050405020304" pitchFamily="18" charset="0"/>
                <a:cs typeface="Times New Roman" panose="02020603050405020304" pitchFamily="18" charset="0"/>
              </a:rPr>
              <a:t>Architecture of the base NN and the loss function</a:t>
            </a: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p:txBody>
      </p:sp>
      <p:pic>
        <p:nvPicPr>
          <p:cNvPr id="4" name="Picture 3">
            <a:extLst>
              <a:ext uri="{FF2B5EF4-FFF2-40B4-BE49-F238E27FC236}">
                <a16:creationId xmlns:a16="http://schemas.microsoft.com/office/drawing/2014/main" id="{0DA9B040-2E92-1C98-DC22-6CC1BDF5A486}"/>
              </a:ext>
            </a:extLst>
          </p:cNvPr>
          <p:cNvPicPr>
            <a:picLocks noChangeAspect="1"/>
          </p:cNvPicPr>
          <p:nvPr/>
        </p:nvPicPr>
        <p:blipFill>
          <a:blip r:embed="rId2"/>
          <a:stretch>
            <a:fillRect/>
          </a:stretch>
        </p:blipFill>
        <p:spPr>
          <a:xfrm>
            <a:off x="4654296" y="2134553"/>
            <a:ext cx="6903720" cy="2588894"/>
          </a:xfrm>
          <a:prstGeom prst="rect">
            <a:avLst/>
          </a:prstGeom>
        </p:spPr>
      </p:pic>
    </p:spTree>
    <p:extLst>
      <p:ext uri="{BB962C8B-B14F-4D97-AF65-F5344CB8AC3E}">
        <p14:creationId xmlns:p14="http://schemas.microsoft.com/office/powerpoint/2010/main" val="1400652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0BC98B-C01C-E88E-91BB-66D5E4C7042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NN</a:t>
            </a:r>
          </a:p>
        </p:txBody>
      </p:sp>
      <p:sp>
        <p:nvSpPr>
          <p:cNvPr id="3" name="Content Placeholder 2">
            <a:extLst>
              <a:ext uri="{FF2B5EF4-FFF2-40B4-BE49-F238E27FC236}">
                <a16:creationId xmlns:a16="http://schemas.microsoft.com/office/drawing/2014/main" id="{D52633CE-760D-78E9-F6C8-8C3E3BA75E6D}"/>
              </a:ext>
            </a:extLst>
          </p:cNvPr>
          <p:cNvSpPr>
            <a:spLocks noGrp="1"/>
          </p:cNvSpPr>
          <p:nvPr>
            <p:ph idx="1"/>
          </p:nvPr>
        </p:nvSpPr>
        <p:spPr>
          <a:xfrm>
            <a:off x="1371599" y="2318197"/>
            <a:ext cx="9724031" cy="3683358"/>
          </a:xfrm>
        </p:spPr>
        <p:txBody>
          <a:bodyPr anchor="ctr">
            <a:normAutofit/>
          </a:bodyPr>
          <a:lstStyle/>
          <a:p>
            <a:r>
              <a:rPr lang="en-IN" sz="2000" dirty="0">
                <a:latin typeface="Times New Roman" panose="02020603050405020304" pitchFamily="18" charset="0"/>
                <a:cs typeface="Times New Roman" panose="02020603050405020304" pitchFamily="18" charset="0"/>
              </a:rPr>
              <a:t>Loss Function:</a:t>
            </a:r>
          </a:p>
          <a:p>
            <a:pPr marL="0" indent="0">
              <a:buNone/>
            </a:pPr>
            <a:r>
              <a:rPr lang="en-US" sz="2000" dirty="0">
                <a:latin typeface="Times New Roman" panose="02020603050405020304" pitchFamily="18" charset="0"/>
                <a:cs typeface="Times New Roman" panose="02020603050405020304" pitchFamily="18" charset="0"/>
              </a:rPr>
              <a:t> Cross Entropy Loss:</a:t>
            </a:r>
          </a:p>
          <a:p>
            <a:pPr marL="0" indent="0">
              <a:buNone/>
            </a:pPr>
            <a:r>
              <a:rPr lang="en-IN" sz="2000" b="1" dirty="0">
                <a:latin typeface="Times New Roman" panose="02020603050405020304" pitchFamily="18" charset="0"/>
                <a:cs typeface="Times New Roman" panose="02020603050405020304" pitchFamily="18" charset="0"/>
              </a:rPr>
              <a:t>Cross Entropy Loss</a:t>
            </a:r>
            <a:r>
              <a:rPr lang="en-IN" sz="2000" dirty="0">
                <a:latin typeface="Times New Roman" panose="02020603050405020304" pitchFamily="18" charset="0"/>
                <a:cs typeface="Times New Roman" panose="02020603050405020304" pitchFamily="18" charset="0"/>
              </a:rPr>
              <a:t> is a commonly used loss function for classification tasks. It measures the difference between the predicted probability distribution and the true class labels. Here’s a brief explanation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To compute the loss between predicted class probabilities and true class labels.</a:t>
            </a:r>
          </a:p>
          <a:p>
            <a:pPr marL="0" indent="0">
              <a:buNone/>
            </a:pPr>
            <a:endParaRPr lang="en-US" sz="2000"/>
          </a:p>
        </p:txBody>
      </p:sp>
    </p:spTree>
    <p:extLst>
      <p:ext uri="{BB962C8B-B14F-4D97-AF65-F5344CB8AC3E}">
        <p14:creationId xmlns:p14="http://schemas.microsoft.com/office/powerpoint/2010/main" val="208256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DB4CF2-3D7E-0535-D53A-5EAAD33FC58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Optimization and Hyperparameter tunings</a:t>
            </a:r>
          </a:p>
        </p:txBody>
      </p:sp>
      <p:sp>
        <p:nvSpPr>
          <p:cNvPr id="3" name="Content Placeholder 2">
            <a:extLst>
              <a:ext uri="{FF2B5EF4-FFF2-40B4-BE49-F238E27FC236}">
                <a16:creationId xmlns:a16="http://schemas.microsoft.com/office/drawing/2014/main" id="{8942BCA3-D075-2267-E4CE-17F6FF8486F9}"/>
              </a:ext>
            </a:extLst>
          </p:cNvPr>
          <p:cNvSpPr>
            <a:spLocks noGrp="1"/>
          </p:cNvSpPr>
          <p:nvPr>
            <p:ph idx="1"/>
          </p:nvPr>
        </p:nvSpPr>
        <p:spPr>
          <a:xfrm>
            <a:off x="1371599" y="2318197"/>
            <a:ext cx="9724031" cy="3683358"/>
          </a:xfrm>
        </p:spPr>
        <p:txBody>
          <a:bodyPr anchor="ct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Mini-batch size - 64</a:t>
            </a:r>
          </a:p>
          <a:p>
            <a:pPr lvl="1"/>
            <a:r>
              <a:rPr lang="en-US" sz="2000" dirty="0">
                <a:latin typeface="Times New Roman" panose="02020603050405020304" pitchFamily="18" charset="0"/>
                <a:cs typeface="Times New Roman" panose="02020603050405020304" pitchFamily="18" charset="0"/>
              </a:rPr>
              <a:t>Optimization algorithms and its hyperparameters</a:t>
            </a:r>
          </a:p>
          <a:p>
            <a:pPr marL="457200" lvl="1" indent="0">
              <a:buNone/>
            </a:pPr>
            <a:r>
              <a:rPr lang="en-IN" sz="2000" b="1" dirty="0">
                <a:latin typeface="Times New Roman" panose="02020603050405020304" pitchFamily="18" charset="0"/>
                <a:cs typeface="Times New Roman" panose="02020603050405020304" pitchFamily="18" charset="0"/>
              </a:rPr>
              <a:t>    Algorithm</a:t>
            </a:r>
            <a:r>
              <a:rPr lang="en-IN" sz="2000" dirty="0">
                <a:latin typeface="Times New Roman" panose="02020603050405020304" pitchFamily="18" charset="0"/>
                <a:cs typeface="Times New Roman" panose="02020603050405020304" pitchFamily="18" charset="0"/>
              </a:rPr>
              <a:t>: Stochastic Gradient Descent (SGD)</a:t>
            </a:r>
          </a:p>
          <a:p>
            <a:pPr marL="457200" lvl="1" indent="0">
              <a:buNone/>
            </a:pPr>
            <a:r>
              <a:rPr lang="en-IN" sz="2000" b="1" dirty="0"/>
              <a:t>     </a:t>
            </a:r>
            <a:r>
              <a:rPr lang="en-IN" sz="2000" b="1" dirty="0">
                <a:latin typeface="Times New Roman" panose="02020603050405020304" pitchFamily="18" charset="0"/>
                <a:cs typeface="Times New Roman" panose="02020603050405020304" pitchFamily="18" charset="0"/>
              </a:rPr>
              <a:t>Hyper Parameters: </a:t>
            </a:r>
            <a:r>
              <a:rPr lang="en-IN" sz="2000" dirty="0">
                <a:latin typeface="Times New Roman" panose="02020603050405020304" pitchFamily="18" charset="0"/>
                <a:cs typeface="Times New Roman" panose="02020603050405020304" pitchFamily="18" charset="0"/>
              </a:rPr>
              <a:t>Learning Rate (</a:t>
            </a:r>
            <a:r>
              <a:rPr lang="en-IN" sz="2000" dirty="0" err="1">
                <a:latin typeface="Times New Roman" panose="02020603050405020304" pitchFamily="18" charset="0"/>
                <a:cs typeface="Times New Roman" panose="02020603050405020304" pitchFamily="18" charset="0"/>
              </a:rPr>
              <a:t>lr</a:t>
            </a:r>
            <a:r>
              <a:rPr lang="en-IN" sz="2000" dirty="0">
                <a:latin typeface="Times New Roman" panose="02020603050405020304" pitchFamily="18" charset="0"/>
                <a:cs typeface="Times New Roman" panose="02020603050405020304" pitchFamily="18" charset="0"/>
              </a:rPr>
              <a:t>),Momentum and Weight Decay</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List other hyperparameters that were tuned</a:t>
            </a:r>
          </a:p>
          <a:p>
            <a:pPr marL="457200" lvl="1" indent="0">
              <a:buNone/>
            </a:pPr>
            <a:r>
              <a:rPr lang="en-IN" sz="2000" dirty="0">
                <a:latin typeface="Times New Roman" panose="02020603050405020304" pitchFamily="18" charset="0"/>
                <a:cs typeface="Times New Roman" panose="02020603050405020304" pitchFamily="18" charset="0"/>
              </a:rPr>
              <a:t>Number of Filters, Number of Layers and Learning Rate</a:t>
            </a: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9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F5DE75-074A-B869-0438-18EE1922B8E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Optimization and Hyperparameter tunings</a:t>
            </a:r>
          </a:p>
        </p:txBody>
      </p:sp>
      <p:sp>
        <p:nvSpPr>
          <p:cNvPr id="3" name="Content Placeholder 2">
            <a:extLst>
              <a:ext uri="{FF2B5EF4-FFF2-40B4-BE49-F238E27FC236}">
                <a16:creationId xmlns:a16="http://schemas.microsoft.com/office/drawing/2014/main" id="{79211D4A-DAC8-F815-C43E-9FEA34E87716}"/>
              </a:ext>
            </a:extLst>
          </p:cNvPr>
          <p:cNvSpPr>
            <a:spLocks noGrp="1"/>
          </p:cNvSpPr>
          <p:nvPr>
            <p:ph idx="1"/>
          </p:nvPr>
        </p:nvSpPr>
        <p:spPr>
          <a:xfrm>
            <a:off x="1371599" y="2318197"/>
            <a:ext cx="9724031" cy="3683358"/>
          </a:xfrm>
        </p:spPr>
        <p:txBody>
          <a:bodyPr anchor="ctr">
            <a:normAutofit/>
          </a:bodyPr>
          <a:lstStyle/>
          <a:p>
            <a:pPr marL="457200" lvl="1" indent="0">
              <a:buNone/>
            </a:pP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Hyperparameter tuning strategies/algorithms</a:t>
            </a:r>
          </a:p>
          <a:p>
            <a:pPr marL="0" indent="0">
              <a:buNone/>
            </a:pPr>
            <a:r>
              <a:rPr lang="en-IN" sz="1600" b="1" dirty="0">
                <a:latin typeface="Times New Roman" panose="02020603050405020304" pitchFamily="18" charset="0"/>
                <a:cs typeface="Times New Roman" panose="02020603050405020304" pitchFamily="18" charset="0"/>
              </a:rPr>
              <a:t>       Grid Search</a:t>
            </a:r>
            <a:r>
              <a:rPr lang="en-IN" sz="1600" dirty="0">
                <a:latin typeface="Times New Roman" panose="02020603050405020304" pitchFamily="18" charset="0"/>
                <a:cs typeface="Times New Roman" panose="02020603050405020304" pitchFamily="18" charset="0"/>
              </a:rPr>
              <a:t>: Explored combinations of learning rates, filters, and layers.</a:t>
            </a:r>
          </a:p>
          <a:p>
            <a:pPr marL="0" indent="0">
              <a:buNone/>
            </a:pPr>
            <a:r>
              <a:rPr lang="en-IN" sz="1600" b="1" dirty="0">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ClearML</a:t>
            </a:r>
            <a:r>
              <a:rPr lang="en-IN" sz="1600" dirty="0">
                <a:latin typeface="Times New Roman" panose="02020603050405020304" pitchFamily="18" charset="0"/>
                <a:cs typeface="Times New Roman" panose="02020603050405020304" pitchFamily="18" charset="0"/>
              </a:rPr>
              <a:t>: Used for tracking, logging, and visualizing tuning results.</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Range or values of the hyperparameter:</a:t>
            </a:r>
          </a:p>
          <a:p>
            <a:pPr marL="0" indent="0">
              <a:buNone/>
            </a:pP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Learning Rate (</a:t>
            </a:r>
            <a:r>
              <a:rPr lang="en-IN" sz="1600" dirty="0" err="1">
                <a:latin typeface="Times New Roman" panose="02020603050405020304" pitchFamily="18" charset="0"/>
                <a:cs typeface="Times New Roman" panose="02020603050405020304" pitchFamily="18" charset="0"/>
              </a:rPr>
              <a:t>lr</a:t>
            </a:r>
            <a:r>
              <a:rPr lang="en-IN" sz="1600" dirty="0">
                <a:latin typeface="Times New Roman" panose="02020603050405020304" pitchFamily="18" charset="0"/>
                <a:cs typeface="Times New Roman" panose="02020603050405020304" pitchFamily="18" charset="0"/>
              </a:rPr>
              <a:t>)- 0.001 to 0.1</a:t>
            </a:r>
          </a:p>
          <a:p>
            <a:pPr marL="0" indent="0">
              <a:buNone/>
            </a:pPr>
            <a:r>
              <a:rPr lang="en-IN" sz="1600" dirty="0">
                <a:latin typeface="Times New Roman" panose="02020603050405020304" pitchFamily="18" charset="0"/>
                <a:cs typeface="Times New Roman" panose="02020603050405020304" pitchFamily="18" charset="0"/>
              </a:rPr>
              <a:t>      Momentum: 0.9 (fixed for SGD)</a:t>
            </a:r>
          </a:p>
          <a:p>
            <a:pPr marL="0" indent="0">
              <a:buNone/>
            </a:pPr>
            <a:r>
              <a:rPr lang="en-IN" sz="1600" dirty="0">
                <a:latin typeface="Times New Roman" panose="02020603050405020304" pitchFamily="18" charset="0"/>
                <a:cs typeface="Times New Roman" panose="02020603050405020304" pitchFamily="18" charset="0"/>
              </a:rPr>
              <a:t>      Weight Decay: 0.001</a:t>
            </a:r>
          </a:p>
          <a:p>
            <a:pPr marL="0" indent="0">
              <a:buNone/>
            </a:pPr>
            <a:r>
              <a:rPr lang="en-IN" sz="1600" dirty="0">
                <a:latin typeface="Times New Roman" panose="02020603050405020304" pitchFamily="18" charset="0"/>
                <a:cs typeface="Times New Roman" panose="02020603050405020304" pitchFamily="18" charset="0"/>
              </a:rPr>
              <a:t>      Number of Filters: 32, 64</a:t>
            </a:r>
          </a:p>
          <a:p>
            <a:pPr marL="0" indent="0">
              <a:buNone/>
            </a:pPr>
            <a:r>
              <a:rPr lang="en-IN" sz="1600" dirty="0">
                <a:latin typeface="Times New Roman" panose="02020603050405020304" pitchFamily="18" charset="0"/>
                <a:cs typeface="Times New Roman" panose="02020603050405020304" pitchFamily="18" charset="0"/>
              </a:rPr>
              <a:t>      Number of Layers: 2,3</a:t>
            </a:r>
          </a:p>
          <a:p>
            <a:pPr marL="0" indent="0">
              <a:buNone/>
            </a:pPr>
            <a:r>
              <a:rPr lang="en-IN" sz="1600" dirty="0">
                <a:latin typeface="Times New Roman" panose="02020603050405020304" pitchFamily="18" charset="0"/>
                <a:cs typeface="Times New Roman" panose="02020603050405020304" pitchFamily="18" charset="0"/>
              </a:rPr>
              <a:t>      Mini-batch Size: 64</a:t>
            </a:r>
          </a:p>
          <a:p>
            <a:pPr lvl="1"/>
            <a:endParaRPr lang="en-US" sz="1600" dirty="0">
              <a:latin typeface="Times New Roman" panose="02020603050405020304" pitchFamily="18" charset="0"/>
              <a:cs typeface="Times New Roman" panose="02020603050405020304" pitchFamily="18" charset="0"/>
            </a:endParaRPr>
          </a:p>
          <a:p>
            <a:endParaRPr lang="en-US" sz="1600" dirty="0"/>
          </a:p>
        </p:txBody>
      </p:sp>
    </p:spTree>
    <p:extLst>
      <p:ext uri="{BB962C8B-B14F-4D97-AF65-F5344CB8AC3E}">
        <p14:creationId xmlns:p14="http://schemas.microsoft.com/office/powerpoint/2010/main" val="911008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1722</TotalTime>
  <Words>1652</Words>
  <Application>Microsoft Macintosh PowerPoint</Application>
  <PresentationFormat>Widescreen</PresentationFormat>
  <Paragraphs>189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Times New Roman</vt:lpstr>
      <vt:lpstr>Office Theme</vt:lpstr>
      <vt:lpstr>Project1: Rice Image Classification Project2: Identification and Classification of Corrosion Types A Comprehensive Analysis</vt:lpstr>
      <vt:lpstr>Project1: Rice Image Classification</vt:lpstr>
      <vt:lpstr>Dataset</vt:lpstr>
      <vt:lpstr>Data augmentation techniques for training and prediction </vt:lpstr>
      <vt:lpstr>Add samples images from two classes </vt:lpstr>
      <vt:lpstr>NN</vt:lpstr>
      <vt:lpstr>NN</vt:lpstr>
      <vt:lpstr>Optimization and Hyperparameter tunings</vt:lpstr>
      <vt:lpstr>Optimization and Hyperparameter tunings</vt:lpstr>
      <vt:lpstr>Hyperparameter tuning results</vt:lpstr>
      <vt:lpstr>Hyperparameter tuning results</vt:lpstr>
      <vt:lpstr>Hyperparameter tuning results</vt:lpstr>
      <vt:lpstr>Transfer Learning</vt:lpstr>
      <vt:lpstr> Results </vt:lpstr>
      <vt:lpstr>Transfer Learning vs Fully trained NN</vt:lpstr>
      <vt:lpstr>Project 2: Identification and Classification of Corrosion Types A Comprehensive Analysis</vt:lpstr>
      <vt:lpstr>Data Collection and processing</vt:lpstr>
      <vt:lpstr>Data Collection and processing</vt:lpstr>
      <vt:lpstr>Data augmentation techniques </vt:lpstr>
      <vt:lpstr>Sample images</vt:lpstr>
      <vt:lpstr>NN</vt:lpstr>
      <vt:lpstr>NN</vt:lpstr>
      <vt:lpstr>NN model from pytorch</vt:lpstr>
      <vt:lpstr>Transfer Learning</vt:lpstr>
      <vt:lpstr>Training</vt:lpstr>
      <vt:lpstr>Training </vt:lpstr>
      <vt:lpstr>Pre and post training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 Rice Image Classification Project2: Identification and Classification of Corrosion Types A Comprehensive Analysis</dc:title>
  <dc:creator>Islam, Muhammad Aminul</dc:creator>
  <cp:lastModifiedBy>Gudipati, Sai Krishna</cp:lastModifiedBy>
  <cp:revision>7</cp:revision>
  <dcterms:created xsi:type="dcterms:W3CDTF">2024-11-18T20:20:10Z</dcterms:created>
  <dcterms:modified xsi:type="dcterms:W3CDTF">2024-12-03T04:40:16Z</dcterms:modified>
</cp:coreProperties>
</file>