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0342-EE32-AA66-8072-F7C3F604A6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803965-C69F-77FD-4E7B-5BB505D0F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45F96D-D05A-14BB-9B92-3B33CD4A28E1}"/>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5" name="Footer Placeholder 4">
            <a:extLst>
              <a:ext uri="{FF2B5EF4-FFF2-40B4-BE49-F238E27FC236}">
                <a16:creationId xmlns:a16="http://schemas.microsoft.com/office/drawing/2014/main" id="{E95E8732-04A3-D13F-F306-627BE5157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21281-C49F-C1C8-D241-201E256A58A5}"/>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322141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3588-D955-92B7-2FBA-22136ABA07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685FD5-6CA8-8D02-61D9-3B389D785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A4355-6B52-829E-B036-298FEE1B9192}"/>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5" name="Footer Placeholder 4">
            <a:extLst>
              <a:ext uri="{FF2B5EF4-FFF2-40B4-BE49-F238E27FC236}">
                <a16:creationId xmlns:a16="http://schemas.microsoft.com/office/drawing/2014/main" id="{35545C71-3A65-3EE9-B3AD-1510C06FB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5B78F-BE91-E43E-9B77-32761584F4DF}"/>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376242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E12AC-5900-8605-2F28-F92E09FA82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AAD48-30C5-40F8-F819-CE24134C1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E5BDC-4A4E-7C0D-03E2-871575414FF2}"/>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5" name="Footer Placeholder 4">
            <a:extLst>
              <a:ext uri="{FF2B5EF4-FFF2-40B4-BE49-F238E27FC236}">
                <a16:creationId xmlns:a16="http://schemas.microsoft.com/office/drawing/2014/main" id="{8D0B2068-35D7-5722-554E-38A98DC82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7FD02-CCB4-3424-85D4-A6E298DB695C}"/>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308923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0BA5-F6FE-3094-EA02-F6D84EB3C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ED5E94-1B7A-A9D8-707B-0BD5E867C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21B04-F45B-0A93-CE48-43AC7343D551}"/>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5" name="Footer Placeholder 4">
            <a:extLst>
              <a:ext uri="{FF2B5EF4-FFF2-40B4-BE49-F238E27FC236}">
                <a16:creationId xmlns:a16="http://schemas.microsoft.com/office/drawing/2014/main" id="{74AA0E33-BD5A-C218-0AEE-2066ECCC7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78B9F-86A3-B772-9459-8D48C4359417}"/>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20496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1017-C5AC-915D-7B0B-E67C839C2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36DC09-BB1E-468A-BD88-2474B64952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F90A5-FFB0-2FCF-01BD-FBCAF5A9670D}"/>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5" name="Footer Placeholder 4">
            <a:extLst>
              <a:ext uri="{FF2B5EF4-FFF2-40B4-BE49-F238E27FC236}">
                <a16:creationId xmlns:a16="http://schemas.microsoft.com/office/drawing/2014/main" id="{A5C8908F-0C77-38E3-4E4C-CD52874C9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299E7-C63D-CFBB-8868-127DCAFEA8C3}"/>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27522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5BB6-1253-4B36-4BDE-2A9BB75B4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70CE6-B330-1259-A54D-0D57C762A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060F10-5B6A-E66A-E184-F9A31AC99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DA1C2E-C886-010F-79E8-CEAA8841DE49}"/>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6" name="Footer Placeholder 5">
            <a:extLst>
              <a:ext uri="{FF2B5EF4-FFF2-40B4-BE49-F238E27FC236}">
                <a16:creationId xmlns:a16="http://schemas.microsoft.com/office/drawing/2014/main" id="{0ABFB31F-2626-3578-2DC6-1422CBA22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D0D90-FC50-06A1-3C96-23BC31E044DA}"/>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23505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9FC4-50B0-BFF2-0CE7-2BBDF9CA06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87763-D11B-C9E9-EACE-3FFAF952E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23066-4A21-0C3C-EE3E-1F839E518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21CB37-9CB4-A3FD-B612-4FA7ABCA8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A3DF1-84D4-80D4-E1C6-FCA84C62A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5B363-8D8D-DAAB-6B3B-5371DFB3CF77}"/>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8" name="Footer Placeholder 7">
            <a:extLst>
              <a:ext uri="{FF2B5EF4-FFF2-40B4-BE49-F238E27FC236}">
                <a16:creationId xmlns:a16="http://schemas.microsoft.com/office/drawing/2014/main" id="{0FA4D02A-C9A3-03B1-A0D0-D8B22D7F56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04B9B0-E2E1-A2E5-9304-7490ACDBA5DF}"/>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93245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1BB-A075-71A2-51A9-05A564B890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CA3139-3DF4-6BE7-78EC-FED2F8A9FE7E}"/>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4" name="Footer Placeholder 3">
            <a:extLst>
              <a:ext uri="{FF2B5EF4-FFF2-40B4-BE49-F238E27FC236}">
                <a16:creationId xmlns:a16="http://schemas.microsoft.com/office/drawing/2014/main" id="{F7D02E0F-76B3-55DC-94A3-602FC9AED0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EA87CC-88DC-C0AB-F26B-9BB185D24FD6}"/>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52449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01878-7222-C5C1-C9C8-9EEB957ED841}"/>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3" name="Footer Placeholder 2">
            <a:extLst>
              <a:ext uri="{FF2B5EF4-FFF2-40B4-BE49-F238E27FC236}">
                <a16:creationId xmlns:a16="http://schemas.microsoft.com/office/drawing/2014/main" id="{1685F6FC-DF1D-ABD6-39E1-1761DBE349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05B129-A7F2-4F10-1B6C-50908B6C471C}"/>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63859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CFCB-14C2-0141-97D9-07EEFDFA3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9DA730-9CA7-404F-D7EE-6841B7BBE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4F3512-CE53-C42E-B676-91207EEE1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D945D-9036-3223-CFCF-B0489270EB1D}"/>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6" name="Footer Placeholder 5">
            <a:extLst>
              <a:ext uri="{FF2B5EF4-FFF2-40B4-BE49-F238E27FC236}">
                <a16:creationId xmlns:a16="http://schemas.microsoft.com/office/drawing/2014/main" id="{62792F68-17E7-AEBA-EAC0-6C7007585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7EEE0-20B5-7A6B-19C1-56B1D5BDF362}"/>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231177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D0A4-F44D-5A6E-E571-A2145C7A7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FF53F5-0D48-87E0-9C32-FDDDDDB11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06CCD5-DF70-53E0-2142-D83196CD0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B0A47-D1A7-C356-569D-58EAA993F422}"/>
              </a:ext>
            </a:extLst>
          </p:cNvPr>
          <p:cNvSpPr>
            <a:spLocks noGrp="1"/>
          </p:cNvSpPr>
          <p:nvPr>
            <p:ph type="dt" sz="half" idx="10"/>
          </p:nvPr>
        </p:nvSpPr>
        <p:spPr/>
        <p:txBody>
          <a:bodyPr/>
          <a:lstStyle/>
          <a:p>
            <a:fld id="{C4D4ED0E-ECC9-4380-8961-4E39140F52DB}" type="datetimeFigureOut">
              <a:rPr lang="en-IN" smtClean="0"/>
              <a:t>23-08-2024</a:t>
            </a:fld>
            <a:endParaRPr lang="en-IN"/>
          </a:p>
        </p:txBody>
      </p:sp>
      <p:sp>
        <p:nvSpPr>
          <p:cNvPr id="6" name="Footer Placeholder 5">
            <a:extLst>
              <a:ext uri="{FF2B5EF4-FFF2-40B4-BE49-F238E27FC236}">
                <a16:creationId xmlns:a16="http://schemas.microsoft.com/office/drawing/2014/main" id="{D00AB9B0-6471-7243-39EC-D4322CAC86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DFE55-C683-56D6-8F33-A28B9965D0D2}"/>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86299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1D061-3459-B641-59C1-1C971985B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E9C27-3A09-7E10-22C5-E94B1E583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FB343-78AA-D349-A948-C4942340F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D4ED0E-ECC9-4380-8961-4E39140F52DB}" type="datetimeFigureOut">
              <a:rPr lang="en-IN" smtClean="0"/>
              <a:t>23-08-2024</a:t>
            </a:fld>
            <a:endParaRPr lang="en-IN"/>
          </a:p>
        </p:txBody>
      </p:sp>
      <p:sp>
        <p:nvSpPr>
          <p:cNvPr id="5" name="Footer Placeholder 4">
            <a:extLst>
              <a:ext uri="{FF2B5EF4-FFF2-40B4-BE49-F238E27FC236}">
                <a16:creationId xmlns:a16="http://schemas.microsoft.com/office/drawing/2014/main" id="{1CD6CAE3-6B7A-4279-6293-B33838B08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87F4A09-0BF0-AF0E-2DA5-E6ABE522E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C77865-8A0E-4552-99B4-43233B27291A}" type="slidenum">
              <a:rPr lang="en-IN" smtClean="0"/>
              <a:t>‹#›</a:t>
            </a:fld>
            <a:endParaRPr lang="en-IN"/>
          </a:p>
        </p:txBody>
      </p:sp>
    </p:spTree>
    <p:extLst>
      <p:ext uri="{BB962C8B-B14F-4D97-AF65-F5344CB8AC3E}">
        <p14:creationId xmlns:p14="http://schemas.microsoft.com/office/powerpoint/2010/main" val="4634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dobe.com/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dobe.com/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3CF0-33A3-BFB9-0782-D3E0ECBCB878}"/>
              </a:ext>
            </a:extLst>
          </p:cNvPr>
          <p:cNvSpPr>
            <a:spLocks noGrp="1"/>
          </p:cNvSpPr>
          <p:nvPr>
            <p:ph type="ctrTitle"/>
          </p:nvPr>
        </p:nvSpPr>
        <p:spPr>
          <a:xfrm>
            <a:off x="1524000" y="963561"/>
            <a:ext cx="9144000" cy="855407"/>
          </a:xfrm>
        </p:spPr>
        <p:txBody>
          <a:bodyPr>
            <a:normAutofit fontScale="90000"/>
          </a:bodyPr>
          <a:lstStyle/>
          <a:p>
            <a:r>
              <a:rPr lang="en-IN" b="1" dirty="0"/>
              <a:t>SEO Project</a:t>
            </a:r>
          </a:p>
        </p:txBody>
      </p:sp>
      <p:sp>
        <p:nvSpPr>
          <p:cNvPr id="3" name="Subtitle 2">
            <a:extLst>
              <a:ext uri="{FF2B5EF4-FFF2-40B4-BE49-F238E27FC236}">
                <a16:creationId xmlns:a16="http://schemas.microsoft.com/office/drawing/2014/main" id="{92701C01-A5D5-2F12-93B6-6A97944E9565}"/>
              </a:ext>
            </a:extLst>
          </p:cNvPr>
          <p:cNvSpPr>
            <a:spLocks noGrp="1"/>
          </p:cNvSpPr>
          <p:nvPr>
            <p:ph type="subTitle" idx="1"/>
          </p:nvPr>
        </p:nvSpPr>
        <p:spPr>
          <a:xfrm>
            <a:off x="825911" y="2182762"/>
            <a:ext cx="10422192" cy="2989006"/>
          </a:xfrm>
        </p:spPr>
        <p:txBody>
          <a:bodyPr>
            <a:normAutofit/>
          </a:bodyPr>
          <a:lstStyle/>
          <a:p>
            <a:r>
              <a:rPr lang="en-US" dirty="0"/>
              <a:t>Comprehensive SEO Audit &amp; Optimization for Organic Traffic Growth</a:t>
            </a:r>
          </a:p>
          <a:p>
            <a:r>
              <a:rPr lang="en-US" dirty="0"/>
              <a:t>       </a:t>
            </a:r>
          </a:p>
          <a:p>
            <a:endParaRPr lang="en-US" dirty="0"/>
          </a:p>
          <a:p>
            <a:r>
              <a:rPr lang="en-US" dirty="0"/>
              <a:t>                                                                        </a:t>
            </a:r>
          </a:p>
          <a:p>
            <a:endParaRPr lang="en-US" dirty="0"/>
          </a:p>
          <a:p>
            <a:r>
              <a:rPr lang="en-US" dirty="0"/>
              <a:t>Venkatesh waran|MBT11</a:t>
            </a:r>
          </a:p>
          <a:p>
            <a:endParaRPr lang="en-US" dirty="0"/>
          </a:p>
        </p:txBody>
      </p:sp>
    </p:spTree>
    <p:extLst>
      <p:ext uri="{BB962C8B-B14F-4D97-AF65-F5344CB8AC3E}">
        <p14:creationId xmlns:p14="http://schemas.microsoft.com/office/powerpoint/2010/main" val="400686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8F88-A84A-6F12-76FF-4F98DB6A017E}"/>
              </a:ext>
            </a:extLst>
          </p:cNvPr>
          <p:cNvSpPr>
            <a:spLocks noGrp="1"/>
          </p:cNvSpPr>
          <p:nvPr>
            <p:ph type="title"/>
          </p:nvPr>
        </p:nvSpPr>
        <p:spPr/>
        <p:txBody>
          <a:bodyPr/>
          <a:lstStyle/>
          <a:p>
            <a:r>
              <a:rPr lang="en-IN" dirty="0"/>
              <a:t>Off-Page SEO</a:t>
            </a:r>
          </a:p>
        </p:txBody>
      </p:sp>
      <p:sp>
        <p:nvSpPr>
          <p:cNvPr id="3" name="Content Placeholder 2">
            <a:extLst>
              <a:ext uri="{FF2B5EF4-FFF2-40B4-BE49-F238E27FC236}">
                <a16:creationId xmlns:a16="http://schemas.microsoft.com/office/drawing/2014/main" id="{17EACBCB-EF64-3D0D-6237-909FA83900DE}"/>
              </a:ext>
            </a:extLst>
          </p:cNvPr>
          <p:cNvSpPr>
            <a:spLocks noGrp="1"/>
          </p:cNvSpPr>
          <p:nvPr>
            <p:ph idx="1"/>
          </p:nvPr>
        </p:nvSpPr>
        <p:spPr>
          <a:xfrm>
            <a:off x="838200" y="1592826"/>
            <a:ext cx="10515600" cy="5014451"/>
          </a:xfrm>
        </p:spPr>
        <p:txBody>
          <a:bodyPr/>
          <a:lstStyle/>
          <a:p>
            <a:pPr marL="0" indent="0">
              <a:buNone/>
            </a:pPr>
            <a:r>
              <a:rPr lang="en-US" dirty="0"/>
              <a:t>Off-Page SEO Plan and Strategy:</a:t>
            </a:r>
          </a:p>
          <a:p>
            <a:r>
              <a:rPr kumimoji="0" lang="en-US" altLang="en-US" sz="2000" b="1" i="0" u="none" strike="noStrike" cap="none" normalizeH="0" baseline="0" dirty="0">
                <a:ln>
                  <a:noFill/>
                </a:ln>
                <a:solidFill>
                  <a:schemeClr val="tx1"/>
                </a:solidFill>
                <a:effectLst/>
                <a:latin typeface="Arial" panose="020B0604020202020204" pitchFamily="34" charset="0"/>
              </a:rPr>
              <a:t>Backlink Profile</a:t>
            </a:r>
            <a:r>
              <a:rPr kumimoji="0" lang="en-US" altLang="en-US" sz="2000" i="0" u="none" strike="noStrike" cap="none" normalizeH="0" baseline="0" dirty="0">
                <a:ln>
                  <a:noFill/>
                </a:ln>
                <a:solidFill>
                  <a:schemeClr val="tx1"/>
                </a:solidFill>
                <a:effectLst/>
                <a:latin typeface="Arial" panose="020B0604020202020204" pitchFamily="34" charset="0"/>
              </a:rPr>
              <a:t>: Analyze Adobe’s backlink profile for quality, relevance, and diversity. Identify toxic links that may need to be disavowed and opportunities for acquiring new, high-quality backlinks.</a:t>
            </a:r>
          </a:p>
          <a:p>
            <a:r>
              <a:rPr kumimoji="0" lang="en-US" altLang="en-US" sz="2000" b="1" i="0" u="none" strike="noStrike" cap="none" normalizeH="0" baseline="0" dirty="0">
                <a:ln>
                  <a:noFill/>
                </a:ln>
                <a:solidFill>
                  <a:schemeClr val="tx1"/>
                </a:solidFill>
                <a:effectLst/>
                <a:latin typeface="Arial" panose="020B0604020202020204" pitchFamily="34" charset="0"/>
              </a:rPr>
              <a:t>Brand Mentions and Reputation Management: </a:t>
            </a:r>
            <a:r>
              <a:rPr kumimoji="0" lang="en-US" altLang="en-US" sz="2000" i="0" u="none" strike="noStrike" cap="none" normalizeH="0" baseline="0" dirty="0">
                <a:ln>
                  <a:noFill/>
                </a:ln>
                <a:solidFill>
                  <a:schemeClr val="tx1"/>
                </a:solidFill>
                <a:effectLst/>
                <a:latin typeface="Arial" panose="020B0604020202020204" pitchFamily="34" charset="0"/>
              </a:rPr>
              <a:t>Review brand mentions across the web and ensure that they are positive and properly linked back to Adobe’s site. Address any negative mentions that could harm the brand’s reputation.</a:t>
            </a:r>
          </a:p>
          <a:p>
            <a:r>
              <a:rPr kumimoji="0" lang="en-US" altLang="en-US" sz="2000" b="1" i="0" u="none" strike="noStrike" cap="none" normalizeH="0" baseline="0" dirty="0">
                <a:ln>
                  <a:noFill/>
                </a:ln>
                <a:solidFill>
                  <a:schemeClr val="tx1"/>
                </a:solidFill>
                <a:effectLst/>
                <a:latin typeface="Arial" panose="020B0604020202020204" pitchFamily="34" charset="0"/>
              </a:rPr>
              <a:t>Social Media Presence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Evaluate the effectiveness of Adobe’s social media strategy in driving traffic and engagement. Ensure social profiles are optimized and aligned with the website’s SEO strategy. </a:t>
            </a:r>
          </a:p>
          <a:p>
            <a:pPr marL="0" indent="0">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endParaRPr kumimoji="0" lang="en-US" altLang="en-US" sz="2000" i="0" u="none" strike="noStrike" cap="none" normalizeH="0" baseline="0" dirty="0">
              <a:ln>
                <a:noFill/>
              </a:ln>
              <a:solidFill>
                <a:schemeClr val="tx1"/>
              </a:solidFill>
              <a:effectLst/>
              <a:latin typeface="Arial" panose="020B0604020202020204" pitchFamily="34" charset="0"/>
            </a:endParaRPr>
          </a:p>
          <a:p>
            <a:endParaRPr kumimoji="0" lang="en-US" altLang="en-US" sz="200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84112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54C9-B75A-FBBF-011C-FC6507DC8AAA}"/>
              </a:ext>
            </a:extLst>
          </p:cNvPr>
          <p:cNvSpPr>
            <a:spLocks noGrp="1"/>
          </p:cNvSpPr>
          <p:nvPr>
            <p:ph type="title"/>
          </p:nvPr>
        </p:nvSpPr>
        <p:spPr/>
        <p:txBody>
          <a:bodyPr/>
          <a:lstStyle/>
          <a:p>
            <a:r>
              <a:rPr lang="en-IN" dirty="0"/>
              <a:t>Outcome of the Project:</a:t>
            </a:r>
          </a:p>
        </p:txBody>
      </p:sp>
      <p:sp>
        <p:nvSpPr>
          <p:cNvPr id="3" name="Content Placeholder 2">
            <a:extLst>
              <a:ext uri="{FF2B5EF4-FFF2-40B4-BE49-F238E27FC236}">
                <a16:creationId xmlns:a16="http://schemas.microsoft.com/office/drawing/2014/main" id="{35745B93-105E-B352-68E4-E618F7F02B50}"/>
              </a:ext>
            </a:extLst>
          </p:cNvPr>
          <p:cNvSpPr>
            <a:spLocks noGrp="1"/>
          </p:cNvSpPr>
          <p:nvPr>
            <p:ph idx="1"/>
          </p:nvPr>
        </p:nvSpPr>
        <p:spPr/>
        <p:txBody>
          <a:bodyPr/>
          <a:lstStyle/>
          <a:p>
            <a:r>
              <a:rPr lang="en-US" dirty="0"/>
              <a:t> Prioritize on-page SEO improvements based on the findings.</a:t>
            </a:r>
          </a:p>
          <a:p>
            <a:r>
              <a:rPr lang="en-US" dirty="0"/>
              <a:t> Implement a content marketing strategy with targeted keyword optimization.</a:t>
            </a:r>
          </a:p>
          <a:p>
            <a:r>
              <a:rPr lang="en-US" dirty="0"/>
              <a:t>Develop and implement an off-page SEO strategy for link building and brand awareness.</a:t>
            </a:r>
            <a:endParaRPr lang="en-IN" dirty="0"/>
          </a:p>
          <a:p>
            <a:endParaRPr lang="en-US" dirty="0"/>
          </a:p>
          <a:p>
            <a:endParaRPr lang="en-US" dirty="0"/>
          </a:p>
        </p:txBody>
      </p:sp>
    </p:spTree>
    <p:extLst>
      <p:ext uri="{BB962C8B-B14F-4D97-AF65-F5344CB8AC3E}">
        <p14:creationId xmlns:p14="http://schemas.microsoft.com/office/powerpoint/2010/main" val="403909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B111-807E-5469-DEB6-BBFF5D1D8A5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8CFF917-2F87-1B49-F5B5-22FF38BD1939}"/>
              </a:ext>
            </a:extLst>
          </p:cNvPr>
          <p:cNvSpPr>
            <a:spLocks noGrp="1"/>
          </p:cNvSpPr>
          <p:nvPr>
            <p:ph idx="1"/>
          </p:nvPr>
        </p:nvSpPr>
        <p:spPr/>
        <p:txBody>
          <a:bodyPr>
            <a:normAutofit/>
          </a:bodyPr>
          <a:lstStyle/>
          <a:p>
            <a:pPr marL="0" indent="0">
              <a:buNone/>
            </a:pPr>
            <a:r>
              <a:rPr lang="en-US" sz="2400" dirty="0"/>
              <a:t>This SEO audit report provides a starting point for improving “ADOBE’s” online visibility and search engine ranking. By implementing the recommended actions</a:t>
            </a:r>
            <a:endParaRPr lang="en-IN" sz="2400" dirty="0"/>
          </a:p>
        </p:txBody>
      </p:sp>
    </p:spTree>
    <p:extLst>
      <p:ext uri="{BB962C8B-B14F-4D97-AF65-F5344CB8AC3E}">
        <p14:creationId xmlns:p14="http://schemas.microsoft.com/office/powerpoint/2010/main" val="99933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4A45-EB20-8E5C-033C-D38187B1F724}"/>
              </a:ext>
            </a:extLst>
          </p:cNvPr>
          <p:cNvSpPr>
            <a:spLocks noGrp="1"/>
          </p:cNvSpPr>
          <p:nvPr>
            <p:ph type="title"/>
          </p:nvPr>
        </p:nvSpPr>
        <p:spPr>
          <a:xfrm>
            <a:off x="4404851" y="681038"/>
            <a:ext cx="2477729" cy="3619551"/>
          </a:xfrm>
        </p:spPr>
        <p:txBody>
          <a:bodyPr/>
          <a:lstStyle/>
          <a:p>
            <a:r>
              <a:rPr lang="en-IN" dirty="0"/>
              <a:t>Thank You</a:t>
            </a:r>
          </a:p>
        </p:txBody>
      </p:sp>
      <p:sp>
        <p:nvSpPr>
          <p:cNvPr id="3" name="Content Placeholder 2">
            <a:extLst>
              <a:ext uri="{FF2B5EF4-FFF2-40B4-BE49-F238E27FC236}">
                <a16:creationId xmlns:a16="http://schemas.microsoft.com/office/drawing/2014/main" id="{6E82B7C1-9BA2-D441-451D-1F7C6852DE0A}"/>
              </a:ext>
            </a:extLst>
          </p:cNvPr>
          <p:cNvSpPr>
            <a:spLocks noGrp="1"/>
          </p:cNvSpPr>
          <p:nvPr>
            <p:ph idx="1"/>
          </p:nvPr>
        </p:nvSpPr>
        <p:spPr>
          <a:xfrm>
            <a:off x="838200" y="4571999"/>
            <a:ext cx="10515600" cy="1604963"/>
          </a:xfrm>
        </p:spPr>
        <p:txBody>
          <a:bodyPr/>
          <a:lstStyle/>
          <a:p>
            <a:pPr marL="0" indent="0">
              <a:buNone/>
            </a:pPr>
            <a:endParaRPr lang="en-IN" dirty="0"/>
          </a:p>
        </p:txBody>
      </p:sp>
    </p:spTree>
    <p:extLst>
      <p:ext uri="{BB962C8B-B14F-4D97-AF65-F5344CB8AC3E}">
        <p14:creationId xmlns:p14="http://schemas.microsoft.com/office/powerpoint/2010/main" val="190287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615B-9404-89FB-393D-4104C44BD8E0}"/>
              </a:ext>
            </a:extLst>
          </p:cNvPr>
          <p:cNvSpPr>
            <a:spLocks noGrp="1"/>
          </p:cNvSpPr>
          <p:nvPr>
            <p:ph type="title"/>
          </p:nvPr>
        </p:nvSpPr>
        <p:spPr>
          <a:xfrm>
            <a:off x="838200" y="365125"/>
            <a:ext cx="10515600" cy="922901"/>
          </a:xfrm>
        </p:spPr>
        <p:txBody>
          <a:bodyPr/>
          <a:lstStyle/>
          <a:p>
            <a:r>
              <a:rPr lang="en-IN" dirty="0"/>
              <a:t>Company Selection</a:t>
            </a:r>
          </a:p>
        </p:txBody>
      </p:sp>
      <p:sp>
        <p:nvSpPr>
          <p:cNvPr id="3" name="Content Placeholder 2">
            <a:extLst>
              <a:ext uri="{FF2B5EF4-FFF2-40B4-BE49-F238E27FC236}">
                <a16:creationId xmlns:a16="http://schemas.microsoft.com/office/drawing/2014/main" id="{FA3EC7D4-CCD6-5E23-D2CD-71B36DC9644A}"/>
              </a:ext>
            </a:extLst>
          </p:cNvPr>
          <p:cNvSpPr>
            <a:spLocks noGrp="1"/>
          </p:cNvSpPr>
          <p:nvPr>
            <p:ph idx="1"/>
          </p:nvPr>
        </p:nvSpPr>
        <p:spPr>
          <a:xfrm>
            <a:off x="1152832" y="1288026"/>
            <a:ext cx="10515600" cy="4142556"/>
          </a:xfrm>
        </p:spPr>
        <p:txBody>
          <a:bodyPr>
            <a:normAutofit/>
          </a:bodyPr>
          <a:lstStyle/>
          <a:p>
            <a:r>
              <a:rPr lang="en-IN" sz="2000" dirty="0"/>
              <a:t>I selected the company “Adobe(</a:t>
            </a:r>
            <a:r>
              <a:rPr lang="en-IN" sz="1800" b="0" i="0" u="sng" strike="noStrike" dirty="0">
                <a:solidFill>
                  <a:srgbClr val="1155CC"/>
                </a:solidFill>
                <a:effectLst/>
                <a:highlight>
                  <a:srgbClr val="FFFFFF"/>
                </a:highlight>
                <a:latin typeface="Arial" panose="020B0604020202020204" pitchFamily="34" charset="0"/>
                <a:hlinkClick r:id="rId2"/>
              </a:rPr>
              <a:t>https://www.adobe.com/in/</a:t>
            </a:r>
            <a:r>
              <a:rPr lang="en-IN" sz="1800" dirty="0">
                <a:solidFill>
                  <a:srgbClr val="0D0D0D"/>
                </a:solidFill>
                <a:highlight>
                  <a:srgbClr val="FFFFFF"/>
                </a:highlight>
                <a:latin typeface="Arial" panose="020B0604020202020204" pitchFamily="34" charset="0"/>
              </a:rPr>
              <a:t>)”</a:t>
            </a:r>
            <a:r>
              <a:rPr lang="en-IN" sz="1400" dirty="0"/>
              <a:t> </a:t>
            </a:r>
            <a:r>
              <a:rPr lang="en-IN" sz="2000" dirty="0"/>
              <a:t>for this SEO project</a:t>
            </a:r>
            <a:r>
              <a:rPr lang="en-IN" sz="1400" dirty="0"/>
              <a:t>.</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About Adobe:</a:t>
            </a:r>
          </a:p>
          <a:p>
            <a:r>
              <a:rPr lang="en-IN" sz="2000" dirty="0"/>
              <a:t> </a:t>
            </a:r>
            <a:r>
              <a:rPr lang="en-US" sz="2000" dirty="0"/>
              <a:t>Adobe Inc. is a leading software company known for its creative, document, and digital marketing solutions. Founded in 1982, Adobe’s key products include.</a:t>
            </a:r>
            <a:endParaRPr lang="en-IN" sz="2000" dirty="0"/>
          </a:p>
          <a:p>
            <a:pPr marL="0" indent="0">
              <a:buNone/>
            </a:pPr>
            <a:endParaRPr lang="en-IN" sz="2000" dirty="0"/>
          </a:p>
        </p:txBody>
      </p:sp>
    </p:spTree>
    <p:extLst>
      <p:ext uri="{BB962C8B-B14F-4D97-AF65-F5344CB8AC3E}">
        <p14:creationId xmlns:p14="http://schemas.microsoft.com/office/powerpoint/2010/main" val="393442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5283-485A-12E0-DD85-58299B1EF8F2}"/>
              </a:ext>
            </a:extLst>
          </p:cNvPr>
          <p:cNvSpPr>
            <a:spLocks noGrp="1"/>
          </p:cNvSpPr>
          <p:nvPr>
            <p:ph type="title"/>
          </p:nvPr>
        </p:nvSpPr>
        <p:spPr>
          <a:xfrm>
            <a:off x="838200" y="442451"/>
            <a:ext cx="10515600" cy="2615382"/>
          </a:xfrm>
        </p:spPr>
        <p:txBody>
          <a:bodyPr>
            <a:normAutofit/>
          </a:bodyPr>
          <a:lstStyle/>
          <a:p>
            <a:r>
              <a:rPr lang="en-IN" sz="4400" dirty="0"/>
              <a:t>About Company</a:t>
            </a:r>
            <a:br>
              <a:rPr lang="en-IN" sz="4400" dirty="0"/>
            </a:br>
            <a:r>
              <a:rPr lang="en-IN" sz="4400" dirty="0"/>
              <a:t> </a:t>
            </a:r>
            <a:endParaRPr lang="en-IN" dirty="0"/>
          </a:p>
        </p:txBody>
      </p:sp>
      <p:sp>
        <p:nvSpPr>
          <p:cNvPr id="3" name="Content Placeholder 2">
            <a:extLst>
              <a:ext uri="{FF2B5EF4-FFF2-40B4-BE49-F238E27FC236}">
                <a16:creationId xmlns:a16="http://schemas.microsoft.com/office/drawing/2014/main" id="{AD08B48D-CE60-D77D-F517-1309B8632CAF}"/>
              </a:ext>
            </a:extLst>
          </p:cNvPr>
          <p:cNvSpPr>
            <a:spLocks noGrp="1"/>
          </p:cNvSpPr>
          <p:nvPr>
            <p:ph idx="1"/>
          </p:nvPr>
        </p:nvSpPr>
        <p:spPr>
          <a:xfrm>
            <a:off x="1042218" y="2222090"/>
            <a:ext cx="10311581" cy="1897626"/>
          </a:xfrm>
        </p:spPr>
        <p:txBody>
          <a:bodyPr>
            <a:normAutofit fontScale="92500" lnSpcReduction="10000"/>
          </a:bodyPr>
          <a:lstStyle/>
          <a:p>
            <a:r>
              <a:rPr lang="en-IN" dirty="0" err="1"/>
              <a:t>Thire</a:t>
            </a:r>
            <a:r>
              <a:rPr lang="en-IN" dirty="0"/>
              <a:t> services are</a:t>
            </a:r>
          </a:p>
          <a:p>
            <a:r>
              <a:rPr lang="en-IN" sz="2000" dirty="0"/>
              <a:t>Photoshop: Editing Photos</a:t>
            </a:r>
          </a:p>
          <a:p>
            <a:r>
              <a:rPr lang="en-IN" sz="2000" dirty="0" err="1"/>
              <a:t>Illustartor</a:t>
            </a:r>
            <a:r>
              <a:rPr lang="en-IN" sz="2000" dirty="0"/>
              <a:t>: Vector Graphics</a:t>
            </a:r>
          </a:p>
          <a:p>
            <a:r>
              <a:rPr lang="en-IN" sz="2000" dirty="0"/>
              <a:t>Premiere Pro: Edit Video</a:t>
            </a:r>
          </a:p>
          <a:p>
            <a:r>
              <a:rPr lang="en-IN" sz="2000" dirty="0"/>
              <a:t>Creative Cloud: </a:t>
            </a:r>
            <a:r>
              <a:rPr lang="en-IN" sz="2000" dirty="0" err="1"/>
              <a:t>Subscripition</a:t>
            </a:r>
            <a:r>
              <a:rPr lang="en-IN" sz="2000" dirty="0"/>
              <a:t> to creative  software</a:t>
            </a:r>
          </a:p>
          <a:p>
            <a:endParaRPr lang="en-IN" dirty="0"/>
          </a:p>
          <a:p>
            <a:endParaRPr lang="en-IN" dirty="0"/>
          </a:p>
        </p:txBody>
      </p:sp>
      <p:sp>
        <p:nvSpPr>
          <p:cNvPr id="5" name="Rectangle 2">
            <a:extLst>
              <a:ext uri="{FF2B5EF4-FFF2-40B4-BE49-F238E27FC236}">
                <a16:creationId xmlns:a16="http://schemas.microsoft.com/office/drawing/2014/main" id="{A83F0451-D9B0-7567-6423-5066DDCB97AC}"/>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3845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6492-B6BC-A6E4-8374-CD895C75CCFD}"/>
              </a:ext>
            </a:extLst>
          </p:cNvPr>
          <p:cNvSpPr>
            <a:spLocks noGrp="1"/>
          </p:cNvSpPr>
          <p:nvPr>
            <p:ph type="title"/>
          </p:nvPr>
        </p:nvSpPr>
        <p:spPr>
          <a:xfrm>
            <a:off x="838200" y="500062"/>
            <a:ext cx="10594258" cy="1325563"/>
          </a:xfrm>
        </p:spPr>
        <p:txBody>
          <a:bodyPr/>
          <a:lstStyle/>
          <a:p>
            <a:r>
              <a:rPr lang="en-IN" dirty="0"/>
              <a:t>Initial Audit:</a:t>
            </a:r>
          </a:p>
        </p:txBody>
      </p:sp>
      <p:sp>
        <p:nvSpPr>
          <p:cNvPr id="3" name="Content Placeholder 2">
            <a:extLst>
              <a:ext uri="{FF2B5EF4-FFF2-40B4-BE49-F238E27FC236}">
                <a16:creationId xmlns:a16="http://schemas.microsoft.com/office/drawing/2014/main" id="{5CD4F768-9AC4-8431-4DE3-EADC5DA93C69}"/>
              </a:ext>
            </a:extLst>
          </p:cNvPr>
          <p:cNvSpPr>
            <a:spLocks noGrp="1"/>
          </p:cNvSpPr>
          <p:nvPr>
            <p:ph idx="1"/>
          </p:nvPr>
        </p:nvSpPr>
        <p:spPr/>
        <p:txBody>
          <a:bodyPr>
            <a:normAutofit lnSpcReduction="10000"/>
          </a:bodyPr>
          <a:lstStyle/>
          <a:p>
            <a:pPr marL="0" indent="0">
              <a:buNone/>
            </a:pPr>
            <a:r>
              <a:rPr lang="en-IN" sz="2000" b="1" dirty="0"/>
              <a:t>Current Performance: </a:t>
            </a:r>
            <a:endParaRPr lang="en-US" sz="2000" b="1" dirty="0"/>
          </a:p>
          <a:p>
            <a:r>
              <a:rPr lang="en-US" sz="2000" dirty="0"/>
              <a:t>A broad SEO strategy, responsive design, and advanced content management instruments keep Adobe's site running great.</a:t>
            </a:r>
          </a:p>
          <a:p>
            <a:r>
              <a:rPr lang="en-US" sz="2000" dirty="0"/>
              <a:t>This website is optimized for speed, security, and usability, which helped rank it at the top of search engine results​.</a:t>
            </a:r>
          </a:p>
          <a:p>
            <a:pPr marL="0" indent="0">
              <a:buNone/>
            </a:pPr>
            <a:r>
              <a:rPr lang="en-IN" b="1" dirty="0"/>
              <a:t> </a:t>
            </a:r>
            <a:r>
              <a:rPr lang="en-IN" sz="2000" b="1" dirty="0"/>
              <a:t>Strengths: </a:t>
            </a:r>
          </a:p>
          <a:p>
            <a:r>
              <a:rPr lang="en-IN" sz="2000" dirty="0"/>
              <a:t>      </a:t>
            </a:r>
            <a:r>
              <a:rPr lang="en-US" sz="2000" dirty="0"/>
              <a:t>The site uses structured data, which enhances its visibility in search result</a:t>
            </a:r>
          </a:p>
          <a:p>
            <a:r>
              <a:rPr lang="en-IN" sz="2000" dirty="0"/>
              <a:t>      Secure HTTPS connection.</a:t>
            </a:r>
          </a:p>
          <a:p>
            <a:pPr marL="0" indent="0">
              <a:buNone/>
            </a:pPr>
            <a:r>
              <a:rPr lang="en-IN" sz="2000" b="1" dirty="0"/>
              <a:t> Weaknesses:</a:t>
            </a:r>
          </a:p>
          <a:p>
            <a:r>
              <a:rPr lang="en-US" sz="2000" dirty="0"/>
              <a:t> While the company has, over the years, acquired major competitors such as Figma, significant market share has been captured by other competitors, which if not carefully managed by Adobe, can erode the gains in effectiveness related to search engines</a:t>
            </a:r>
            <a:r>
              <a:rPr lang="en-US" sz="2000" b="1" dirty="0"/>
              <a:t>​.</a:t>
            </a:r>
          </a:p>
        </p:txBody>
      </p:sp>
    </p:spTree>
    <p:extLst>
      <p:ext uri="{BB962C8B-B14F-4D97-AF65-F5344CB8AC3E}">
        <p14:creationId xmlns:p14="http://schemas.microsoft.com/office/powerpoint/2010/main" val="5155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89B6-FBDB-74CF-7C1D-CD4FE9DC493F}"/>
              </a:ext>
            </a:extLst>
          </p:cNvPr>
          <p:cNvSpPr>
            <a:spLocks noGrp="1"/>
          </p:cNvSpPr>
          <p:nvPr>
            <p:ph type="title"/>
          </p:nvPr>
        </p:nvSpPr>
        <p:spPr>
          <a:xfrm>
            <a:off x="838200" y="147484"/>
            <a:ext cx="10515600" cy="1209367"/>
          </a:xfrm>
        </p:spPr>
        <p:txBody>
          <a:bodyPr>
            <a:normAutofit fontScale="90000"/>
          </a:bodyPr>
          <a:lstStyle/>
          <a:p>
            <a:r>
              <a:rPr lang="en-IN" sz="4900" dirty="0"/>
              <a:t>Keyword Research:</a:t>
            </a:r>
            <a:br>
              <a:rPr lang="en-IN" dirty="0"/>
            </a:br>
            <a:endParaRPr lang="en-IN" dirty="0"/>
          </a:p>
        </p:txBody>
      </p:sp>
      <p:sp>
        <p:nvSpPr>
          <p:cNvPr id="3" name="Content Placeholder 2">
            <a:extLst>
              <a:ext uri="{FF2B5EF4-FFF2-40B4-BE49-F238E27FC236}">
                <a16:creationId xmlns:a16="http://schemas.microsoft.com/office/drawing/2014/main" id="{64C0DCA8-6E7C-B672-C114-AE4C51D2EA28}"/>
              </a:ext>
            </a:extLst>
          </p:cNvPr>
          <p:cNvSpPr>
            <a:spLocks noGrp="1"/>
          </p:cNvSpPr>
          <p:nvPr>
            <p:ph idx="1"/>
          </p:nvPr>
        </p:nvSpPr>
        <p:spPr>
          <a:xfrm>
            <a:off x="956187" y="776748"/>
            <a:ext cx="10515600" cy="4232790"/>
          </a:xfrm>
        </p:spPr>
        <p:txBody>
          <a:bodyPr>
            <a:normAutofit/>
          </a:bodyPr>
          <a:lstStyle/>
          <a:p>
            <a:pPr marL="0" indent="0">
              <a:buNone/>
            </a:pPr>
            <a:r>
              <a:rPr lang="en-IN" sz="3200" dirty="0"/>
              <a:t>Targeted Keywords:</a:t>
            </a:r>
          </a:p>
          <a:p>
            <a:endParaRPr lang="en-US" sz="2000" dirty="0"/>
          </a:p>
          <a:p>
            <a:endParaRPr lang="en-IN" sz="2400" dirty="0"/>
          </a:p>
          <a:p>
            <a:pPr marL="0" indent="0">
              <a:buNone/>
            </a:pPr>
            <a:r>
              <a:rPr lang="en-IN" sz="3200" dirty="0"/>
              <a:t> </a:t>
            </a:r>
          </a:p>
        </p:txBody>
      </p:sp>
      <p:sp>
        <p:nvSpPr>
          <p:cNvPr id="4" name="Rectangle 1">
            <a:extLst>
              <a:ext uri="{FF2B5EF4-FFF2-40B4-BE49-F238E27FC236}">
                <a16:creationId xmlns:a16="http://schemas.microsoft.com/office/drawing/2014/main" id="{ADD82598-0A8F-A096-4C8B-EB62988CE896}"/>
              </a:ext>
            </a:extLst>
          </p:cNvPr>
          <p:cNvSpPr>
            <a:spLocks noChangeArrowheads="1"/>
          </p:cNvSpPr>
          <p:nvPr/>
        </p:nvSpPr>
        <p:spPr bwMode="auto">
          <a:xfrm>
            <a:off x="1632155" y="1232065"/>
            <a:ext cx="841641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Keywords</a:t>
            </a:r>
            <a:r>
              <a:rPr kumimoji="0" lang="en-US" altLang="en-US" sz="1800" b="0" i="0" u="none" strike="noStrike" cap="none" normalizeH="0" baseline="0" dirty="0">
                <a:ln>
                  <a:noFill/>
                </a:ln>
                <a:solidFill>
                  <a:schemeClr val="tx1"/>
                </a:solidFill>
                <a:effectLst/>
                <a:latin typeface="Arial" panose="020B0604020202020204" pitchFamily="34" charset="0"/>
              </a:rPr>
              <a:t>: Main terms relevant to your content or industry. These are the main focus of your </a:t>
            </a:r>
            <a:r>
              <a:rPr kumimoji="0" lang="en-US" altLang="en-US" sz="1800" b="0" i="0" u="none" strike="noStrike" cap="none" normalizeH="0" baseline="0" dirty="0" err="1">
                <a:ln>
                  <a:noFill/>
                </a:ln>
                <a:solidFill>
                  <a:schemeClr val="tx1"/>
                </a:solidFill>
                <a:effectLst/>
                <a:latin typeface="Arial" panose="020B0604020202020204" pitchFamily="34" charset="0"/>
              </a:rPr>
              <a:t>optimizatiolong</a:t>
            </a:r>
            <a:r>
              <a:rPr kumimoji="0" lang="en-US" altLang="en-US" sz="1800" b="0" i="0" u="none" strike="noStrike" cap="none" normalizeH="0" baseline="0" dirty="0">
                <a:ln>
                  <a:noFill/>
                </a:ln>
                <a:solidFill>
                  <a:schemeClr val="tx1"/>
                </a:solidFill>
                <a:effectLst/>
                <a:latin typeface="Arial" panose="020B0604020202020204" pitchFamily="34" charset="0"/>
              </a:rPr>
              <a:t>-tail keywords.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Secondary Keywords</a:t>
            </a:r>
            <a:r>
              <a:rPr lang="en-US" dirty="0"/>
              <a:t>: Supporting terms that add context or relevance. They help capture a broader audience by including variations, related topics, or long-tail keywords.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t>Long-Tail Keywords</a:t>
            </a:r>
            <a:r>
              <a:rPr lang="en-IN" sz="2000" dirty="0"/>
              <a:t>:</a:t>
            </a:r>
            <a:r>
              <a:rPr lang="en-US" sz="2000" dirty="0"/>
              <a:t>Keeps tabs on keyword trends over time to help one adjust his or her strategy based on the changes in search behavior.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t>Competitive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This will help you understand where you stand in your industry, identify areas for improvement, and really ramp up on your SEO strategy.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877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BEAD-DB64-C7DF-7A3D-F6FE7FA3393F}"/>
              </a:ext>
            </a:extLst>
          </p:cNvPr>
          <p:cNvSpPr>
            <a:spLocks noGrp="1"/>
          </p:cNvSpPr>
          <p:nvPr>
            <p:ph type="title"/>
          </p:nvPr>
        </p:nvSpPr>
        <p:spPr>
          <a:xfrm>
            <a:off x="838200" y="-98322"/>
            <a:ext cx="10515600" cy="1376515"/>
          </a:xfrm>
        </p:spPr>
        <p:txBody>
          <a:bodyPr/>
          <a:lstStyle/>
          <a:p>
            <a:r>
              <a:rPr lang="en-IN" dirty="0"/>
              <a:t>On-Page SEO Optimization Audit</a:t>
            </a:r>
          </a:p>
        </p:txBody>
      </p:sp>
      <p:sp>
        <p:nvSpPr>
          <p:cNvPr id="3" name="Content Placeholder 2">
            <a:extLst>
              <a:ext uri="{FF2B5EF4-FFF2-40B4-BE49-F238E27FC236}">
                <a16:creationId xmlns:a16="http://schemas.microsoft.com/office/drawing/2014/main" id="{560030CE-1BBF-7753-0843-1863A46F505C}"/>
              </a:ext>
            </a:extLst>
          </p:cNvPr>
          <p:cNvSpPr>
            <a:spLocks noGrp="1"/>
          </p:cNvSpPr>
          <p:nvPr>
            <p:ph idx="1"/>
          </p:nvPr>
        </p:nvSpPr>
        <p:spPr>
          <a:xfrm>
            <a:off x="838200" y="940286"/>
            <a:ext cx="10515600" cy="4977428"/>
          </a:xfrm>
        </p:spPr>
        <p:txBody>
          <a:bodyPr>
            <a:normAutofit/>
          </a:bodyPr>
          <a:lstStyle/>
          <a:p>
            <a:r>
              <a:rPr lang="en-IN" sz="2400" b="1" dirty="0"/>
              <a:t> Selected Pages</a:t>
            </a:r>
            <a:r>
              <a:rPr lang="en-US" sz="2400" b="1" dirty="0"/>
              <a:t> :</a:t>
            </a:r>
            <a:endParaRPr lang="en-IN" sz="2400" b="1" dirty="0"/>
          </a:p>
          <a:p>
            <a:pPr marL="0" indent="0">
              <a:buNone/>
            </a:pPr>
            <a:r>
              <a:rPr lang="en-IN" sz="2000" b="1" dirty="0"/>
              <a:t>(</a:t>
            </a:r>
            <a:r>
              <a:rPr lang="en-IN" sz="2000" b="1" i="0" u="sng" strike="noStrike" dirty="0">
                <a:solidFill>
                  <a:srgbClr val="1155CC"/>
                </a:solidFill>
                <a:effectLst/>
                <a:highlight>
                  <a:srgbClr val="FFFFFF"/>
                </a:highlight>
                <a:latin typeface="Arial" panose="020B0604020202020204" pitchFamily="34" charset="0"/>
                <a:hlinkClick r:id="rId2"/>
              </a:rPr>
              <a:t>https://www.adobe.com/in/</a:t>
            </a:r>
            <a:r>
              <a:rPr lang="en-IN" sz="2000" b="1" dirty="0">
                <a:solidFill>
                  <a:srgbClr val="0D0D0D"/>
                </a:solidFill>
                <a:highlight>
                  <a:srgbClr val="FFFFFF"/>
                </a:highlight>
                <a:latin typeface="Arial" panose="020B0604020202020204" pitchFamily="34" charset="0"/>
              </a:rPr>
              <a:t>)</a:t>
            </a:r>
            <a:endParaRPr lang="en-IN" sz="2000" b="1" dirty="0"/>
          </a:p>
          <a:p>
            <a:pPr marL="0" indent="0">
              <a:buNone/>
            </a:pPr>
            <a:r>
              <a:rPr lang="en-IN" sz="2400" b="1" dirty="0"/>
              <a:t>Strengths:</a:t>
            </a:r>
          </a:p>
          <a:p>
            <a:r>
              <a:rPr lang="en-US" sz="1600" dirty="0"/>
              <a:t> </a:t>
            </a:r>
            <a:r>
              <a:rPr lang="en-US" sz="2000" dirty="0"/>
              <a:t>Clean and user-friendly service page design.</a:t>
            </a:r>
          </a:p>
          <a:p>
            <a:r>
              <a:rPr lang="en-US" sz="2000" dirty="0"/>
              <a:t>  Attractive infographics and images are used.</a:t>
            </a:r>
          </a:p>
          <a:p>
            <a:pPr marL="0" indent="0">
              <a:buNone/>
            </a:pPr>
            <a:r>
              <a:rPr lang="en-IN" sz="2400" b="1" dirty="0"/>
              <a:t>Weaknesses:</a:t>
            </a:r>
          </a:p>
          <a:p>
            <a:r>
              <a:rPr lang="en-US" sz="2400" dirty="0"/>
              <a:t>Title Tags:</a:t>
            </a:r>
            <a:r>
              <a:rPr lang="en-US" sz="2400" b="1" dirty="0"/>
              <a:t> </a:t>
            </a:r>
            <a:r>
              <a:rPr lang="en-US" sz="1800" dirty="0"/>
              <a:t>Make sure every page has a different, descriptive, and keyword-rich title tag.</a:t>
            </a:r>
          </a:p>
          <a:p>
            <a:pPr marL="0" indent="0">
              <a:buNone/>
            </a:pPr>
            <a:r>
              <a:rPr lang="en-US" sz="1800" dirty="0"/>
              <a:t>Check the length—generally 50-60 characters—and make sure that it is relevant</a:t>
            </a:r>
          </a:p>
          <a:p>
            <a:r>
              <a:rPr lang="en-US" sz="2400" dirty="0"/>
              <a:t>Meta Descriptions</a:t>
            </a:r>
            <a:r>
              <a:rPr lang="en-US" sz="2200" b="1" dirty="0"/>
              <a:t>: </a:t>
            </a:r>
            <a:r>
              <a:rPr lang="en-US" sz="1800" dirty="0"/>
              <a:t>Each page is to have a different meta description.</a:t>
            </a:r>
          </a:p>
          <a:p>
            <a:pPr marL="0" indent="0">
              <a:buNone/>
            </a:pPr>
            <a:r>
              <a:rPr lang="en-US" sz="1800" dirty="0"/>
              <a:t>They should be compelling, of course, with primary keywords included and </a:t>
            </a:r>
            <a:r>
              <a:rPr lang="en-US" sz="1800" dirty="0" err="1"/>
              <a:t>recommendedly</a:t>
            </a:r>
            <a:r>
              <a:rPr lang="en-US" sz="1800" dirty="0"/>
              <a:t> at 150-160 characters in length.</a:t>
            </a:r>
          </a:p>
          <a:p>
            <a:pPr marL="0" indent="0">
              <a:buNone/>
            </a:pPr>
            <a:r>
              <a:rPr lang="en-IN" sz="2400" dirty="0"/>
              <a:t>Headings</a:t>
            </a:r>
            <a:r>
              <a:rPr lang="en-US" sz="2000" b="1" dirty="0"/>
              <a:t>:</a:t>
            </a:r>
            <a:r>
              <a:rPr lang="en-US" sz="1400" dirty="0"/>
              <a:t> </a:t>
            </a:r>
            <a:r>
              <a:rPr lang="en-US" sz="1800" dirty="0"/>
              <a:t>Confirm that each page has a clear H1 tag that accurately reflects the page content</a:t>
            </a:r>
            <a:r>
              <a:rPr lang="en-US" sz="1400" dirty="0"/>
              <a:t>.</a:t>
            </a:r>
          </a:p>
          <a:p>
            <a:pPr marL="0" indent="0">
              <a:buNone/>
            </a:pPr>
            <a:endParaRPr lang="en-US" sz="1400" dirty="0"/>
          </a:p>
          <a:p>
            <a:pPr marL="0" indent="0">
              <a:buNone/>
            </a:pPr>
            <a:endParaRPr lang="en-US" sz="2000" b="1" dirty="0"/>
          </a:p>
          <a:p>
            <a:pPr marL="0" indent="0">
              <a:buNone/>
            </a:pPr>
            <a:endParaRPr lang="en-US" sz="2200" b="1" dirty="0"/>
          </a:p>
          <a:p>
            <a:pPr marL="0" indent="0">
              <a:buNone/>
            </a:pPr>
            <a:endParaRPr lang="en-US" sz="1800" dirty="0"/>
          </a:p>
          <a:p>
            <a:endParaRPr lang="en-US" sz="1800" dirty="0"/>
          </a:p>
          <a:p>
            <a:pPr marL="0" indent="0">
              <a:buNone/>
            </a:pPr>
            <a:endParaRPr lang="en-US" sz="1800" dirty="0"/>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365106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BD49-5D30-459D-9B20-A3EB970D01B5}"/>
              </a:ext>
            </a:extLst>
          </p:cNvPr>
          <p:cNvSpPr>
            <a:spLocks noGrp="1"/>
          </p:cNvSpPr>
          <p:nvPr>
            <p:ph type="title"/>
          </p:nvPr>
        </p:nvSpPr>
        <p:spPr/>
        <p:txBody>
          <a:bodyPr>
            <a:normAutofit/>
          </a:bodyPr>
          <a:lstStyle/>
          <a:p>
            <a:r>
              <a:rPr lang="en-IN" b="1" dirty="0"/>
              <a:t>On-Page SEO Optimization Audit</a:t>
            </a:r>
          </a:p>
        </p:txBody>
      </p:sp>
      <p:sp>
        <p:nvSpPr>
          <p:cNvPr id="3" name="Content Placeholder 2">
            <a:extLst>
              <a:ext uri="{FF2B5EF4-FFF2-40B4-BE49-F238E27FC236}">
                <a16:creationId xmlns:a16="http://schemas.microsoft.com/office/drawing/2014/main" id="{D1437019-A556-C97F-4EA5-DEF696DF8E5E}"/>
              </a:ext>
            </a:extLst>
          </p:cNvPr>
          <p:cNvSpPr>
            <a:spLocks noGrp="1"/>
          </p:cNvSpPr>
          <p:nvPr>
            <p:ph idx="1"/>
          </p:nvPr>
        </p:nvSpPr>
        <p:spPr>
          <a:xfrm>
            <a:off x="838200" y="1855121"/>
            <a:ext cx="10515600" cy="4351338"/>
          </a:xfrm>
        </p:spPr>
        <p:txBody>
          <a:bodyPr/>
          <a:lstStyle/>
          <a:p>
            <a:r>
              <a:rPr lang="en-IN" sz="2400" dirty="0"/>
              <a:t>Content: </a:t>
            </a:r>
            <a:r>
              <a:rPr kumimoji="0" lang="en-US" altLang="en-US" sz="2000" b="0" i="0" u="none" strike="noStrike" cap="none" normalizeH="0" baseline="0" dirty="0">
                <a:ln>
                  <a:noFill/>
                </a:ln>
                <a:solidFill>
                  <a:schemeClr val="tx1"/>
                </a:solidFill>
                <a:effectLst/>
                <a:latin typeface="Arial" panose="020B0604020202020204" pitchFamily="34" charset="0"/>
              </a:rPr>
              <a:t>Check for keyword usage and placement, ensuring it’s natural and not overstuffed</a:t>
            </a:r>
          </a:p>
          <a:p>
            <a:endParaRPr lang="en-US" sz="2000" dirty="0">
              <a:latin typeface="Arial" panose="020B0604020202020204" pitchFamily="34" charset="0"/>
            </a:endParaRPr>
          </a:p>
          <a:p>
            <a:pPr marL="0" indent="0">
              <a:buNone/>
            </a:pPr>
            <a:r>
              <a:rPr lang="en-US" sz="2000" b="1" dirty="0">
                <a:latin typeface="Arial" panose="020B0604020202020204" pitchFamily="34" charset="0"/>
              </a:rPr>
              <a:t>Actionable Items:</a:t>
            </a:r>
            <a:endParaRPr lang="en-IN" sz="2000" b="1" dirty="0"/>
          </a:p>
          <a:p>
            <a:r>
              <a:rPr lang="en-US" sz="2000" dirty="0"/>
              <a:t>Improved relevance and higher click-through rates from search results.</a:t>
            </a:r>
          </a:p>
          <a:p>
            <a:r>
              <a:rPr lang="en-US" sz="2000" dirty="0"/>
              <a:t>Increased click-through rates and improved search engine visibility</a:t>
            </a:r>
            <a:r>
              <a:rPr lang="en-US" sz="1400" dirty="0"/>
              <a:t>.</a:t>
            </a:r>
          </a:p>
          <a:p>
            <a:r>
              <a:rPr lang="en-US" sz="2000" dirty="0"/>
              <a:t>Better content organization and search engine comprehension</a:t>
            </a:r>
            <a:r>
              <a:rPr lang="en-US" sz="1400" dirty="0"/>
              <a:t>.</a:t>
            </a:r>
            <a:endParaRPr lang="en-IN" sz="2000" dirty="0"/>
          </a:p>
        </p:txBody>
      </p:sp>
      <p:sp>
        <p:nvSpPr>
          <p:cNvPr id="4" name="Rectangle 1">
            <a:extLst>
              <a:ext uri="{FF2B5EF4-FFF2-40B4-BE49-F238E27FC236}">
                <a16:creationId xmlns:a16="http://schemas.microsoft.com/office/drawing/2014/main" id="{886A5925-84A7-462E-A160-4CA823381FDF}"/>
              </a:ext>
            </a:extLst>
          </p:cNvPr>
          <p:cNvSpPr>
            <a:spLocks noChangeArrowheads="1"/>
          </p:cNvSpPr>
          <p:nvPr/>
        </p:nvSpPr>
        <p:spPr bwMode="auto">
          <a:xfrm>
            <a:off x="-186814" y="1028968"/>
            <a:ext cx="118380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5"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5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F014-E8CE-F12B-0F27-BF5412F75DF7}"/>
              </a:ext>
            </a:extLst>
          </p:cNvPr>
          <p:cNvSpPr>
            <a:spLocks noGrp="1"/>
          </p:cNvSpPr>
          <p:nvPr>
            <p:ph type="title"/>
          </p:nvPr>
        </p:nvSpPr>
        <p:spPr>
          <a:xfrm>
            <a:off x="956187" y="-150199"/>
            <a:ext cx="10515600" cy="1612030"/>
          </a:xfrm>
        </p:spPr>
        <p:txBody>
          <a:bodyPr/>
          <a:lstStyle/>
          <a:p>
            <a:r>
              <a:rPr lang="en-IN" dirty="0"/>
              <a:t>Technical SEO</a:t>
            </a:r>
          </a:p>
        </p:txBody>
      </p:sp>
      <p:sp>
        <p:nvSpPr>
          <p:cNvPr id="3" name="Content Placeholder 2">
            <a:extLst>
              <a:ext uri="{FF2B5EF4-FFF2-40B4-BE49-F238E27FC236}">
                <a16:creationId xmlns:a16="http://schemas.microsoft.com/office/drawing/2014/main" id="{F7E7CC8C-5407-D3E5-5401-FD39C1171D37}"/>
              </a:ext>
            </a:extLst>
          </p:cNvPr>
          <p:cNvSpPr>
            <a:spLocks noGrp="1"/>
          </p:cNvSpPr>
          <p:nvPr>
            <p:ph idx="1"/>
          </p:nvPr>
        </p:nvSpPr>
        <p:spPr>
          <a:xfrm>
            <a:off x="838200" y="1189703"/>
            <a:ext cx="10515600" cy="5014452"/>
          </a:xfrm>
        </p:spPr>
        <p:txBody>
          <a:bodyPr>
            <a:normAutofit lnSpcReduction="10000"/>
          </a:bodyPr>
          <a:lstStyle/>
          <a:p>
            <a:pPr marL="0" indent="0">
              <a:buNone/>
            </a:pPr>
            <a:r>
              <a:rPr lang="en-IN" sz="2000" b="1" dirty="0"/>
              <a:t>Technical SEO Issues (Website Homepage):</a:t>
            </a:r>
          </a:p>
          <a:p>
            <a:r>
              <a:rPr lang="en-US" sz="2000" dirty="0"/>
              <a:t>Optimize CSS files for faster delivery by minimizing and deferring non-essential CSS.</a:t>
            </a:r>
          </a:p>
          <a:p>
            <a:r>
              <a:rPr lang="en-US" sz="2000" dirty="0"/>
              <a:t>Test for mobile usability issues like touch element spacing, font sizes, and viewport configuration.</a:t>
            </a:r>
            <a:endParaRPr lang="en-IN" sz="2000" b="1" dirty="0"/>
          </a:p>
          <a:p>
            <a:pPr marL="0" indent="0">
              <a:buNone/>
            </a:pPr>
            <a:r>
              <a:rPr lang="en-IN" dirty="0"/>
              <a:t> </a:t>
            </a:r>
            <a:r>
              <a:rPr lang="en-IN" sz="2000" b="1" dirty="0"/>
              <a:t>5 Best Practices to Improve Site and Web page speed</a:t>
            </a:r>
          </a:p>
          <a:p>
            <a:pPr marL="0" indent="0">
              <a:buNone/>
            </a:pPr>
            <a:r>
              <a:rPr kumimoji="0" lang="en-US" altLang="en-US" sz="2400" i="0" u="none" strike="noStrike" cap="none" normalizeH="0" baseline="0" dirty="0">
                <a:ln>
                  <a:noFill/>
                </a:ln>
                <a:solidFill>
                  <a:schemeClr val="tx1"/>
                </a:solidFill>
                <a:effectLst/>
                <a:latin typeface="Arial" panose="020B0604020202020204" pitchFamily="34" charset="0"/>
              </a:rPr>
              <a:t>1.Optimize Load Times</a:t>
            </a:r>
            <a:r>
              <a:rPr kumimoji="0" lang="en-US" altLang="en-US" sz="2000" b="0" i="0" u="none" strike="noStrike" cap="none" normalizeH="0" baseline="0" dirty="0">
                <a:ln>
                  <a:noFill/>
                </a:ln>
                <a:solidFill>
                  <a:schemeClr val="tx1"/>
                </a:solidFill>
                <a:effectLst/>
                <a:latin typeface="Arial" panose="020B0604020202020204" pitchFamily="34" charset="0"/>
              </a:rPr>
              <a:t>: Focus on Core Web Vitals improvements for better user experience and ranking potential.</a:t>
            </a:r>
          </a:p>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2.</a:t>
            </a:r>
            <a:r>
              <a:rPr kumimoji="0" lang="en-US" altLang="en-US" sz="2400" i="0" u="none" strike="noStrike" cap="none" normalizeH="0" baseline="0" dirty="0">
                <a:ln>
                  <a:noFill/>
                </a:ln>
                <a:solidFill>
                  <a:schemeClr val="tx1"/>
                </a:solidFill>
                <a:effectLst/>
                <a:latin typeface="Arial" panose="020B0604020202020204" pitchFamily="34" charset="0"/>
              </a:rPr>
              <a:t>Enhance Mobile Usability: </a:t>
            </a:r>
            <a:r>
              <a:rPr kumimoji="0" lang="en-US" altLang="en-US" sz="2000" b="0" i="0" u="none" strike="noStrike" cap="none" normalizeH="0" baseline="0" dirty="0">
                <a:ln>
                  <a:noFill/>
                </a:ln>
                <a:solidFill>
                  <a:schemeClr val="tx1"/>
                </a:solidFill>
                <a:effectLst/>
                <a:latin typeface="Arial" panose="020B0604020202020204" pitchFamily="34" charset="0"/>
              </a:rPr>
              <a:t>Resolve any mobile-specific issues to ensure full responsiveness.</a:t>
            </a:r>
          </a:p>
          <a:p>
            <a:pPr marL="0" indent="0">
              <a:buNone/>
            </a:pPr>
            <a:r>
              <a:rPr kumimoji="0" lang="en-US" altLang="en-US" sz="2000" i="0" u="none" strike="noStrike" cap="none" normalizeH="0" baseline="0" dirty="0">
                <a:ln>
                  <a:noFill/>
                </a:ln>
                <a:solidFill>
                  <a:schemeClr val="tx1"/>
                </a:solidFill>
                <a:effectLst/>
                <a:latin typeface="Arial" panose="020B0604020202020204" pitchFamily="34" charset="0"/>
              </a:rPr>
              <a:t>3.</a:t>
            </a:r>
            <a:r>
              <a:rPr kumimoji="0" lang="en-US" altLang="en-US" sz="2400" i="0" u="none" strike="noStrike" cap="none" normalizeH="0" baseline="0" dirty="0">
                <a:ln>
                  <a:noFill/>
                </a:ln>
                <a:solidFill>
                  <a:schemeClr val="tx1"/>
                </a:solidFill>
                <a:effectLst/>
                <a:latin typeface="Arial" panose="020B0604020202020204" pitchFamily="34" charset="0"/>
              </a:rPr>
              <a:t>Fix Crawl Issues</a:t>
            </a:r>
            <a:r>
              <a:rPr kumimoji="0" lang="en-US" altLang="en-US" sz="2000" i="0" u="none" strike="noStrike" cap="none" normalizeH="0" baseline="0" dirty="0">
                <a:ln>
                  <a:noFill/>
                </a:ln>
                <a:solidFill>
                  <a:schemeClr val="tx1"/>
                </a:solidFill>
                <a:effectLst/>
                <a:latin typeface="Arial" panose="020B0604020202020204" pitchFamily="34" charset="0"/>
              </a:rPr>
              <a:t>: Address any crawling or indexing errors detected in Google Search Console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a:t>
            </a:r>
            <a:r>
              <a:rPr kumimoji="0" lang="en-US" altLang="en-US" sz="2000" i="0" u="none" strike="noStrike" cap="none" normalizeH="0" baseline="0" dirty="0">
                <a:ln>
                  <a:noFill/>
                </a:ln>
                <a:solidFill>
                  <a:schemeClr val="tx1"/>
                </a:solidFill>
                <a:effectLst/>
                <a:latin typeface="Arial" panose="020B0604020202020204" pitchFamily="34" charset="0"/>
              </a:rPr>
              <a:t>.</a:t>
            </a:r>
            <a:r>
              <a:rPr kumimoji="0" lang="en-US" altLang="en-US" sz="2400" i="0" u="none" strike="noStrike" cap="none" normalizeH="0" baseline="0" dirty="0">
                <a:ln>
                  <a:noFill/>
                </a:ln>
                <a:solidFill>
                  <a:schemeClr val="tx1"/>
                </a:solidFill>
                <a:effectLst/>
                <a:latin typeface="Arial" panose="020B0604020202020204" pitchFamily="34" charset="0"/>
              </a:rPr>
              <a:t>Implement/Validate Structured Data: </a:t>
            </a:r>
            <a:r>
              <a:rPr kumimoji="0" lang="en-US" altLang="en-US" sz="2000" i="0" u="none" strike="noStrike" cap="none" normalizeH="0" baseline="0" dirty="0">
                <a:ln>
                  <a:noFill/>
                </a:ln>
                <a:solidFill>
                  <a:schemeClr val="tx1"/>
                </a:solidFill>
                <a:effectLst/>
                <a:latin typeface="Arial" panose="020B0604020202020204" pitchFamily="34" charset="0"/>
              </a:rPr>
              <a:t>Use structured data to improve rich snippets and enhance search visibility.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5</a:t>
            </a:r>
            <a:r>
              <a:rPr kumimoji="0" lang="en-US" altLang="en-US" sz="2000" u="none" strike="noStrike" cap="none" normalizeH="0" baseline="0" dirty="0">
                <a:ln>
                  <a:noFill/>
                </a:ln>
                <a:solidFill>
                  <a:schemeClr val="tx1"/>
                </a:solidFill>
                <a:effectLst/>
                <a:latin typeface="Arial" panose="020B0604020202020204" pitchFamily="34" charset="0"/>
              </a:rPr>
              <a:t>.</a:t>
            </a:r>
            <a:r>
              <a:rPr kumimoji="0" lang="en-US" altLang="en-US" sz="2400" u="none" strike="noStrike" cap="none" normalizeH="0" baseline="0" dirty="0">
                <a:ln>
                  <a:noFill/>
                </a:ln>
                <a:solidFill>
                  <a:schemeClr val="tx1"/>
                </a:solidFill>
                <a:effectLst/>
                <a:latin typeface="Arial" panose="020B0604020202020204" pitchFamily="34" charset="0"/>
              </a:rPr>
              <a:t>Consolidate Duplicate Content</a:t>
            </a:r>
            <a:r>
              <a:rPr kumimoji="0" lang="en-US" altLang="en-US" sz="2000" u="none" strike="noStrike" cap="none" normalizeH="0" baseline="0" dirty="0">
                <a:ln>
                  <a:noFill/>
                </a:ln>
                <a:solidFill>
                  <a:schemeClr val="tx1"/>
                </a:solidFill>
                <a:effectLst/>
                <a:latin typeface="Arial" panose="020B0604020202020204" pitchFamily="34" charset="0"/>
              </a:rPr>
              <a:t>: Resolve duplicate content issues with canonicalization or content consolidation.</a:t>
            </a: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218560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1DB8-7598-E6C6-D113-A4BDB7AF76CE}"/>
              </a:ext>
            </a:extLst>
          </p:cNvPr>
          <p:cNvSpPr>
            <a:spLocks noGrp="1"/>
          </p:cNvSpPr>
          <p:nvPr>
            <p:ph type="title"/>
          </p:nvPr>
        </p:nvSpPr>
        <p:spPr/>
        <p:txBody>
          <a:bodyPr/>
          <a:lstStyle/>
          <a:p>
            <a:r>
              <a:rPr lang="en-IN" dirty="0"/>
              <a:t>Content Strategy</a:t>
            </a:r>
          </a:p>
        </p:txBody>
      </p:sp>
      <p:sp>
        <p:nvSpPr>
          <p:cNvPr id="3" name="Content Placeholder 2">
            <a:extLst>
              <a:ext uri="{FF2B5EF4-FFF2-40B4-BE49-F238E27FC236}">
                <a16:creationId xmlns:a16="http://schemas.microsoft.com/office/drawing/2014/main" id="{3D9F8BF5-499C-9CB2-5C68-DDA747603259}"/>
              </a:ext>
            </a:extLst>
          </p:cNvPr>
          <p:cNvSpPr>
            <a:spLocks noGrp="1"/>
          </p:cNvSpPr>
          <p:nvPr>
            <p:ph idx="1"/>
          </p:nvPr>
        </p:nvSpPr>
        <p:spPr/>
        <p:txBody>
          <a:bodyPr/>
          <a:lstStyle/>
          <a:p>
            <a:r>
              <a:rPr lang="en-US" sz="2000" dirty="0"/>
              <a:t>Targeted Blog Posts: Adobe’s blog content is optimized for SEO and addresses specific pain points, industry trends, and use cases, helping to attract and engage potential customers</a:t>
            </a:r>
            <a:r>
              <a:rPr lang="en-US" dirty="0"/>
              <a:t>.</a:t>
            </a:r>
          </a:p>
          <a:p>
            <a:r>
              <a:rPr lang="en-US" sz="2000" dirty="0"/>
              <a:t>Long-Form Content: Adobe creates in-depth articles and case studies that delve into complex topics, offering value to readers while improving search engine rankings.</a:t>
            </a:r>
          </a:p>
          <a:p>
            <a:r>
              <a:rPr lang="en-US" sz="2000" dirty="0"/>
              <a:t>Dynamic Content: The strategy involves tailoring content to different segments of Adobe’s audience, such as creative professionals, educators, or marketers.</a:t>
            </a:r>
            <a:endParaRPr lang="en-IN" sz="2000" dirty="0"/>
          </a:p>
        </p:txBody>
      </p:sp>
    </p:spTree>
    <p:extLst>
      <p:ext uri="{BB962C8B-B14F-4D97-AF65-F5344CB8AC3E}">
        <p14:creationId xmlns:p14="http://schemas.microsoft.com/office/powerpoint/2010/main" val="299628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638</TotalTime>
  <Words>911</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SEO Project</vt:lpstr>
      <vt:lpstr>Company Selection</vt:lpstr>
      <vt:lpstr>About Company  </vt:lpstr>
      <vt:lpstr>Initial Audit:</vt:lpstr>
      <vt:lpstr>Keyword Research: </vt:lpstr>
      <vt:lpstr>On-Page SEO Optimization Audit</vt:lpstr>
      <vt:lpstr>On-Page SEO Optimization Audit</vt:lpstr>
      <vt:lpstr>Technical SEO</vt:lpstr>
      <vt:lpstr>Content Strategy</vt:lpstr>
      <vt:lpstr>Off-Page SEO</vt:lpstr>
      <vt:lpstr>Outcome of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waran</dc:creator>
  <cp:lastModifiedBy>venkatesh waran</cp:lastModifiedBy>
  <cp:revision>1</cp:revision>
  <dcterms:created xsi:type="dcterms:W3CDTF">2024-08-23T18:25:20Z</dcterms:created>
  <dcterms:modified xsi:type="dcterms:W3CDTF">2024-08-24T05:03:45Z</dcterms:modified>
</cp:coreProperties>
</file>