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301" r:id="rId3"/>
    <p:sldId id="302" r:id="rId4"/>
    <p:sldId id="303" r:id="rId5"/>
    <p:sldId id="304" r:id="rId6"/>
    <p:sldId id="305" r:id="rId7"/>
    <p:sldId id="306" r:id="rId8"/>
    <p:sldId id="307" r:id="rId9"/>
    <p:sldId id="308" r:id="rId10"/>
    <p:sldId id="309" r:id="rId11"/>
    <p:sldId id="310" r:id="rId12"/>
    <p:sldId id="311" r:id="rId13"/>
    <p:sldId id="312"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ADE0F80-7548-4D8B-A358-8E3443265B6B}">
          <p14:sldIdLst/>
        </p14:section>
        <p14:section name="Untitled Section" id="{1B63C3AB-13FF-4809-9D12-7A504DBBDC12}">
          <p14:sldIdLst>
            <p14:sldId id="256"/>
            <p14:sldId id="301"/>
            <p14:sldId id="302"/>
            <p14:sldId id="303"/>
            <p14:sldId id="304"/>
            <p14:sldId id="305"/>
            <p14:sldId id="306"/>
            <p14:sldId id="307"/>
            <p14:sldId id="308"/>
            <p14:sldId id="309"/>
            <p14:sldId id="310"/>
            <p14:sldId id="311"/>
            <p14:sldId id="312"/>
          </p14:sldIdLst>
        </p14:section>
        <p14:section name="Untitled Section" id="{D9806B7A-0419-4455-908C-44C9355B4B0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E1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4660"/>
  </p:normalViewPr>
  <p:slideViewPr>
    <p:cSldViewPr snapToGrid="0">
      <p:cViewPr varScale="1">
        <p:scale>
          <a:sx n="59" d="100"/>
          <a:sy n="59" d="100"/>
        </p:scale>
        <p:origin x="117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609600" y="274637"/>
            <a:ext cx="10972800" cy="11432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49" name="Google Shape;49;p25"/>
          <p:cNvSpPr txBox="1">
            <a:spLocks noGrp="1"/>
          </p:cNvSpPr>
          <p:nvPr>
            <p:ph type="body" idx="1"/>
          </p:nvPr>
        </p:nvSpPr>
        <p:spPr>
          <a:xfrm rot="5400000">
            <a:off x="3833001" y="-1623199"/>
            <a:ext cx="4526000" cy="10972800"/>
          </a:xfrm>
          <a:prstGeom prst="rect">
            <a:avLst/>
          </a:prstGeom>
          <a:noFill/>
          <a:ln>
            <a:noFill/>
          </a:ln>
        </p:spPr>
        <p:txBody>
          <a:bodyPr spcFirstLastPara="1" wrap="square" lIns="94100" tIns="47025" rIns="94100" bIns="47025" anchor="t" anchorCtr="0">
            <a:noAutofit/>
          </a:bodyPr>
          <a:lstStyle>
            <a:lvl1pPr marL="609585" lvl="0" indent="-457189" algn="l">
              <a:lnSpc>
                <a:spcPct val="100000"/>
              </a:lnSpc>
              <a:spcBef>
                <a:spcPts val="105"/>
              </a:spcBef>
              <a:spcAft>
                <a:spcPts val="0"/>
              </a:spcAft>
              <a:buClr>
                <a:schemeClr val="dk1"/>
              </a:buClr>
              <a:buSzPts val="1800"/>
              <a:buChar char="•"/>
              <a:defRPr/>
            </a:lvl1pPr>
            <a:lvl2pPr marL="1219170" lvl="1" indent="-457189" algn="l">
              <a:lnSpc>
                <a:spcPct val="100000"/>
              </a:lnSpc>
              <a:spcBef>
                <a:spcPts val="105"/>
              </a:spcBef>
              <a:spcAft>
                <a:spcPts val="0"/>
              </a:spcAft>
              <a:buClr>
                <a:schemeClr val="dk1"/>
              </a:buClr>
              <a:buSzPts val="1800"/>
              <a:buChar char="–"/>
              <a:defRPr/>
            </a:lvl2pPr>
            <a:lvl3pPr marL="1828754" lvl="2" indent="-457189" algn="l">
              <a:lnSpc>
                <a:spcPct val="100000"/>
              </a:lnSpc>
              <a:spcBef>
                <a:spcPts val="105"/>
              </a:spcBef>
              <a:spcAft>
                <a:spcPts val="0"/>
              </a:spcAft>
              <a:buClr>
                <a:schemeClr val="dk1"/>
              </a:buClr>
              <a:buSzPts val="1800"/>
              <a:buChar char="•"/>
              <a:defRPr/>
            </a:lvl3pPr>
            <a:lvl4pPr marL="2438339" lvl="3" indent="-457189" algn="l">
              <a:lnSpc>
                <a:spcPct val="100000"/>
              </a:lnSpc>
              <a:spcBef>
                <a:spcPts val="105"/>
              </a:spcBef>
              <a:spcAft>
                <a:spcPts val="0"/>
              </a:spcAft>
              <a:buClr>
                <a:schemeClr val="dk1"/>
              </a:buClr>
              <a:buSzPts val="1800"/>
              <a:buChar char="–"/>
              <a:defRPr/>
            </a:lvl4pPr>
            <a:lvl5pPr marL="3047924" lvl="4" indent="-457189" algn="l">
              <a:lnSpc>
                <a:spcPct val="100000"/>
              </a:lnSpc>
              <a:spcBef>
                <a:spcPts val="105"/>
              </a:spcBef>
              <a:spcAft>
                <a:spcPts val="0"/>
              </a:spcAft>
              <a:buClr>
                <a:schemeClr val="dk1"/>
              </a:buClr>
              <a:buSzPts val="1800"/>
              <a:buChar char="»"/>
              <a:defRPr/>
            </a:lvl5pPr>
            <a:lvl6pPr marL="3657509" lvl="5" indent="-457189" algn="l">
              <a:lnSpc>
                <a:spcPct val="100000"/>
              </a:lnSpc>
              <a:spcBef>
                <a:spcPts val="105"/>
              </a:spcBef>
              <a:spcAft>
                <a:spcPts val="0"/>
              </a:spcAft>
              <a:buClr>
                <a:schemeClr val="dk1"/>
              </a:buClr>
              <a:buSzPts val="1800"/>
              <a:buChar char="•"/>
              <a:defRPr/>
            </a:lvl6pPr>
            <a:lvl7pPr marL="4267093" lvl="6" indent="-457189" algn="l">
              <a:lnSpc>
                <a:spcPct val="100000"/>
              </a:lnSpc>
              <a:spcBef>
                <a:spcPts val="105"/>
              </a:spcBef>
              <a:spcAft>
                <a:spcPts val="0"/>
              </a:spcAft>
              <a:buClr>
                <a:schemeClr val="dk1"/>
              </a:buClr>
              <a:buSzPts val="1800"/>
              <a:buChar char="•"/>
              <a:defRPr/>
            </a:lvl7pPr>
            <a:lvl8pPr marL="4876678" lvl="7" indent="-457189" algn="l">
              <a:lnSpc>
                <a:spcPct val="100000"/>
              </a:lnSpc>
              <a:spcBef>
                <a:spcPts val="105"/>
              </a:spcBef>
              <a:spcAft>
                <a:spcPts val="0"/>
              </a:spcAft>
              <a:buClr>
                <a:schemeClr val="dk1"/>
              </a:buClr>
              <a:buSzPts val="1800"/>
              <a:buChar char="•"/>
              <a:defRPr/>
            </a:lvl8pPr>
            <a:lvl9pPr marL="5486263" lvl="8" indent="-457189" algn="l">
              <a:lnSpc>
                <a:spcPct val="100000"/>
              </a:lnSpc>
              <a:spcBef>
                <a:spcPts val="105"/>
              </a:spcBef>
              <a:spcAft>
                <a:spcPts val="0"/>
              </a:spcAft>
              <a:buClr>
                <a:schemeClr val="dk1"/>
              </a:buClr>
              <a:buSzPts val="1800"/>
              <a:buChar char="•"/>
              <a:defRPr/>
            </a:lvl9pPr>
          </a:lstStyle>
          <a:p>
            <a:pPr lvl="0"/>
            <a:r>
              <a:rPr lang="en-US"/>
              <a:t>Click to edit Master text styles</a:t>
            </a:r>
          </a:p>
        </p:txBody>
      </p:sp>
      <p:sp>
        <p:nvSpPr>
          <p:cNvPr id="50" name="Google Shape;50;p25"/>
          <p:cNvSpPr txBox="1">
            <a:spLocks noGrp="1"/>
          </p:cNvSpPr>
          <p:nvPr>
            <p:ph type="dt" idx="10"/>
          </p:nvPr>
        </p:nvSpPr>
        <p:spPr>
          <a:xfrm>
            <a:off x="609600" y="6356352"/>
            <a:ext cx="2844800" cy="3652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53086D93-FCAC-47E0-A2EE-787E62CA814C}" type="datetimeFigureOut">
              <a:rPr lang="en-US" smtClean="0"/>
              <a:t>3/8/2025</a:t>
            </a:fld>
            <a:endParaRPr lang="en-US" dirty="0"/>
          </a:p>
        </p:txBody>
      </p:sp>
      <p:sp>
        <p:nvSpPr>
          <p:cNvPr id="51" name="Google Shape;51;p25"/>
          <p:cNvSpPr txBox="1">
            <a:spLocks noGrp="1"/>
          </p:cNvSpPr>
          <p:nvPr>
            <p:ph type="ftr" idx="11"/>
          </p:nvPr>
        </p:nvSpPr>
        <p:spPr>
          <a:xfrm>
            <a:off x="4165600" y="6356352"/>
            <a:ext cx="3860800" cy="3652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lang="en-US" dirty="0"/>
          </a:p>
        </p:txBody>
      </p:sp>
      <p:sp>
        <p:nvSpPr>
          <p:cNvPr id="52" name="Google Shape;52;p25"/>
          <p:cNvSpPr txBox="1">
            <a:spLocks noGrp="1"/>
          </p:cNvSpPr>
          <p:nvPr>
            <p:ph type="sldNum" idx="12"/>
          </p:nvPr>
        </p:nvSpPr>
        <p:spPr>
          <a:xfrm>
            <a:off x="8737600" y="6356352"/>
            <a:ext cx="2844800" cy="3652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600" b="0" i="0" u="none" strike="noStrike" cap="none">
                <a:solidFill>
                  <a:srgbClr val="888888"/>
                </a:solidFill>
                <a:latin typeface="Calibri"/>
                <a:ea typeface="Calibri"/>
                <a:cs typeface="Calibri"/>
                <a:sym typeface="Calibri"/>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2874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7285001" y="1828840"/>
            <a:ext cx="5851600" cy="27432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55" name="Google Shape;55;p26"/>
          <p:cNvSpPr txBox="1">
            <a:spLocks noGrp="1"/>
          </p:cNvSpPr>
          <p:nvPr>
            <p:ph type="body" idx="1"/>
          </p:nvPr>
        </p:nvSpPr>
        <p:spPr>
          <a:xfrm rot="5400000">
            <a:off x="1697000" y="-812760"/>
            <a:ext cx="5851600" cy="8026400"/>
          </a:xfrm>
          <a:prstGeom prst="rect">
            <a:avLst/>
          </a:prstGeom>
          <a:noFill/>
          <a:ln>
            <a:noFill/>
          </a:ln>
        </p:spPr>
        <p:txBody>
          <a:bodyPr spcFirstLastPara="1" wrap="square" lIns="94100" tIns="47025" rIns="94100" bIns="47025" anchor="t" anchorCtr="0">
            <a:noAutofit/>
          </a:bodyPr>
          <a:lstStyle>
            <a:lvl1pPr marL="609585" lvl="0" indent="-457189" algn="l">
              <a:lnSpc>
                <a:spcPct val="100000"/>
              </a:lnSpc>
              <a:spcBef>
                <a:spcPts val="105"/>
              </a:spcBef>
              <a:spcAft>
                <a:spcPts val="0"/>
              </a:spcAft>
              <a:buClr>
                <a:schemeClr val="dk1"/>
              </a:buClr>
              <a:buSzPts val="1800"/>
              <a:buChar char="•"/>
              <a:defRPr/>
            </a:lvl1pPr>
            <a:lvl2pPr marL="1219170" lvl="1" indent="-457189" algn="l">
              <a:lnSpc>
                <a:spcPct val="100000"/>
              </a:lnSpc>
              <a:spcBef>
                <a:spcPts val="105"/>
              </a:spcBef>
              <a:spcAft>
                <a:spcPts val="0"/>
              </a:spcAft>
              <a:buClr>
                <a:schemeClr val="dk1"/>
              </a:buClr>
              <a:buSzPts val="1800"/>
              <a:buChar char="–"/>
              <a:defRPr/>
            </a:lvl2pPr>
            <a:lvl3pPr marL="1828754" lvl="2" indent="-457189" algn="l">
              <a:lnSpc>
                <a:spcPct val="100000"/>
              </a:lnSpc>
              <a:spcBef>
                <a:spcPts val="105"/>
              </a:spcBef>
              <a:spcAft>
                <a:spcPts val="0"/>
              </a:spcAft>
              <a:buClr>
                <a:schemeClr val="dk1"/>
              </a:buClr>
              <a:buSzPts val="1800"/>
              <a:buChar char="•"/>
              <a:defRPr/>
            </a:lvl3pPr>
            <a:lvl4pPr marL="2438339" lvl="3" indent="-457189" algn="l">
              <a:lnSpc>
                <a:spcPct val="100000"/>
              </a:lnSpc>
              <a:spcBef>
                <a:spcPts val="105"/>
              </a:spcBef>
              <a:spcAft>
                <a:spcPts val="0"/>
              </a:spcAft>
              <a:buClr>
                <a:schemeClr val="dk1"/>
              </a:buClr>
              <a:buSzPts val="1800"/>
              <a:buChar char="–"/>
              <a:defRPr/>
            </a:lvl4pPr>
            <a:lvl5pPr marL="3047924" lvl="4" indent="-457189" algn="l">
              <a:lnSpc>
                <a:spcPct val="100000"/>
              </a:lnSpc>
              <a:spcBef>
                <a:spcPts val="105"/>
              </a:spcBef>
              <a:spcAft>
                <a:spcPts val="0"/>
              </a:spcAft>
              <a:buClr>
                <a:schemeClr val="dk1"/>
              </a:buClr>
              <a:buSzPts val="1800"/>
              <a:buChar char="»"/>
              <a:defRPr/>
            </a:lvl5pPr>
            <a:lvl6pPr marL="3657509" lvl="5" indent="-457189" algn="l">
              <a:lnSpc>
                <a:spcPct val="100000"/>
              </a:lnSpc>
              <a:spcBef>
                <a:spcPts val="105"/>
              </a:spcBef>
              <a:spcAft>
                <a:spcPts val="0"/>
              </a:spcAft>
              <a:buClr>
                <a:schemeClr val="dk1"/>
              </a:buClr>
              <a:buSzPts val="1800"/>
              <a:buChar char="•"/>
              <a:defRPr/>
            </a:lvl6pPr>
            <a:lvl7pPr marL="4267093" lvl="6" indent="-457189" algn="l">
              <a:lnSpc>
                <a:spcPct val="100000"/>
              </a:lnSpc>
              <a:spcBef>
                <a:spcPts val="105"/>
              </a:spcBef>
              <a:spcAft>
                <a:spcPts val="0"/>
              </a:spcAft>
              <a:buClr>
                <a:schemeClr val="dk1"/>
              </a:buClr>
              <a:buSzPts val="1800"/>
              <a:buChar char="•"/>
              <a:defRPr/>
            </a:lvl7pPr>
            <a:lvl8pPr marL="4876678" lvl="7" indent="-457189" algn="l">
              <a:lnSpc>
                <a:spcPct val="100000"/>
              </a:lnSpc>
              <a:spcBef>
                <a:spcPts val="105"/>
              </a:spcBef>
              <a:spcAft>
                <a:spcPts val="0"/>
              </a:spcAft>
              <a:buClr>
                <a:schemeClr val="dk1"/>
              </a:buClr>
              <a:buSzPts val="1800"/>
              <a:buChar char="•"/>
              <a:defRPr/>
            </a:lvl8pPr>
            <a:lvl9pPr marL="5486263" lvl="8" indent="-457189" algn="l">
              <a:lnSpc>
                <a:spcPct val="100000"/>
              </a:lnSpc>
              <a:spcBef>
                <a:spcPts val="105"/>
              </a:spcBef>
              <a:spcAft>
                <a:spcPts val="0"/>
              </a:spcAft>
              <a:buClr>
                <a:schemeClr val="dk1"/>
              </a:buClr>
              <a:buSzPts val="1800"/>
              <a:buChar char="•"/>
              <a:defRPr/>
            </a:lvl9pPr>
          </a:lstStyle>
          <a:p>
            <a:pPr lvl="0"/>
            <a:r>
              <a:rPr lang="en-US"/>
              <a:t>Click to edit Master text styles</a:t>
            </a:r>
          </a:p>
        </p:txBody>
      </p:sp>
      <p:sp>
        <p:nvSpPr>
          <p:cNvPr id="56" name="Google Shape;56;p26"/>
          <p:cNvSpPr txBox="1">
            <a:spLocks noGrp="1"/>
          </p:cNvSpPr>
          <p:nvPr>
            <p:ph type="dt" idx="10"/>
          </p:nvPr>
        </p:nvSpPr>
        <p:spPr>
          <a:xfrm>
            <a:off x="609600" y="6356352"/>
            <a:ext cx="2844800" cy="3652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fld id="{CDA879A6-0FD0-4734-A311-86BFCA472E6E}" type="datetimeFigureOut">
              <a:rPr lang="en-US" smtClean="0"/>
              <a:t>3/8/2025</a:t>
            </a:fld>
            <a:endParaRPr lang="en-US" dirty="0"/>
          </a:p>
        </p:txBody>
      </p:sp>
      <p:sp>
        <p:nvSpPr>
          <p:cNvPr id="57" name="Google Shape;57;p26"/>
          <p:cNvSpPr txBox="1">
            <a:spLocks noGrp="1"/>
          </p:cNvSpPr>
          <p:nvPr>
            <p:ph type="ftr" idx="11"/>
          </p:nvPr>
        </p:nvSpPr>
        <p:spPr>
          <a:xfrm>
            <a:off x="4165600" y="6356352"/>
            <a:ext cx="3860800" cy="3652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lang="en-US" dirty="0"/>
          </a:p>
        </p:txBody>
      </p:sp>
      <p:sp>
        <p:nvSpPr>
          <p:cNvPr id="58" name="Google Shape;58;p26"/>
          <p:cNvSpPr txBox="1">
            <a:spLocks noGrp="1"/>
          </p:cNvSpPr>
          <p:nvPr>
            <p:ph type="sldNum" idx="12"/>
          </p:nvPr>
        </p:nvSpPr>
        <p:spPr>
          <a:xfrm>
            <a:off x="8737600" y="6356352"/>
            <a:ext cx="2844800" cy="3652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6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6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6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6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6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6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6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6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600" b="0" i="0" u="none" strike="noStrike" cap="none">
                <a:solidFill>
                  <a:srgbClr val="888888"/>
                </a:solidFill>
                <a:latin typeface="Calibri"/>
                <a:ea typeface="Calibri"/>
                <a:cs typeface="Calibri"/>
                <a:sym typeface="Calibri"/>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149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89C8-BD03-E0BB-D4FA-AA10C29EEE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CEBC47-7891-1C9E-B455-0C68F7545D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66A730-D293-2B8F-162C-95ABB1E623DF}"/>
              </a:ext>
            </a:extLst>
          </p:cNvPr>
          <p:cNvSpPr>
            <a:spLocks noGrp="1"/>
          </p:cNvSpPr>
          <p:nvPr>
            <p:ph type="dt" sz="half" idx="10"/>
          </p:nvPr>
        </p:nvSpPr>
        <p:spPr/>
        <p:txBody>
          <a:bodyPr/>
          <a:lstStyle/>
          <a:p>
            <a:fld id="{5923F103-BC34-4FE4-A40E-EDDEECFDA5D0}" type="datetimeFigureOut">
              <a:rPr lang="en-US" smtClean="0"/>
              <a:pPr/>
              <a:t>3/8/2025</a:t>
            </a:fld>
            <a:endParaRPr lang="en-US" dirty="0"/>
          </a:p>
        </p:txBody>
      </p:sp>
      <p:sp>
        <p:nvSpPr>
          <p:cNvPr id="5" name="Footer Placeholder 4">
            <a:extLst>
              <a:ext uri="{FF2B5EF4-FFF2-40B4-BE49-F238E27FC236}">
                <a16:creationId xmlns:a16="http://schemas.microsoft.com/office/drawing/2014/main" id="{69845D95-FD84-6EBA-19DF-11962603C7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CED633-9DEB-6BB2-6D7D-A9C28C54B5B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1891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1EA434-016B-CA68-A063-5BFED8A7C090}"/>
              </a:ext>
            </a:extLst>
          </p:cNvPr>
          <p:cNvSpPr>
            <a:spLocks noGrp="1"/>
          </p:cNvSpPr>
          <p:nvPr>
            <p:ph type="dt" sz="half" idx="10"/>
          </p:nvPr>
        </p:nvSpPr>
        <p:spPr/>
        <p:txBody>
          <a:bodyPr/>
          <a:lstStyle/>
          <a:p>
            <a:fld id="{7C8D7E02-BCB8-4D50-A234-369438C08659}" type="datetimeFigureOut">
              <a:rPr lang="en-US" smtClean="0"/>
              <a:t>3/8/2025</a:t>
            </a:fld>
            <a:endParaRPr lang="en-US" dirty="0"/>
          </a:p>
        </p:txBody>
      </p:sp>
      <p:sp>
        <p:nvSpPr>
          <p:cNvPr id="3" name="Footer Placeholder 2">
            <a:extLst>
              <a:ext uri="{FF2B5EF4-FFF2-40B4-BE49-F238E27FC236}">
                <a16:creationId xmlns:a16="http://schemas.microsoft.com/office/drawing/2014/main" id="{D98F9063-FB68-10AB-C1A4-67EA8789E92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0D0EA34-2C52-71AF-60BC-88D8E818DD9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68399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609600" y="274637"/>
            <a:ext cx="10972800" cy="11432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609600" y="1600203"/>
            <a:ext cx="10972800" cy="45260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609600" y="6356352"/>
            <a:ext cx="2844800" cy="3652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6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253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253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253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253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253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253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253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2533" b="0" i="0" u="none" strike="noStrike" cap="none">
                <a:solidFill>
                  <a:schemeClr val="dk1"/>
                </a:solidFill>
                <a:latin typeface="Calibri"/>
                <a:ea typeface="Calibri"/>
                <a:cs typeface="Calibri"/>
                <a:sym typeface="Calibri"/>
              </a:defRPr>
            </a:lvl9pPr>
          </a:lstStyle>
          <a:p>
            <a:fld id="{2BE451C3-0FF4-47C4-B829-773ADF60F88C}" type="datetimeFigureOut">
              <a:rPr lang="en-US" smtClean="0"/>
              <a:t>3/8/2025</a:t>
            </a:fld>
            <a:endParaRPr lang="en-US" dirty="0"/>
          </a:p>
        </p:txBody>
      </p:sp>
      <p:sp>
        <p:nvSpPr>
          <p:cNvPr id="9" name="Google Shape;9;p19"/>
          <p:cNvSpPr txBox="1">
            <a:spLocks noGrp="1"/>
          </p:cNvSpPr>
          <p:nvPr>
            <p:ph type="ftr" idx="11"/>
          </p:nvPr>
        </p:nvSpPr>
        <p:spPr>
          <a:xfrm>
            <a:off x="4165600" y="6356352"/>
            <a:ext cx="3860800" cy="3652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6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2533"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2533"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2533"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2533"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2533"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2533"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2533"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2533" b="0" i="0" u="none" strike="noStrike" cap="none">
                <a:solidFill>
                  <a:schemeClr val="dk1"/>
                </a:solidFill>
                <a:latin typeface="Calibri"/>
                <a:ea typeface="Calibri"/>
                <a:cs typeface="Calibri"/>
                <a:sym typeface="Calibri"/>
              </a:defRPr>
            </a:lvl9pPr>
          </a:lstStyle>
          <a:p>
            <a:endParaRPr lang="en-US" dirty="0"/>
          </a:p>
        </p:txBody>
      </p:sp>
      <p:sp>
        <p:nvSpPr>
          <p:cNvPr id="10" name="Google Shape;10;p19"/>
          <p:cNvSpPr txBox="1">
            <a:spLocks noGrp="1"/>
          </p:cNvSpPr>
          <p:nvPr>
            <p:ph type="sldNum" idx="12"/>
          </p:nvPr>
        </p:nvSpPr>
        <p:spPr>
          <a:xfrm>
            <a:off x="8737600" y="6356352"/>
            <a:ext cx="2844800" cy="3652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2693722"/>
      </p:ext>
    </p:extLst>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4"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D375-8A05-71F8-485E-63D4E64C2304}"/>
              </a:ext>
            </a:extLst>
          </p:cNvPr>
          <p:cNvSpPr>
            <a:spLocks noGrp="1"/>
          </p:cNvSpPr>
          <p:nvPr>
            <p:ph type="ctrTitle"/>
          </p:nvPr>
        </p:nvSpPr>
        <p:spPr>
          <a:xfrm>
            <a:off x="1334255" y="2907345"/>
            <a:ext cx="9697812" cy="861421"/>
          </a:xfrm>
        </p:spPr>
        <p:txBody>
          <a:bodyPr/>
          <a:lstStyle/>
          <a:p>
            <a:pPr algn="l"/>
            <a:br>
              <a:rPr lang="en-IN" sz="1800" b="0" i="0" u="none" strike="noStrike" baseline="0" dirty="0">
                <a:solidFill>
                  <a:srgbClr val="000000"/>
                </a:solidFill>
                <a:latin typeface="Gelasio"/>
              </a:rPr>
            </a:br>
            <a:r>
              <a:rPr lang="en-US" sz="1800" b="0" i="0" u="none" strike="noStrike" baseline="0" dirty="0">
                <a:solidFill>
                  <a:srgbClr val="000000"/>
                </a:solidFill>
                <a:latin typeface="Gelasio"/>
              </a:rPr>
              <a:t>           </a:t>
            </a:r>
            <a:r>
              <a:rPr lang="en-US" sz="4000" b="1" i="0" u="none" strike="noStrike" baseline="0" dirty="0">
                <a:solidFill>
                  <a:srgbClr val="000000"/>
                </a:solidFill>
                <a:latin typeface="Gelasio"/>
              </a:rPr>
              <a:t>Revolutionizing Communication with</a:t>
            </a:r>
            <a:br>
              <a:rPr lang="en-US" sz="4000" b="1" i="0" u="none" strike="noStrike" baseline="0" dirty="0">
                <a:solidFill>
                  <a:srgbClr val="000000"/>
                </a:solidFill>
                <a:latin typeface="Gelasio"/>
              </a:rPr>
            </a:br>
            <a:r>
              <a:rPr lang="en-US" sz="4000" b="1" i="0" u="none" strike="noStrike" baseline="0" dirty="0">
                <a:solidFill>
                  <a:srgbClr val="000000"/>
                </a:solidFill>
                <a:latin typeface="Gelasio"/>
              </a:rPr>
              <a:t>     Quantum Computing</a:t>
            </a:r>
            <a:br>
              <a:rPr lang="en-US" sz="900" b="1" dirty="0"/>
            </a:br>
            <a:br>
              <a:rPr lang="en-US" sz="2800" b="1" i="1" dirty="0">
                <a:solidFill>
                  <a:schemeClr val="tx1"/>
                </a:solidFill>
                <a:latin typeface="Times New Roman" panose="02020603050405020304" pitchFamily="18" charset="0"/>
                <a:ea typeface="Times New Roman Italics"/>
                <a:cs typeface="Times New Roman" panose="02020603050405020304" pitchFamily="18" charset="0"/>
                <a:sym typeface="Times New Roman Italics"/>
              </a:rPr>
            </a:br>
            <a:br>
              <a:rPr lang="en-US" sz="2800" b="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b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90B0C0-B3FF-B35C-DC63-2FB686F533F7}"/>
              </a:ext>
            </a:extLst>
          </p:cNvPr>
          <p:cNvSpPr txBox="1"/>
          <p:nvPr/>
        </p:nvSpPr>
        <p:spPr>
          <a:xfrm>
            <a:off x="6834656" y="3511551"/>
            <a:ext cx="4138507" cy="83099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Presented By:</a:t>
            </a:r>
            <a:endParaRPr lang="en-IN" sz="2400" dirty="0">
              <a:solidFill>
                <a:schemeClr val="tx1"/>
              </a:solidFill>
              <a:latin typeface="Times New Roman" panose="02020603050405020304" pitchFamily="18" charset="0"/>
              <a:cs typeface="Times New Roman" panose="02020603050405020304" pitchFamily="18" charset="0"/>
            </a:endParaRPr>
          </a:p>
          <a:p>
            <a:r>
              <a:rPr lang="en-IN" sz="2400" dirty="0" err="1">
                <a:solidFill>
                  <a:schemeClr val="tx1"/>
                </a:solidFill>
                <a:latin typeface="Times New Roman" panose="02020603050405020304" pitchFamily="18" charset="0"/>
                <a:cs typeface="Times New Roman" panose="02020603050405020304" pitchFamily="18" charset="0"/>
              </a:rPr>
              <a:t>N.Venkatesh</a:t>
            </a:r>
            <a:r>
              <a:rPr lang="en-IN" sz="2400" dirty="0">
                <a:solidFill>
                  <a:schemeClr val="tx1"/>
                </a:solidFill>
                <a:latin typeface="Times New Roman" panose="02020603050405020304" pitchFamily="18" charset="0"/>
                <a:cs typeface="Times New Roman" panose="02020603050405020304" pitchFamily="18" charset="0"/>
              </a:rPr>
              <a:t>- 21eg104b37</a:t>
            </a:r>
          </a:p>
        </p:txBody>
      </p:sp>
      <p:sp>
        <p:nvSpPr>
          <p:cNvPr id="5" name="TextBox 4">
            <a:extLst>
              <a:ext uri="{FF2B5EF4-FFF2-40B4-BE49-F238E27FC236}">
                <a16:creationId xmlns:a16="http://schemas.microsoft.com/office/drawing/2014/main" id="{56DAF395-E9E2-32E3-2DC7-F76DE9423813}"/>
              </a:ext>
            </a:extLst>
          </p:cNvPr>
          <p:cNvSpPr txBox="1"/>
          <p:nvPr/>
        </p:nvSpPr>
        <p:spPr>
          <a:xfrm>
            <a:off x="1721152" y="3511551"/>
            <a:ext cx="5054600" cy="1200329"/>
          </a:xfrm>
          <a:prstGeom prst="rect">
            <a:avLst/>
          </a:prstGeom>
          <a:noFill/>
        </p:spPr>
        <p:txBody>
          <a:bodyPr wrap="square" rtlCol="0">
            <a:spAutoFit/>
          </a:bodyPr>
          <a:lstStyle/>
          <a:p>
            <a:r>
              <a:rPr lang="en-IN" sz="2400" dirty="0">
                <a:solidFill>
                  <a:schemeClr val="tx1"/>
                </a:solidFill>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 Guide : </a:t>
            </a:r>
          </a:p>
          <a:p>
            <a:r>
              <a:rPr lang="en-IN" sz="2400" b="1" dirty="0">
                <a:solidFill>
                  <a:schemeClr val="tx1"/>
                </a:solidFill>
                <a:latin typeface="Times New Roman" panose="02020603050405020304" pitchFamily="18" charset="0"/>
                <a:cs typeface="Times New Roman" panose="02020603050405020304" pitchFamily="18" charset="0"/>
              </a:rPr>
              <a:t>              T.SR.CH.MURTHY</a:t>
            </a:r>
            <a:endParaRPr lang="en-IN" sz="2400" dirty="0">
              <a:solidFill>
                <a:schemeClr val="tx1"/>
              </a:solidFill>
              <a:latin typeface="Times New Roman" panose="02020603050405020304" pitchFamily="18" charset="0"/>
              <a:cs typeface="Times New Roman" panose="02020603050405020304" pitchFamily="18" charset="0"/>
            </a:endParaRPr>
          </a:p>
          <a:p>
            <a:r>
              <a:rPr lang="en-IN" sz="2400" dirty="0"/>
              <a:t>                </a:t>
            </a:r>
            <a:r>
              <a:rPr lang="en-IN" sz="2000" dirty="0"/>
              <a:t>Assistant professor</a:t>
            </a:r>
          </a:p>
        </p:txBody>
      </p:sp>
    </p:spTree>
    <p:extLst>
      <p:ext uri="{BB962C8B-B14F-4D97-AF65-F5344CB8AC3E}">
        <p14:creationId xmlns:p14="http://schemas.microsoft.com/office/powerpoint/2010/main" val="2266322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F42CBF-4166-B2E3-EE42-3F0B9603C51C}"/>
              </a:ext>
            </a:extLst>
          </p:cNvPr>
          <p:cNvSpPr txBox="1"/>
          <p:nvPr/>
        </p:nvSpPr>
        <p:spPr>
          <a:xfrm>
            <a:off x="2209799" y="1356635"/>
            <a:ext cx="7620001" cy="3970318"/>
          </a:xfrm>
          <a:prstGeom prst="rect">
            <a:avLst/>
          </a:prstGeom>
          <a:noFill/>
        </p:spPr>
        <p:txBody>
          <a:bodyPr wrap="square">
            <a:spAutoFit/>
          </a:bodyPr>
          <a:lstStyle/>
          <a:p>
            <a:r>
              <a:rPr lang="en-US" sz="3600" b="1" i="0" u="none" strike="noStrike" baseline="0" dirty="0">
                <a:solidFill>
                  <a:srgbClr val="000000"/>
                </a:solidFill>
                <a:latin typeface="Gelasio"/>
              </a:rPr>
              <a:t>Investment and Collaboration: Powering the Quantum Revolution</a:t>
            </a:r>
          </a:p>
          <a:p>
            <a:endParaRPr lang="en-US" sz="3600" b="0" i="0" u="none" strike="noStrike" baseline="0" dirty="0">
              <a:solidFill>
                <a:srgbClr val="000000"/>
              </a:solidFill>
              <a:latin typeface="Gelasio"/>
            </a:endParaRPr>
          </a:p>
          <a:p>
            <a:r>
              <a:rPr lang="en-US" sz="2400" b="0" i="0" u="none" strike="noStrike" baseline="0" dirty="0">
                <a:solidFill>
                  <a:srgbClr val="000000"/>
                </a:solidFill>
                <a:latin typeface="1"/>
              </a:rPr>
              <a:t>1.Governments worldwide are investing heavily in quantum research and development.</a:t>
            </a:r>
          </a:p>
          <a:p>
            <a:r>
              <a:rPr lang="en-US" sz="2400" b="0" i="0" u="none" strike="noStrike" baseline="0" dirty="0">
                <a:solidFill>
                  <a:srgbClr val="000000"/>
                </a:solidFill>
                <a:latin typeface="1"/>
              </a:rPr>
              <a:t>2.Collaboration between government, industry, and academia is essential for rapid progress.</a:t>
            </a:r>
          </a:p>
          <a:p>
            <a:r>
              <a:rPr lang="en-US" sz="2400" b="0" i="0" u="none" strike="noStrike" baseline="0" dirty="0">
                <a:solidFill>
                  <a:srgbClr val="000000"/>
                </a:solidFill>
                <a:latin typeface="1"/>
              </a:rPr>
              <a:t>3.The "quantum skills gap" needs to be addressed through education and training programs.</a:t>
            </a:r>
            <a:endParaRPr lang="en-IN" sz="2400" dirty="0"/>
          </a:p>
        </p:txBody>
      </p:sp>
    </p:spTree>
    <p:extLst>
      <p:ext uri="{BB962C8B-B14F-4D97-AF65-F5344CB8AC3E}">
        <p14:creationId xmlns:p14="http://schemas.microsoft.com/office/powerpoint/2010/main" val="2952024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EC3D365-77F9-F288-8EA9-82C47D12C5ED}"/>
              </a:ext>
            </a:extLst>
          </p:cNvPr>
          <p:cNvSpPr txBox="1"/>
          <p:nvPr/>
        </p:nvSpPr>
        <p:spPr>
          <a:xfrm>
            <a:off x="1106905" y="1379622"/>
            <a:ext cx="9689432" cy="4893647"/>
          </a:xfrm>
          <a:prstGeom prst="rect">
            <a:avLst/>
          </a:prstGeom>
          <a:noFill/>
        </p:spPr>
        <p:txBody>
          <a:bodyPr wrap="square">
            <a:spAutoFit/>
          </a:bodyPr>
          <a:lstStyle/>
          <a:p>
            <a:r>
              <a:rPr lang="en-US" sz="2400" b="1" dirty="0"/>
              <a:t>Advantages</a:t>
            </a:r>
          </a:p>
          <a:p>
            <a:pPr>
              <a:buFont typeface="Arial" panose="020B0604020202020204" pitchFamily="34" charset="0"/>
              <a:buChar char="•"/>
            </a:pPr>
            <a:r>
              <a:rPr lang="en-US" sz="2400" dirty="0"/>
              <a:t>Solves complex problems faster than classical computers.</a:t>
            </a:r>
          </a:p>
          <a:p>
            <a:pPr>
              <a:buFont typeface="Arial" panose="020B0604020202020204" pitchFamily="34" charset="0"/>
              <a:buChar char="•"/>
            </a:pPr>
            <a:r>
              <a:rPr lang="en-US" sz="2400" dirty="0"/>
              <a:t>Enables ultra-secure communication through Quantum Key Distribution (QKD).</a:t>
            </a:r>
          </a:p>
          <a:p>
            <a:pPr>
              <a:buFont typeface="Arial" panose="020B0604020202020204" pitchFamily="34" charset="0"/>
              <a:buChar char="•"/>
            </a:pPr>
            <a:r>
              <a:rPr lang="en-US" sz="2400" dirty="0"/>
              <a:t>Drives advancements in AI, cryptography, and scientific simulations.</a:t>
            </a:r>
          </a:p>
          <a:p>
            <a:pPr>
              <a:buFont typeface="Arial" panose="020B0604020202020204" pitchFamily="34" charset="0"/>
              <a:buChar char="•"/>
            </a:pPr>
            <a:r>
              <a:rPr lang="en-US" sz="2400" dirty="0"/>
              <a:t>Processes multiple possibilities simultaneously with quantum parallelism.</a:t>
            </a:r>
          </a:p>
          <a:p>
            <a:endParaRPr lang="en-US" sz="2400" dirty="0"/>
          </a:p>
          <a:p>
            <a:r>
              <a:rPr lang="en-US" sz="2400" b="1" dirty="0"/>
              <a:t>Disadvantages</a:t>
            </a:r>
          </a:p>
          <a:p>
            <a:pPr>
              <a:buFont typeface="Arial" panose="020B0604020202020204" pitchFamily="34" charset="0"/>
              <a:buChar char="•"/>
            </a:pPr>
            <a:r>
              <a:rPr lang="en-US" sz="2400" dirty="0"/>
              <a:t>Fragile and sensitive to environmental disturbances.</a:t>
            </a:r>
          </a:p>
          <a:p>
            <a:pPr>
              <a:buFont typeface="Arial" panose="020B0604020202020204" pitchFamily="34" charset="0"/>
              <a:buChar char="•"/>
            </a:pPr>
            <a:r>
              <a:rPr lang="en-US" sz="2400" dirty="0"/>
              <a:t>Expensive to build and maintain.</a:t>
            </a:r>
          </a:p>
          <a:p>
            <a:pPr>
              <a:buFont typeface="Arial" panose="020B0604020202020204" pitchFamily="34" charset="0"/>
              <a:buChar char="•"/>
            </a:pPr>
            <a:r>
              <a:rPr lang="en-US" sz="2400" dirty="0"/>
              <a:t>Limited scalability and computational capacity currently.</a:t>
            </a:r>
          </a:p>
          <a:p>
            <a:pPr>
              <a:buFont typeface="Arial" panose="020B0604020202020204" pitchFamily="34" charset="0"/>
              <a:buChar char="•"/>
            </a:pPr>
            <a:r>
              <a:rPr lang="en-US" sz="2400" dirty="0"/>
              <a:t>Requires complex error correction and specialized expertise.</a:t>
            </a:r>
          </a:p>
        </p:txBody>
      </p:sp>
    </p:spTree>
    <p:extLst>
      <p:ext uri="{BB962C8B-B14F-4D97-AF65-F5344CB8AC3E}">
        <p14:creationId xmlns:p14="http://schemas.microsoft.com/office/powerpoint/2010/main" val="1102001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8E27D88-337D-0E9D-A7B5-631F43BC06D9}"/>
              </a:ext>
            </a:extLst>
          </p:cNvPr>
          <p:cNvSpPr txBox="1"/>
          <p:nvPr/>
        </p:nvSpPr>
        <p:spPr>
          <a:xfrm>
            <a:off x="1411705" y="1659392"/>
            <a:ext cx="9368589" cy="2677656"/>
          </a:xfrm>
          <a:prstGeom prst="rect">
            <a:avLst/>
          </a:prstGeom>
          <a:noFill/>
        </p:spPr>
        <p:txBody>
          <a:bodyPr wrap="square">
            <a:spAutoFit/>
          </a:bodyPr>
          <a:lstStyle/>
          <a:p>
            <a:r>
              <a:rPr lang="en-US" sz="2800" b="1" dirty="0"/>
              <a:t>CONCLUSION</a:t>
            </a:r>
          </a:p>
          <a:p>
            <a:endParaRPr lang="en-US" sz="2000" dirty="0"/>
          </a:p>
          <a:p>
            <a:pPr algn="just"/>
            <a:r>
              <a:rPr lang="en-US" sz="2000" dirty="0"/>
              <a:t>Quantum computing is a groundbreaking innovation that is reshaping the field of communication. By leveraging principles like superposition and entanglement, it enables secure, efficient, and instantaneous data transmission. Technologies such as Quantum Key Distribution (QKD) and quantum teleportation are paving the way for a global quantum internet, addressing challenges like cybersecurity threats and inefficiencies in classical systems.</a:t>
            </a:r>
            <a:endParaRPr lang="en-IN" sz="2000" dirty="0"/>
          </a:p>
        </p:txBody>
      </p:sp>
    </p:spTree>
    <p:extLst>
      <p:ext uri="{BB962C8B-B14F-4D97-AF65-F5344CB8AC3E}">
        <p14:creationId xmlns:p14="http://schemas.microsoft.com/office/powerpoint/2010/main" val="1223035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Thanks PowerPoint, Canva, and Google Slides Templates">
            <a:extLst>
              <a:ext uri="{FF2B5EF4-FFF2-40B4-BE49-F238E27FC236}">
                <a16:creationId xmlns:a16="http://schemas.microsoft.com/office/drawing/2014/main" id="{B7F287ED-DB6C-5571-FD2D-AC60F17EA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252" y="1263315"/>
            <a:ext cx="8438147" cy="474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045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591892-4A2D-EA93-728E-2BF89AFC3C6C}"/>
              </a:ext>
            </a:extLst>
          </p:cNvPr>
          <p:cNvSpPr txBox="1"/>
          <p:nvPr/>
        </p:nvSpPr>
        <p:spPr>
          <a:xfrm>
            <a:off x="4601981" y="869429"/>
            <a:ext cx="5621311"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0526A9E5-94FB-6C37-10F0-064A544B4514}"/>
              </a:ext>
            </a:extLst>
          </p:cNvPr>
          <p:cNvSpPr txBox="1"/>
          <p:nvPr/>
        </p:nvSpPr>
        <p:spPr>
          <a:xfrm>
            <a:off x="2063645" y="1738860"/>
            <a:ext cx="8379765" cy="3416320"/>
          </a:xfrm>
          <a:prstGeom prst="rect">
            <a:avLst/>
          </a:prstGeom>
          <a:noFill/>
        </p:spPr>
        <p:txBody>
          <a:bodyPr wrap="square" rtlCol="0">
            <a:spAutoFit/>
          </a:bodyPr>
          <a:lstStyle/>
          <a:p>
            <a:pPr algn="just"/>
            <a:r>
              <a:rPr lang="en-US" sz="1800" dirty="0"/>
              <a:t>Quantum computing is revolutionizing communication by utilizing principles like superposition and entanglement to enable ultra-secure and efficient data transmission. Key innovations such as Quantum Key Distribution (QKD) ensure tamper-proof encryption, safeguarding sensitive information against cyber threats. Technologies like quantum teleportation and entangled networks are paving the way for a global quantum internet, enabling instantaneous and lossless communication. While hurdles like high costs and technical complexities remain, hybrid quantum-classical systems are being developed to enhance feasibility. With continued innovation, quantum computing promises to redefine global connectivity, unlocking unprecedented possibilities for the future of secure communication. It is not just an upgrade but a transformative leap toward next-generation communication systems.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010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8D1A92-C976-77F5-B4F2-66A064EC4B0F}"/>
              </a:ext>
            </a:extLst>
          </p:cNvPr>
          <p:cNvSpPr txBox="1"/>
          <p:nvPr/>
        </p:nvSpPr>
        <p:spPr>
          <a:xfrm>
            <a:off x="3937000" y="740545"/>
            <a:ext cx="497840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8E506FAC-E949-CC2F-89C7-791178AE4E12}"/>
              </a:ext>
            </a:extLst>
          </p:cNvPr>
          <p:cNvSpPr txBox="1"/>
          <p:nvPr/>
        </p:nvSpPr>
        <p:spPr>
          <a:xfrm>
            <a:off x="1466367" y="2165685"/>
            <a:ext cx="6410307" cy="3816429"/>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Quantum computing leverages principles like superposition and entanglement to transform communication. Technologies such as Quantum Key Distribution (QKD) and quantum teleportation ensure ultra-secure and efficient data transmission, paving the way for a global quantum Internet.</a:t>
            </a:r>
          </a:p>
          <a:p>
            <a:pPr algn="just"/>
            <a:r>
              <a:rPr lang="en-US" sz="2200" dirty="0">
                <a:latin typeface="Times New Roman" panose="02020603050405020304" pitchFamily="18" charset="0"/>
                <a:cs typeface="Times New Roman" panose="02020603050405020304" pitchFamily="18" charset="0"/>
              </a:rPr>
              <a:t>By addressing challenges like scalability and cyber threats, quantum communication redefines global connectivity. It is not merely an enhancement but a transformative leap toward secure, next-generation communication systems.</a:t>
            </a:r>
            <a:endParaRPr lang="en-IN"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5B4FF3E-8A22-D1E7-A52E-F362E15796A5}"/>
              </a:ext>
            </a:extLst>
          </p:cNvPr>
          <p:cNvPicPr>
            <a:picLocks noChangeAspect="1"/>
          </p:cNvPicPr>
          <p:nvPr/>
        </p:nvPicPr>
        <p:blipFill>
          <a:blip r:embed="rId2"/>
          <a:stretch>
            <a:fillRect/>
          </a:stretch>
        </p:blipFill>
        <p:spPr>
          <a:xfrm>
            <a:off x="8121683" y="2165685"/>
            <a:ext cx="2379317" cy="35689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7698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E9DDF-75E1-0288-E87F-A916C697E462}"/>
              </a:ext>
            </a:extLst>
          </p:cNvPr>
          <p:cNvSpPr txBox="1"/>
          <p:nvPr/>
        </p:nvSpPr>
        <p:spPr>
          <a:xfrm>
            <a:off x="3160888" y="1289147"/>
            <a:ext cx="5870223" cy="584775"/>
          </a:xfrm>
          <a:prstGeom prst="rect">
            <a:avLst/>
          </a:prstGeom>
          <a:noFill/>
        </p:spPr>
        <p:txBody>
          <a:bodyPr wrap="square" rtlCol="0">
            <a:spAutoFit/>
          </a:bodyPr>
          <a:lstStyle/>
          <a:p>
            <a:r>
              <a:rPr lang="en-IN" sz="3200" b="1">
                <a:latin typeface="Times New Roman" panose="02020603050405020304" pitchFamily="18" charset="0"/>
                <a:cs typeface="Times New Roman" panose="02020603050405020304" pitchFamily="18" charset="0"/>
              </a:rPr>
              <a:t>What is Quantum Computing?</a:t>
            </a:r>
            <a:endParaRPr lang="en-IN" sz="32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BD619B0-C504-61BC-0B1C-2AF4FF8C6CD3}"/>
              </a:ext>
            </a:extLst>
          </p:cNvPr>
          <p:cNvSpPr>
            <a:spLocks noChangeArrowheads="1"/>
          </p:cNvSpPr>
          <p:nvPr/>
        </p:nvSpPr>
        <p:spPr bwMode="auto">
          <a:xfrm>
            <a:off x="2127661" y="2229477"/>
            <a:ext cx="807511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Arial" panose="020B0604020202020204" pitchFamily="34" charset="0"/>
              <a:buChar char="•"/>
            </a:pPr>
            <a:r>
              <a:rPr lang="en-US" sz="2400" b="1" dirty="0"/>
              <a:t>Definition</a:t>
            </a:r>
            <a:r>
              <a:rPr lang="en-US" sz="2400" dirty="0"/>
              <a:t>: Quantum computing uses qubits, which can exist in multiple states simultaneously, unlike classical bits (0 or 1).</a:t>
            </a:r>
          </a:p>
          <a:p>
            <a:pPr algn="just">
              <a:buFont typeface="Arial" panose="020B0604020202020204" pitchFamily="34" charset="0"/>
              <a:buChar char="•"/>
            </a:pPr>
            <a:r>
              <a:rPr lang="en-US" sz="2400" b="1" dirty="0"/>
              <a:t>Key Principles</a:t>
            </a:r>
            <a:r>
              <a:rPr lang="en-US" sz="2400" dirty="0"/>
              <a:t>:</a:t>
            </a:r>
          </a:p>
          <a:p>
            <a:pPr marL="742950" lvl="1" indent="-285750" algn="just">
              <a:buFont typeface="Arial" panose="020B0604020202020204" pitchFamily="34" charset="0"/>
              <a:buChar char="•"/>
            </a:pPr>
            <a:r>
              <a:rPr lang="en-US" sz="2400" b="1" dirty="0"/>
              <a:t>Superposition</a:t>
            </a:r>
            <a:r>
              <a:rPr lang="en-US" sz="2400" dirty="0"/>
              <a:t>: Qubits represent multiple states at once.</a:t>
            </a:r>
          </a:p>
          <a:p>
            <a:pPr marL="742950" lvl="1" indent="-285750" algn="just">
              <a:buFont typeface="Arial" panose="020B0604020202020204" pitchFamily="34" charset="0"/>
              <a:buChar char="•"/>
            </a:pPr>
            <a:r>
              <a:rPr lang="en-US" sz="2400" b="1" dirty="0"/>
              <a:t>Entanglement</a:t>
            </a:r>
            <a:r>
              <a:rPr lang="en-US" sz="2400" dirty="0"/>
              <a:t>: Interconnected qubits affect each other instantly, even over distances.</a:t>
            </a:r>
          </a:p>
        </p:txBody>
      </p:sp>
    </p:spTree>
    <p:extLst>
      <p:ext uri="{BB962C8B-B14F-4D97-AF65-F5344CB8AC3E}">
        <p14:creationId xmlns:p14="http://schemas.microsoft.com/office/powerpoint/2010/main" val="94292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A9C349-F0A7-AFF1-B9F7-C2AC0B377CF2}"/>
              </a:ext>
            </a:extLst>
          </p:cNvPr>
          <p:cNvSpPr txBox="1"/>
          <p:nvPr/>
        </p:nvSpPr>
        <p:spPr>
          <a:xfrm>
            <a:off x="3581400" y="774700"/>
            <a:ext cx="580390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Key Quantum Principles</a:t>
            </a:r>
          </a:p>
        </p:txBody>
      </p:sp>
      <p:sp>
        <p:nvSpPr>
          <p:cNvPr id="6" name="Rectangle 2">
            <a:extLst>
              <a:ext uri="{FF2B5EF4-FFF2-40B4-BE49-F238E27FC236}">
                <a16:creationId xmlns:a16="http://schemas.microsoft.com/office/drawing/2014/main" id="{BA57E630-1BAD-1826-0104-B14A9C5C6946}"/>
              </a:ext>
            </a:extLst>
          </p:cNvPr>
          <p:cNvSpPr>
            <a:spLocks noChangeArrowheads="1"/>
          </p:cNvSpPr>
          <p:nvPr/>
        </p:nvSpPr>
        <p:spPr bwMode="auto">
          <a:xfrm>
            <a:off x="1264091" y="1610462"/>
            <a:ext cx="10792018" cy="168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Superposition: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Qubits exist in multiple states, enabling parallel computing.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Entanglement: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Two qubits can be linked, influencing each other instantly.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Quantum Interference: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to enhance correct solutions and suppress errors. </a:t>
            </a:r>
          </a:p>
        </p:txBody>
      </p:sp>
      <p:pic>
        <p:nvPicPr>
          <p:cNvPr id="10" name="Picture 9">
            <a:extLst>
              <a:ext uri="{FF2B5EF4-FFF2-40B4-BE49-F238E27FC236}">
                <a16:creationId xmlns:a16="http://schemas.microsoft.com/office/drawing/2014/main" id="{DF97B3F1-1F89-9493-23D1-516BD826CED7}"/>
              </a:ext>
            </a:extLst>
          </p:cNvPr>
          <p:cNvPicPr>
            <a:picLocks noChangeAspect="1"/>
          </p:cNvPicPr>
          <p:nvPr/>
        </p:nvPicPr>
        <p:blipFill>
          <a:blip r:embed="rId2"/>
          <a:stretch>
            <a:fillRect/>
          </a:stretch>
        </p:blipFill>
        <p:spPr>
          <a:xfrm>
            <a:off x="1858544" y="3513317"/>
            <a:ext cx="8949824" cy="2316425"/>
          </a:xfrm>
          <a:prstGeom prst="rect">
            <a:avLst/>
          </a:prstGeom>
        </p:spPr>
      </p:pic>
    </p:spTree>
    <p:extLst>
      <p:ext uri="{BB962C8B-B14F-4D97-AF65-F5344CB8AC3E}">
        <p14:creationId xmlns:p14="http://schemas.microsoft.com/office/powerpoint/2010/main" val="2116401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F462FA-C702-DA41-A61E-A83B08FC3806}"/>
              </a:ext>
            </a:extLst>
          </p:cNvPr>
          <p:cNvSpPr txBox="1"/>
          <p:nvPr/>
        </p:nvSpPr>
        <p:spPr>
          <a:xfrm>
            <a:off x="1524000" y="-433136"/>
            <a:ext cx="9496927" cy="6555641"/>
          </a:xfrm>
          <a:prstGeom prst="rect">
            <a:avLst/>
          </a:prstGeom>
          <a:noFill/>
        </p:spPr>
        <p:txBody>
          <a:bodyPr wrap="square">
            <a:spAutoFit/>
          </a:bodyPr>
          <a:lstStyle/>
          <a:p>
            <a:endParaRPr lang="en-US" sz="3600" b="1" i="0" u="none" strike="noStrike" baseline="0" dirty="0">
              <a:solidFill>
                <a:srgbClr val="000000"/>
              </a:solidFill>
              <a:latin typeface="Gelasio"/>
            </a:endParaRPr>
          </a:p>
          <a:p>
            <a:endParaRPr lang="en-US" sz="3600" b="1" dirty="0">
              <a:latin typeface="Gelasio"/>
            </a:endParaRPr>
          </a:p>
          <a:p>
            <a:endParaRPr lang="en-US" sz="3600" b="1" i="0" u="none" strike="noStrike" baseline="0" dirty="0">
              <a:solidFill>
                <a:srgbClr val="000000"/>
              </a:solidFill>
              <a:latin typeface="Gelasio"/>
            </a:endParaRPr>
          </a:p>
          <a:p>
            <a:r>
              <a:rPr lang="en-US" sz="3600" b="1" i="0" u="none" strike="noStrike" baseline="0" dirty="0">
                <a:solidFill>
                  <a:srgbClr val="000000"/>
                </a:solidFill>
                <a:latin typeface="Gelasio"/>
              </a:rPr>
              <a:t>Quantum Internet: The Future of Global Communication</a:t>
            </a:r>
            <a:endParaRPr lang="en-IN" sz="3600" b="0" i="0" u="none" strike="noStrike" baseline="0" dirty="0">
              <a:latin typeface="Gelasio"/>
            </a:endParaRPr>
          </a:p>
          <a:p>
            <a:endParaRPr lang="en-IN" sz="2400" b="0" i="0" u="none" strike="noStrike" baseline="0" dirty="0">
              <a:latin typeface="Gelasio"/>
            </a:endParaRPr>
          </a:p>
          <a:p>
            <a:r>
              <a:rPr lang="en-IN" sz="2400" b="1" i="0" u="none" strike="noStrike" baseline="0" dirty="0">
                <a:latin typeface="Gelasio"/>
              </a:rPr>
              <a:t>Quantum Internet</a:t>
            </a:r>
            <a:endParaRPr lang="en-IN" sz="2400" b="0" i="0" u="none" strike="noStrike" baseline="0" dirty="0">
              <a:latin typeface="Gelasio"/>
            </a:endParaRPr>
          </a:p>
          <a:p>
            <a:r>
              <a:rPr lang="en-US" sz="2400" b="0" i="0" u="none" strike="noStrike" baseline="0" dirty="0">
                <a:latin typeface="1"/>
              </a:rPr>
              <a:t>A network built to distribute quantum entanglement, enabling secure communication and distributed quantum computing.</a:t>
            </a:r>
            <a:endParaRPr lang="en-IN" sz="2400" b="0" i="0" u="none" strike="noStrike" baseline="0" dirty="0">
              <a:latin typeface="Gelasio"/>
            </a:endParaRPr>
          </a:p>
          <a:p>
            <a:r>
              <a:rPr lang="en-IN" sz="2400" b="1" i="0" u="none" strike="noStrike" baseline="0" dirty="0">
                <a:latin typeface="Gelasio"/>
              </a:rPr>
              <a:t>Challenges</a:t>
            </a:r>
            <a:endParaRPr lang="en-IN" sz="2400" b="0" i="0" u="none" strike="noStrike" baseline="0" dirty="0">
              <a:latin typeface="Gelasio"/>
            </a:endParaRPr>
          </a:p>
          <a:p>
            <a:r>
              <a:rPr lang="en-US" sz="2400" b="0" i="0" u="none" strike="noStrike" baseline="0" dirty="0">
                <a:latin typeface="1"/>
              </a:rPr>
              <a:t>Maintaining entanglement over long distances and developing quantum repeaters are key challenges.</a:t>
            </a:r>
            <a:endParaRPr lang="en-IN" sz="2400" b="0" i="0" u="none" strike="noStrike" baseline="0" dirty="0">
              <a:latin typeface="Gelasio"/>
            </a:endParaRPr>
          </a:p>
          <a:p>
            <a:r>
              <a:rPr lang="en-IN" sz="2400" b="1" i="0" u="none" strike="noStrike" baseline="0" dirty="0">
                <a:latin typeface="Gelasio"/>
              </a:rPr>
              <a:t>Timeline</a:t>
            </a:r>
            <a:endParaRPr lang="en-IN" sz="2400" b="0" i="0" u="none" strike="noStrike" baseline="0" dirty="0">
              <a:latin typeface="Gelasio"/>
            </a:endParaRPr>
          </a:p>
          <a:p>
            <a:r>
              <a:rPr lang="en-US" sz="2400" b="0" i="0" u="none" strike="noStrike" baseline="0" dirty="0">
                <a:latin typeface="1"/>
              </a:rPr>
              <a:t>Early prototypes are expected within 5-10 years, with widespread adoption anticipated later</a:t>
            </a:r>
            <a:endParaRPr lang="en-IN" sz="2400" dirty="0"/>
          </a:p>
        </p:txBody>
      </p:sp>
    </p:spTree>
    <p:extLst>
      <p:ext uri="{BB962C8B-B14F-4D97-AF65-F5344CB8AC3E}">
        <p14:creationId xmlns:p14="http://schemas.microsoft.com/office/powerpoint/2010/main" val="2097821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8446B6-E187-8FDC-811E-AB09586DC2C2}"/>
              </a:ext>
            </a:extLst>
          </p:cNvPr>
          <p:cNvSpPr txBox="1"/>
          <p:nvPr/>
        </p:nvSpPr>
        <p:spPr>
          <a:xfrm>
            <a:off x="1748590" y="1010653"/>
            <a:ext cx="7668126" cy="5447645"/>
          </a:xfrm>
          <a:prstGeom prst="rect">
            <a:avLst/>
          </a:prstGeom>
          <a:noFill/>
        </p:spPr>
        <p:txBody>
          <a:bodyPr wrap="square">
            <a:spAutoFit/>
          </a:bodyPr>
          <a:lstStyle/>
          <a:p>
            <a:r>
              <a:rPr lang="en-US" sz="3600" b="1" i="0" u="none" strike="noStrike" baseline="0" dirty="0">
                <a:solidFill>
                  <a:srgbClr val="000000"/>
                </a:solidFill>
                <a:latin typeface="Gelasio"/>
              </a:rPr>
              <a:t>Quantum Communication vs. Classical Communication: Key Differences</a:t>
            </a:r>
          </a:p>
          <a:p>
            <a:endParaRPr lang="en-US" sz="3600" b="0" i="0" u="none" strike="noStrike" baseline="0" dirty="0">
              <a:solidFill>
                <a:srgbClr val="000000"/>
              </a:solidFill>
              <a:latin typeface="Gelasio"/>
            </a:endParaRPr>
          </a:p>
          <a:p>
            <a:r>
              <a:rPr lang="en-IN" sz="2400" b="1" i="0" u="none" strike="noStrike" baseline="0" dirty="0">
                <a:solidFill>
                  <a:srgbClr val="000000"/>
                </a:solidFill>
                <a:latin typeface="Gelasio"/>
              </a:rPr>
              <a:t>Security</a:t>
            </a:r>
            <a:endParaRPr lang="en-IN" sz="2400" b="0" i="0" u="none" strike="noStrike" baseline="0" dirty="0">
              <a:solidFill>
                <a:srgbClr val="000000"/>
              </a:solidFill>
              <a:latin typeface="Gelasio"/>
            </a:endParaRPr>
          </a:p>
          <a:p>
            <a:r>
              <a:rPr lang="en-IN" sz="2400" b="0" i="0" u="none" strike="noStrike" baseline="0" dirty="0">
                <a:solidFill>
                  <a:srgbClr val="000000"/>
                </a:solidFill>
                <a:latin typeface="1"/>
              </a:rPr>
              <a:t>Quantum communication offers provable security, while classical communication relies on computational complexity.</a:t>
            </a:r>
          </a:p>
          <a:p>
            <a:r>
              <a:rPr lang="en-IN" sz="2400" b="1" i="0" u="none" strike="noStrike" baseline="0" dirty="0">
                <a:solidFill>
                  <a:srgbClr val="000000"/>
                </a:solidFill>
                <a:latin typeface="Gelasio"/>
              </a:rPr>
              <a:t>Speed</a:t>
            </a:r>
            <a:endParaRPr lang="en-IN" sz="2400" b="0" i="0" u="none" strike="noStrike" baseline="0" dirty="0">
              <a:solidFill>
                <a:srgbClr val="000000"/>
              </a:solidFill>
              <a:latin typeface="Gelasio"/>
            </a:endParaRPr>
          </a:p>
          <a:p>
            <a:r>
              <a:rPr lang="en-US" sz="2400" b="0" i="0" u="none" strike="noStrike" baseline="0" dirty="0">
                <a:solidFill>
                  <a:srgbClr val="000000"/>
                </a:solidFill>
                <a:latin typeface="1"/>
              </a:rPr>
              <a:t>Quantum teleportation *could* be faster for state transfer in the future, but classical is currently faster for bulk data.</a:t>
            </a:r>
          </a:p>
          <a:p>
            <a:r>
              <a:rPr lang="en-IN" sz="2400" b="1" i="0" u="none" strike="noStrike" baseline="0" dirty="0">
                <a:solidFill>
                  <a:srgbClr val="000000"/>
                </a:solidFill>
                <a:latin typeface="Gelasio"/>
              </a:rPr>
              <a:t>Bandwidth</a:t>
            </a:r>
            <a:endParaRPr lang="en-IN" sz="2400" b="0" i="0" u="none" strike="noStrike" baseline="0" dirty="0">
              <a:solidFill>
                <a:srgbClr val="000000"/>
              </a:solidFill>
              <a:latin typeface="Gelasio"/>
            </a:endParaRPr>
          </a:p>
          <a:p>
            <a:r>
              <a:rPr lang="en-US" sz="2400" b="0" i="0" u="none" strike="noStrike" baseline="0" dirty="0">
                <a:solidFill>
                  <a:srgbClr val="000000"/>
                </a:solidFill>
                <a:latin typeface="1"/>
              </a:rPr>
              <a:t>Classical communication currently has higher bandwidth than quantum communication.</a:t>
            </a:r>
            <a:endParaRPr lang="en-IN" sz="2400" dirty="0"/>
          </a:p>
        </p:txBody>
      </p:sp>
    </p:spTree>
    <p:extLst>
      <p:ext uri="{BB962C8B-B14F-4D97-AF65-F5344CB8AC3E}">
        <p14:creationId xmlns:p14="http://schemas.microsoft.com/office/powerpoint/2010/main" val="419407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844750C-4824-F345-4599-FDFFDF92EADB}"/>
              </a:ext>
            </a:extLst>
          </p:cNvPr>
          <p:cNvSpPr txBox="1"/>
          <p:nvPr/>
        </p:nvSpPr>
        <p:spPr>
          <a:xfrm>
            <a:off x="4511841" y="1062794"/>
            <a:ext cx="6025530" cy="5632311"/>
          </a:xfrm>
          <a:prstGeom prst="rect">
            <a:avLst/>
          </a:prstGeom>
          <a:noFill/>
        </p:spPr>
        <p:txBody>
          <a:bodyPr wrap="square">
            <a:spAutoFit/>
          </a:bodyPr>
          <a:lstStyle/>
          <a:p>
            <a:r>
              <a:rPr lang="en-US" sz="3600" b="1" i="0" u="none" strike="noStrike" baseline="0" dirty="0">
                <a:solidFill>
                  <a:srgbClr val="000000"/>
                </a:solidFill>
                <a:latin typeface="Gelasio"/>
              </a:rPr>
              <a:t>Applications Beyond Security: Enhanced Data Transfer and Sensing</a:t>
            </a:r>
            <a:endParaRPr lang="en-US" sz="3600" b="0" i="0" u="none" strike="noStrike" baseline="0" dirty="0">
              <a:solidFill>
                <a:srgbClr val="000000"/>
              </a:solidFill>
              <a:latin typeface="Gelasio"/>
            </a:endParaRPr>
          </a:p>
          <a:p>
            <a:endParaRPr lang="en-IN" sz="3600" b="0" i="0" u="none" strike="noStrike" baseline="0" dirty="0">
              <a:latin typeface="Gelasio"/>
            </a:endParaRPr>
          </a:p>
          <a:p>
            <a:r>
              <a:rPr lang="en-IN" sz="2400" b="1" i="0" u="none" strike="noStrike" baseline="0" dirty="0">
                <a:latin typeface="Gelasio"/>
              </a:rPr>
              <a:t>Quantum Sensors</a:t>
            </a:r>
            <a:endParaRPr lang="en-IN" sz="2400" b="0" i="0" u="none" strike="noStrike" baseline="0" dirty="0">
              <a:latin typeface="Gelasio"/>
            </a:endParaRPr>
          </a:p>
          <a:p>
            <a:r>
              <a:rPr lang="en-US" sz="2400" b="0" i="0" u="none" strike="noStrike" baseline="0" dirty="0">
                <a:latin typeface="1"/>
              </a:rPr>
              <a:t>Enable ultra-precise measurements, advancing fields like gravitational wave detection.</a:t>
            </a:r>
          </a:p>
          <a:p>
            <a:r>
              <a:rPr lang="en-IN" sz="2400" b="1" i="0" u="none" strike="noStrike" baseline="0" dirty="0">
                <a:latin typeface="Gelasio"/>
              </a:rPr>
              <a:t>Quantum Communication Protocols</a:t>
            </a:r>
            <a:endParaRPr lang="en-IN" sz="2400" b="0" i="0" u="none" strike="noStrike" baseline="0" dirty="0">
              <a:latin typeface="Gelasio"/>
            </a:endParaRPr>
          </a:p>
          <a:p>
            <a:r>
              <a:rPr lang="en-US" sz="2400" b="0" i="0" u="none" strike="noStrike" baseline="0" dirty="0">
                <a:latin typeface="1"/>
              </a:rPr>
              <a:t>Improve data capacity, leading to faster and more efficient data transfer.</a:t>
            </a:r>
            <a:endParaRPr lang="en-IN" sz="2400" b="0" i="0" u="none" strike="noStrike" baseline="0" dirty="0">
              <a:latin typeface="1"/>
            </a:endParaRPr>
          </a:p>
          <a:p>
            <a:r>
              <a:rPr lang="en-IN" sz="2400" b="1" i="0" u="none" strike="noStrike" baseline="0" dirty="0">
                <a:latin typeface="Gelasio"/>
              </a:rPr>
              <a:t>Potential Applications</a:t>
            </a:r>
            <a:endParaRPr lang="en-IN" sz="2400" b="0" i="0" u="none" strike="noStrike" baseline="0" dirty="0">
              <a:latin typeface="Gelasio"/>
            </a:endParaRPr>
          </a:p>
          <a:p>
            <a:r>
              <a:rPr lang="en-US" sz="2400" b="0" i="0" u="none" strike="noStrike" baseline="0" dirty="0">
                <a:latin typeface="1"/>
              </a:rPr>
              <a:t>Transform industries like finance, healthcare, </a:t>
            </a:r>
          </a:p>
          <a:p>
            <a:r>
              <a:rPr lang="en-US" sz="2400" b="0" i="0" u="none" strike="noStrike" baseline="0" dirty="0">
                <a:latin typeface="1"/>
              </a:rPr>
              <a:t>and scientific research.</a:t>
            </a:r>
            <a:endParaRPr lang="en-IN" sz="2400" dirty="0"/>
          </a:p>
        </p:txBody>
      </p:sp>
      <p:pic>
        <p:nvPicPr>
          <p:cNvPr id="13" name="Picture 12">
            <a:extLst>
              <a:ext uri="{FF2B5EF4-FFF2-40B4-BE49-F238E27FC236}">
                <a16:creationId xmlns:a16="http://schemas.microsoft.com/office/drawing/2014/main" id="{E5823A23-EF94-BCEE-E689-61C4257CA433}"/>
              </a:ext>
            </a:extLst>
          </p:cNvPr>
          <p:cNvPicPr>
            <a:picLocks noChangeAspect="1"/>
          </p:cNvPicPr>
          <p:nvPr/>
        </p:nvPicPr>
        <p:blipFill>
          <a:blip r:embed="rId2"/>
          <a:stretch>
            <a:fillRect/>
          </a:stretch>
        </p:blipFill>
        <p:spPr>
          <a:xfrm>
            <a:off x="939477" y="1344054"/>
            <a:ext cx="3379859" cy="5069789"/>
          </a:xfrm>
          <a:prstGeom prst="rect">
            <a:avLst/>
          </a:prstGeom>
        </p:spPr>
      </p:pic>
    </p:spTree>
    <p:extLst>
      <p:ext uri="{BB962C8B-B14F-4D97-AF65-F5344CB8AC3E}">
        <p14:creationId xmlns:p14="http://schemas.microsoft.com/office/powerpoint/2010/main" val="381359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B9485F-763F-6A1E-35FD-FC02E61F2BB0}"/>
              </a:ext>
            </a:extLst>
          </p:cNvPr>
          <p:cNvSpPr txBox="1"/>
          <p:nvPr/>
        </p:nvSpPr>
        <p:spPr>
          <a:xfrm>
            <a:off x="1656347" y="1105287"/>
            <a:ext cx="8879306" cy="4647426"/>
          </a:xfrm>
          <a:prstGeom prst="rect">
            <a:avLst/>
          </a:prstGeom>
          <a:noFill/>
        </p:spPr>
        <p:txBody>
          <a:bodyPr wrap="square">
            <a:spAutoFit/>
          </a:bodyPr>
          <a:lstStyle/>
          <a:p>
            <a:r>
              <a:rPr lang="en-US" sz="3600" b="1" i="0" u="none" strike="noStrike" baseline="0" dirty="0">
                <a:solidFill>
                  <a:srgbClr val="000000"/>
                </a:solidFill>
                <a:latin typeface="Gelasio"/>
              </a:rPr>
              <a:t>Challenges and Roadblocks: Building a Quantum Communication Infrastructure</a:t>
            </a:r>
            <a:endParaRPr lang="en-US" sz="3600" b="0" i="0" u="none" strike="noStrike" baseline="0" dirty="0">
              <a:solidFill>
                <a:srgbClr val="000000"/>
              </a:solidFill>
              <a:latin typeface="Gelasio"/>
            </a:endParaRPr>
          </a:p>
          <a:p>
            <a:r>
              <a:rPr lang="en-IN" sz="2400" b="1" i="0" u="none" strike="noStrike" baseline="0" dirty="0">
                <a:solidFill>
                  <a:srgbClr val="000000"/>
                </a:solidFill>
                <a:latin typeface="Gelasio"/>
              </a:rPr>
              <a:t>Decoherence</a:t>
            </a:r>
            <a:endParaRPr lang="en-IN" sz="2400" b="0" i="0" u="none" strike="noStrike" baseline="0" dirty="0">
              <a:solidFill>
                <a:srgbClr val="000000"/>
              </a:solidFill>
              <a:latin typeface="Gelasio"/>
            </a:endParaRPr>
          </a:p>
          <a:p>
            <a:r>
              <a:rPr lang="en-US" sz="2400" b="0" i="0" u="none" strike="noStrike" baseline="0" dirty="0">
                <a:solidFill>
                  <a:srgbClr val="000000"/>
                </a:solidFill>
                <a:latin typeface="1"/>
              </a:rPr>
              <a:t>Maintaining qubit stability and overcoming decoherence is crucial for reliable communication.</a:t>
            </a:r>
          </a:p>
          <a:p>
            <a:r>
              <a:rPr lang="en-IN" sz="2400" b="1" i="0" u="none" strike="noStrike" baseline="0" dirty="0">
                <a:solidFill>
                  <a:srgbClr val="000000"/>
                </a:solidFill>
                <a:latin typeface="Gelasio"/>
              </a:rPr>
              <a:t>Quantum Repeaters</a:t>
            </a:r>
            <a:endParaRPr lang="en-IN" sz="2400" b="0" i="0" u="none" strike="noStrike" baseline="0" dirty="0">
              <a:solidFill>
                <a:srgbClr val="000000"/>
              </a:solidFill>
              <a:latin typeface="Gelasio"/>
            </a:endParaRPr>
          </a:p>
          <a:p>
            <a:r>
              <a:rPr lang="en-US" sz="2400" b="0" i="0" u="none" strike="noStrike" baseline="0" dirty="0">
                <a:solidFill>
                  <a:srgbClr val="000000"/>
                </a:solidFill>
                <a:latin typeface="1"/>
              </a:rPr>
              <a:t>Developing efficient and scalable quantum repeaters to extend entanglement is essential.</a:t>
            </a:r>
          </a:p>
          <a:p>
            <a:r>
              <a:rPr lang="en-IN" sz="2400" b="1" i="0" u="none" strike="noStrike" baseline="0" dirty="0">
                <a:solidFill>
                  <a:srgbClr val="000000"/>
                </a:solidFill>
                <a:latin typeface="Gelasio"/>
              </a:rPr>
              <a:t>Standardization</a:t>
            </a:r>
            <a:endParaRPr lang="en-IN" sz="2400" b="0" i="0" u="none" strike="noStrike" baseline="0" dirty="0">
              <a:solidFill>
                <a:srgbClr val="000000"/>
              </a:solidFill>
              <a:latin typeface="Gelasio"/>
            </a:endParaRPr>
          </a:p>
          <a:p>
            <a:r>
              <a:rPr lang="en-US" sz="2400" b="0" i="0" u="none" strike="noStrike" baseline="0" dirty="0">
                <a:solidFill>
                  <a:srgbClr val="000000"/>
                </a:solidFill>
                <a:latin typeface="1"/>
              </a:rPr>
              <a:t>Establishing standardized protocols and security certifications is needed to ensure interoperability.</a:t>
            </a:r>
            <a:endParaRPr lang="en-IN" sz="2400" dirty="0"/>
          </a:p>
        </p:txBody>
      </p:sp>
    </p:spTree>
    <p:extLst>
      <p:ext uri="{BB962C8B-B14F-4D97-AF65-F5344CB8AC3E}">
        <p14:creationId xmlns:p14="http://schemas.microsoft.com/office/powerpoint/2010/main" val="3361047143"/>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miniproject-review2</Template>
  <TotalTime>2419</TotalTime>
  <Words>723</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1</vt:lpstr>
      <vt:lpstr>Arial</vt:lpstr>
      <vt:lpstr>Calibri</vt:lpstr>
      <vt:lpstr>Gelasio</vt:lpstr>
      <vt:lpstr>Times New Roman</vt:lpstr>
      <vt:lpstr>Wingdings</vt:lpstr>
      <vt:lpstr>1_Office Theme</vt:lpstr>
      <vt:lpstr>            Revolutionizing Communication with      Quantum Computing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SPACE NAVIGATOR: PRECISION CONTROL FOR DIGITAL WORKFLOWS</dc:title>
  <dc:creator>Tirmal Rakshitha</dc:creator>
  <cp:lastModifiedBy>Nalla, Venkatesh (Contractor)</cp:lastModifiedBy>
  <cp:revision>28</cp:revision>
  <dcterms:created xsi:type="dcterms:W3CDTF">2024-09-20T17:12:51Z</dcterms:created>
  <dcterms:modified xsi:type="dcterms:W3CDTF">2025-03-08T09:17:41Z</dcterms:modified>
</cp:coreProperties>
</file>