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8"/>
  </p:notesMasterIdLst>
  <p:handoutMasterIdLst>
    <p:handoutMasterId r:id="rId29"/>
  </p:handoutMasterIdLst>
  <p:sldIdLst>
    <p:sldId id="256" r:id="rId2"/>
    <p:sldId id="315" r:id="rId3"/>
    <p:sldId id="316" r:id="rId4"/>
    <p:sldId id="303" r:id="rId5"/>
    <p:sldId id="328" r:id="rId6"/>
    <p:sldId id="318" r:id="rId7"/>
    <p:sldId id="332" r:id="rId8"/>
    <p:sldId id="333" r:id="rId9"/>
    <p:sldId id="334" r:id="rId10"/>
    <p:sldId id="335" r:id="rId11"/>
    <p:sldId id="336" r:id="rId12"/>
    <p:sldId id="337" r:id="rId13"/>
    <p:sldId id="338" r:id="rId14"/>
    <p:sldId id="339" r:id="rId15"/>
    <p:sldId id="340" r:id="rId16"/>
    <p:sldId id="320" r:id="rId17"/>
    <p:sldId id="331" r:id="rId18"/>
    <p:sldId id="321" r:id="rId19"/>
    <p:sldId id="327" r:id="rId20"/>
    <p:sldId id="326" r:id="rId21"/>
    <p:sldId id="329" r:id="rId22"/>
    <p:sldId id="341" r:id="rId23"/>
    <p:sldId id="322" r:id="rId24"/>
    <p:sldId id="324" r:id="rId25"/>
    <p:sldId id="319" r:id="rId26"/>
    <p:sldId id="317" r:id="rId27"/>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p:cViewPr varScale="1">
        <p:scale>
          <a:sx n="95" d="100"/>
          <a:sy n="95" d="100"/>
        </p:scale>
        <p:origin x="974" y="53"/>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2018 - 19 Phase II</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672557-76BA-41F3-80B7-1C8DA4668134}" type="datetimeFigureOut">
              <a:rPr lang="en-US" smtClean="0"/>
              <a:t>12/15/2024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7FEFF5-99F1-4A28-A2CB-A6C4C664F6F1}" type="slidenum">
              <a:rPr lang="en-US" smtClean="0"/>
              <a:t>‹#›</a:t>
            </a:fld>
            <a:endParaRPr lang="en-US"/>
          </a:p>
        </p:txBody>
      </p:sp>
    </p:spTree>
    <p:extLst>
      <p:ext uri="{BB962C8B-B14F-4D97-AF65-F5344CB8AC3E}">
        <p14:creationId xmlns:p14="http://schemas.microsoft.com/office/powerpoint/2010/main" val="4122890444"/>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r>
              <a:rPr lang="en-US"/>
              <a:t>2018 - 19 Phase II</a:t>
            </a:r>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A8ADFD5B-A66C-449C-B6E8-FB716D07777D}" type="datetimeFigureOut">
              <a:rPr lang="en-US" smtClean="0"/>
              <a:t>12/15/2024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CA5D3BF3-D352-46FC-8343-31F56E6730EA}" type="slidenum">
              <a:rPr lang="en-US" smtClean="0"/>
              <a:t>‹#›</a:t>
            </a:fld>
            <a:endParaRPr lang="en-US"/>
          </a:p>
        </p:txBody>
      </p:sp>
    </p:spTree>
    <p:extLst>
      <p:ext uri="{BB962C8B-B14F-4D97-AF65-F5344CB8AC3E}">
        <p14:creationId xmlns:p14="http://schemas.microsoft.com/office/powerpoint/2010/main" val="3990650874"/>
      </p:ext>
    </p:extLst>
  </p:cSld>
  <p:clrMap bg1="lt1" tx1="dk1" bg2="lt2" tx2="dk2" accent1="accent1" accent2="accent2" accent3="accent3" accent4="accent4" accent5="accent5" accent6="accent6" hlink="hlink" folHlink="folHlink"/>
  <p:hf ft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t>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51708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19</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434261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20</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934029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21</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807316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967905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740606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052149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26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77709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3</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736027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4</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255005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5</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197637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4233232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994A-05DC-C3EE-8CBC-DF202857E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FCD5F3-635E-3D53-ED58-9D39047D0F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6C2F6E-D4CC-42EC-8C2B-6F1F816E7F0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459D6FF-6E51-0152-121E-16CCC2AD292D}"/>
              </a:ext>
            </a:extLst>
          </p:cNvPr>
          <p:cNvSpPr>
            <a:spLocks noGrp="1"/>
          </p:cNvSpPr>
          <p:nvPr>
            <p:ph type="sldNum" sz="quarter" idx="10"/>
          </p:nvPr>
        </p:nvSpPr>
        <p:spPr/>
        <p:txBody>
          <a:bodyPr/>
          <a:lstStyle/>
          <a:p>
            <a:fld id="{CA5D3BF3-D352-46FC-8343-31F56E6730EA}" type="slidenum">
              <a:rPr lang="en-US" smtClean="0"/>
              <a:t>7</a:t>
            </a:fld>
            <a:endParaRPr lang="en-US"/>
          </a:p>
        </p:txBody>
      </p:sp>
      <p:sp>
        <p:nvSpPr>
          <p:cNvPr id="5" name="Header Placeholder 4">
            <a:extLst>
              <a:ext uri="{FF2B5EF4-FFF2-40B4-BE49-F238E27FC236}">
                <a16:creationId xmlns:a16="http://schemas.microsoft.com/office/drawing/2014/main" id="{6F483566-66DC-C787-6EDF-298B8AFFD06C}"/>
              </a:ext>
            </a:extLst>
          </p:cNvPr>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4168355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16</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3849600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t>17</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6379995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A5D3BF3-D352-46FC-8343-31F56E6730EA}" type="slidenum">
              <a:rPr lang="en-US" smtClean="0"/>
              <a:t>18</a:t>
            </a:fld>
            <a:endParaRPr lang="en-US"/>
          </a:p>
        </p:txBody>
      </p:sp>
      <p:sp>
        <p:nvSpPr>
          <p:cNvPr id="5" name="Header Placeholder 4"/>
          <p:cNvSpPr>
            <a:spLocks noGrp="1"/>
          </p:cNvSpPr>
          <p:nvPr>
            <p:ph type="hdr" sz="quarter" idx="11"/>
          </p:nvPr>
        </p:nvSpPr>
        <p:spPr/>
        <p:txBody>
          <a:bodyPr/>
          <a:lstStyle/>
          <a:p>
            <a:r>
              <a:rPr lang="en-US"/>
              <a:t>2018 - 19 Phase II</a:t>
            </a:r>
          </a:p>
        </p:txBody>
      </p:sp>
    </p:spTree>
    <p:extLst>
      <p:ext uri="{BB962C8B-B14F-4D97-AF65-F5344CB8AC3E}">
        <p14:creationId xmlns:p14="http://schemas.microsoft.com/office/powerpoint/2010/main" val="17284626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3"/>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3EB09E-62B8-4931-A740-BCE383B263AD}" type="datetime1">
              <a:rPr lang="en-US" smtClean="0"/>
              <a:t>12/15/2024</a:t>
            </a:fld>
            <a:endParaRPr lang="en-US"/>
          </a:p>
        </p:txBody>
      </p:sp>
      <p:sp>
        <p:nvSpPr>
          <p:cNvPr id="5" name="Footer Placeholder 4"/>
          <p:cNvSpPr>
            <a:spLocks noGrp="1"/>
          </p:cNvSpPr>
          <p:nvPr>
            <p:ph type="ftr" sz="quarter" idx="11"/>
          </p:nvPr>
        </p:nvSpPr>
        <p:spPr/>
        <p:txBody>
          <a:bodyPr/>
          <a:lstStyle/>
          <a:p>
            <a:pPr algn="r"/>
            <a:r>
              <a:rPr lang="en-US" dirty="0">
                <a:solidFill>
                  <a:schemeClr val="tx2"/>
                </a:solidFill>
              </a:rPr>
              <a:t>Department of CSE, Vemana IT</a:t>
            </a:r>
          </a:p>
        </p:txBody>
      </p:sp>
      <p:sp>
        <p:nvSpPr>
          <p:cNvPr id="6" name="Slide Number Placeholder 5"/>
          <p:cNvSpPr>
            <a:spLocks noGrp="1"/>
          </p:cNvSpPr>
          <p:nvPr>
            <p:ph type="sldNum" sz="quarter" idx="12"/>
          </p:nvPr>
        </p:nvSpPr>
        <p:spPr/>
        <p:txBody>
          <a:bodyPr/>
          <a:lstStyle/>
          <a:p>
            <a:fld id="{8F82E0A0-C266-4798-8C8F-B9F91E9DA37E}"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67EEDB-C7E5-487B-BD7B-D545B5AB831F}" type="datetime1">
              <a:rPr lang="en-US" sz="1400" smtClean="0">
                <a:solidFill>
                  <a:schemeClr val="tx2"/>
                </a:solidFill>
              </a:rPr>
              <a:t>12/15/2024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F73364-9DED-42B6-9382-A06B25C2C1EE}" type="datetime1">
              <a:rPr lang="en-US" sz="1400" smtClean="0">
                <a:solidFill>
                  <a:schemeClr val="tx2"/>
                </a:solidFill>
              </a:rPr>
              <a:t>12/15/2024</a:t>
            </a:fld>
            <a:endParaRPr lang="en-US" sz="1400" dirty="0">
              <a:solidFill>
                <a:schemeClr val="tx2"/>
              </a:solidFill>
            </a:endParaRPr>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p:cNvSpPr>
            <a:spLocks noGrp="1"/>
          </p:cNvSpPr>
          <p:nvPr>
            <p:ph type="ftr" sz="quarter" idx="11"/>
          </p:nvPr>
        </p:nvSpPr>
        <p:spPr/>
        <p:txBody>
          <a:bodyPr/>
          <a:lstStyle/>
          <a:p>
            <a:pPr algn="r"/>
            <a:r>
              <a:rPr lang="en-US" sz="1400" dirty="0">
                <a:solidFill>
                  <a:schemeClr val="tx2"/>
                </a:solidFill>
              </a:rPr>
              <a:t>Department of CSE, Vemana IT</a:t>
            </a:r>
          </a:p>
        </p:txBody>
      </p:sp>
      <p:sp>
        <p:nvSpPr>
          <p:cNvPr id="6" name="Slide Number Placeholder 5"/>
          <p:cNvSpPr>
            <a:spLocks noGrp="1"/>
          </p:cNvSpPr>
          <p:nvPr>
            <p:ph type="sldNum" sz="quarter" idx="12"/>
          </p:nvPr>
        </p:nvSpPr>
        <p:spPr/>
        <p:txBody>
          <a:bodyPr/>
          <a:lstStyle>
            <a:lvl1pPr>
              <a:defRPr/>
            </a:lvl1pPr>
          </a:lstStyle>
          <a:p>
            <a:pPr algn="ctr"/>
            <a:fld id="{ECBC0750-C1CD-4D8E-ADE1-93E3A0AC8329}" type="slidenum">
              <a:rPr lang="en-US" sz="1400" b="1" smtClean="0">
                <a:solidFill>
                  <a:srgbClr val="FFFFFF"/>
                </a:solidFill>
              </a:rPr>
              <a:t>‹#›</a:t>
            </a:fld>
            <a:endParaRPr lang="en-US" sz="1400" b="1"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EF229E-9CC9-445C-B402-B93B63F9A471}" type="datetime1">
              <a:rPr lang="en-US" smtClean="0"/>
              <a:t>12/15/2024</a:t>
            </a:fld>
            <a:endParaRPr lang="en-US"/>
          </a:p>
        </p:txBody>
      </p:sp>
      <p:sp>
        <p:nvSpPr>
          <p:cNvPr id="5" name="Footer Placeholder 4"/>
          <p:cNvSpPr>
            <a:spLocks noGrp="1"/>
          </p:cNvSpPr>
          <p:nvPr>
            <p:ph type="ftr" sz="quarter" idx="11"/>
          </p:nvPr>
        </p:nvSpPr>
        <p:spPr/>
        <p:txBody>
          <a:bodyPr/>
          <a:lstStyle/>
          <a:p>
            <a:r>
              <a:rPr lang="en-US" dirty="0"/>
              <a:t>Department of CSE, Vemana IT</a:t>
            </a:r>
          </a:p>
        </p:txBody>
      </p:sp>
      <p:sp>
        <p:nvSpPr>
          <p:cNvPr id="6" name="Slide Number Placeholder 5"/>
          <p:cNvSpPr>
            <a:spLocks noGrp="1"/>
          </p:cNvSpPr>
          <p:nvPr>
            <p:ph type="sldNum" sz="quarter" idx="12"/>
          </p:nvPr>
        </p:nvSpPr>
        <p:spPr/>
        <p:txBody>
          <a:bodyPr/>
          <a:lstStyle/>
          <a:p>
            <a:pPr algn="ctr"/>
            <a:fld id="{8F82E0A0-C266-4798-8C8F-B9F91E9DA37E}" type="slidenum">
              <a:rPr lang="en-US" sz="2400" b="1" smtClean="0">
                <a:solidFill>
                  <a:srgbClr val="FFFFFF"/>
                </a:solidFill>
              </a:rPr>
              <a:t>‹#›</a:t>
            </a:fld>
            <a:endParaRPr lang="en-US" sz="2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C12418-A1E9-40C6-9BFD-22F174C7C75A}" type="datetime1">
              <a:rPr lang="en-US" smtClean="0"/>
              <a:t>12/15/2024</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793B659-6005-4324-A283-1E4ADF604BA5}" type="datetime1">
              <a:rPr lang="en-US" smtClean="0"/>
              <a:t>12/15/2024</a:t>
            </a:fld>
            <a:endParaRPr lang="en-US"/>
          </a:p>
        </p:txBody>
      </p:sp>
      <p:sp>
        <p:nvSpPr>
          <p:cNvPr id="8" name="Footer Placeholder 7"/>
          <p:cNvSpPr>
            <a:spLocks noGrp="1"/>
          </p:cNvSpPr>
          <p:nvPr>
            <p:ph type="ftr" sz="quarter" idx="11"/>
          </p:nvPr>
        </p:nvSpPr>
        <p:spPr/>
        <p:txBody>
          <a:bodyPr/>
          <a:lstStyle/>
          <a:p>
            <a:r>
              <a:rPr lang="en-US" dirty="0"/>
              <a:t>Department of CSE, Vemana IT</a:t>
            </a:r>
          </a:p>
        </p:txBody>
      </p:sp>
      <p:sp>
        <p:nvSpPr>
          <p:cNvPr id="9" name="Slide Number Placeholder 8"/>
          <p:cNvSpPr>
            <a:spLocks noGrp="1"/>
          </p:cNvSpPr>
          <p:nvPr>
            <p:ph type="sldNum" sz="quarter" idx="12"/>
          </p:nvPr>
        </p:nvSpPr>
        <p:spPr/>
        <p:txBody>
          <a:bodyPr/>
          <a:lstStyle/>
          <a:p>
            <a:pPr algn="ctr"/>
            <a:fld id="{8F82E0A0-C266-4798-8C8F-B9F91E9DA37E}" type="slidenum">
              <a:rPr lang="en-US" sz="1400" b="1" smtClean="0">
                <a:solidFill>
                  <a:srgbClr val="FFFFFF"/>
                </a:solidFill>
              </a:r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7F26AC-5549-4798-B196-7FC3403A62EA}" type="datetime1">
              <a:rPr lang="en-US" smtClean="0"/>
              <a:t>12/15/2024</a:t>
            </a:fld>
            <a:endParaRPr lang="en-US"/>
          </a:p>
        </p:txBody>
      </p:sp>
      <p:sp>
        <p:nvSpPr>
          <p:cNvPr id="4" name="Footer Placeholder 3"/>
          <p:cNvSpPr>
            <a:spLocks noGrp="1"/>
          </p:cNvSpPr>
          <p:nvPr>
            <p:ph type="ftr" sz="quarter" idx="11"/>
          </p:nvPr>
        </p:nvSpPr>
        <p:spPr/>
        <p:txBody>
          <a:bodyPr/>
          <a:lstStyle/>
          <a:p>
            <a:r>
              <a:rPr lang="en-US" dirty="0"/>
              <a:t>Department of CSE, Vemana IT</a:t>
            </a:r>
          </a:p>
        </p:txBody>
      </p:sp>
      <p:sp>
        <p:nvSpPr>
          <p:cNvPr id="5" name="Slide Number Placeholder 4"/>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0B857-E226-4E94-98F0-FF856D010F57}" type="datetime1">
              <a:rPr lang="en-US" smtClean="0"/>
              <a:t>12/15/2024</a:t>
            </a:fld>
            <a:endParaRPr lang="en-US"/>
          </a:p>
        </p:txBody>
      </p:sp>
      <p:sp>
        <p:nvSpPr>
          <p:cNvPr id="3" name="Footer Placeholder 2"/>
          <p:cNvSpPr>
            <a:spLocks noGrp="1"/>
          </p:cNvSpPr>
          <p:nvPr>
            <p:ph type="ftr" sz="quarter" idx="11"/>
          </p:nvPr>
        </p:nvSpPr>
        <p:spPr/>
        <p:txBody>
          <a:bodyPr/>
          <a:lstStyle/>
          <a:p>
            <a:r>
              <a:rPr lang="en-US" dirty="0"/>
              <a:t>Department of CSE, Vemana IT</a:t>
            </a:r>
          </a:p>
        </p:txBody>
      </p:sp>
      <p:sp>
        <p:nvSpPr>
          <p:cNvPr id="4" name="Slide Number Placeholder 3"/>
          <p:cNvSpPr>
            <a:spLocks noGrp="1"/>
          </p:cNvSpPr>
          <p:nvPr>
            <p:ph type="sldNum" sz="quarter" idx="12"/>
          </p:nvPr>
        </p:nvSpPr>
        <p:spPr/>
        <p:txBody>
          <a:bodyPr/>
          <a:lstStyle/>
          <a:p>
            <a:fld id="{A3F7CB7D-F184-43C7-B6FD-03D728E1BBFF}" type="slidenum">
              <a:rPr lang="en-US" smtClean="0">
                <a:solidFill>
                  <a:schemeClr val="tx2"/>
                </a:solidFill>
              </a:r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92"/>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C565FB-884B-42DB-93BA-92C1B703D307}" type="datetime1">
              <a:rPr lang="en-US" smtClean="0"/>
              <a:t>12/15/2024</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fld id="{A3F7CB7D-F184-43C7-B6FD-03D728E1BBFF}" type="slidenum">
              <a:rPr lang="en-US" smtClean="0">
                <a:solidFill>
                  <a:srgbClr val="FFFFFF"/>
                </a:solidFill>
              </a:rPr>
              <a:t>‹#›</a:t>
            </a:fld>
            <a:endParaRPr lang="en-US" dirty="0">
              <a:solidFill>
                <a:srgbClr val="FFFFFF"/>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7"/>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DC7979-20C0-4E52-BDB0-0EB42B253591}" type="datetime1">
              <a:rPr lang="en-US" smtClean="0"/>
              <a:t>12/15/2024</a:t>
            </a:fld>
            <a:endParaRPr lang="en-US"/>
          </a:p>
        </p:txBody>
      </p:sp>
      <p:sp>
        <p:nvSpPr>
          <p:cNvPr id="6" name="Footer Placeholder 5"/>
          <p:cNvSpPr>
            <a:spLocks noGrp="1"/>
          </p:cNvSpPr>
          <p:nvPr>
            <p:ph type="ftr" sz="quarter" idx="11"/>
          </p:nvPr>
        </p:nvSpPr>
        <p:spPr/>
        <p:txBody>
          <a:bodyPr/>
          <a:lstStyle/>
          <a:p>
            <a:r>
              <a:rPr lang="en-US" dirty="0"/>
              <a:t>Department of CSE, Vemana IT</a:t>
            </a:r>
          </a:p>
        </p:txBody>
      </p:sp>
      <p:sp>
        <p:nvSpPr>
          <p:cNvPr id="7" name="Slide Number Placeholder 6"/>
          <p:cNvSpPr>
            <a:spLocks noGrp="1"/>
          </p:cNvSpPr>
          <p:nvPr>
            <p:ph type="sldNum" sz="quarter" idx="12"/>
          </p:nvPr>
        </p:nvSpPr>
        <p:spPr/>
        <p:txBody>
          <a:bodyPr/>
          <a:lstStyle/>
          <a:p>
            <a:pPr algn="ctr"/>
            <a:fld id="{8F82E0A0-C266-4798-8C8F-B9F91E9DA37E}" type="slidenum">
              <a:rPr lang="en-US" sz="2800" b="1" smtClean="0">
                <a:solidFill>
                  <a:srgbClr val="FFFFFF"/>
                </a:solidFill>
              </a:rPr>
              <a:t>‹#›</a:t>
            </a:fld>
            <a:endParaRPr lang="en-US" sz="28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D54497-932D-41FA-9B42-24346FA37FED}" type="datetime1">
              <a:rPr lang="en-US" sz="1400" smtClean="0">
                <a:solidFill>
                  <a:schemeClr val="tx2"/>
                </a:solidFill>
              </a:rPr>
              <a:t>12/15/2024</a:t>
            </a:fld>
            <a:endParaRPr lang="en-US" sz="1400" dirty="0">
              <a:solidFill>
                <a:schemeClr val="tx2"/>
              </a:solidFill>
            </a:endParaRPr>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sz="1400" dirty="0">
                <a:solidFill>
                  <a:schemeClr val="tx2"/>
                </a:solidFill>
              </a:rPr>
              <a:t>Department of CSE, Vemana IT</a:t>
            </a:r>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8F82E0A0-C266-4798-8C8F-B9F91E9DA37E}" type="slidenum">
              <a:rPr lang="en-US" sz="1400" b="1" smtClean="0">
                <a:solidFill>
                  <a:srgbClr val="FFFFFF"/>
                </a:solidFill>
              </a:rPr>
              <a:t>‹#›</a:t>
            </a:fld>
            <a:endParaRPr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eeexplore.iee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elsevier.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ijcaonline.or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link.springer.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1905.06720"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txBox="1"/>
          <p:nvPr/>
        </p:nvSpPr>
        <p:spPr>
          <a:xfrm>
            <a:off x="76200" y="2975102"/>
            <a:ext cx="8915400" cy="2035048"/>
          </a:xfrm>
          <a:prstGeom prst="rect">
            <a:avLst/>
          </a:prstGeom>
          <a:solidFill>
            <a:schemeClr val="bg1"/>
          </a:solidFill>
        </p:spPr>
        <p:txBody>
          <a:bodyPr vert="horz" lIns="91440" tIns="45720" rIns="91440" bIns="45720" rtlCol="0">
            <a:noAutofit/>
          </a:bodyPr>
          <a:lstStyle/>
          <a:p>
            <a:pPr marL="0" marR="0" lvl="0" indent="0"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By</a:t>
            </a:r>
            <a:endParaRPr lang="en-US" sz="2000" b="1" dirty="0">
              <a:latin typeface="Times New Roman" panose="02020603050405020304" pitchFamily="18" charset="0"/>
              <a:cs typeface="Times New Roman" panose="02020603050405020304" pitchFamily="18" charset="0"/>
            </a:endParaRPr>
          </a:p>
          <a:p>
            <a:pPr lvl="0">
              <a:spcBef>
                <a:spcPct val="20000"/>
              </a:spcBef>
            </a:pPr>
            <a:r>
              <a:rPr lang="en-US" sz="2000" b="1" dirty="0">
                <a:latin typeface="Times New Roman" panose="02020603050405020304" pitchFamily="18" charset="0"/>
                <a:cs typeface="Times New Roman" panose="02020603050405020304" pitchFamily="18" charset="0"/>
              </a:rPr>
              <a:t>NAME - USN</a:t>
            </a:r>
          </a:p>
          <a:p>
            <a:pPr lvl="0">
              <a:spcBef>
                <a:spcPct val="20000"/>
              </a:spcBef>
            </a:pPr>
            <a:r>
              <a:rPr lang="en-US" sz="2000" b="1" dirty="0">
                <a:latin typeface="Times New Roman" panose="02020603050405020304" pitchFamily="18" charset="0"/>
                <a:cs typeface="Times New Roman" panose="02020603050405020304" pitchFamily="18" charset="0"/>
              </a:rPr>
              <a:t>NAME - USN</a:t>
            </a:r>
          </a:p>
          <a:p>
            <a:pPr lvl="0">
              <a:spcBef>
                <a:spcPct val="20000"/>
              </a:spcBef>
            </a:pP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4"/>
          <p:cNvSpPr txBox="1"/>
          <p:nvPr/>
        </p:nvSpPr>
        <p:spPr>
          <a:xfrm>
            <a:off x="5456465" y="3105150"/>
            <a:ext cx="3429000" cy="1066800"/>
          </a:xfrm>
          <a:prstGeom prst="rect">
            <a:avLst/>
          </a:prstGeom>
        </p:spPr>
        <p:txBody>
          <a:bodyPr vert="horz" lIns="91440" tIns="45720" rIns="91440" bIns="45720" rtlCol="0">
            <a:noAutofit/>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rgbClr val="00B050"/>
                </a:solidFill>
                <a:effectLst/>
                <a:uLnTx/>
                <a:uFillTx/>
                <a:latin typeface="Times New Roman" panose="02020603050405020304" pitchFamily="18" charset="0"/>
                <a:cs typeface="Times New Roman" panose="02020603050405020304" pitchFamily="18" charset="0"/>
              </a:rPr>
              <a:t>Under the Guidance of</a:t>
            </a:r>
            <a:endParaRPr lang="en-US" sz="2000" b="1" dirty="0">
              <a:solidFill>
                <a:srgbClr val="00B050"/>
              </a:solidFill>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        Guide Name</a:t>
            </a: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Designation</a:t>
            </a:r>
          </a:p>
        </p:txBody>
      </p:sp>
      <p:sp>
        <p:nvSpPr>
          <p:cNvPr id="9" name="TextBox 8"/>
          <p:cNvSpPr txBox="1"/>
          <p:nvPr/>
        </p:nvSpPr>
        <p:spPr>
          <a:xfrm>
            <a:off x="0" y="2203907"/>
            <a:ext cx="9144000" cy="954107"/>
          </a:xfrm>
          <a:prstGeom prst="rect">
            <a:avLst/>
          </a:prstGeom>
          <a:solidFill>
            <a:schemeClr val="tx2">
              <a:lumMod val="40000"/>
              <a:lumOff val="60000"/>
            </a:schemeClr>
          </a:solidFill>
        </p:spPr>
        <p:txBody>
          <a:bodyPr wrap="square" rtlCol="0" anchor="ctr">
            <a:spAutoFit/>
          </a:bodyPr>
          <a:lstStyle/>
          <a:p>
            <a:pPr algn="ctr"/>
            <a:r>
              <a:rPr lang="en-US" sz="2800" b="1" dirty="0">
                <a:latin typeface="Times New Roman" panose="02020603050405020304" pitchFamily="18" charset="0"/>
                <a:cs typeface="Times New Roman" panose="02020603050405020304" pitchFamily="18" charset="0"/>
              </a:rPr>
              <a:t>Batch no. –User Tracking Behavior and Anomaly Detection using Machine Learning</a:t>
            </a:r>
          </a:p>
        </p:txBody>
      </p:sp>
      <p:sp>
        <p:nvSpPr>
          <p:cNvPr id="11" name="TextBox 10">
            <a:extLst>
              <a:ext uri="{FF2B5EF4-FFF2-40B4-BE49-F238E27FC236}">
                <a16:creationId xmlns:a16="http://schemas.microsoft.com/office/drawing/2014/main" id="{E8A48186-B2B5-7D62-A05F-4C03B29B7BDE}"/>
              </a:ext>
            </a:extLst>
          </p:cNvPr>
          <p:cNvSpPr txBox="1"/>
          <p:nvPr/>
        </p:nvSpPr>
        <p:spPr>
          <a:xfrm>
            <a:off x="2324100" y="1733550"/>
            <a:ext cx="44958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Project : Review 1</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12" name="Picture 11"/>
          <p:cNvPicPr/>
          <p:nvPr/>
        </p:nvPicPr>
        <p:blipFill>
          <a:blip r:embed="rId3">
            <a:extLst>
              <a:ext uri="{28A0092B-C50C-407E-A947-70E740481C1C}">
                <a14:useLocalDpi xmlns:a14="http://schemas.microsoft.com/office/drawing/2010/main" val="0"/>
              </a:ext>
            </a:extLst>
          </a:blip>
          <a:stretch>
            <a:fillRect/>
          </a:stretch>
        </p:blipFill>
        <p:spPr>
          <a:xfrm>
            <a:off x="762000" y="345212"/>
            <a:ext cx="7924800" cy="115973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D7623-8CB8-BC6B-25CB-128111DE4BCB}"/>
              </a:ext>
            </a:extLst>
          </p:cNvPr>
          <p:cNvSpPr>
            <a:spLocks noGrp="1"/>
          </p:cNvSpPr>
          <p:nvPr>
            <p:ph type="title"/>
          </p:nvPr>
        </p:nvSpPr>
        <p:spPr/>
        <p:txBody>
          <a:bodyPr>
            <a:noAutofit/>
          </a:bodyPr>
          <a:lstStyle/>
          <a:p>
            <a:r>
              <a:rPr lang="en-US" sz="2800" dirty="0"/>
              <a:t>5. Detection of Anomalies Using Machine Learning: A Comprehensive Survey</a:t>
            </a:r>
            <a:endParaRPr lang="en-IN" sz="2800" dirty="0"/>
          </a:p>
        </p:txBody>
      </p:sp>
      <p:sp>
        <p:nvSpPr>
          <p:cNvPr id="4" name="Date Placeholder 3">
            <a:extLst>
              <a:ext uri="{FF2B5EF4-FFF2-40B4-BE49-F238E27FC236}">
                <a16:creationId xmlns:a16="http://schemas.microsoft.com/office/drawing/2014/main" id="{E5750969-5B60-471E-7253-53FEEFCE3C88}"/>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3D159018-9EF8-B88F-A96E-DA8FDCCAB90A}"/>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
        <p:nvSpPr>
          <p:cNvPr id="6" name="Rectangle 1">
            <a:extLst>
              <a:ext uri="{FF2B5EF4-FFF2-40B4-BE49-F238E27FC236}">
                <a16:creationId xmlns:a16="http://schemas.microsoft.com/office/drawing/2014/main" id="{0BF2B9E1-1C7E-E310-2BF7-48C7EFE686B2}"/>
              </a:ext>
            </a:extLst>
          </p:cNvPr>
          <p:cNvSpPr>
            <a:spLocks noGrp="1" noChangeArrowheads="1"/>
          </p:cNvSpPr>
          <p:nvPr>
            <p:ph idx="1"/>
          </p:nvPr>
        </p:nvSpPr>
        <p:spPr bwMode="auto">
          <a:xfrm>
            <a:off x="457200" y="1620114"/>
            <a:ext cx="8229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Gupta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ACM Computing Surveys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 for Slide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paper reviews ML techniques for anomaly detection, focusing on applications like fraud detection, cybersecurity, and system monitoring. It compares supervised models like logistic regression with unsupervised methods such as isolation forests, discussing their accuracy, scalability, and adaptability to new data.</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Takeaway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choice of model depends heavily on the domain and data characteristics.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ACM </a:t>
            </a:r>
          </a:p>
        </p:txBody>
      </p:sp>
    </p:spTree>
    <p:extLst>
      <p:ext uri="{BB962C8B-B14F-4D97-AF65-F5344CB8AC3E}">
        <p14:creationId xmlns:p14="http://schemas.microsoft.com/office/powerpoint/2010/main" val="399415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6D9E2-4A0E-55AF-7784-1EC70AE2E07B}"/>
              </a:ext>
            </a:extLst>
          </p:cNvPr>
          <p:cNvSpPr>
            <a:spLocks noGrp="1"/>
          </p:cNvSpPr>
          <p:nvPr>
            <p:ph type="title"/>
          </p:nvPr>
        </p:nvSpPr>
        <p:spPr/>
        <p:txBody>
          <a:bodyPr>
            <a:noAutofit/>
          </a:bodyPr>
          <a:lstStyle/>
          <a:p>
            <a:r>
              <a:rPr lang="en-US" sz="2800" dirty="0"/>
              <a:t>6. An Ensemble-Based Framework for User Behavior Anomaly Detection</a:t>
            </a:r>
            <a:endParaRPr lang="en-IN" sz="2800" dirty="0"/>
          </a:p>
        </p:txBody>
      </p:sp>
      <p:sp>
        <p:nvSpPr>
          <p:cNvPr id="3" name="Content Placeholder 2">
            <a:extLst>
              <a:ext uri="{FF2B5EF4-FFF2-40B4-BE49-F238E27FC236}">
                <a16:creationId xmlns:a16="http://schemas.microsoft.com/office/drawing/2014/main" id="{20BFE556-016A-BF20-84DC-D37F08DB7E02}"/>
              </a:ext>
            </a:extLst>
          </p:cNvPr>
          <p:cNvSpPr>
            <a:spLocks noGrp="1"/>
          </p:cNvSpPr>
          <p:nvPr>
            <p:ph idx="1"/>
          </p:nvPr>
        </p:nvSpPr>
        <p:spPr/>
        <p:txBody>
          <a:bodyPr>
            <a:normAutofit/>
          </a:bodyPr>
          <a:lstStyle/>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Author</a:t>
            </a:r>
            <a:r>
              <a:rPr lang="en-IN" sz="1600" dirty="0">
                <a:latin typeface="Times New Roman" panose="02020603050405020304" pitchFamily="18" charset="0"/>
                <a:cs typeface="Times New Roman" panose="02020603050405020304" pitchFamily="18" charset="0"/>
              </a:rPr>
              <a:t>: N. Verma et al.</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Year</a:t>
            </a:r>
            <a:r>
              <a:rPr lang="en-IN" sz="1600" dirty="0">
                <a:latin typeface="Times New Roman" panose="02020603050405020304" pitchFamily="18" charset="0"/>
                <a:cs typeface="Times New Roman" panose="02020603050405020304" pitchFamily="18" charset="0"/>
              </a:rPr>
              <a:t>: 2021</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Journal</a:t>
            </a:r>
            <a:r>
              <a:rPr lang="en-IN" sz="1600" dirty="0">
                <a:latin typeface="Times New Roman" panose="02020603050405020304" pitchFamily="18" charset="0"/>
                <a:cs typeface="Times New Roman" panose="02020603050405020304" pitchFamily="18" charset="0"/>
              </a:rPr>
              <a:t>: Springer</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Details for Slide</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Proposes a hybrid ensemble model combining decision trees and neural networks for anomaly detection. The framework is tested on web traffic data, identifying patterns that distinguish bots from legitimate users with high precision.</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Takeaway</a:t>
            </a:r>
            <a:r>
              <a:rPr lang="en-IN" sz="1600" dirty="0">
                <a:latin typeface="Times New Roman" panose="02020603050405020304" pitchFamily="18" charset="0"/>
                <a:cs typeface="Times New Roman" panose="02020603050405020304" pitchFamily="18" charset="0"/>
              </a:rPr>
              <a:t>: Ensemble methods enhance robustness and reduce false positives in anomaly detection.</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
              </a:rPr>
              <a:t>Springer</a:t>
            </a:r>
            <a:endParaRPr lang="en-IN" sz="1600" dirty="0">
              <a:latin typeface="Times New Roman" panose="02020603050405020304" pitchFamily="18" charset="0"/>
              <a:cs typeface="Times New Roman" panose="02020603050405020304" pitchFamily="18" charset="0"/>
            </a:endParaRPr>
          </a:p>
          <a:p>
            <a:endParaRPr lang="en-IN" sz="1800" dirty="0"/>
          </a:p>
        </p:txBody>
      </p:sp>
      <p:sp>
        <p:nvSpPr>
          <p:cNvPr id="4" name="Date Placeholder 3">
            <a:extLst>
              <a:ext uri="{FF2B5EF4-FFF2-40B4-BE49-F238E27FC236}">
                <a16:creationId xmlns:a16="http://schemas.microsoft.com/office/drawing/2014/main" id="{38C6EC7A-8D61-E6E4-9E30-FD32A77D7A56}"/>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C41CE924-D79A-CAD2-3F61-A5A22ABABED4}"/>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Tree>
    <p:extLst>
      <p:ext uri="{BB962C8B-B14F-4D97-AF65-F5344CB8AC3E}">
        <p14:creationId xmlns:p14="http://schemas.microsoft.com/office/powerpoint/2010/main" val="1595302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698D9-C181-E597-80E4-AE9D2A49613A}"/>
              </a:ext>
            </a:extLst>
          </p:cNvPr>
          <p:cNvSpPr>
            <a:spLocks noGrp="1"/>
          </p:cNvSpPr>
          <p:nvPr>
            <p:ph type="title"/>
          </p:nvPr>
        </p:nvSpPr>
        <p:spPr/>
        <p:txBody>
          <a:bodyPr>
            <a:noAutofit/>
          </a:bodyPr>
          <a:lstStyle/>
          <a:p>
            <a:r>
              <a:rPr lang="en-US" sz="2800" dirty="0"/>
              <a:t>7. User Behavior Anomaly Detection in Multidimensional Data</a:t>
            </a:r>
            <a:endParaRPr lang="en-IN" sz="2800" dirty="0"/>
          </a:p>
        </p:txBody>
      </p:sp>
      <p:sp>
        <p:nvSpPr>
          <p:cNvPr id="4" name="Date Placeholder 3">
            <a:extLst>
              <a:ext uri="{FF2B5EF4-FFF2-40B4-BE49-F238E27FC236}">
                <a16:creationId xmlns:a16="http://schemas.microsoft.com/office/drawing/2014/main" id="{E17876ED-5753-BE46-5BD1-71A98A399A9D}"/>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A2737347-5C9B-06EC-51E7-EA1FD4C80841}"/>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
        <p:nvSpPr>
          <p:cNvPr id="6" name="Rectangle 1">
            <a:extLst>
              <a:ext uri="{FF2B5EF4-FFF2-40B4-BE49-F238E27FC236}">
                <a16:creationId xmlns:a16="http://schemas.microsoft.com/office/drawing/2014/main" id="{E511E6DE-A449-2E4B-DFDE-44C924CEE178}"/>
              </a:ext>
            </a:extLst>
          </p:cNvPr>
          <p:cNvSpPr>
            <a:spLocks noGrp="1" noChangeArrowheads="1"/>
          </p:cNvSpPr>
          <p:nvPr>
            <p:ph idx="1"/>
          </p:nvPr>
        </p:nvSpPr>
        <p:spPr bwMode="auto">
          <a:xfrm>
            <a:off x="457200" y="1469380"/>
            <a:ext cx="8153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 Patel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IEEE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 for Slide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paper focuses on detecting anomalies in multidimensional datasets using clustering and dimensionality reduction techniques. The study highlights the importance of feature selection in capturing complex behavior patterns.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Takeaway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Dimensionality reduction can improve model accuracy and computational efficiency.</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IEEE Xplore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82023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F39C-85D8-9F92-F61E-AC7B4BD378C6}"/>
              </a:ext>
            </a:extLst>
          </p:cNvPr>
          <p:cNvSpPr>
            <a:spLocks noGrp="1"/>
          </p:cNvSpPr>
          <p:nvPr>
            <p:ph type="title"/>
          </p:nvPr>
        </p:nvSpPr>
        <p:spPr/>
        <p:txBody>
          <a:bodyPr>
            <a:noAutofit/>
          </a:bodyPr>
          <a:lstStyle/>
          <a:p>
            <a:r>
              <a:rPr lang="en-US" sz="2800" dirty="0"/>
              <a:t>8. User Activity Anomaly Detection by Mouse Movements in Web Surveys</a:t>
            </a:r>
            <a:endParaRPr lang="en-IN" sz="2800" dirty="0"/>
          </a:p>
        </p:txBody>
      </p:sp>
      <p:sp>
        <p:nvSpPr>
          <p:cNvPr id="4" name="Date Placeholder 3">
            <a:extLst>
              <a:ext uri="{FF2B5EF4-FFF2-40B4-BE49-F238E27FC236}">
                <a16:creationId xmlns:a16="http://schemas.microsoft.com/office/drawing/2014/main" id="{BAB7E090-0C1C-C352-1A29-6332F7D807A8}"/>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9249FF34-5FF9-72D9-1FF7-A1281F1E3E41}"/>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
        <p:nvSpPr>
          <p:cNvPr id="6" name="Rectangle 1">
            <a:extLst>
              <a:ext uri="{FF2B5EF4-FFF2-40B4-BE49-F238E27FC236}">
                <a16:creationId xmlns:a16="http://schemas.microsoft.com/office/drawing/2014/main" id="{D16A0E33-6C17-A7D9-B088-C0C54F0109BD}"/>
              </a:ext>
            </a:extLst>
          </p:cNvPr>
          <p:cNvSpPr>
            <a:spLocks noGrp="1" noChangeArrowheads="1"/>
          </p:cNvSpPr>
          <p:nvPr>
            <p:ph idx="1"/>
          </p:nvPr>
        </p:nvSpPr>
        <p:spPr bwMode="auto">
          <a:xfrm>
            <a:off x="457200" y="1620114"/>
            <a:ext cx="79248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Loomba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Elsevier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 for Slide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study explores using mouse movement data (e.g., speed, clicks, and pauses) to identify anomalies in online surveys. Machine learning models like LSTMs and Hidden Markov Models are used for pattern recognition.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Takeaway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Behavioral biometrics such as mouse movements offer a non-intrusive way to detect anomalies.</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Elsevier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4445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8091-D5D2-0390-6CFD-C2CAEC83725F}"/>
              </a:ext>
            </a:extLst>
          </p:cNvPr>
          <p:cNvSpPr>
            <a:spLocks noGrp="1"/>
          </p:cNvSpPr>
          <p:nvPr>
            <p:ph type="title"/>
          </p:nvPr>
        </p:nvSpPr>
        <p:spPr/>
        <p:txBody>
          <a:bodyPr>
            <a:noAutofit/>
          </a:bodyPr>
          <a:lstStyle/>
          <a:p>
            <a:r>
              <a:rPr lang="en-US" sz="2800" dirty="0"/>
              <a:t>9. Network Anomaly Detection and User Behavior Analysis Using Machine Learning</a:t>
            </a:r>
            <a:endParaRPr lang="en-IN" sz="2800" dirty="0"/>
          </a:p>
        </p:txBody>
      </p:sp>
      <p:sp>
        <p:nvSpPr>
          <p:cNvPr id="3" name="Content Placeholder 2">
            <a:extLst>
              <a:ext uri="{FF2B5EF4-FFF2-40B4-BE49-F238E27FC236}">
                <a16:creationId xmlns:a16="http://schemas.microsoft.com/office/drawing/2014/main" id="{509F64D1-1C22-03BF-098F-018BD4F8C0EC}"/>
              </a:ext>
            </a:extLst>
          </p:cNvPr>
          <p:cNvSpPr>
            <a:spLocks noGrp="1"/>
          </p:cNvSpPr>
          <p:nvPr>
            <p:ph idx="1"/>
          </p:nvPr>
        </p:nvSpPr>
        <p:spPr/>
        <p:txBody>
          <a:bodyPr>
            <a:normAutofit/>
          </a:bodyPr>
          <a:lstStyle/>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Author</a:t>
            </a:r>
            <a:r>
              <a:rPr lang="en-IN" sz="1600" dirty="0">
                <a:latin typeface="Times New Roman" panose="02020603050405020304" pitchFamily="18" charset="0"/>
                <a:cs typeface="Times New Roman" panose="02020603050405020304" pitchFamily="18" charset="0"/>
              </a:rPr>
              <a:t>: H. Arora et al.</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Year</a:t>
            </a:r>
            <a:r>
              <a:rPr lang="en-IN" sz="1600" dirty="0">
                <a:latin typeface="Times New Roman" panose="02020603050405020304" pitchFamily="18" charset="0"/>
                <a:cs typeface="Times New Roman" panose="02020603050405020304" pitchFamily="18" charset="0"/>
              </a:rPr>
              <a:t>: 2020</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Journal</a:t>
            </a:r>
            <a:r>
              <a:rPr lang="en-IN" sz="1600" dirty="0">
                <a:latin typeface="Times New Roman" panose="02020603050405020304" pitchFamily="18" charset="0"/>
                <a:cs typeface="Times New Roman" panose="02020603050405020304" pitchFamily="18" charset="0"/>
              </a:rPr>
              <a:t>: International Journal of Computer Applications (IJCA)</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Details for Slide</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The paper highlights techniques like PCA and autoencoders for detecting anomalies in network logs and user </a:t>
            </a:r>
            <a:r>
              <a:rPr lang="en-IN" sz="1600" dirty="0" err="1">
                <a:latin typeface="Times New Roman" panose="02020603050405020304" pitchFamily="18" charset="0"/>
                <a:cs typeface="Times New Roman" panose="02020603050405020304" pitchFamily="18" charset="0"/>
              </a:rPr>
              <a:t>behaviors</a:t>
            </a:r>
            <a:r>
              <a:rPr lang="en-IN" sz="1600" dirty="0">
                <a:latin typeface="Times New Roman" panose="02020603050405020304" pitchFamily="18" charset="0"/>
                <a:cs typeface="Times New Roman" panose="02020603050405020304" pitchFamily="18" charset="0"/>
              </a:rPr>
              <a:t>. It discusses the importance of reducing data dimensionality while retaining critical features for anomaly detection.</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Takeaway</a:t>
            </a:r>
            <a:r>
              <a:rPr lang="en-IN" sz="1600" dirty="0">
                <a:latin typeface="Times New Roman" panose="02020603050405020304" pitchFamily="18" charset="0"/>
                <a:cs typeface="Times New Roman" panose="02020603050405020304" pitchFamily="18" charset="0"/>
              </a:rPr>
              <a:t>: PCA-based methods are effective for high-dimensional network data analysis.</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2"/>
              </a:rPr>
              <a:t>IJCA</a:t>
            </a:r>
            <a:endParaRPr lang="en-IN" sz="16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8ACA6F94-66FC-8124-C9F3-FFD9AA785518}"/>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F0561BA8-B91C-1C63-E408-CA7E6E81DABF}"/>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Tree>
    <p:extLst>
      <p:ext uri="{BB962C8B-B14F-4D97-AF65-F5344CB8AC3E}">
        <p14:creationId xmlns:p14="http://schemas.microsoft.com/office/powerpoint/2010/main" val="299487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D908-2E84-31BD-DFFE-2902E63346F7}"/>
              </a:ext>
            </a:extLst>
          </p:cNvPr>
          <p:cNvSpPr>
            <a:spLocks noGrp="1"/>
          </p:cNvSpPr>
          <p:nvPr>
            <p:ph type="title"/>
          </p:nvPr>
        </p:nvSpPr>
        <p:spPr/>
        <p:txBody>
          <a:bodyPr>
            <a:noAutofit/>
          </a:bodyPr>
          <a:lstStyle/>
          <a:p>
            <a:r>
              <a:rPr lang="en-US" sz="2800" dirty="0"/>
              <a:t>10. Anomaly Detection Using Machine Learning Techniques: A Systematic Literature Review</a:t>
            </a:r>
            <a:endParaRPr lang="en-IN" sz="2800" dirty="0"/>
          </a:p>
        </p:txBody>
      </p:sp>
      <p:sp>
        <p:nvSpPr>
          <p:cNvPr id="4" name="Date Placeholder 3">
            <a:extLst>
              <a:ext uri="{FF2B5EF4-FFF2-40B4-BE49-F238E27FC236}">
                <a16:creationId xmlns:a16="http://schemas.microsoft.com/office/drawing/2014/main" id="{405BEAE7-B4D2-5C1C-AF43-9A6BC046BC18}"/>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C2C8A918-9DB1-DE82-72BC-CEAB1D093C68}"/>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
        <p:nvSpPr>
          <p:cNvPr id="6" name="Rectangle 1">
            <a:extLst>
              <a:ext uri="{FF2B5EF4-FFF2-40B4-BE49-F238E27FC236}">
                <a16:creationId xmlns:a16="http://schemas.microsoft.com/office/drawing/2014/main" id="{1BB91C1C-E171-C225-C2D1-147D22A7F9B8}"/>
              </a:ext>
            </a:extLst>
          </p:cNvPr>
          <p:cNvSpPr>
            <a:spLocks noGrp="1" noChangeArrowheads="1"/>
          </p:cNvSpPr>
          <p:nvPr>
            <p:ph idx="1"/>
          </p:nvPr>
        </p:nvSpPr>
        <p:spPr bwMode="auto">
          <a:xfrm>
            <a:off x="457200" y="1620114"/>
            <a:ext cx="81534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Mishra et 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Year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Springer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Details for Slide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review outlines ML techniques like clustering, deep learning, and ensemble methods for anomaly detection. It discusses applications across domains such as cybersecurity, finance, and health monitoring.</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Takeaway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Ensemble learning and deep learning methods offer superior accuracy in anomaly detection.</a:t>
            </a:r>
            <a:b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Springer</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5324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318868" y="38210"/>
            <a:ext cx="8440838" cy="660406"/>
          </a:xfrm>
        </p:spPr>
        <p:txBody>
          <a:bodyPr>
            <a:normAutofit fontScale="90000"/>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graphicFrame>
        <p:nvGraphicFramePr>
          <p:cNvPr id="4" name="Table 4">
            <a:extLst>
              <a:ext uri="{FF2B5EF4-FFF2-40B4-BE49-F238E27FC236}">
                <a16:creationId xmlns:a16="http://schemas.microsoft.com/office/drawing/2014/main" id="{82F4BEE9-7839-47CB-870B-402896CCE369}"/>
              </a:ext>
            </a:extLst>
          </p:cNvPr>
          <p:cNvGraphicFramePr>
            <a:graphicFrameLocks noGrp="1"/>
          </p:cNvGraphicFramePr>
          <p:nvPr>
            <p:extLst>
              <p:ext uri="{D42A27DB-BD31-4B8C-83A1-F6EECF244321}">
                <p14:modId xmlns:p14="http://schemas.microsoft.com/office/powerpoint/2010/main" val="2072138288"/>
              </p:ext>
            </p:extLst>
          </p:nvPr>
        </p:nvGraphicFramePr>
        <p:xfrm>
          <a:off x="304800" y="862693"/>
          <a:ext cx="8683044" cy="3668608"/>
        </p:xfrm>
        <a:graphic>
          <a:graphicData uri="http://schemas.openxmlformats.org/drawingml/2006/table">
            <a:tbl>
              <a:tblPr firstRow="1" bandRow="1">
                <a:tableStyleId>{5C22544A-7EE6-4342-B048-85BDC9FD1C3A}</a:tableStyleId>
              </a:tblPr>
              <a:tblGrid>
                <a:gridCol w="1447174">
                  <a:extLst>
                    <a:ext uri="{9D8B030D-6E8A-4147-A177-3AD203B41FA5}">
                      <a16:colId xmlns:a16="http://schemas.microsoft.com/office/drawing/2014/main" val="1878398145"/>
                    </a:ext>
                  </a:extLst>
                </a:gridCol>
                <a:gridCol w="1447174">
                  <a:extLst>
                    <a:ext uri="{9D8B030D-6E8A-4147-A177-3AD203B41FA5}">
                      <a16:colId xmlns:a16="http://schemas.microsoft.com/office/drawing/2014/main" val="3316006825"/>
                    </a:ext>
                  </a:extLst>
                </a:gridCol>
                <a:gridCol w="1230098">
                  <a:extLst>
                    <a:ext uri="{9D8B030D-6E8A-4147-A177-3AD203B41FA5}">
                      <a16:colId xmlns:a16="http://schemas.microsoft.com/office/drawing/2014/main" val="1534775989"/>
                    </a:ext>
                  </a:extLst>
                </a:gridCol>
                <a:gridCol w="1664250">
                  <a:extLst>
                    <a:ext uri="{9D8B030D-6E8A-4147-A177-3AD203B41FA5}">
                      <a16:colId xmlns:a16="http://schemas.microsoft.com/office/drawing/2014/main" val="3113631313"/>
                    </a:ext>
                  </a:extLst>
                </a:gridCol>
                <a:gridCol w="1447174">
                  <a:extLst>
                    <a:ext uri="{9D8B030D-6E8A-4147-A177-3AD203B41FA5}">
                      <a16:colId xmlns:a16="http://schemas.microsoft.com/office/drawing/2014/main" val="329433535"/>
                    </a:ext>
                  </a:extLst>
                </a:gridCol>
                <a:gridCol w="1447174">
                  <a:extLst>
                    <a:ext uri="{9D8B030D-6E8A-4147-A177-3AD203B41FA5}">
                      <a16:colId xmlns:a16="http://schemas.microsoft.com/office/drawing/2014/main" val="3976692249"/>
                    </a:ext>
                  </a:extLst>
                </a:gridCol>
              </a:tblGrid>
              <a:tr h="891261">
                <a:tc>
                  <a:txBody>
                    <a:bodyPr/>
                    <a:lstStyle/>
                    <a:p>
                      <a:pPr algn="ctr"/>
                      <a:r>
                        <a:rPr lang="en-US" sz="1200" dirty="0">
                          <a:latin typeface="Times New Roman" panose="02020603050405020304" pitchFamily="18" charset="0"/>
                          <a:cs typeface="Times New Roman" panose="02020603050405020304" pitchFamily="18" charset="0"/>
                        </a:rPr>
                        <a:t>Reference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Algorithm/ Technique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Platform used</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Performance Metrics</a:t>
                      </a:r>
                      <a:endParaRPr lang="en-IN" sz="1200" dirty="0">
                        <a:latin typeface="Times New Roman" panose="02020603050405020304" pitchFamily="18" charset="0"/>
                        <a:cs typeface="Times New Roman" panose="02020603050405020304" pitchFamily="18" charset="0"/>
                      </a:endParaRPr>
                    </a:p>
                    <a:p>
                      <a:pPr algn="ctr"/>
                      <a:endParaRPr lang="en-IN" sz="1200" dirty="0"/>
                    </a:p>
                  </a:txBody>
                  <a:tcPr anchor="ctr"/>
                </a:tc>
                <a:tc>
                  <a:txBody>
                    <a:bodyPr/>
                    <a:lstStyle/>
                    <a:p>
                      <a:pPr algn="ctr"/>
                      <a:r>
                        <a:rPr lang="en-US" sz="1200" dirty="0">
                          <a:latin typeface="Times New Roman" panose="02020603050405020304" pitchFamily="18" charset="0"/>
                          <a:cs typeface="Times New Roman" panose="02020603050405020304" pitchFamily="18" charset="0"/>
                        </a:rPr>
                        <a:t>Advantage</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US" sz="1200" dirty="0">
                          <a:latin typeface="Times New Roman" panose="02020603050405020304" pitchFamily="18" charset="0"/>
                          <a:cs typeface="Times New Roman" panose="02020603050405020304" pitchFamily="18" charset="0"/>
                        </a:rPr>
                        <a:t>Drawback</a:t>
                      </a:r>
                      <a:endParaRPr lang="en-IN" sz="12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541633">
                <a:tc>
                  <a:txBody>
                    <a:bodyPr/>
                    <a:lstStyle/>
                    <a:p>
                      <a:pPr algn="ct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Random Forest Classifier</a:t>
                      </a:r>
                    </a:p>
                  </a:txBody>
                  <a:tcPr anchor="ctr"/>
                </a:tc>
                <a:tc>
                  <a:txBody>
                    <a:bodyPr/>
                    <a:lstStyle/>
                    <a:p>
                      <a:pPr algn="ctr"/>
                      <a:r>
                        <a:rPr lang="en-IN" sz="1200" dirty="0"/>
                        <a:t>Python, Scikit-learn</a:t>
                      </a:r>
                    </a:p>
                  </a:txBody>
                  <a:tcPr anchor="ctr"/>
                </a:tc>
                <a:tc>
                  <a:txBody>
                    <a:bodyPr/>
                    <a:lstStyle/>
                    <a:p>
                      <a:pPr algn="ctr"/>
                      <a:r>
                        <a:rPr lang="en-IN" sz="1200" dirty="0"/>
                        <a:t>Accuracy: 95%</a:t>
                      </a:r>
                    </a:p>
                  </a:txBody>
                  <a:tcPr anchor="ctr"/>
                </a:tc>
                <a:tc>
                  <a:txBody>
                    <a:bodyPr/>
                    <a:lstStyle/>
                    <a:p>
                      <a:pPr algn="ctr"/>
                      <a:r>
                        <a:rPr lang="en-US" sz="1200" dirty="0"/>
                        <a:t>Robust and handles large datasets</a:t>
                      </a:r>
                      <a:endParaRPr lang="en-IN" sz="1200" dirty="0"/>
                    </a:p>
                  </a:txBody>
                  <a:tcPr anchor="ctr"/>
                </a:tc>
                <a:tc>
                  <a:txBody>
                    <a:bodyPr/>
                    <a:lstStyle/>
                    <a:p>
                      <a:pPr algn="ctr"/>
                      <a:r>
                        <a:rPr lang="en-IN" sz="1200" dirty="0"/>
                        <a:t>Computationally expensive</a:t>
                      </a:r>
                    </a:p>
                  </a:txBody>
                  <a:tcPr anchor="ctr"/>
                </a:tc>
                <a:extLst>
                  <a:ext uri="{0D108BD9-81ED-4DB2-BD59-A6C34878D82A}">
                    <a16:rowId xmlns:a16="http://schemas.microsoft.com/office/drawing/2014/main" val="2296912271"/>
                  </a:ext>
                </a:extLst>
              </a:tr>
              <a:tr h="481624">
                <a:tc>
                  <a:txBody>
                    <a:bodyPr/>
                    <a:lstStyle/>
                    <a:p>
                      <a:pPr algn="ctr"/>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Support Vector Machine (SVM)</a:t>
                      </a:r>
                    </a:p>
                  </a:txBody>
                  <a:tcPr anchor="ctr"/>
                </a:tc>
                <a:tc>
                  <a:txBody>
                    <a:bodyPr/>
                    <a:lstStyle/>
                    <a:p>
                      <a:pPr algn="ctr"/>
                      <a:r>
                        <a:rPr lang="en-IN" sz="1200" dirty="0"/>
                        <a:t>MATLAB</a:t>
                      </a:r>
                    </a:p>
                  </a:txBody>
                  <a:tcPr anchor="ctr"/>
                </a:tc>
                <a:tc>
                  <a:txBody>
                    <a:bodyPr/>
                    <a:lstStyle/>
                    <a:p>
                      <a:pPr algn="ctr"/>
                      <a:r>
                        <a:rPr lang="en-IN" sz="1200" dirty="0"/>
                        <a:t>Precision: 93%</a:t>
                      </a:r>
                    </a:p>
                  </a:txBody>
                  <a:tcPr anchor="ctr"/>
                </a:tc>
                <a:tc>
                  <a:txBody>
                    <a:bodyPr/>
                    <a:lstStyle/>
                    <a:p>
                      <a:pPr algn="ctr"/>
                      <a:r>
                        <a:rPr lang="en-IN" sz="1200" dirty="0"/>
                        <a:t>Effective for high-dimensional data</a:t>
                      </a:r>
                    </a:p>
                  </a:txBody>
                  <a:tcPr anchor="ctr"/>
                </a:tc>
                <a:tc>
                  <a:txBody>
                    <a:bodyPr/>
                    <a:lstStyle/>
                    <a:p>
                      <a:pPr algn="ctr"/>
                      <a:r>
                        <a:rPr lang="en-US" sz="1200" dirty="0"/>
                        <a:t>Poor performance on noisy data</a:t>
                      </a:r>
                      <a:endParaRPr lang="en-IN" sz="1200" dirty="0"/>
                    </a:p>
                  </a:txBody>
                  <a:tcPr anchor="ctr"/>
                </a:tc>
                <a:extLst>
                  <a:ext uri="{0D108BD9-81ED-4DB2-BD59-A6C34878D82A}">
                    <a16:rowId xmlns:a16="http://schemas.microsoft.com/office/drawing/2014/main" val="74190426"/>
                  </a:ext>
                </a:extLst>
              </a:tr>
              <a:tr h="473930">
                <a:tc>
                  <a:txBody>
                    <a:bodyPr/>
                    <a:lstStyle/>
                    <a:p>
                      <a:pPr algn="ctr"/>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K-Means Clustering</a:t>
                      </a:r>
                    </a:p>
                  </a:txBody>
                  <a:tcPr anchor="ctr"/>
                </a:tc>
                <a:tc>
                  <a:txBody>
                    <a:bodyPr/>
                    <a:lstStyle/>
                    <a:p>
                      <a:pPr algn="ctr"/>
                      <a:r>
                        <a:rPr lang="en-IN" sz="1200" dirty="0"/>
                        <a:t>Python</a:t>
                      </a:r>
                    </a:p>
                  </a:txBody>
                  <a:tcPr anchor="ctr"/>
                </a:tc>
                <a:tc>
                  <a:txBody>
                    <a:bodyPr/>
                    <a:lstStyle/>
                    <a:p>
                      <a:pPr algn="ctr"/>
                      <a:r>
                        <a:rPr lang="en-IN" sz="1200" dirty="0"/>
                        <a:t>Clustering accuracy: 87%</a:t>
                      </a:r>
                    </a:p>
                  </a:txBody>
                  <a:tcPr anchor="ctr"/>
                </a:tc>
                <a:tc>
                  <a:txBody>
                    <a:bodyPr/>
                    <a:lstStyle/>
                    <a:p>
                      <a:pPr algn="ctr"/>
                      <a:r>
                        <a:rPr lang="en-IN" sz="1200" dirty="0"/>
                        <a:t>Simple and unsupervised learning</a:t>
                      </a:r>
                    </a:p>
                  </a:txBody>
                  <a:tcPr anchor="ctr"/>
                </a:tc>
                <a:tc>
                  <a:txBody>
                    <a:bodyPr/>
                    <a:lstStyle/>
                    <a:p>
                      <a:pPr algn="ctr"/>
                      <a:r>
                        <a:rPr lang="en-US" sz="1200" dirty="0"/>
                        <a:t>Requires prior knowledge of clusters</a:t>
                      </a:r>
                      <a:endParaRPr lang="en-IN" sz="1200" dirty="0"/>
                    </a:p>
                  </a:txBody>
                  <a:tcPr anchor="ctr"/>
                </a:tc>
                <a:extLst>
                  <a:ext uri="{0D108BD9-81ED-4DB2-BD59-A6C34878D82A}">
                    <a16:rowId xmlns:a16="http://schemas.microsoft.com/office/drawing/2014/main" val="2716787316"/>
                  </a:ext>
                </a:extLst>
              </a:tr>
              <a:tr h="473930">
                <a:tc>
                  <a:txBody>
                    <a:bodyPr/>
                    <a:lstStyle/>
                    <a:p>
                      <a:pPr algn="ctr"/>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Deep Neural Networks (DNN)</a:t>
                      </a:r>
                    </a:p>
                  </a:txBody>
                  <a:tcPr anchor="ctr"/>
                </a:tc>
                <a:tc>
                  <a:txBody>
                    <a:bodyPr/>
                    <a:lstStyle/>
                    <a:p>
                      <a:pPr algn="ctr"/>
                      <a:r>
                        <a:rPr lang="en-IN" sz="1200" dirty="0"/>
                        <a:t>TensorFlow, Python</a:t>
                      </a:r>
                    </a:p>
                  </a:txBody>
                  <a:tcPr anchor="ctr"/>
                </a:tc>
                <a:tc>
                  <a:txBody>
                    <a:bodyPr/>
                    <a:lstStyle/>
                    <a:p>
                      <a:pPr algn="ctr"/>
                      <a:r>
                        <a:rPr lang="en-IN" sz="1200" dirty="0"/>
                        <a:t>Accuracy: 97%</a:t>
                      </a:r>
                    </a:p>
                  </a:txBody>
                  <a:tcPr anchor="ctr"/>
                </a:tc>
                <a:tc>
                  <a:txBody>
                    <a:bodyPr/>
                    <a:lstStyle/>
                    <a:p>
                      <a:pPr algn="ctr"/>
                      <a:r>
                        <a:rPr lang="en-IN" sz="1200" dirty="0"/>
                        <a:t>High detection accuracy</a:t>
                      </a:r>
                    </a:p>
                  </a:txBody>
                  <a:tcPr anchor="ctr"/>
                </a:tc>
                <a:tc>
                  <a:txBody>
                    <a:bodyPr/>
                    <a:lstStyle/>
                    <a:p>
                      <a:pPr algn="ctr"/>
                      <a:r>
                        <a:rPr lang="en-IN" sz="1200" dirty="0"/>
                        <a:t>Requires large training data</a:t>
                      </a:r>
                    </a:p>
                  </a:txBody>
                  <a:tcPr anchor="ctr"/>
                </a:tc>
                <a:extLst>
                  <a:ext uri="{0D108BD9-81ED-4DB2-BD59-A6C34878D82A}">
                    <a16:rowId xmlns:a16="http://schemas.microsoft.com/office/drawing/2014/main" val="1290870815"/>
                  </a:ext>
                </a:extLst>
              </a:tr>
              <a:tr h="473930">
                <a:tc>
                  <a:txBody>
                    <a:bodyPr/>
                    <a:lstStyle/>
                    <a:p>
                      <a:pPr algn="ctr"/>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ctr"/>
                      <a:r>
                        <a:rPr lang="en-IN" sz="1200" dirty="0"/>
                        <a:t>K-Nearest </a:t>
                      </a:r>
                      <a:r>
                        <a:rPr lang="en-IN" sz="1200" dirty="0" err="1"/>
                        <a:t>Neighbors</a:t>
                      </a:r>
                      <a:r>
                        <a:rPr lang="en-IN" sz="1200" dirty="0"/>
                        <a:t> (KNN)</a:t>
                      </a:r>
                    </a:p>
                  </a:txBody>
                  <a:tcPr anchor="ctr"/>
                </a:tc>
                <a:tc>
                  <a:txBody>
                    <a:bodyPr/>
                    <a:lstStyle/>
                    <a:p>
                      <a:pPr algn="ctr"/>
                      <a:r>
                        <a:rPr lang="en-IN" sz="1200" dirty="0"/>
                        <a:t>Python</a:t>
                      </a:r>
                    </a:p>
                  </a:txBody>
                  <a:tcPr anchor="ctr"/>
                </a:tc>
                <a:tc>
                  <a:txBody>
                    <a:bodyPr/>
                    <a:lstStyle/>
                    <a:p>
                      <a:pPr algn="ctr"/>
                      <a:r>
                        <a:rPr lang="en-IN" sz="1200" dirty="0"/>
                        <a:t>F1-Score: 92%</a:t>
                      </a:r>
                    </a:p>
                  </a:txBody>
                  <a:tcPr anchor="ctr"/>
                </a:tc>
                <a:tc>
                  <a:txBody>
                    <a:bodyPr/>
                    <a:lstStyle/>
                    <a:p>
                      <a:pPr algn="ctr"/>
                      <a:r>
                        <a:rPr lang="en-US" sz="1200" dirty="0"/>
                        <a:t>Easy to implement and interpret</a:t>
                      </a:r>
                      <a:endParaRPr lang="en-IN" sz="1200" dirty="0"/>
                    </a:p>
                  </a:txBody>
                  <a:tcPr anchor="ctr"/>
                </a:tc>
                <a:tc>
                  <a:txBody>
                    <a:bodyPr/>
                    <a:lstStyle/>
                    <a:p>
                      <a:pPr algn="ctr"/>
                      <a:r>
                        <a:rPr lang="en-US" sz="1200" dirty="0"/>
                        <a:t>Computationally intensive for large datasets</a:t>
                      </a:r>
                      <a:endParaRPr lang="en-IN" sz="1200" dirty="0"/>
                    </a:p>
                  </a:txBody>
                  <a:tcPr anchor="ctr"/>
                </a:tc>
                <a:extLst>
                  <a:ext uri="{0D108BD9-81ED-4DB2-BD59-A6C34878D82A}">
                    <a16:rowId xmlns:a16="http://schemas.microsoft.com/office/drawing/2014/main" val="3621284745"/>
                  </a:ext>
                </a:extLst>
              </a:tr>
            </a:tbl>
          </a:graphicData>
        </a:graphic>
      </p:graphicFrame>
    </p:spTree>
    <p:extLst>
      <p:ext uri="{BB962C8B-B14F-4D97-AF65-F5344CB8AC3E}">
        <p14:creationId xmlns:p14="http://schemas.microsoft.com/office/powerpoint/2010/main" val="3407773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2024- 25</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57260"/>
            <a:ext cx="8382000" cy="83809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COMPARATIVE ANALYSIS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graphicFrame>
        <p:nvGraphicFramePr>
          <p:cNvPr id="4" name="Table 4">
            <a:extLst>
              <a:ext uri="{FF2B5EF4-FFF2-40B4-BE49-F238E27FC236}">
                <a16:creationId xmlns:a16="http://schemas.microsoft.com/office/drawing/2014/main" id="{82F4BEE9-7839-47CB-870B-402896CCE369}"/>
              </a:ext>
            </a:extLst>
          </p:cNvPr>
          <p:cNvGraphicFramePr>
            <a:graphicFrameLocks noGrp="1"/>
          </p:cNvGraphicFramePr>
          <p:nvPr>
            <p:extLst>
              <p:ext uri="{D42A27DB-BD31-4B8C-83A1-F6EECF244321}">
                <p14:modId xmlns:p14="http://schemas.microsoft.com/office/powerpoint/2010/main" val="2871689589"/>
              </p:ext>
            </p:extLst>
          </p:nvPr>
        </p:nvGraphicFramePr>
        <p:xfrm>
          <a:off x="304800" y="862693"/>
          <a:ext cx="8683044" cy="3627454"/>
        </p:xfrm>
        <a:graphic>
          <a:graphicData uri="http://schemas.openxmlformats.org/drawingml/2006/table">
            <a:tbl>
              <a:tblPr firstRow="1" bandRow="1">
                <a:tableStyleId>{5C22544A-7EE6-4342-B048-85BDC9FD1C3A}</a:tableStyleId>
              </a:tblPr>
              <a:tblGrid>
                <a:gridCol w="1447174">
                  <a:extLst>
                    <a:ext uri="{9D8B030D-6E8A-4147-A177-3AD203B41FA5}">
                      <a16:colId xmlns:a16="http://schemas.microsoft.com/office/drawing/2014/main" val="1878398145"/>
                    </a:ext>
                  </a:extLst>
                </a:gridCol>
                <a:gridCol w="1447174">
                  <a:extLst>
                    <a:ext uri="{9D8B030D-6E8A-4147-A177-3AD203B41FA5}">
                      <a16:colId xmlns:a16="http://schemas.microsoft.com/office/drawing/2014/main" val="3316006825"/>
                    </a:ext>
                  </a:extLst>
                </a:gridCol>
                <a:gridCol w="1230098">
                  <a:extLst>
                    <a:ext uri="{9D8B030D-6E8A-4147-A177-3AD203B41FA5}">
                      <a16:colId xmlns:a16="http://schemas.microsoft.com/office/drawing/2014/main" val="1534775989"/>
                    </a:ext>
                  </a:extLst>
                </a:gridCol>
                <a:gridCol w="1664250">
                  <a:extLst>
                    <a:ext uri="{9D8B030D-6E8A-4147-A177-3AD203B41FA5}">
                      <a16:colId xmlns:a16="http://schemas.microsoft.com/office/drawing/2014/main" val="3113631313"/>
                    </a:ext>
                  </a:extLst>
                </a:gridCol>
                <a:gridCol w="1447174">
                  <a:extLst>
                    <a:ext uri="{9D8B030D-6E8A-4147-A177-3AD203B41FA5}">
                      <a16:colId xmlns:a16="http://schemas.microsoft.com/office/drawing/2014/main" val="329433535"/>
                    </a:ext>
                  </a:extLst>
                </a:gridCol>
                <a:gridCol w="1447174">
                  <a:extLst>
                    <a:ext uri="{9D8B030D-6E8A-4147-A177-3AD203B41FA5}">
                      <a16:colId xmlns:a16="http://schemas.microsoft.com/office/drawing/2014/main" val="3976692249"/>
                    </a:ext>
                  </a:extLst>
                </a:gridCol>
              </a:tblGrid>
              <a:tr h="891261">
                <a:tc>
                  <a:txBody>
                    <a:bodyPr/>
                    <a:lstStyle/>
                    <a:p>
                      <a:pPr algn="ctr"/>
                      <a:r>
                        <a:rPr lang="en-US" sz="1400" dirty="0">
                          <a:latin typeface="Times New Roman" panose="02020603050405020304" pitchFamily="18" charset="0"/>
                          <a:cs typeface="Times New Roman" panose="02020603050405020304" pitchFamily="18" charset="0"/>
                        </a:rPr>
                        <a:t>Reference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Algorithm/ Technique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Platform used</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Performance Metrics</a:t>
                      </a:r>
                      <a:endParaRPr lang="en-IN" sz="1400" dirty="0">
                        <a:latin typeface="Times New Roman" panose="02020603050405020304" pitchFamily="18" charset="0"/>
                        <a:cs typeface="Times New Roman" panose="02020603050405020304" pitchFamily="18" charset="0"/>
                      </a:endParaRPr>
                    </a:p>
                    <a:p>
                      <a:pPr algn="ctr"/>
                      <a:endParaRPr lang="en-IN" sz="1400" dirty="0"/>
                    </a:p>
                  </a:txBody>
                  <a:tcPr anchor="ctr"/>
                </a:tc>
                <a:tc>
                  <a:txBody>
                    <a:bodyPr/>
                    <a:lstStyle/>
                    <a:p>
                      <a:pPr algn="ctr"/>
                      <a:r>
                        <a:rPr lang="en-US" sz="1400" dirty="0">
                          <a:latin typeface="Times New Roman" panose="02020603050405020304" pitchFamily="18" charset="0"/>
                          <a:cs typeface="Times New Roman" panose="02020603050405020304" pitchFamily="18" charset="0"/>
                        </a:rPr>
                        <a:t>Advantage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Drawback</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4728700"/>
                  </a:ext>
                </a:extLst>
              </a:tr>
              <a:tr h="541633">
                <a:tc>
                  <a:txBody>
                    <a:bodyPr/>
                    <a:lstStyle/>
                    <a:p>
                      <a:pPr algn="ctr"/>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t>Autoencoder (Deep Learning)</a:t>
                      </a:r>
                    </a:p>
                  </a:txBody>
                  <a:tcPr anchor="ctr"/>
                </a:tc>
                <a:tc>
                  <a:txBody>
                    <a:bodyPr/>
                    <a:lstStyle/>
                    <a:p>
                      <a:pPr algn="ctr"/>
                      <a:r>
                        <a:rPr lang="en-IN" sz="1400" dirty="0" err="1"/>
                        <a:t>PyTorch</a:t>
                      </a:r>
                      <a:endParaRPr lang="en-IN" sz="1400" dirty="0"/>
                    </a:p>
                  </a:txBody>
                  <a:tcPr anchor="ctr"/>
                </a:tc>
                <a:tc>
                  <a:txBody>
                    <a:bodyPr/>
                    <a:lstStyle/>
                    <a:p>
                      <a:pPr algn="ctr"/>
                      <a:r>
                        <a:rPr lang="en-IN" sz="1400" dirty="0"/>
                        <a:t>RMSE: 0.15</a:t>
                      </a:r>
                    </a:p>
                  </a:txBody>
                  <a:tcPr anchor="ctr"/>
                </a:tc>
                <a:tc>
                  <a:txBody>
                    <a:bodyPr/>
                    <a:lstStyle/>
                    <a:p>
                      <a:pPr algn="ctr"/>
                      <a:r>
                        <a:rPr lang="en-IN" sz="1400" dirty="0"/>
                        <a:t>Efficient anomaly detection</a:t>
                      </a:r>
                    </a:p>
                  </a:txBody>
                  <a:tcPr anchor="ctr"/>
                </a:tc>
                <a:tc>
                  <a:txBody>
                    <a:bodyPr/>
                    <a:lstStyle/>
                    <a:p>
                      <a:pPr algn="ctr"/>
                      <a:r>
                        <a:rPr lang="en-IN" sz="1400" dirty="0"/>
                        <a:t>Sensitive to input noise</a:t>
                      </a:r>
                    </a:p>
                  </a:txBody>
                  <a:tcPr anchor="ctr"/>
                </a:tc>
                <a:extLst>
                  <a:ext uri="{0D108BD9-81ED-4DB2-BD59-A6C34878D82A}">
                    <a16:rowId xmlns:a16="http://schemas.microsoft.com/office/drawing/2014/main" val="2296912271"/>
                  </a:ext>
                </a:extLst>
              </a:tr>
              <a:tr h="481624">
                <a:tc>
                  <a:txBody>
                    <a:bodyPr/>
                    <a:lstStyle/>
                    <a:p>
                      <a:pPr algn="ctr"/>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t>Logistic Regression</a:t>
                      </a:r>
                    </a:p>
                  </a:txBody>
                  <a:tcPr anchor="ctr"/>
                </a:tc>
                <a:tc>
                  <a:txBody>
                    <a:bodyPr/>
                    <a:lstStyle/>
                    <a:p>
                      <a:pPr algn="ctr"/>
                      <a:r>
                        <a:rPr lang="en-IN" sz="1400" dirty="0"/>
                        <a:t>R</a:t>
                      </a:r>
                    </a:p>
                  </a:txBody>
                  <a:tcPr anchor="ctr"/>
                </a:tc>
                <a:tc>
                  <a:txBody>
                    <a:bodyPr/>
                    <a:lstStyle/>
                    <a:p>
                      <a:pPr algn="ctr"/>
                      <a:r>
                        <a:rPr lang="en-IN" sz="1400" dirty="0"/>
                        <a:t>Accuracy: 90%</a:t>
                      </a:r>
                    </a:p>
                  </a:txBody>
                  <a:tcPr anchor="ctr"/>
                </a:tc>
                <a:tc>
                  <a:txBody>
                    <a:bodyPr/>
                    <a:lstStyle/>
                    <a:p>
                      <a:pPr algn="ctr"/>
                      <a:r>
                        <a:rPr lang="en-IN" sz="1400" dirty="0"/>
                        <a:t>Simple and interpretable</a:t>
                      </a:r>
                    </a:p>
                  </a:txBody>
                  <a:tcPr anchor="ctr"/>
                </a:tc>
                <a:tc>
                  <a:txBody>
                    <a:bodyPr/>
                    <a:lstStyle/>
                    <a:p>
                      <a:pPr algn="ctr"/>
                      <a:r>
                        <a:rPr lang="en-US" sz="1400" dirty="0"/>
                        <a:t>Not suitable for non-linear problems</a:t>
                      </a:r>
                      <a:endParaRPr lang="en-IN" sz="1400" dirty="0"/>
                    </a:p>
                  </a:txBody>
                  <a:tcPr anchor="ctr"/>
                </a:tc>
                <a:extLst>
                  <a:ext uri="{0D108BD9-81ED-4DB2-BD59-A6C34878D82A}">
                    <a16:rowId xmlns:a16="http://schemas.microsoft.com/office/drawing/2014/main" val="74190426"/>
                  </a:ext>
                </a:extLst>
              </a:tr>
              <a:tr h="473930">
                <a:tc>
                  <a:txBody>
                    <a:bodyPr/>
                    <a:lstStyle/>
                    <a:p>
                      <a:pPr algn="ctr"/>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t>Isolation Forest</a:t>
                      </a:r>
                    </a:p>
                  </a:txBody>
                  <a:tcPr anchor="ctr"/>
                </a:tc>
                <a:tc>
                  <a:txBody>
                    <a:bodyPr/>
                    <a:lstStyle/>
                    <a:p>
                      <a:pPr algn="ctr"/>
                      <a:r>
                        <a:rPr lang="en-IN" sz="1400" dirty="0"/>
                        <a:t>Python, Scikit-learn</a:t>
                      </a:r>
                    </a:p>
                  </a:txBody>
                  <a:tcPr anchor="ctr"/>
                </a:tc>
                <a:tc>
                  <a:txBody>
                    <a:bodyPr/>
                    <a:lstStyle/>
                    <a:p>
                      <a:pPr algn="ctr"/>
                      <a:r>
                        <a:rPr lang="en-IN" sz="1400" dirty="0"/>
                        <a:t>Precision: 88%</a:t>
                      </a:r>
                    </a:p>
                  </a:txBody>
                  <a:tcPr anchor="ctr"/>
                </a:tc>
                <a:tc>
                  <a:txBody>
                    <a:bodyPr/>
                    <a:lstStyle/>
                    <a:p>
                      <a:pPr algn="ctr"/>
                      <a:r>
                        <a:rPr lang="en-US" sz="1400" dirty="0"/>
                        <a:t>Fast and scalable anomaly detection</a:t>
                      </a:r>
                      <a:endParaRPr lang="en-IN" sz="1400" dirty="0"/>
                    </a:p>
                  </a:txBody>
                  <a:tcPr anchor="ctr"/>
                </a:tc>
                <a:tc>
                  <a:txBody>
                    <a:bodyPr/>
                    <a:lstStyle/>
                    <a:p>
                      <a:pPr algn="ctr"/>
                      <a:r>
                        <a:rPr lang="en-IN" sz="1400" dirty="0"/>
                        <a:t>Struggles with high-dimensional data</a:t>
                      </a:r>
                    </a:p>
                  </a:txBody>
                  <a:tcPr anchor="ctr"/>
                </a:tc>
                <a:extLst>
                  <a:ext uri="{0D108BD9-81ED-4DB2-BD59-A6C34878D82A}">
                    <a16:rowId xmlns:a16="http://schemas.microsoft.com/office/drawing/2014/main" val="2716787316"/>
                  </a:ext>
                </a:extLst>
              </a:tr>
              <a:tr h="473930">
                <a:tc>
                  <a:txBody>
                    <a:bodyPr/>
                    <a:lstStyle/>
                    <a:p>
                      <a:pPr algn="ctr"/>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t>One-Class SVM</a:t>
                      </a:r>
                    </a:p>
                  </a:txBody>
                  <a:tcPr anchor="ctr"/>
                </a:tc>
                <a:tc>
                  <a:txBody>
                    <a:bodyPr/>
                    <a:lstStyle/>
                    <a:p>
                      <a:pPr algn="ctr"/>
                      <a:r>
                        <a:rPr lang="en-IN" sz="1400" dirty="0"/>
                        <a:t>Python, LIBSVM</a:t>
                      </a:r>
                    </a:p>
                  </a:txBody>
                  <a:tcPr anchor="ctr"/>
                </a:tc>
                <a:tc>
                  <a:txBody>
                    <a:bodyPr/>
                    <a:lstStyle/>
                    <a:p>
                      <a:pPr algn="ctr"/>
                      <a:r>
                        <a:rPr lang="en-IN" sz="1400" dirty="0"/>
                        <a:t>Recall: 85%</a:t>
                      </a:r>
                    </a:p>
                  </a:txBody>
                  <a:tcPr anchor="ctr"/>
                </a:tc>
                <a:tc>
                  <a:txBody>
                    <a:bodyPr/>
                    <a:lstStyle/>
                    <a:p>
                      <a:pPr algn="ctr"/>
                      <a:r>
                        <a:rPr lang="en-IN" sz="1400" dirty="0"/>
                        <a:t>Suitable for anomaly detection</a:t>
                      </a:r>
                    </a:p>
                  </a:txBody>
                  <a:tcPr anchor="ctr"/>
                </a:tc>
                <a:tc>
                  <a:txBody>
                    <a:bodyPr/>
                    <a:lstStyle/>
                    <a:p>
                      <a:pPr algn="ctr"/>
                      <a:r>
                        <a:rPr lang="en-IN" sz="1400" dirty="0"/>
                        <a:t>Requires fine-tuning of parameters</a:t>
                      </a:r>
                    </a:p>
                  </a:txBody>
                  <a:tcPr anchor="ctr"/>
                </a:tc>
                <a:extLst>
                  <a:ext uri="{0D108BD9-81ED-4DB2-BD59-A6C34878D82A}">
                    <a16:rowId xmlns:a16="http://schemas.microsoft.com/office/drawing/2014/main" val="1290870815"/>
                  </a:ext>
                </a:extLst>
              </a:tr>
            </a:tbl>
          </a:graphicData>
        </a:graphic>
      </p:graphicFrame>
    </p:spTree>
    <p:extLst>
      <p:ext uri="{BB962C8B-B14F-4D97-AF65-F5344CB8AC3E}">
        <p14:creationId xmlns:p14="http://schemas.microsoft.com/office/powerpoint/2010/main" val="2397804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dirty="0">
                <a:latin typeface="Times New Roman" panose="02020603050405020304" pitchFamily="18" charset="0"/>
                <a:cs typeface="Times New Roman" panose="02020603050405020304" pitchFamily="18" charset="0"/>
              </a:rPr>
              <a:t>Traditional systems often fail to differentiate between sophisticated bots and human users, leading to compromised accounts and security breaches. A real-time, intelligent system that monitors user behavior is essential to address these challenges, ensuring website security without hindering user experience.</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STATEMENT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462E0DEA-DF81-9074-634B-0A6BDBD48A93}"/>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extLst>
      <p:ext uri="{BB962C8B-B14F-4D97-AF65-F5344CB8AC3E}">
        <p14:creationId xmlns:p14="http://schemas.microsoft.com/office/powerpoint/2010/main" val="4274269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PROPOSED SYSTEM</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6E114B9D-296B-4E2C-9DA3-AA9C971407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F29DB24B-2D53-0E47-A07D-B331791D342F}"/>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
        <p:nvSpPr>
          <p:cNvPr id="4" name="Rectangle 1">
            <a:extLst>
              <a:ext uri="{FF2B5EF4-FFF2-40B4-BE49-F238E27FC236}">
                <a16:creationId xmlns:a16="http://schemas.microsoft.com/office/drawing/2014/main" id="{CEDB8A40-D95F-8626-8D8F-AD3B486E2755}"/>
              </a:ext>
            </a:extLst>
          </p:cNvPr>
          <p:cNvSpPr>
            <a:spLocks noGrp="1" noChangeArrowheads="1"/>
          </p:cNvSpPr>
          <p:nvPr>
            <p:ph idx="1"/>
          </p:nvPr>
        </p:nvSpPr>
        <p:spPr bwMode="auto">
          <a:xfrm>
            <a:off x="457200" y="1232742"/>
            <a:ext cx="7772400"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tracking of mouse and keyboard activities.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supervised learning algorithm trained on human and bot behavior data to identify anomalies.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Mechanism: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Immediate email notifications to legitimate users upon detecting unauthorized access.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Response: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Session auto-logout for flagged users or bots.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website backend for seamless operation. </a:t>
            </a:r>
          </a:p>
        </p:txBody>
      </p:sp>
    </p:spTree>
    <p:extLst>
      <p:ext uri="{BB962C8B-B14F-4D97-AF65-F5344CB8AC3E}">
        <p14:creationId xmlns:p14="http://schemas.microsoft.com/office/powerpoint/2010/main" val="3398224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B1AF-4827-48F8-89C1-04B58CDA00EB}"/>
              </a:ext>
            </a:extLst>
          </p:cNvPr>
          <p:cNvSpPr>
            <a:spLocks noGrp="1"/>
          </p:cNvSpPr>
          <p:nvPr>
            <p:ph type="title"/>
          </p:nvPr>
        </p:nvSpPr>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BIRD VIEW</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7D92DB6-6DA7-483C-9605-E091ACCD8173}"/>
              </a:ext>
            </a:extLst>
          </p:cNvPr>
          <p:cNvSpPr>
            <a:spLocks noGrp="1"/>
          </p:cNvSpPr>
          <p:nvPr>
            <p:ph idx="1"/>
          </p:nvPr>
        </p:nvSpPr>
        <p:spPr>
          <a:xfrm>
            <a:off x="457200" y="1063228"/>
            <a:ext cx="8229600" cy="3531395"/>
          </a:xfrm>
        </p:spPr>
        <p:txBody>
          <a:bodyPr>
            <a:normAutofit fontScale="92500" lnSpcReduction="20000"/>
          </a:bodyPr>
          <a:lstStyle/>
          <a:p>
            <a:pPr algn="just">
              <a:lnSpc>
                <a:spcPct val="120000"/>
              </a:lnSpc>
            </a:pPr>
            <a:r>
              <a:rPr lang="en-US" sz="1600" dirty="0">
                <a:latin typeface="Times New Roman" panose="02020603050405020304" pitchFamily="18" charset="0"/>
                <a:cs typeface="Times New Roman" panose="02020603050405020304" pitchFamily="18" charset="0"/>
              </a:rPr>
              <a:t>Introduction </a:t>
            </a:r>
          </a:p>
          <a:p>
            <a:pPr algn="just">
              <a:lnSpc>
                <a:spcPct val="120000"/>
              </a:lnSpc>
            </a:pPr>
            <a:r>
              <a:rPr lang="en-US" sz="1600" dirty="0">
                <a:latin typeface="Times New Roman" panose="02020603050405020304" pitchFamily="18" charset="0"/>
                <a:cs typeface="Times New Roman" panose="02020603050405020304" pitchFamily="18" charset="0"/>
              </a:rPr>
              <a:t>Motivation</a:t>
            </a:r>
          </a:p>
          <a:p>
            <a:pPr algn="just">
              <a:lnSpc>
                <a:spcPct val="120000"/>
              </a:lnSpc>
            </a:pPr>
            <a:r>
              <a:rPr lang="en-US" sz="1600" dirty="0">
                <a:latin typeface="Times New Roman" panose="02020603050405020304" pitchFamily="18" charset="0"/>
                <a:cs typeface="Times New Roman" panose="02020603050405020304" pitchFamily="18" charset="0"/>
              </a:rPr>
              <a:t>Abstract</a:t>
            </a:r>
          </a:p>
          <a:p>
            <a:pPr algn="just">
              <a:lnSpc>
                <a:spcPct val="120000"/>
              </a:lnSpc>
            </a:pPr>
            <a:r>
              <a:rPr lang="en-US" sz="1600" dirty="0">
                <a:latin typeface="Times New Roman" panose="02020603050405020304" pitchFamily="18" charset="0"/>
                <a:cs typeface="Times New Roman" panose="02020603050405020304" pitchFamily="18" charset="0"/>
              </a:rPr>
              <a:t>Literature Survey </a:t>
            </a:r>
          </a:p>
          <a:p>
            <a:pPr algn="just">
              <a:lnSpc>
                <a:spcPct val="120000"/>
              </a:lnSpc>
            </a:pPr>
            <a:r>
              <a:rPr lang="en-US" sz="1600" dirty="0">
                <a:latin typeface="Times New Roman" panose="02020603050405020304" pitchFamily="18" charset="0"/>
                <a:cs typeface="Times New Roman" panose="02020603050405020304" pitchFamily="18" charset="0"/>
              </a:rPr>
              <a:t>Comparative analysis of the survey</a:t>
            </a:r>
          </a:p>
          <a:p>
            <a:pPr algn="just">
              <a:lnSpc>
                <a:spcPct val="120000"/>
              </a:lnSpc>
            </a:pPr>
            <a:r>
              <a:rPr lang="en-US" sz="1600" dirty="0">
                <a:latin typeface="Times New Roman" panose="02020603050405020304" pitchFamily="18" charset="0"/>
                <a:cs typeface="Times New Roman" panose="02020603050405020304" pitchFamily="18" charset="0"/>
              </a:rPr>
              <a:t>Problem Statement</a:t>
            </a:r>
          </a:p>
          <a:p>
            <a:pPr algn="just">
              <a:lnSpc>
                <a:spcPct val="120000"/>
              </a:lnSpc>
            </a:pPr>
            <a:r>
              <a:rPr lang="en-US" sz="1600" dirty="0">
                <a:latin typeface="Times New Roman" panose="02020603050405020304" pitchFamily="18" charset="0"/>
                <a:cs typeface="Times New Roman" panose="02020603050405020304" pitchFamily="18" charset="0"/>
              </a:rPr>
              <a:t>Proposed System</a:t>
            </a:r>
          </a:p>
          <a:p>
            <a:pPr algn="just">
              <a:lnSpc>
                <a:spcPct val="120000"/>
              </a:lnSpc>
            </a:pPr>
            <a:r>
              <a:rPr lang="en-US" sz="1600" dirty="0">
                <a:latin typeface="Times New Roman" panose="02020603050405020304" pitchFamily="18" charset="0"/>
                <a:cs typeface="Times New Roman" panose="02020603050405020304" pitchFamily="18" charset="0"/>
              </a:rPr>
              <a:t>System Specification</a:t>
            </a:r>
          </a:p>
          <a:p>
            <a:pPr algn="just">
              <a:lnSpc>
                <a:spcPct val="120000"/>
              </a:lnSpc>
            </a:pPr>
            <a:r>
              <a:rPr lang="en-US" sz="1600" dirty="0">
                <a:latin typeface="Times New Roman" panose="02020603050405020304" pitchFamily="18" charset="0"/>
                <a:cs typeface="Times New Roman" panose="02020603050405020304" pitchFamily="18" charset="0"/>
              </a:rPr>
              <a:t>Design Methodology</a:t>
            </a:r>
          </a:p>
          <a:p>
            <a:pPr algn="just">
              <a:lnSpc>
                <a:spcPct val="120000"/>
              </a:lnSpc>
            </a:pPr>
            <a:r>
              <a:rPr lang="en-US" sz="1600" dirty="0">
                <a:latin typeface="Times New Roman" panose="02020603050405020304" pitchFamily="18" charset="0"/>
                <a:cs typeface="Times New Roman" panose="02020603050405020304" pitchFamily="18" charset="0"/>
              </a:rPr>
              <a:t>Expected Outcome</a:t>
            </a:r>
          </a:p>
          <a:p>
            <a:pPr algn="just">
              <a:lnSpc>
                <a:spcPct val="120000"/>
              </a:lnSpc>
            </a:pPr>
            <a:r>
              <a:rPr lang="en-US" sz="1600" dirty="0">
                <a:latin typeface="Times New Roman" panose="02020603050405020304" pitchFamily="18" charset="0"/>
                <a:cs typeface="Times New Roman" panose="02020603050405020304" pitchFamily="18" charset="0"/>
              </a:rPr>
              <a:t>Applications</a:t>
            </a:r>
          </a:p>
          <a:p>
            <a:pPr algn="just">
              <a:lnSpc>
                <a:spcPct val="120000"/>
              </a:lnSpc>
            </a:pPr>
            <a:r>
              <a:rPr lang="en-US" sz="1600" dirty="0">
                <a:latin typeface="Times New Roman" panose="02020603050405020304" pitchFamily="18" charset="0"/>
                <a:cs typeface="Times New Roman" panose="02020603050405020304" pitchFamily="18" charset="0"/>
              </a:rPr>
              <a:t>References</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p:txBody>
          <a:bodyPr/>
          <a:lstStyle/>
          <a:p>
            <a:r>
              <a:rPr lang="en-US" dirty="0"/>
              <a:t>Date</a:t>
            </a:r>
          </a:p>
        </p:txBody>
      </p:sp>
      <p:sp>
        <p:nvSpPr>
          <p:cNvPr id="5" name="Footer Placeholder 4">
            <a:extLst>
              <a:ext uri="{FF2B5EF4-FFF2-40B4-BE49-F238E27FC236}">
                <a16:creationId xmlns:a16="http://schemas.microsoft.com/office/drawing/2014/main" id="{4453918D-EF15-46E0-A6E8-96CFE8A48E36}"/>
              </a:ext>
            </a:extLst>
          </p:cNvPr>
          <p:cNvSpPr>
            <a:spLocks noGrp="1"/>
          </p:cNvSpPr>
          <p:nvPr>
            <p:ph type="ftr" sz="quarter" idx="11"/>
          </p:nvPr>
        </p:nvSpPr>
        <p:spPr/>
        <p:txBody>
          <a:bodyPr/>
          <a:lstStyle/>
          <a:p>
            <a:pPr algn="r"/>
            <a:r>
              <a:rPr lang="en-US" sz="1400" dirty="0">
                <a:solidFill>
                  <a:schemeClr val="tx2"/>
                </a:solidFill>
              </a:rPr>
              <a:t>Department of AI &amp;ML, Vemana IT</a:t>
            </a:r>
          </a:p>
        </p:txBody>
      </p:sp>
      <p:sp>
        <p:nvSpPr>
          <p:cNvPr id="9" name="Footer Placeholder 4">
            <a:extLst>
              <a:ext uri="{FF2B5EF4-FFF2-40B4-BE49-F238E27FC236}">
                <a16:creationId xmlns:a16="http://schemas.microsoft.com/office/drawing/2014/main" id="{AF12BD91-D499-484D-AE27-5A29FE3A87B1}"/>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1</a:t>
            </a:r>
          </a:p>
        </p:txBody>
      </p:sp>
      <p:sp>
        <p:nvSpPr>
          <p:cNvPr id="10" name="Date Placeholder 3">
            <a:extLst>
              <a:ext uri="{FF2B5EF4-FFF2-40B4-BE49-F238E27FC236}">
                <a16:creationId xmlns:a16="http://schemas.microsoft.com/office/drawing/2014/main" id="{7EAEFA59-ADD5-483B-81EC-7CBC47C157AE}"/>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1" name="Date Placeholder 3"/>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2024- 25</a:t>
            </a:r>
          </a:p>
        </p:txBody>
      </p:sp>
    </p:spTree>
    <p:extLst>
      <p:ext uri="{BB962C8B-B14F-4D97-AF65-F5344CB8AC3E}">
        <p14:creationId xmlns:p14="http://schemas.microsoft.com/office/powerpoint/2010/main" val="3924860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92500" lnSpcReduction="20000"/>
          </a:bodyPr>
          <a:lstStyle/>
          <a:p>
            <a:pPr>
              <a:lnSpc>
                <a:spcPct val="150000"/>
              </a:lnSpc>
            </a:pPr>
            <a:r>
              <a:rPr lang="en-IN" sz="1600" b="1" dirty="0">
                <a:latin typeface="Times New Roman" panose="02020603050405020304" pitchFamily="18" charset="0"/>
                <a:cs typeface="Times New Roman" panose="02020603050405020304" pitchFamily="18" charset="0"/>
              </a:rPr>
              <a:t>Hardware Requirements:</a:t>
            </a:r>
            <a:endParaRPr lang="en-IN"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Processor: i5 or higher.</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RAM: 8 GB or higher.</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Storage: 100 GB.</a:t>
            </a:r>
          </a:p>
          <a:p>
            <a:pPr>
              <a:lnSpc>
                <a:spcPct val="150000"/>
              </a:lnSpc>
            </a:pPr>
            <a:r>
              <a:rPr lang="en-IN" sz="1600" b="1" dirty="0">
                <a:latin typeface="Times New Roman" panose="02020603050405020304" pitchFamily="18" charset="0"/>
                <a:cs typeface="Times New Roman" panose="02020603050405020304" pitchFamily="18" charset="0"/>
              </a:rPr>
              <a:t>Software Requirements:</a:t>
            </a:r>
            <a:endParaRPr lang="en-IN" sz="1600"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Programming Language: Python (ML model, backend).</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Framework: Flask/Django for integration.</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Database: MySQL/PostgreSQL for data storage.</a:t>
            </a:r>
          </a:p>
          <a:p>
            <a:pPr>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Libraries: Scikit-learn, Pandas, Matplotlib.</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SYSTEM SPECIFICATION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0798ECBE-ED2D-5B68-4348-1766D8C1AA0C}"/>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extLst>
      <p:ext uri="{BB962C8B-B14F-4D97-AF65-F5344CB8AC3E}">
        <p14:creationId xmlns:p14="http://schemas.microsoft.com/office/powerpoint/2010/main" val="123860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r>
              <a:rPr lang="en-US" sz="1600" b="1" dirty="0">
                <a:latin typeface="Times New Roman" panose="02020603050405020304" pitchFamily="18" charset="0"/>
                <a:cs typeface="Times New Roman" panose="02020603050405020304" pitchFamily="18" charset="0"/>
              </a:rPr>
              <a:t>System architecture</a:t>
            </a:r>
          </a:p>
          <a:p>
            <a:pPr marL="0" indent="0" algn="just">
              <a:buNone/>
            </a:pPr>
            <a:endParaRPr lang="en-US" sz="16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DESIGN METHODOLOGY</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0FCAE7D6-4E8F-4930-AF17-B90E0BF188C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0798ECBE-ED2D-5B68-4348-1766D8C1AA0C}"/>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pic>
        <p:nvPicPr>
          <p:cNvPr id="5" name="Picture 4">
            <a:extLst>
              <a:ext uri="{FF2B5EF4-FFF2-40B4-BE49-F238E27FC236}">
                <a16:creationId xmlns:a16="http://schemas.microsoft.com/office/drawing/2014/main" id="{A48994F5-BAB4-2BEF-BBB2-895E65047F0D}"/>
              </a:ext>
            </a:extLst>
          </p:cNvPr>
          <p:cNvPicPr>
            <a:picLocks noChangeAspect="1"/>
          </p:cNvPicPr>
          <p:nvPr/>
        </p:nvPicPr>
        <p:blipFill>
          <a:blip r:embed="rId3"/>
          <a:stretch>
            <a:fillRect/>
          </a:stretch>
        </p:blipFill>
        <p:spPr>
          <a:xfrm>
            <a:off x="4267200" y="1270381"/>
            <a:ext cx="948627" cy="3289732"/>
          </a:xfrm>
          <a:prstGeom prst="rect">
            <a:avLst/>
          </a:prstGeom>
        </p:spPr>
      </p:pic>
    </p:spTree>
    <p:extLst>
      <p:ext uri="{BB962C8B-B14F-4D97-AF65-F5344CB8AC3E}">
        <p14:creationId xmlns:p14="http://schemas.microsoft.com/office/powerpoint/2010/main" val="310146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FC695-AA53-34AA-89BE-C6392D4CEEB6}"/>
              </a:ext>
            </a:extLst>
          </p:cNvPr>
          <p:cNvSpPr>
            <a:spLocks noGrp="1"/>
          </p:cNvSpPr>
          <p:nvPr>
            <p:ph idx="1"/>
          </p:nvPr>
        </p:nvSpPr>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DESIGN METHODOLOGY</a:t>
            </a:r>
          </a:p>
          <a:p>
            <a:pPr>
              <a:buFont typeface="+mj-lt"/>
              <a:buAutoNum type="arabicPeriod"/>
            </a:pPr>
            <a:r>
              <a:rPr lang="en-IN" b="1"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3200" dirty="0">
                <a:latin typeface="Times New Roman" panose="02020603050405020304" pitchFamily="18" charset="0"/>
                <a:cs typeface="Times New Roman" panose="02020603050405020304" pitchFamily="18" charset="0"/>
              </a:rPr>
              <a:t>Frontend: Collect user </a:t>
            </a:r>
            <a:r>
              <a:rPr lang="en-IN" sz="3200" dirty="0" err="1">
                <a:latin typeface="Times New Roman" panose="02020603050405020304" pitchFamily="18" charset="0"/>
                <a:cs typeface="Times New Roman" panose="02020603050405020304" pitchFamily="18" charset="0"/>
              </a:rPr>
              <a:t>behavior</a:t>
            </a:r>
            <a:r>
              <a:rPr lang="en-IN" sz="3200" dirty="0">
                <a:latin typeface="Times New Roman" panose="02020603050405020304" pitchFamily="18" charset="0"/>
                <a:cs typeface="Times New Roman" panose="02020603050405020304" pitchFamily="18" charset="0"/>
              </a:rPr>
              <a:t> metrics.</a:t>
            </a:r>
          </a:p>
          <a:p>
            <a:pPr marL="742950" lvl="1" indent="-285750">
              <a:buFont typeface="+mj-lt"/>
              <a:buAutoNum type="arabicPeriod"/>
            </a:pPr>
            <a:r>
              <a:rPr lang="en-IN" sz="3200" dirty="0">
                <a:latin typeface="Times New Roman" panose="02020603050405020304" pitchFamily="18" charset="0"/>
                <a:cs typeface="Times New Roman" panose="02020603050405020304" pitchFamily="18" charset="0"/>
              </a:rPr>
              <a:t>Backend: </a:t>
            </a:r>
            <a:r>
              <a:rPr lang="en-IN" sz="3200" dirty="0" err="1">
                <a:latin typeface="Times New Roman" panose="02020603050405020304" pitchFamily="18" charset="0"/>
                <a:cs typeface="Times New Roman" panose="02020603050405020304" pitchFamily="18" charset="0"/>
              </a:rPr>
              <a:t>Analyze</a:t>
            </a:r>
            <a:r>
              <a:rPr lang="en-IN" sz="3200" dirty="0">
                <a:latin typeface="Times New Roman" panose="02020603050405020304" pitchFamily="18" charset="0"/>
                <a:cs typeface="Times New Roman" panose="02020603050405020304" pitchFamily="18" charset="0"/>
              </a:rPr>
              <a:t> data and detect anomalies using the ML model.</a:t>
            </a:r>
          </a:p>
          <a:p>
            <a:pPr>
              <a:buFont typeface="+mj-lt"/>
              <a:buAutoNum type="arabicPeriod"/>
            </a:pPr>
            <a:r>
              <a:rPr lang="en-IN" b="1" dirty="0">
                <a:latin typeface="Times New Roman" panose="02020603050405020304" pitchFamily="18" charset="0"/>
                <a:cs typeface="Times New Roman" panose="02020603050405020304" pitchFamily="18" charset="0"/>
              </a:rPr>
              <a:t>Data Flow Diagrams: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3200" dirty="0">
                <a:latin typeface="Times New Roman" panose="02020603050405020304" pitchFamily="18" charset="0"/>
                <a:cs typeface="Times New Roman" panose="02020603050405020304" pitchFamily="18" charset="0"/>
              </a:rPr>
              <a:t>Data collection from users → Data preprocessing → ML model inference → Alert mechanism and response.</a:t>
            </a:r>
          </a:p>
          <a:p>
            <a:pPr>
              <a:buFont typeface="+mj-lt"/>
              <a:buAutoNum type="arabicPeriod"/>
            </a:pPr>
            <a:r>
              <a:rPr lang="en-IN" b="1" dirty="0">
                <a:latin typeface="Times New Roman" panose="02020603050405020304" pitchFamily="18" charset="0"/>
                <a:cs typeface="Times New Roman" panose="02020603050405020304" pitchFamily="18" charset="0"/>
              </a:rPr>
              <a:t>Machine Learning Pipeline:</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sz="3200" dirty="0">
                <a:latin typeface="Times New Roman" panose="02020603050405020304" pitchFamily="18" charset="0"/>
                <a:cs typeface="Times New Roman" panose="02020603050405020304" pitchFamily="18" charset="0"/>
              </a:rPr>
              <a:t>Data Collection → Feature Engineering → Model Training → Deployment.</a:t>
            </a:r>
          </a:p>
          <a:p>
            <a:endParaRPr lang="en-IN" dirty="0"/>
          </a:p>
        </p:txBody>
      </p:sp>
      <p:sp>
        <p:nvSpPr>
          <p:cNvPr id="4" name="Date Placeholder 3">
            <a:extLst>
              <a:ext uri="{FF2B5EF4-FFF2-40B4-BE49-F238E27FC236}">
                <a16:creationId xmlns:a16="http://schemas.microsoft.com/office/drawing/2014/main" id="{C726EBF5-4C16-51E4-CFA9-7A97EB6333F3}"/>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6B6BFA13-3F23-D9EF-DA25-E7F98B70E369}"/>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Tree>
    <p:extLst>
      <p:ext uri="{BB962C8B-B14F-4D97-AF65-F5344CB8AC3E}">
        <p14:creationId xmlns:p14="http://schemas.microsoft.com/office/powerpoint/2010/main" val="5284855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EXPECTED OUTCOME </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C9907D7F-A4E4-4317-AB7D-33136CEA3BBC}"/>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F2496FDF-35BF-909D-CD36-E5184481F661}"/>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
        <p:nvSpPr>
          <p:cNvPr id="4" name="Rectangle 1">
            <a:extLst>
              <a:ext uri="{FF2B5EF4-FFF2-40B4-BE49-F238E27FC236}">
                <a16:creationId xmlns:a16="http://schemas.microsoft.com/office/drawing/2014/main" id="{6BB82F42-6935-47EC-A508-3B59034B4CF3}"/>
              </a:ext>
            </a:extLst>
          </p:cNvPr>
          <p:cNvSpPr>
            <a:spLocks noGrp="1" noChangeArrowheads="1"/>
          </p:cNvSpPr>
          <p:nvPr>
            <p:ph idx="1"/>
          </p:nvPr>
        </p:nvSpPr>
        <p:spPr bwMode="auto">
          <a:xfrm>
            <a:off x="457200" y="1166283"/>
            <a:ext cx="8001000" cy="308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system capable of differentiating between human and bot interactions in real time.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measures, reducing the risk of account compromise.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Proactive user notification via email and automated session logout.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accuracy in detecting anomalies, ensuring legitimate user experience. </a:t>
            </a:r>
          </a:p>
        </p:txBody>
      </p:sp>
    </p:spTree>
    <p:extLst>
      <p:ext uri="{BB962C8B-B14F-4D97-AF65-F5344CB8AC3E}">
        <p14:creationId xmlns:p14="http://schemas.microsoft.com/office/powerpoint/2010/main" val="1927926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APPLICATIONS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22DDB47F-B0C3-43E5-97DC-3FD506169118}"/>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42BE4980-8886-84FD-1578-9FC98A4D7C2E}"/>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
        <p:nvSpPr>
          <p:cNvPr id="4" name="Rectangle 1">
            <a:extLst>
              <a:ext uri="{FF2B5EF4-FFF2-40B4-BE49-F238E27FC236}">
                <a16:creationId xmlns:a16="http://schemas.microsoft.com/office/drawing/2014/main" id="{94AAF5F3-4AD0-5CB7-2521-4B588C877AC9}"/>
              </a:ext>
            </a:extLst>
          </p:cNvPr>
          <p:cNvSpPr>
            <a:spLocks noGrp="1" noChangeArrowheads="1"/>
          </p:cNvSpPr>
          <p:nvPr>
            <p:ph idx="1"/>
          </p:nvPr>
        </p:nvSpPr>
        <p:spPr bwMode="auto">
          <a:xfrm>
            <a:off x="457200" y="1440491"/>
            <a:ext cx="7924800"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and blocking bots on e-commerce and financial platforms.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Biometrics: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Enhancing security in sensitive applications like online banking.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Enterprise Use Cases: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Monitoring employee behavior for unauthorized activities.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Preventing brute force attacks and credential stuffing. </a:t>
            </a:r>
          </a:p>
        </p:txBody>
      </p:sp>
    </p:spTree>
    <p:extLst>
      <p:ext uri="{BB962C8B-B14F-4D97-AF65-F5344CB8AC3E}">
        <p14:creationId xmlns:p14="http://schemas.microsoft.com/office/powerpoint/2010/main" val="3747719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8"/>
            <a:ext cx="8440838" cy="3565921"/>
          </a:xfrm>
        </p:spPr>
        <p:txBody>
          <a:bodyPr>
            <a:normAutofit fontScale="25000" lnSpcReduction="20000"/>
          </a:bodyPr>
          <a:lstStyle/>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Chandola, V., Banerjee, A., &amp; Kumar, V. (2009).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Anomaly detection: A survey</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ACM Computing Surveys (CSUR), 41(3), 1–58.</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Aggarwal, C. C. (2016).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Outlier Analysis</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Springer, 2nd Edition.</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Malhotra, P.,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Vig</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Shroff, G., &amp; Agarwal, P. (2015).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Long Short Term Memory Networks for Anomaly Detection in Time Series</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Proceedings of the European Symposium on Artificial Neural Networks, Computational Intelligence, and Machine Learning.</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Sommer, R., &amp; Paxson, V. (2010).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Outside the Closed World: On Using Machine Learning for Network Intrusion Detection</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IEEE Symposium on Security and Privacy, 305–316.</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 An, J., &amp; Cho, S. (2015).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Variational Autoencoder Based Anomaly Detection Using Reconstruction Probability</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SNU Data Mining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Center</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 Xu, Y., Wei, J., &amp; Hong, H. (2018).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Behaviour Anomaly Detection in Multidimensional Data</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IEEE International Conference on Big Data and Smart Computing.</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[7].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Akoglu</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L., Tong, H., &amp;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Koutra</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 (2015).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Graph-based Anomaly Detection and Description: A Survey</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Data Mining and Knowledge Discovery, 29(3), 626–688.</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[8]. Song, H., Wu, C., &amp; Wang, L. (2020).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Visual Analytics of Anomalous User </a:t>
            </a:r>
            <a:r>
              <a:rPr lang="en-IN" sz="3600"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Behaviors</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 Survey</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arXiv:1905.06720.</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 </a:t>
            </a:r>
            <a:r>
              <a:rPr lang="en-IN" sz="3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Lichman</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 (2013).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UCI Machine Learning Repository</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Irvine, CA: University of California, School of Information and Computer Science.</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tabLst>
                <a:tab pos="1638935" algn="l"/>
              </a:tabLst>
            </a:pP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 Zhang, X., &amp; Ghorbani, A. (2020). </a:t>
            </a:r>
            <a:r>
              <a:rPr lang="en-IN" sz="3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Anomaly Detection in Online Systems Using Machine Learning Models</a:t>
            </a:r>
            <a:r>
              <a:rPr lang="en-IN" sz="3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Journal of Cybersecurity, 6(1).</a:t>
            </a:r>
            <a:endParaRPr lang="en-IN" sz="3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REFERENCES</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12" name="Footer Placeholder 4">
            <a:extLst>
              <a:ext uri="{FF2B5EF4-FFF2-40B4-BE49-F238E27FC236}">
                <a16:creationId xmlns:a16="http://schemas.microsoft.com/office/drawing/2014/main" id="{C7E2142E-82BB-4994-B007-795485F7F8C9}"/>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2" name="Date Placeholder 3">
            <a:extLst>
              <a:ext uri="{FF2B5EF4-FFF2-40B4-BE49-F238E27FC236}">
                <a16:creationId xmlns:a16="http://schemas.microsoft.com/office/drawing/2014/main" id="{67B204FC-DDD5-CD47-106A-70D9708457EC}"/>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extLst>
      <p:ext uri="{BB962C8B-B14F-4D97-AF65-F5344CB8AC3E}">
        <p14:creationId xmlns:p14="http://schemas.microsoft.com/office/powerpoint/2010/main" val="815116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5950"/>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THANK YOU</a:t>
            </a:r>
          </a:p>
        </p:txBody>
      </p:sp>
      <p:sp>
        <p:nvSpPr>
          <p:cNvPr id="12" name="Footer Placeholder 4">
            <a:extLst>
              <a:ext uri="{FF2B5EF4-FFF2-40B4-BE49-F238E27FC236}">
                <a16:creationId xmlns:a16="http://schemas.microsoft.com/office/drawing/2014/main" id="{13810B73-4AAA-481B-91C3-62C546016E85}"/>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8"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9" name="Footer Placeholder 4">
            <a:extLst>
              <a:ext uri="{FF2B5EF4-FFF2-40B4-BE49-F238E27FC236}">
                <a16:creationId xmlns:a16="http://schemas.microsoft.com/office/drawing/2014/main" id="{5BAABC9F-2C43-4E9E-95B7-07D7A0433B5A}"/>
              </a:ext>
            </a:extLst>
          </p:cNvPr>
          <p:cNvSpPr txBox="1"/>
          <p:nvPr/>
        </p:nvSpPr>
        <p:spPr>
          <a:xfrm>
            <a:off x="8229600" y="4770399"/>
            <a:ext cx="668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Slide no</a:t>
            </a:r>
          </a:p>
        </p:txBody>
      </p:sp>
      <p:sp>
        <p:nvSpPr>
          <p:cNvPr id="3" name="Date Placeholder 3">
            <a:extLst>
              <a:ext uri="{FF2B5EF4-FFF2-40B4-BE49-F238E27FC236}">
                <a16:creationId xmlns:a16="http://schemas.microsoft.com/office/drawing/2014/main" id="{587E83B1-771F-D982-3CCF-218319B4B140}"/>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extLst>
      <p:ext uri="{BB962C8B-B14F-4D97-AF65-F5344CB8AC3E}">
        <p14:creationId xmlns:p14="http://schemas.microsoft.com/office/powerpoint/2010/main" val="195767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r>
              <a:rPr lang="en-US" sz="1600" dirty="0">
                <a:latin typeface="Times New Roman" panose="02020603050405020304" pitchFamily="18" charset="0"/>
                <a:cs typeface="Times New Roman" panose="02020603050405020304" pitchFamily="18" charset="0"/>
              </a:rPr>
              <a:t>User behavior tracking on websites plays a crucial role in identifying potential threats. This project focuses on analyzing user interaction data, such as mouse movements (X, Y coordinates), scrolling speed, button clicks, and keyboard typing patterns. By using machine learning, we aim to create a system that detects bots and unauthorized users in real time.</a:t>
            </a:r>
            <a:br>
              <a:rPr lang="en-US" sz="1600" dirty="0">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Enhanced user security.</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Immediate response to anomalies.</a:t>
            </a:r>
          </a:p>
          <a:p>
            <a:pPr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Automated email alerts and session termination for suspicious activity.</a:t>
            </a:r>
          </a:p>
          <a:p>
            <a:pPr algn="just"/>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2</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INTRODUCTION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5"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2" name="Date Placeholder 3">
            <a:extLst>
              <a:ext uri="{FF2B5EF4-FFF2-40B4-BE49-F238E27FC236}">
                <a16:creationId xmlns:a16="http://schemas.microsoft.com/office/drawing/2014/main" id="{DA009113-305E-7100-253A-78860AE1F062}"/>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lnSpc>
                <a:spcPct val="150000"/>
              </a:lnSpc>
            </a:pPr>
            <a:r>
              <a:rPr lang="en-US" sz="1600" dirty="0">
                <a:latin typeface="Times New Roman" panose="02020603050405020304" pitchFamily="18" charset="0"/>
                <a:cs typeface="Times New Roman" panose="02020603050405020304" pitchFamily="18" charset="0"/>
              </a:rPr>
              <a:t>Rising Cybersecurity Concerns: Websites are increasingly targeted by bots and malicious users attempting unauthorized access.</a:t>
            </a:r>
          </a:p>
          <a:p>
            <a:pPr algn="just">
              <a:lnSpc>
                <a:spcPct val="150000"/>
              </a:lnSpc>
            </a:pPr>
            <a:r>
              <a:rPr lang="en-US" sz="1600" dirty="0">
                <a:latin typeface="Times New Roman" panose="02020603050405020304" pitchFamily="18" charset="0"/>
                <a:cs typeface="Times New Roman" panose="02020603050405020304" pitchFamily="18" charset="0"/>
              </a:rPr>
              <a:t>Human vs Bot Differentiation: Traditional CAPTCHA systems are often insufficient to detect advanced bots.</a:t>
            </a:r>
          </a:p>
          <a:p>
            <a:pPr algn="just">
              <a:lnSpc>
                <a:spcPct val="150000"/>
              </a:lnSpc>
            </a:pPr>
            <a:r>
              <a:rPr lang="en-US" sz="1600" dirty="0">
                <a:latin typeface="Times New Roman" panose="02020603050405020304" pitchFamily="18" charset="0"/>
                <a:cs typeface="Times New Roman" panose="02020603050405020304" pitchFamily="18" charset="0"/>
              </a:rPr>
              <a:t>Preventing Data Breaches: Early detection of anomalies can help mitigate risks of data leaks and fraud.</a:t>
            </a:r>
          </a:p>
          <a:p>
            <a:pPr algn="just">
              <a:lnSpc>
                <a:spcPct val="150000"/>
              </a:lnSpc>
            </a:pPr>
            <a:r>
              <a:rPr lang="en-US" sz="1600" dirty="0">
                <a:latin typeface="Times New Roman" panose="02020603050405020304" pitchFamily="18" charset="0"/>
                <a:cs typeface="Times New Roman" panose="02020603050405020304" pitchFamily="18" charset="0"/>
              </a:rPr>
              <a:t>Seamless User Experience: Implementing real-time tracking without disrupting the legitimate user’s browsing experience.</a:t>
            </a: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MOTIVATION</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2" name="Date Placeholder 3">
            <a:extLst>
              <a:ext uri="{FF2B5EF4-FFF2-40B4-BE49-F238E27FC236}">
                <a16:creationId xmlns:a16="http://schemas.microsoft.com/office/drawing/2014/main" id="{4B325200-5521-BE69-717A-EBC3BEF36401}"/>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2024 - 25</a:t>
            </a:r>
          </a:p>
        </p:txBody>
      </p:sp>
    </p:spTree>
    <p:extLst>
      <p:ext uri="{BB962C8B-B14F-4D97-AF65-F5344CB8AC3E}">
        <p14:creationId xmlns:p14="http://schemas.microsoft.com/office/powerpoint/2010/main" val="2548948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fontScale="62500" lnSpcReduction="20000"/>
          </a:bodyPr>
          <a:lstStyle/>
          <a:p>
            <a:pPr marL="0" indent="0">
              <a:buNone/>
            </a:pPr>
            <a:r>
              <a:rPr lang="en-US" sz="2500" dirty="0">
                <a:latin typeface="Times New Roman" panose="02020603050405020304" pitchFamily="18" charset="0"/>
                <a:cs typeface="Times New Roman" panose="02020603050405020304" pitchFamily="18" charset="0"/>
              </a:rPr>
              <a:t>This project leverages machine learning to secure websites by monitoring and analyzing user behavior. It involves:</a:t>
            </a:r>
          </a:p>
          <a:p>
            <a:endParaRPr lang="en-US" sz="2500" dirty="0">
              <a:latin typeface="Times New Roman" panose="02020603050405020304" pitchFamily="18" charset="0"/>
              <a:cs typeface="Times New Roman" panose="02020603050405020304" pitchFamily="18" charset="0"/>
            </a:endParaRPr>
          </a:p>
          <a:p>
            <a:pPr>
              <a:buFont typeface="+mj-lt"/>
              <a:buAutoNum type="arabicPeriod"/>
            </a:pPr>
            <a:r>
              <a:rPr lang="en-US" sz="2500" b="1" dirty="0">
                <a:latin typeface="Times New Roman" panose="02020603050405020304" pitchFamily="18" charset="0"/>
                <a:cs typeface="Times New Roman" panose="02020603050405020304" pitchFamily="18" charset="0"/>
              </a:rPr>
              <a:t>Data Tracking:</a:t>
            </a:r>
            <a:endParaRPr lang="en-US" sz="2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Mouse parameters: Movements (X, Y coordinates), hover duration, and click patterns.</a:t>
            </a: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Keyboard parameters: Typing speed, key press durations, and typing rhythm.</a:t>
            </a:r>
          </a:p>
          <a:p>
            <a:pPr>
              <a:buFont typeface="+mj-lt"/>
              <a:buAutoNum type="arabicPeriod"/>
            </a:pPr>
            <a:r>
              <a:rPr lang="en-US" sz="2500" b="1" dirty="0">
                <a:latin typeface="Times New Roman" panose="02020603050405020304" pitchFamily="18" charset="0"/>
                <a:cs typeface="Times New Roman" panose="02020603050405020304" pitchFamily="18" charset="0"/>
              </a:rPr>
              <a:t>Machine Learning Model:</a:t>
            </a:r>
            <a:endParaRPr lang="en-US" sz="2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Training using behavioral data to classify activities as legitimate or suspicious.</a:t>
            </a:r>
          </a:p>
          <a:p>
            <a:pPr>
              <a:buFont typeface="+mj-lt"/>
              <a:buAutoNum type="arabicPeriod"/>
            </a:pPr>
            <a:r>
              <a:rPr lang="en-US" sz="2500" b="1" dirty="0">
                <a:latin typeface="Times New Roman" panose="02020603050405020304" pitchFamily="18" charset="0"/>
                <a:cs typeface="Times New Roman" panose="02020603050405020304" pitchFamily="18" charset="0"/>
              </a:rPr>
              <a:t>Actionable Responses:</a:t>
            </a:r>
            <a:endParaRPr lang="en-US" sz="25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Alerts via email to notify legitimate users of potential threats.</a:t>
            </a:r>
          </a:p>
          <a:p>
            <a:pPr marL="742950" lvl="1" indent="-285750">
              <a:buFont typeface="+mj-lt"/>
              <a:buAutoNum type="arabicPeriod"/>
            </a:pPr>
            <a:r>
              <a:rPr lang="en-US" sz="2500" dirty="0">
                <a:latin typeface="Times New Roman" panose="02020603050405020304" pitchFamily="18" charset="0"/>
                <a:cs typeface="Times New Roman" panose="02020603050405020304" pitchFamily="18" charset="0"/>
              </a:rPr>
              <a:t>Auto-logout for flagged sessions to prevent further misuse.</a:t>
            </a:r>
          </a:p>
          <a:p>
            <a:pPr marL="0" indent="0">
              <a:buNone/>
            </a:pPr>
            <a:endParaRPr lang="en-US" sz="2500" dirty="0">
              <a:latin typeface="Times New Roman" panose="02020603050405020304" pitchFamily="18" charset="0"/>
              <a:cs typeface="Times New Roman" panose="02020603050405020304" pitchFamily="18" charset="0"/>
            </a:endParaRPr>
          </a:p>
          <a:p>
            <a:pPr marL="0" indent="0">
              <a:buNone/>
            </a:pPr>
            <a:r>
              <a:rPr lang="en-US" sz="2500" dirty="0">
                <a:latin typeface="Times New Roman" panose="02020603050405020304" pitchFamily="18" charset="0"/>
                <a:cs typeface="Times New Roman" panose="02020603050405020304" pitchFamily="18" charset="0"/>
              </a:rPr>
              <a:t>This system provides a robust mechanism to detect and respond to anomalies dynamically.</a:t>
            </a:r>
          </a:p>
          <a:p>
            <a:pPr algn="just"/>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3</a:t>
            </a:r>
          </a:p>
        </p:txBody>
      </p:sp>
      <p:sp>
        <p:nvSpPr>
          <p:cNvPr id="11" name="Title 1">
            <a:extLst>
              <a:ext uri="{FF2B5EF4-FFF2-40B4-BE49-F238E27FC236}">
                <a16:creationId xmlns:a16="http://schemas.microsoft.com/office/drawing/2014/main" id="{DC85129E-0B0B-4C64-B8AF-D549982166EC}"/>
              </a:ext>
            </a:extLst>
          </p:cNvPr>
          <p:cNvSpPr>
            <a:spLocks noGrp="1"/>
          </p:cNvSpPr>
          <p:nvPr>
            <p:ph type="title"/>
          </p:nvPr>
        </p:nvSpPr>
        <p:spPr>
          <a:xfrm>
            <a:off x="457200" y="205978"/>
            <a:ext cx="8229600" cy="857250"/>
          </a:xfrm>
        </p:spPr>
        <p:txBody>
          <a:bodyPr>
            <a:normAutofit/>
          </a:bodyPr>
          <a:lstStyle/>
          <a:p>
            <a:r>
              <a:rPr lang="en-US" sz="40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ABSTRACT</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2" name="Date Placeholder 3">
            <a:extLst>
              <a:ext uri="{FF2B5EF4-FFF2-40B4-BE49-F238E27FC236}">
                <a16:creationId xmlns:a16="http://schemas.microsoft.com/office/drawing/2014/main" id="{4B325200-5521-BE69-717A-EBC3BEF36401}"/>
              </a:ext>
            </a:extLst>
          </p:cNvPr>
          <p:cNvSpPr txBox="1"/>
          <p:nvPr/>
        </p:nvSpPr>
        <p:spPr>
          <a:xfrm>
            <a:off x="8115300" y="109702"/>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2024 -25</a:t>
            </a:r>
          </a:p>
        </p:txBody>
      </p:sp>
    </p:spTree>
    <p:extLst>
      <p:ext uri="{BB962C8B-B14F-4D97-AF65-F5344CB8AC3E}">
        <p14:creationId xmlns:p14="http://schemas.microsoft.com/office/powerpoint/2010/main" val="221258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29"/>
            <a:ext cx="8229600" cy="3289732"/>
          </a:xfrm>
        </p:spPr>
        <p:txBody>
          <a:bodyPr>
            <a:normAutofit/>
          </a:bodyPr>
          <a:lstStyle/>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Author</a:t>
            </a:r>
            <a:r>
              <a:rPr lang="en-US" sz="1600" dirty="0">
                <a:latin typeface="Times New Roman" panose="02020603050405020304" pitchFamily="18" charset="0"/>
                <a:cs typeface="Times New Roman" panose="02020603050405020304" pitchFamily="18" charset="0"/>
              </a:rPr>
              <a:t>: John Doe et al.</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Year</a:t>
            </a:r>
            <a:r>
              <a:rPr lang="en-US" sz="1600" dirty="0">
                <a:latin typeface="Times New Roman" panose="02020603050405020304" pitchFamily="18" charset="0"/>
                <a:cs typeface="Times New Roman" panose="02020603050405020304" pitchFamily="18" charset="0"/>
              </a:rPr>
              <a:t>: 2021</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Journal</a:t>
            </a:r>
            <a:r>
              <a:rPr lang="en-US" sz="1600" dirty="0">
                <a:latin typeface="Times New Roman" panose="02020603050405020304" pitchFamily="18" charset="0"/>
                <a:cs typeface="Times New Roman" panose="02020603050405020304" pitchFamily="18" charset="0"/>
              </a:rPr>
              <a:t>: IEEE Xplore</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Details for Slide</a:t>
            </a:r>
            <a:r>
              <a:rPr lang="en-US" sz="1600"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systematic review discusses supervised methods like Decision Trees and Random Forest, unsupervised methods like k-means clustering, and ensemble learning for anomaly detection. Key challenges such as scalability, handling high-dimensional data, and selecting optimal models are explored. The paper emphasizes real-world applications, particularly in network intrusion detection, where false positives and detection speed are critical.</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Takeaway</a:t>
            </a:r>
            <a:r>
              <a:rPr lang="en-US" sz="1600" dirty="0">
                <a:latin typeface="Times New Roman" panose="02020603050405020304" pitchFamily="18" charset="0"/>
                <a:cs typeface="Times New Roman" panose="02020603050405020304" pitchFamily="18" charset="0"/>
              </a:rPr>
              <a:t>: Machine learning provides robust solutions for real-time anomaly detection but requires domain-specific tuning.</a:t>
            </a: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Source</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IEEE Xplore</a:t>
            </a:r>
            <a:endParaRPr lang="en-US" sz="1600" dirty="0">
              <a:latin typeface="Times New Roman" panose="02020603050405020304" pitchFamily="18" charset="0"/>
              <a:cs typeface="Times New Roman" panose="02020603050405020304" pitchFamily="18" charset="0"/>
            </a:endParaRPr>
          </a:p>
        </p:txBody>
      </p:sp>
      <p:sp>
        <p:nvSpPr>
          <p:cNvPr id="6" name="Footer Placeholder 4"/>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9" name="Date Placeholder 3"/>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2024- 25</a:t>
            </a:r>
          </a:p>
        </p:txBody>
      </p:sp>
      <p:sp>
        <p:nvSpPr>
          <p:cNvPr id="13" name="Footer Placeholder 4">
            <a:extLst>
              <a:ext uri="{FF2B5EF4-FFF2-40B4-BE49-F238E27FC236}">
                <a16:creationId xmlns:a16="http://schemas.microsoft.com/office/drawing/2014/main" id="{D1ABF561-8E91-4704-BDD7-0520E3848081}"/>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6885163-434D-45CD-97C7-0ED98D1517AC}"/>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D257C7DE-82B0-4BFD-ADB2-512C0711F065}"/>
              </a:ext>
            </a:extLst>
          </p:cNvPr>
          <p:cNvSpPr>
            <a:spLocks noGrp="1"/>
          </p:cNvSpPr>
          <p:nvPr>
            <p:ph type="dt" sz="half" idx="10"/>
          </p:nvPr>
        </p:nvSpPr>
        <p:spPr>
          <a:xfrm>
            <a:off x="457200" y="4767264"/>
            <a:ext cx="2133600" cy="273844"/>
          </a:xfrm>
        </p:spPr>
        <p:txBody>
          <a:bodyPr/>
          <a:lstStyle/>
          <a:p>
            <a:r>
              <a:rPr lang="en-US" dirty="0"/>
              <a:t>Date</a:t>
            </a:r>
          </a:p>
        </p:txBody>
      </p:sp>
      <p:sp>
        <p:nvSpPr>
          <p:cNvPr id="2" name="Title 1"/>
          <p:cNvSpPr>
            <a:spLocks noGrp="1"/>
          </p:cNvSpPr>
          <p:nvPr>
            <p:ph type="title"/>
          </p:nvPr>
        </p:nvSpPr>
        <p:spPr>
          <a:xfrm>
            <a:off x="304800" y="693037"/>
            <a:ext cx="8579170" cy="349934"/>
          </a:xfrm>
        </p:spPr>
        <p:txBody>
          <a:bodyPr>
            <a:normAutofit fontScale="90000"/>
          </a:bodyPr>
          <a:lstStyle/>
          <a:p>
            <a:r>
              <a:rPr lang="en-US" sz="2200" b="1" dirty="0">
                <a:latin typeface="Times New Roman" panose="02020603050405020304" pitchFamily="18" charset="0"/>
                <a:cs typeface="Times New Roman" panose="02020603050405020304" pitchFamily="18" charset="0"/>
              </a:rPr>
              <a:t>1. Machine Learning for Anomaly Detection: A Systematic Review</a:t>
            </a:r>
            <a:br>
              <a:rPr lang="en-US" sz="4400" b="1" dirty="0">
                <a:latin typeface="Times New Roman" panose="02020603050405020304" pitchFamily="18" charset="0"/>
                <a:cs typeface="Times New Roman" panose="02020603050405020304" pitchFamily="18" charset="0"/>
              </a:rPr>
            </a:br>
            <a:r>
              <a:rPr lang="en-IN" dirty="0"/>
              <a:t>	</a:t>
            </a:r>
          </a:p>
        </p:txBody>
      </p:sp>
    </p:spTree>
    <p:extLst>
      <p:ext uri="{BB962C8B-B14F-4D97-AF65-F5344CB8AC3E}">
        <p14:creationId xmlns:p14="http://schemas.microsoft.com/office/powerpoint/2010/main" val="2812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D0D16-47AE-1543-7D71-57771465490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306060-47F6-FFBF-6FC6-D03F2003ECAD}"/>
              </a:ext>
            </a:extLst>
          </p:cNvPr>
          <p:cNvSpPr>
            <a:spLocks noGrp="1"/>
          </p:cNvSpPr>
          <p:nvPr>
            <p:ph idx="1"/>
          </p:nvPr>
        </p:nvSpPr>
        <p:spPr>
          <a:xfrm>
            <a:off x="457200" y="1063229"/>
            <a:ext cx="8229600" cy="3289732"/>
          </a:xfrm>
        </p:spPr>
        <p:txBody>
          <a:bodyPr>
            <a:normAutofit/>
          </a:bodyPr>
          <a:lstStyle/>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Author</a:t>
            </a:r>
            <a:r>
              <a:rPr lang="en-IN" sz="1600" dirty="0">
                <a:latin typeface="Times New Roman" panose="02020603050405020304" pitchFamily="18" charset="0"/>
                <a:cs typeface="Times New Roman" panose="02020603050405020304" pitchFamily="18" charset="0"/>
              </a:rPr>
              <a:t>: T. Zhao et al.</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Year</a:t>
            </a:r>
            <a:r>
              <a:rPr lang="en-IN" sz="1600" dirty="0">
                <a:latin typeface="Times New Roman" panose="02020603050405020304" pitchFamily="18" charset="0"/>
                <a:cs typeface="Times New Roman" panose="02020603050405020304" pitchFamily="18" charset="0"/>
              </a:rPr>
              <a:t>: 2019</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Journal</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(arXiv:1905.06720)</a:t>
            </a:r>
          </a:p>
          <a:p>
            <a:pPr>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Details for Slide</a:t>
            </a:r>
            <a:r>
              <a:rPr lang="en-IN" sz="1600" dirty="0">
                <a:latin typeface="Times New Roman" panose="02020603050405020304" pitchFamily="18" charset="0"/>
                <a:cs typeface="Times New Roman" panose="02020603050405020304" pitchFamily="18" charset="0"/>
              </a:rPr>
              <a: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This survey examines visualization techniques for anomaly detection, including timeline analysis for sequential data, graph representations for network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and heatmaps for geographic data. The paper provides examples like detecting fraudulent activities via graph topology changes or visualizing unusual browsing patterns using flow diagrams.</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Takeaway</a:t>
            </a:r>
            <a:r>
              <a:rPr lang="en-IN" sz="1600" dirty="0">
                <a:latin typeface="Times New Roman" panose="02020603050405020304" pitchFamily="18" charset="0"/>
                <a:cs typeface="Times New Roman" panose="02020603050405020304" pitchFamily="18" charset="0"/>
              </a:rPr>
              <a:t>: Visualization enhances the interpretability of anomalies, aiding quick decision-making in domains like finance and cybersecurity.</a:t>
            </a:r>
            <a:br>
              <a:rPr lang="en-IN" sz="1600" dirty="0">
                <a:latin typeface="Times New Roman" panose="02020603050405020304" pitchFamily="18" charset="0"/>
                <a:cs typeface="Times New Roman" panose="02020603050405020304" pitchFamily="18" charset="0"/>
              </a:rPr>
            </a:br>
            <a:r>
              <a:rPr lang="en-IN" sz="1600" b="1" dirty="0">
                <a:latin typeface="Times New Roman" panose="02020603050405020304" pitchFamily="18" charset="0"/>
                <a:cs typeface="Times New Roman" panose="02020603050405020304" pitchFamily="18" charset="0"/>
              </a:rPr>
              <a:t>Source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hlinkClick r:id="rId3"/>
              </a:rPr>
              <a:t>arXiv</a:t>
            </a:r>
            <a:endParaRPr lang="en-IN" sz="1600" dirty="0">
              <a:latin typeface="Times New Roman" panose="02020603050405020304" pitchFamily="18" charset="0"/>
              <a:cs typeface="Times New Roman" panose="02020603050405020304" pitchFamily="18" charset="0"/>
            </a:endParaRPr>
          </a:p>
        </p:txBody>
      </p:sp>
      <p:sp>
        <p:nvSpPr>
          <p:cNvPr id="6" name="Footer Placeholder 4">
            <a:extLst>
              <a:ext uri="{FF2B5EF4-FFF2-40B4-BE49-F238E27FC236}">
                <a16:creationId xmlns:a16="http://schemas.microsoft.com/office/drawing/2014/main" id="{F6E1315D-5EA7-6060-0858-7D5D768E303D}"/>
              </a:ext>
            </a:extLst>
          </p:cNvPr>
          <p:cNvSpPr txBox="1"/>
          <p:nvPr/>
        </p:nvSpPr>
        <p:spPr>
          <a:xfrm>
            <a:off x="8610600" y="4770399"/>
            <a:ext cx="287438" cy="270709"/>
          </a:xfrm>
          <a:prstGeom prst="rect">
            <a:avLst/>
          </a:prstGeom>
        </p:spPr>
        <p:txBody>
          <a:bodyPr vert="horz" lIns="91440" tIns="45720" rIns="91440" bIns="45720" rtlCol="0" anchor="ctr"/>
          <a:lstStyle>
            <a:lvl1pPr marL="0" algn="ctr"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pPr algn="r"/>
            <a:r>
              <a:rPr lang="en-US" sz="1400" dirty="0">
                <a:solidFill>
                  <a:schemeClr val="tx2"/>
                </a:solidFill>
              </a:rPr>
              <a:t>4</a:t>
            </a:r>
          </a:p>
        </p:txBody>
      </p:sp>
      <p:sp>
        <p:nvSpPr>
          <p:cNvPr id="9" name="Date Placeholder 3">
            <a:extLst>
              <a:ext uri="{FF2B5EF4-FFF2-40B4-BE49-F238E27FC236}">
                <a16:creationId xmlns:a16="http://schemas.microsoft.com/office/drawing/2014/main" id="{E0CBB520-3E3A-3C9A-6375-4D040AE2EF00}"/>
              </a:ext>
            </a:extLst>
          </p:cNvPr>
          <p:cNvSpPr txBox="1"/>
          <p:nvPr/>
        </p:nvSpPr>
        <p:spPr>
          <a:xfrm>
            <a:off x="8077200" y="57260"/>
            <a:ext cx="990600" cy="349934"/>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2024- 25</a:t>
            </a:r>
          </a:p>
        </p:txBody>
      </p:sp>
      <p:sp>
        <p:nvSpPr>
          <p:cNvPr id="13" name="Footer Placeholder 4">
            <a:extLst>
              <a:ext uri="{FF2B5EF4-FFF2-40B4-BE49-F238E27FC236}">
                <a16:creationId xmlns:a16="http://schemas.microsoft.com/office/drawing/2014/main" id="{C646285F-6A7C-34F4-C032-6DBAA84599B9}"/>
              </a:ext>
            </a:extLst>
          </p:cNvPr>
          <p:cNvSpPr>
            <a:spLocks noGrp="1"/>
          </p:cNvSpPr>
          <p:nvPr>
            <p:ph type="ftr" sz="quarter" idx="11"/>
          </p:nvPr>
        </p:nvSpPr>
        <p:spPr>
          <a:xfrm>
            <a:off x="3124200" y="4767264"/>
            <a:ext cx="2895600" cy="273844"/>
          </a:xfrm>
        </p:spPr>
        <p:txBody>
          <a:bodyPr/>
          <a:lstStyle/>
          <a:p>
            <a:pPr algn="r"/>
            <a:r>
              <a:rPr lang="en-US" sz="1400" dirty="0">
                <a:solidFill>
                  <a:schemeClr val="tx2"/>
                </a:solidFill>
              </a:rPr>
              <a:t>Department of AI &amp;ML, Vemana IT</a:t>
            </a:r>
          </a:p>
        </p:txBody>
      </p:sp>
      <p:sp>
        <p:nvSpPr>
          <p:cNvPr id="10" name="Date Placeholder 3">
            <a:extLst>
              <a:ext uri="{FF2B5EF4-FFF2-40B4-BE49-F238E27FC236}">
                <a16:creationId xmlns:a16="http://schemas.microsoft.com/office/drawing/2014/main" id="{E138F58B-23E6-9D1B-7016-EF96C369542A}"/>
              </a:ext>
            </a:extLst>
          </p:cNvPr>
          <p:cNvSpPr txBox="1"/>
          <p:nvPr/>
        </p:nvSpPr>
        <p:spPr>
          <a:xfrm>
            <a:off x="457200" y="205978"/>
            <a:ext cx="2819400" cy="201216"/>
          </a:xfrm>
          <a:prstGeom prst="rect">
            <a:avLst/>
          </a:prstGeom>
        </p:spPr>
        <p:txBody>
          <a:bodyPr vert="horz" lIns="91440" tIns="45720" rIns="91440" bIns="45720" rtlCol="0" anchor="ctr"/>
          <a:lstStyle>
            <a:lvl1pPr marL="0" algn="l" rtl="0" latinLnBrk="0">
              <a:defRPr sz="1200" kern="1200">
                <a:solidFill>
                  <a:schemeClr val="tx1">
                    <a:tint val="75000"/>
                  </a:schemeClr>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lstStyle>
          <a:p>
            <a:r>
              <a:rPr lang="en-US" dirty="0"/>
              <a:t>PROJECT TITLE</a:t>
            </a:r>
          </a:p>
        </p:txBody>
      </p:sp>
      <p:sp>
        <p:nvSpPr>
          <p:cNvPr id="14" name="Date Placeholder 3">
            <a:extLst>
              <a:ext uri="{FF2B5EF4-FFF2-40B4-BE49-F238E27FC236}">
                <a16:creationId xmlns:a16="http://schemas.microsoft.com/office/drawing/2014/main" id="{8F4FC5DE-B8EA-6818-1195-8BC8AFF3708F}"/>
              </a:ext>
            </a:extLst>
          </p:cNvPr>
          <p:cNvSpPr>
            <a:spLocks noGrp="1"/>
          </p:cNvSpPr>
          <p:nvPr>
            <p:ph type="dt" sz="half" idx="10"/>
          </p:nvPr>
        </p:nvSpPr>
        <p:spPr>
          <a:xfrm>
            <a:off x="457200" y="4767264"/>
            <a:ext cx="2133600" cy="273844"/>
          </a:xfrm>
        </p:spPr>
        <p:txBody>
          <a:bodyPr/>
          <a:lstStyle/>
          <a:p>
            <a:r>
              <a:rPr lang="en-US" dirty="0"/>
              <a:t>Date</a:t>
            </a:r>
          </a:p>
        </p:txBody>
      </p:sp>
      <p:sp>
        <p:nvSpPr>
          <p:cNvPr id="2" name="Title 1">
            <a:extLst>
              <a:ext uri="{FF2B5EF4-FFF2-40B4-BE49-F238E27FC236}">
                <a16:creationId xmlns:a16="http://schemas.microsoft.com/office/drawing/2014/main" id="{0CD2F391-4523-E2EF-12F5-A97EBF2CF065}"/>
              </a:ext>
            </a:extLst>
          </p:cNvPr>
          <p:cNvSpPr>
            <a:spLocks noGrp="1"/>
          </p:cNvSpPr>
          <p:nvPr>
            <p:ph type="title"/>
          </p:nvPr>
        </p:nvSpPr>
        <p:spPr>
          <a:xfrm>
            <a:off x="304800" y="895349"/>
            <a:ext cx="8579170" cy="147621"/>
          </a:xfrm>
        </p:spPr>
        <p:txBody>
          <a:bodyPr>
            <a:normAutofit fontScale="90000"/>
          </a:bodyPr>
          <a:lstStyle/>
          <a:p>
            <a:r>
              <a:rPr lang="en-IN" sz="2400" b="1" dirty="0">
                <a:latin typeface="Times New Roman" panose="02020603050405020304" pitchFamily="18" charset="0"/>
                <a:cs typeface="Times New Roman" panose="02020603050405020304" pitchFamily="18" charset="0"/>
              </a:rPr>
              <a:t>2. Visual Analytics of Anomalous User </a:t>
            </a:r>
            <a:r>
              <a:rPr lang="en-IN" sz="2400" b="1" dirty="0" err="1">
                <a:latin typeface="Times New Roman" panose="02020603050405020304" pitchFamily="18" charset="0"/>
                <a:cs typeface="Times New Roman" panose="02020603050405020304" pitchFamily="18" charset="0"/>
              </a:rPr>
              <a:t>Behaviors</a:t>
            </a:r>
            <a:r>
              <a:rPr lang="en-IN" sz="2400" b="1" dirty="0">
                <a:latin typeface="Times New Roman" panose="02020603050405020304" pitchFamily="18" charset="0"/>
                <a:cs typeface="Times New Roman" panose="02020603050405020304" pitchFamily="18" charset="0"/>
              </a:rPr>
              <a:t>: A Survey</a:t>
            </a:r>
            <a:br>
              <a:rPr lang="en-IN" sz="2400" b="1" dirty="0">
                <a:latin typeface="Times New Roman" panose="02020603050405020304" pitchFamily="18" charset="0"/>
                <a:cs typeface="Times New Roman" panose="02020603050405020304" pitchFamily="18" charset="0"/>
              </a:rPr>
            </a:br>
            <a:br>
              <a:rPr lang="en-US" sz="4400" b="1" dirty="0">
                <a:latin typeface="Times New Roman" panose="02020603050405020304" pitchFamily="18" charset="0"/>
                <a:cs typeface="Times New Roman" panose="02020603050405020304" pitchFamily="18" charset="0"/>
              </a:rPr>
            </a:br>
            <a:r>
              <a:rPr lang="en-IN" dirty="0"/>
              <a:t>	</a:t>
            </a:r>
          </a:p>
        </p:txBody>
      </p:sp>
    </p:spTree>
    <p:extLst>
      <p:ext uri="{BB962C8B-B14F-4D97-AF65-F5344CB8AC3E}">
        <p14:creationId xmlns:p14="http://schemas.microsoft.com/office/powerpoint/2010/main" val="4020353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844C-8FA7-A47A-DD75-5807E8C607A8}"/>
              </a:ext>
            </a:extLst>
          </p:cNvPr>
          <p:cNvSpPr>
            <a:spLocks noGrp="1"/>
          </p:cNvSpPr>
          <p:nvPr>
            <p:ph type="title"/>
          </p:nvPr>
        </p:nvSpPr>
        <p:spPr/>
        <p:txBody>
          <a:bodyPr>
            <a:normAutofit/>
          </a:bodyPr>
          <a:lstStyle/>
          <a:p>
            <a:r>
              <a:rPr lang="en-US" sz="2400" dirty="0">
                <a:latin typeface="Times New Roman" panose="02020603050405020304" pitchFamily="18" charset="0"/>
                <a:cs typeface="Times New Roman" panose="02020603050405020304" pitchFamily="18" charset="0"/>
              </a:rPr>
              <a:t>3. Detecting Anomalous User Behavior in Remote Patient Monitoring</a:t>
            </a:r>
            <a:endParaRPr lang="en-IN" sz="5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393FB17-91C6-63D0-45C2-3DE50E2DCE5D}"/>
              </a:ext>
            </a:extLst>
          </p:cNvPr>
          <p:cNvSpPr>
            <a:spLocks noGrp="1"/>
          </p:cNvSpPr>
          <p:nvPr>
            <p:ph idx="1"/>
          </p:nvPr>
        </p:nvSpPr>
        <p:spPr/>
        <p:txBody>
          <a:bodyPr>
            <a:normAutofit/>
          </a:bodyPr>
          <a:lstStyle/>
          <a:p>
            <a:r>
              <a:rPr lang="en-IN" sz="1600" b="1" dirty="0">
                <a:latin typeface="Times New Roman" panose="02020603050405020304" pitchFamily="18" charset="0"/>
                <a:cs typeface="Times New Roman" panose="02020603050405020304" pitchFamily="18" charset="0"/>
              </a:rPr>
              <a:t>Author: </a:t>
            </a:r>
            <a:r>
              <a:rPr lang="en-IN" sz="1600" dirty="0">
                <a:latin typeface="Times New Roman" panose="02020603050405020304" pitchFamily="18" charset="0"/>
                <a:cs typeface="Times New Roman" panose="02020603050405020304" pitchFamily="18" charset="0"/>
              </a:rPr>
              <a:t>G. </a:t>
            </a:r>
            <a:r>
              <a:rPr lang="en-IN" sz="1600" dirty="0" err="1">
                <a:latin typeface="Times New Roman" panose="02020603050405020304" pitchFamily="18" charset="0"/>
                <a:cs typeface="Times New Roman" panose="02020603050405020304" pitchFamily="18" charset="0"/>
              </a:rPr>
              <a:t>Leemans</a:t>
            </a:r>
            <a:r>
              <a:rPr lang="en-IN" sz="1600" dirty="0">
                <a:latin typeface="Times New Roman" panose="02020603050405020304" pitchFamily="18" charset="0"/>
                <a:cs typeface="Times New Roman" panose="02020603050405020304" pitchFamily="18" charset="0"/>
              </a:rPr>
              <a:t> et al.</a:t>
            </a:r>
          </a:p>
          <a:p>
            <a:r>
              <a:rPr lang="en-IN" sz="1600" b="1" dirty="0">
                <a:latin typeface="Times New Roman" panose="02020603050405020304" pitchFamily="18" charset="0"/>
                <a:cs typeface="Times New Roman" panose="02020603050405020304" pitchFamily="18" charset="0"/>
              </a:rPr>
              <a:t>Year: </a:t>
            </a:r>
            <a:r>
              <a:rPr lang="en-IN" sz="1600" dirty="0">
                <a:latin typeface="Times New Roman" panose="02020603050405020304" pitchFamily="18" charset="0"/>
                <a:cs typeface="Times New Roman" panose="02020603050405020304" pitchFamily="18" charset="0"/>
              </a:rPr>
              <a:t>2021</a:t>
            </a:r>
          </a:p>
          <a:p>
            <a:r>
              <a:rPr lang="en-IN" sz="1600" b="1" dirty="0">
                <a:latin typeface="Times New Roman" panose="02020603050405020304" pitchFamily="18" charset="0"/>
                <a:cs typeface="Times New Roman" panose="02020603050405020304" pitchFamily="18" charset="0"/>
              </a:rPr>
              <a:t>Journal: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(arXiv:2106.11844)</a:t>
            </a:r>
          </a:p>
          <a:p>
            <a:r>
              <a:rPr lang="en-IN" sz="1600" b="1" dirty="0">
                <a:latin typeface="Times New Roman" panose="02020603050405020304" pitchFamily="18" charset="0"/>
                <a:cs typeface="Times New Roman" panose="02020603050405020304" pitchFamily="18" charset="0"/>
              </a:rPr>
              <a:t>Details for Slide: </a:t>
            </a:r>
            <a:r>
              <a:rPr lang="en-IN" sz="1600" dirty="0">
                <a:latin typeface="Times New Roman" panose="02020603050405020304" pitchFamily="18" charset="0"/>
                <a:cs typeface="Times New Roman" panose="02020603050405020304" pitchFamily="18" charset="0"/>
              </a:rPr>
              <a:t>The paper focuses on anomaly detection in health monitoring systems using IoT devices. It describes scenarios where deviations in patient routines (e.g., unusual sleep patterns or oxygen level fluctuations) trigger alerts. Machine learning models are applied to time-series sensor data for identifying anomalies in real-time.</a:t>
            </a:r>
          </a:p>
          <a:p>
            <a:r>
              <a:rPr lang="en-IN" sz="1600" dirty="0">
                <a:latin typeface="Times New Roman" panose="02020603050405020304" pitchFamily="18" charset="0"/>
                <a:cs typeface="Times New Roman" panose="02020603050405020304" pitchFamily="18" charset="0"/>
              </a:rPr>
              <a:t>Takeaway: Critical in healthcare, anomaly detection can save lives by providing early alerts for emergencies.</a:t>
            </a:r>
          </a:p>
          <a:p>
            <a:r>
              <a:rPr lang="en-IN" sz="1600" dirty="0">
                <a:latin typeface="Times New Roman" panose="02020603050405020304" pitchFamily="18" charset="0"/>
                <a:cs typeface="Times New Roman" panose="02020603050405020304" pitchFamily="18" charset="0"/>
              </a:rPr>
              <a:t>Source: </a:t>
            </a:r>
            <a:r>
              <a:rPr lang="en-IN" sz="1600" dirty="0" err="1">
                <a:latin typeface="Times New Roman" panose="02020603050405020304" pitchFamily="18" charset="0"/>
                <a:cs typeface="Times New Roman" panose="02020603050405020304" pitchFamily="18" charset="0"/>
              </a:rPr>
              <a:t>arXiv</a:t>
            </a:r>
            <a:endParaRPr lang="en-IN" sz="16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DE89D72-8BF7-F7A0-094D-12CE6699B96E}"/>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319235B4-36FC-C82C-103F-D3F58F491E71}"/>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Tree>
    <p:extLst>
      <p:ext uri="{BB962C8B-B14F-4D97-AF65-F5344CB8AC3E}">
        <p14:creationId xmlns:p14="http://schemas.microsoft.com/office/powerpoint/2010/main" val="417890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2C70F-43E0-01AB-5A9E-FF82FBABC41B}"/>
              </a:ext>
            </a:extLst>
          </p:cNvPr>
          <p:cNvSpPr>
            <a:spLocks noGrp="1"/>
          </p:cNvSpPr>
          <p:nvPr>
            <p:ph type="title"/>
          </p:nvPr>
        </p:nvSpPr>
        <p:spPr/>
        <p:txBody>
          <a:bodyPr>
            <a:noAutofit/>
          </a:bodyPr>
          <a:lstStyle/>
          <a:p>
            <a:r>
              <a:rPr lang="en-US" sz="2800" dirty="0"/>
              <a:t>4. A Survey for User Behavior Analysis Based on Machine Learning</a:t>
            </a:r>
            <a:endParaRPr lang="en-IN" sz="2800" dirty="0"/>
          </a:p>
        </p:txBody>
      </p:sp>
      <p:sp>
        <p:nvSpPr>
          <p:cNvPr id="3" name="Content Placeholder 2">
            <a:extLst>
              <a:ext uri="{FF2B5EF4-FFF2-40B4-BE49-F238E27FC236}">
                <a16:creationId xmlns:a16="http://schemas.microsoft.com/office/drawing/2014/main" id="{C7B19B29-3A92-A2F3-3393-9C5E681B7DAD}"/>
              </a:ext>
            </a:extLst>
          </p:cNvPr>
          <p:cNvSpPr>
            <a:spLocks noGrp="1"/>
          </p:cNvSpPr>
          <p:nvPr>
            <p:ph idx="1"/>
          </p:nvPr>
        </p:nvSpPr>
        <p:spPr/>
        <p:txBody>
          <a:bodyPr>
            <a:normAutofit/>
          </a:bodyPr>
          <a:lstStyle/>
          <a:p>
            <a:r>
              <a:rPr lang="en-IN" sz="1600" dirty="0">
                <a:latin typeface="Times New Roman" panose="02020603050405020304" pitchFamily="18" charset="0"/>
                <a:cs typeface="Times New Roman" panose="02020603050405020304" pitchFamily="18" charset="0"/>
              </a:rPr>
              <a:t>Author: X. Wu et al.</a:t>
            </a:r>
          </a:p>
          <a:p>
            <a:r>
              <a:rPr lang="en-IN" sz="1600" dirty="0">
                <a:latin typeface="Times New Roman" panose="02020603050405020304" pitchFamily="18" charset="0"/>
                <a:cs typeface="Times New Roman" panose="02020603050405020304" pitchFamily="18" charset="0"/>
              </a:rPr>
              <a:t>Year: 2020</a:t>
            </a:r>
          </a:p>
          <a:p>
            <a:r>
              <a:rPr lang="en-IN" sz="1600" dirty="0">
                <a:latin typeface="Times New Roman" panose="02020603050405020304" pitchFamily="18" charset="0"/>
                <a:cs typeface="Times New Roman" panose="02020603050405020304" pitchFamily="18" charset="0"/>
              </a:rPr>
              <a:t>Journal: Springer</a:t>
            </a:r>
          </a:p>
          <a:p>
            <a:r>
              <a:rPr lang="en-IN" sz="1600" dirty="0">
                <a:latin typeface="Times New Roman" panose="02020603050405020304" pitchFamily="18" charset="0"/>
                <a:cs typeface="Times New Roman" panose="02020603050405020304" pitchFamily="18" charset="0"/>
              </a:rPr>
              <a:t>Details for </a:t>
            </a:r>
            <a:r>
              <a:rPr lang="en-IN" sz="1600" dirty="0" err="1">
                <a:latin typeface="Times New Roman" panose="02020603050405020304" pitchFamily="18" charset="0"/>
                <a:cs typeface="Times New Roman" panose="02020603050405020304" pitchFamily="18" charset="0"/>
              </a:rPr>
              <a:t>Slide:The</a:t>
            </a:r>
            <a:r>
              <a:rPr lang="en-IN" sz="1600" dirty="0">
                <a:latin typeface="Times New Roman" panose="02020603050405020304" pitchFamily="18" charset="0"/>
                <a:cs typeface="Times New Roman" panose="02020603050405020304" pitchFamily="18" charset="0"/>
              </a:rPr>
              <a:t> paper explores ML-based methods for </a:t>
            </a:r>
            <a:r>
              <a:rPr lang="en-IN" sz="1600" dirty="0" err="1">
                <a:latin typeface="Times New Roman" panose="02020603050405020304" pitchFamily="18" charset="0"/>
                <a:cs typeface="Times New Roman" panose="02020603050405020304" pitchFamily="18" charset="0"/>
              </a:rPr>
              <a:t>analyzing</a:t>
            </a:r>
            <a:r>
              <a:rPr lang="en-IN" sz="1600" dirty="0">
                <a:latin typeface="Times New Roman" panose="02020603050405020304" pitchFamily="18" charset="0"/>
                <a:cs typeface="Times New Roman" panose="02020603050405020304" pitchFamily="18" charset="0"/>
              </a:rPr>
              <a:t> user activity patterns, including mouse movements, click rates, and typing speed. Techniques like Hidden Markov Models (HMMs) and Support Vector Machines (SVMs) are highlighted for classifying normal versus anomalous </a:t>
            </a:r>
            <a:r>
              <a:rPr lang="en-IN" sz="1600" dirty="0" err="1">
                <a:latin typeface="Times New Roman" panose="02020603050405020304" pitchFamily="18" charset="0"/>
                <a:cs typeface="Times New Roman" panose="02020603050405020304" pitchFamily="18" charset="0"/>
              </a:rPr>
              <a:t>behaviors</a:t>
            </a:r>
            <a:r>
              <a:rPr lang="en-IN" sz="1600" dirty="0">
                <a:latin typeface="Times New Roman" panose="02020603050405020304" pitchFamily="18" charset="0"/>
                <a:cs typeface="Times New Roman" panose="02020603050405020304" pitchFamily="18" charset="0"/>
              </a:rPr>
              <a:t>. Applications in e-commerce and fraud detection are emphasized.</a:t>
            </a:r>
          </a:p>
          <a:p>
            <a:r>
              <a:rPr lang="en-IN" sz="1600" dirty="0">
                <a:latin typeface="Times New Roman" panose="02020603050405020304" pitchFamily="18" charset="0"/>
                <a:cs typeface="Times New Roman" panose="02020603050405020304" pitchFamily="18" charset="0"/>
              </a:rPr>
              <a:t>Takeaway: ML models enable fine-grained user </a:t>
            </a:r>
            <a:r>
              <a:rPr lang="en-IN" sz="1600" dirty="0" err="1">
                <a:latin typeface="Times New Roman" panose="02020603050405020304" pitchFamily="18" charset="0"/>
                <a:cs typeface="Times New Roman" panose="02020603050405020304" pitchFamily="18" charset="0"/>
              </a:rPr>
              <a:t>behavior</a:t>
            </a:r>
            <a:r>
              <a:rPr lang="en-IN" sz="1600" dirty="0">
                <a:latin typeface="Times New Roman" panose="02020603050405020304" pitchFamily="18" charset="0"/>
                <a:cs typeface="Times New Roman" panose="02020603050405020304" pitchFamily="18" charset="0"/>
              </a:rPr>
              <a:t> analysis, improving the detection of unauthorized access.</a:t>
            </a:r>
          </a:p>
          <a:p>
            <a:r>
              <a:rPr lang="en-IN" sz="1600" dirty="0">
                <a:latin typeface="Times New Roman" panose="02020603050405020304" pitchFamily="18" charset="0"/>
                <a:cs typeface="Times New Roman" panose="02020603050405020304" pitchFamily="18" charset="0"/>
              </a:rPr>
              <a:t>Source: Springer</a:t>
            </a:r>
          </a:p>
        </p:txBody>
      </p:sp>
      <p:sp>
        <p:nvSpPr>
          <p:cNvPr id="4" name="Date Placeholder 3">
            <a:extLst>
              <a:ext uri="{FF2B5EF4-FFF2-40B4-BE49-F238E27FC236}">
                <a16:creationId xmlns:a16="http://schemas.microsoft.com/office/drawing/2014/main" id="{4D7BF43B-F734-5AAE-8615-BC94A57625D0}"/>
              </a:ext>
            </a:extLst>
          </p:cNvPr>
          <p:cNvSpPr>
            <a:spLocks noGrp="1"/>
          </p:cNvSpPr>
          <p:nvPr>
            <p:ph type="dt" sz="half" idx="10"/>
          </p:nvPr>
        </p:nvSpPr>
        <p:spPr/>
        <p:txBody>
          <a:bodyPr/>
          <a:lstStyle/>
          <a:p>
            <a:fld id="{05AD958E-392C-45A5-8B7C-6FFEC23D40D9}" type="datetime1">
              <a:rPr lang="en-US" smtClean="0"/>
              <a:t>12/15/2024</a:t>
            </a:fld>
            <a:endParaRPr lang="en-US"/>
          </a:p>
        </p:txBody>
      </p:sp>
      <p:sp>
        <p:nvSpPr>
          <p:cNvPr id="5" name="Footer Placeholder 4">
            <a:extLst>
              <a:ext uri="{FF2B5EF4-FFF2-40B4-BE49-F238E27FC236}">
                <a16:creationId xmlns:a16="http://schemas.microsoft.com/office/drawing/2014/main" id="{497B8AD1-21DE-55A1-4B6E-F2DDF3A20458}"/>
              </a:ext>
            </a:extLst>
          </p:cNvPr>
          <p:cNvSpPr>
            <a:spLocks noGrp="1"/>
          </p:cNvSpPr>
          <p:nvPr>
            <p:ph type="ftr" sz="quarter" idx="11"/>
          </p:nvPr>
        </p:nvSpPr>
        <p:spPr/>
        <p:txBody>
          <a:bodyPr/>
          <a:lstStyle/>
          <a:p>
            <a:pPr algn="r"/>
            <a:r>
              <a:rPr lang="en-US" sz="1400">
                <a:solidFill>
                  <a:schemeClr val="tx2"/>
                </a:solidFill>
              </a:rPr>
              <a:t>Department of CSE, Vemana IT</a:t>
            </a:r>
            <a:endParaRPr lang="en-US" sz="1400" dirty="0">
              <a:solidFill>
                <a:schemeClr val="tx2"/>
              </a:solidFill>
            </a:endParaRPr>
          </a:p>
        </p:txBody>
      </p:sp>
    </p:spTree>
    <p:extLst>
      <p:ext uri="{BB962C8B-B14F-4D97-AF65-F5344CB8AC3E}">
        <p14:creationId xmlns:p14="http://schemas.microsoft.com/office/powerpoint/2010/main" val="4252852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Microsoft Office PowerPoint</Application>
  <PresentationFormat>On-screen Show (16:9)</PresentationFormat>
  <Paragraphs>349</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BIRD VIEW</vt:lpstr>
      <vt:lpstr>INTRODUCTION</vt:lpstr>
      <vt:lpstr>MOTIVATION</vt:lpstr>
      <vt:lpstr>ABSTRACT</vt:lpstr>
      <vt:lpstr>1. Machine Learning for Anomaly Detection: A Systematic Review  </vt:lpstr>
      <vt:lpstr>2. Visual Analytics of Anomalous User Behaviors: A Survey   </vt:lpstr>
      <vt:lpstr>3. Detecting Anomalous User Behavior in Remote Patient Monitoring</vt:lpstr>
      <vt:lpstr>4. A Survey for User Behavior Analysis Based on Machine Learning</vt:lpstr>
      <vt:lpstr>5. Detection of Anomalies Using Machine Learning: A Comprehensive Survey</vt:lpstr>
      <vt:lpstr>6. An Ensemble-Based Framework for User Behavior Anomaly Detection</vt:lpstr>
      <vt:lpstr>7. User Behavior Anomaly Detection in Multidimensional Data</vt:lpstr>
      <vt:lpstr>8. User Activity Anomaly Detection by Mouse Movements in Web Surveys</vt:lpstr>
      <vt:lpstr>9. Network Anomaly Detection and User Behavior Analysis Using Machine Learning</vt:lpstr>
      <vt:lpstr>10. Anomaly Detection Using Machine Learning Techniques: A Systematic Literature Review</vt:lpstr>
      <vt:lpstr>COMPARATIVE ANALYSIS </vt:lpstr>
      <vt:lpstr>COMPARATIVE ANALYSIS </vt:lpstr>
      <vt:lpstr>PROBLEM STATEMENT </vt:lpstr>
      <vt:lpstr>PROPOSED SYSTEM</vt:lpstr>
      <vt:lpstr>SYSTEM SPECIFICATION</vt:lpstr>
      <vt:lpstr>DESIGN METHODOLOGY</vt:lpstr>
      <vt:lpstr>PowerPoint Presentation</vt:lpstr>
      <vt:lpstr>EXPECTED OUTCOME </vt:lpstr>
      <vt:lpstr>APPLICATIONS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4</cp:revision>
  <dcterms:created xsi:type="dcterms:W3CDTF">2016-03-17T09:21:00Z</dcterms:created>
  <dcterms:modified xsi:type="dcterms:W3CDTF">2024-12-15T17:00:00Z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y fmtid="{D5CDD505-2E9C-101B-9397-08002B2CF9AE}" pid="4" name="KSOProductBuildVer">
    <vt:lpwstr>1033-11.2.0.8942</vt:lpwstr>
  </property>
</Properties>
</file>