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71" r:id="rId6"/>
    <p:sldId id="272" r:id="rId7"/>
    <p:sldId id="259" r:id="rId8"/>
    <p:sldId id="265" r:id="rId9"/>
    <p:sldId id="273" r:id="rId10"/>
    <p:sldId id="277" r:id="rId11"/>
    <p:sldId id="274" r:id="rId12"/>
    <p:sldId id="262" r:id="rId13"/>
    <p:sldId id="261" r:id="rId14"/>
    <p:sldId id="276" r:id="rId15"/>
    <p:sldId id="266" r:id="rId16"/>
    <p:sldId id="26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21920" y="1122680"/>
            <a:ext cx="12223750" cy="2387600"/>
          </a:xfrm>
        </p:spPr>
        <p:txBody>
          <a:bodyPr/>
          <a:p>
            <a:r>
              <a:rPr lang="en-US">
                <a:solidFill>
                  <a:srgbClr val="00B0F0"/>
                </a:solidFill>
                <a:latin typeface="Times New Roman" panose="02020603050405020304" charset="0"/>
                <a:cs typeface="Times New Roman" panose="02020603050405020304" charset="0"/>
              </a:rPr>
              <a:t>DEVELOPMENT OF SMART TOILET</a:t>
            </a:r>
            <a:endParaRPr lang="en-US">
              <a:solidFill>
                <a:srgbClr val="00B0F0"/>
              </a:solidFill>
              <a:latin typeface="Times New Roman" panose="02020603050405020304" charset="0"/>
              <a:cs typeface="Times New Roman" panose="02020603050405020304" charset="0"/>
            </a:endParaRPr>
          </a:p>
        </p:txBody>
      </p:sp>
      <p:sp>
        <p:nvSpPr>
          <p:cNvPr id="3" name="Subtitle 2"/>
          <p:cNvSpPr>
            <a:spLocks noGrp="1"/>
          </p:cNvSpPr>
          <p:nvPr>
            <p:ph type="subTitle" idx="1"/>
          </p:nvPr>
        </p:nvSpPr>
        <p:spPr/>
        <p:txBody>
          <a:bodyPr/>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rgbClr val="00B0F0"/>
                </a:solidFill>
                <a:latin typeface="Times New Roman" panose="02020603050405020304" charset="0"/>
                <a:cs typeface="Times New Roman" panose="02020603050405020304" charset="0"/>
              </a:rPr>
              <a:t>PROBLEM STATEMENT</a:t>
            </a:r>
            <a:endParaRPr lang="en-US" sz="3200" b="1">
              <a:solidFill>
                <a:srgbClr val="00B0F0"/>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411605"/>
            <a:ext cx="10515600" cy="4765675"/>
          </a:xfrm>
        </p:spPr>
        <p:txBody>
          <a:bodyPr/>
          <a:p>
            <a:pPr algn="just"/>
            <a:r>
              <a:rPr lang="en-US" sz="2000">
                <a:latin typeface="Times New Roman" panose="02020603050405020304" charset="0"/>
                <a:cs typeface="Times New Roman" panose="02020603050405020304" charset="0"/>
              </a:rPr>
              <a:t>The problem at hand revolves around the pervasive challenge of providing clean and accessible public restrooms, with a specific focus on addressing the needs of women.</a:t>
            </a:r>
            <a:endParaRPr lang="en-US" sz="2000">
              <a:latin typeface="Times New Roman" panose="02020603050405020304" charset="0"/>
              <a:cs typeface="Times New Roman" panose="02020603050405020304" charset="0"/>
            </a:endParaRPr>
          </a:p>
          <a:p>
            <a:pPr algn="just"/>
            <a:endParaRPr lang="en-US" sz="2000">
              <a:latin typeface="Times New Roman" panose="02020603050405020304" charset="0"/>
              <a:cs typeface="Times New Roman" panose="02020603050405020304" charset="0"/>
            </a:endParaRPr>
          </a:p>
          <a:p>
            <a:pPr algn="just"/>
            <a:r>
              <a:rPr lang="en-US" sz="2000">
                <a:latin typeface="Times New Roman" panose="02020603050405020304" charset="0"/>
                <a:cs typeface="Times New Roman" panose="02020603050405020304" charset="0"/>
              </a:rPr>
              <a:t> The hygiene maintenance remains a critical concern. Many public restrooms suffer from inadequate cleaning routines and sanitation practices, leading to unsanitary conditions that can pose health risks and discomfort for users.</a:t>
            </a:r>
            <a:endParaRPr lang="en-US" sz="2000">
              <a:latin typeface="Times New Roman" panose="02020603050405020304" charset="0"/>
              <a:cs typeface="Times New Roman" panose="02020603050405020304" charset="0"/>
            </a:endParaRPr>
          </a:p>
          <a:p>
            <a:pPr algn="just"/>
            <a:endParaRPr lang="en-US" sz="2000">
              <a:latin typeface="Times New Roman" panose="02020603050405020304" charset="0"/>
              <a:cs typeface="Times New Roman" panose="02020603050405020304" charset="0"/>
            </a:endParaRPr>
          </a:p>
          <a:p>
            <a:pPr algn="just"/>
            <a:r>
              <a:rPr lang="en-US" sz="2000">
                <a:latin typeface="Times New Roman" panose="02020603050405020304" charset="0"/>
                <a:cs typeface="Times New Roman" panose="02020603050405020304" charset="0"/>
              </a:rPr>
              <a:t>The information gap regarding the availability and condition of nearby public restrooms exacerbates the problem, leading to inconvenience and discomfort during urgent restroom needs.</a:t>
            </a:r>
            <a:endParaRPr lang="en-US" sz="2000">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00025"/>
            <a:ext cx="10515600" cy="1083945"/>
          </a:xfrm>
        </p:spPr>
        <p:txBody>
          <a:bodyPr/>
          <a:p>
            <a:r>
              <a:rPr lang="en-US" sz="3200" b="1">
                <a:solidFill>
                  <a:srgbClr val="00B0F0"/>
                </a:solidFill>
                <a:latin typeface="Times New Roman" panose="02020603050405020304" charset="0"/>
                <a:cs typeface="Times New Roman" panose="02020603050405020304" charset="0"/>
              </a:rPr>
              <a:t>URINE COLOUR  </a:t>
            </a:r>
            <a:r>
              <a:rPr lang="en-US" sz="3200" b="1">
                <a:solidFill>
                  <a:srgbClr val="00B0F0"/>
                </a:solidFill>
                <a:latin typeface="Times New Roman" panose="02020603050405020304" charset="0"/>
                <a:cs typeface="Times New Roman" panose="02020603050405020304" charset="0"/>
                <a:sym typeface="+mn-ea"/>
              </a:rPr>
              <a:t>SAMPLES </a:t>
            </a:r>
            <a:endParaRPr lang="en-US" sz="3200" b="1">
              <a:solidFill>
                <a:srgbClr val="00B0F0"/>
              </a:solidFill>
              <a:latin typeface="Times New Roman" panose="02020603050405020304" charset="0"/>
              <a:cs typeface="Times New Roman" panose="02020603050405020304" charset="0"/>
              <a:sym typeface="+mn-ea"/>
            </a:endParaRPr>
          </a:p>
        </p:txBody>
      </p:sp>
      <p:pic>
        <p:nvPicPr>
          <p:cNvPr id="9" name="Picture 8"/>
          <p:cNvPicPr>
            <a:picLocks noChangeAspect="1"/>
          </p:cNvPicPr>
          <p:nvPr/>
        </p:nvPicPr>
        <p:blipFill>
          <a:blip r:embed="rId1"/>
          <a:stretch>
            <a:fillRect/>
          </a:stretch>
        </p:blipFill>
        <p:spPr>
          <a:xfrm>
            <a:off x="8014335" y="1081405"/>
            <a:ext cx="3750945" cy="5210175"/>
          </a:xfrm>
          <a:prstGeom prst="rect">
            <a:avLst/>
          </a:prstGeom>
        </p:spPr>
      </p:pic>
      <p:pic>
        <p:nvPicPr>
          <p:cNvPr id="3" name="Picture 2"/>
          <p:cNvPicPr>
            <a:picLocks noChangeAspect="1"/>
          </p:cNvPicPr>
          <p:nvPr/>
        </p:nvPicPr>
        <p:blipFill>
          <a:blip r:embed="rId2"/>
          <a:stretch>
            <a:fillRect/>
          </a:stretch>
        </p:blipFill>
        <p:spPr>
          <a:xfrm>
            <a:off x="327025" y="1081405"/>
            <a:ext cx="7474585" cy="52101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rgbClr val="00B0F0"/>
                </a:solidFill>
                <a:latin typeface="Times New Roman" panose="02020603050405020304" charset="0"/>
                <a:cs typeface="Times New Roman" panose="02020603050405020304" charset="0"/>
              </a:rPr>
              <a:t>ADVANTAGES</a:t>
            </a:r>
            <a:endParaRPr lang="en-US" sz="3200" b="1">
              <a:solidFill>
                <a:srgbClr val="00B0F0"/>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583690"/>
            <a:ext cx="10515600" cy="4593590"/>
          </a:xfrm>
        </p:spPr>
        <p:txBody>
          <a:bodyPr>
            <a:normAutofit fontScale="70000"/>
          </a:bodyPr>
          <a:p>
            <a:pPr>
              <a:buFont typeface="Wingdings" panose="05000000000000000000" charset="0"/>
              <a:buChar char="Ø"/>
            </a:pPr>
            <a:r>
              <a:rPr lang="en-US" sz="2855">
                <a:solidFill>
                  <a:srgbClr val="002060"/>
                </a:solidFill>
                <a:latin typeface="Times New Roman" panose="02020603050405020304" charset="0"/>
                <a:cs typeface="Times New Roman" panose="02020603050405020304" charset="0"/>
              </a:rPr>
              <a:t>Enhanced Hygiene: </a:t>
            </a:r>
            <a:r>
              <a:rPr lang="en-US" sz="2855">
                <a:latin typeface="Times New Roman" panose="02020603050405020304" charset="0"/>
                <a:cs typeface="Times New Roman" panose="02020603050405020304" charset="0"/>
              </a:rPr>
              <a:t>UV disinfection and hot air drying ensure a clean and bacteria-free restroom environment.</a:t>
            </a:r>
            <a:endParaRPr lang="en-US" sz="2855">
              <a:latin typeface="Times New Roman" panose="02020603050405020304" charset="0"/>
              <a:cs typeface="Times New Roman" panose="02020603050405020304" charset="0"/>
            </a:endParaRPr>
          </a:p>
          <a:p>
            <a:pPr>
              <a:buFont typeface="Wingdings" panose="05000000000000000000" charset="0"/>
              <a:buChar char="Ø"/>
            </a:pPr>
            <a:r>
              <a:rPr lang="en-US" sz="2855">
                <a:solidFill>
                  <a:srgbClr val="002060"/>
                </a:solidFill>
                <a:latin typeface="Times New Roman" panose="02020603050405020304" charset="0"/>
                <a:cs typeface="Times New Roman" panose="02020603050405020304" charset="0"/>
              </a:rPr>
              <a:t>Water Conservation:</a:t>
            </a:r>
            <a:r>
              <a:rPr lang="en-US" sz="2855">
                <a:latin typeface="Times New Roman" panose="02020603050405020304" charset="0"/>
                <a:cs typeface="Times New Roman" panose="02020603050405020304" charset="0"/>
              </a:rPr>
              <a:t> Intelligent water usage reduces waste and promotes environmental sustainability.</a:t>
            </a:r>
            <a:endParaRPr lang="en-US" sz="2855">
              <a:latin typeface="Times New Roman" panose="02020603050405020304" charset="0"/>
              <a:cs typeface="Times New Roman" panose="02020603050405020304" charset="0"/>
            </a:endParaRPr>
          </a:p>
          <a:p>
            <a:pPr>
              <a:buFont typeface="Wingdings" panose="05000000000000000000" charset="0"/>
              <a:buChar char="Ø"/>
            </a:pPr>
            <a:r>
              <a:rPr lang="en-US" sz="2855">
                <a:solidFill>
                  <a:srgbClr val="002060"/>
                </a:solidFill>
                <a:latin typeface="Times New Roman" panose="02020603050405020304" charset="0"/>
                <a:cs typeface="Times New Roman" panose="02020603050405020304" charset="0"/>
              </a:rPr>
              <a:t>Early Health Detection:</a:t>
            </a:r>
            <a:r>
              <a:rPr lang="en-US" sz="2855">
                <a:latin typeface="Times New Roman" panose="02020603050405020304" charset="0"/>
                <a:cs typeface="Times New Roman" panose="02020603050405020304" charset="0"/>
              </a:rPr>
              <a:t> Integrated urine protein sensor and machine learning enable early kidney disease detection.</a:t>
            </a:r>
            <a:endParaRPr lang="en-US" sz="2855">
              <a:latin typeface="Times New Roman" panose="02020603050405020304" charset="0"/>
              <a:cs typeface="Times New Roman" panose="02020603050405020304" charset="0"/>
            </a:endParaRPr>
          </a:p>
          <a:p>
            <a:pPr>
              <a:buFont typeface="Wingdings" panose="05000000000000000000" charset="0"/>
              <a:buChar char="Ø"/>
            </a:pPr>
            <a:r>
              <a:rPr lang="en-US" sz="2855">
                <a:solidFill>
                  <a:srgbClr val="002060"/>
                </a:solidFill>
                <a:latin typeface="Times New Roman" panose="02020603050405020304" charset="0"/>
                <a:cs typeface="Times New Roman" panose="02020603050405020304" charset="0"/>
              </a:rPr>
              <a:t>Convenience:</a:t>
            </a:r>
            <a:r>
              <a:rPr lang="en-US" sz="2855">
                <a:latin typeface="Times New Roman" panose="02020603050405020304" charset="0"/>
                <a:cs typeface="Times New Roman" panose="02020603050405020304" charset="0"/>
              </a:rPr>
              <a:t> Users can easily locate and navigate to nearby clean restrooms via a mobile app.</a:t>
            </a:r>
            <a:endParaRPr lang="en-US" sz="2855">
              <a:latin typeface="Times New Roman" panose="02020603050405020304" charset="0"/>
              <a:cs typeface="Times New Roman" panose="02020603050405020304" charset="0"/>
            </a:endParaRPr>
          </a:p>
          <a:p>
            <a:pPr>
              <a:buFont typeface="Wingdings" panose="05000000000000000000" charset="0"/>
              <a:buChar char="Ø"/>
            </a:pPr>
            <a:r>
              <a:rPr lang="en-US" sz="2855">
                <a:solidFill>
                  <a:srgbClr val="002060"/>
                </a:solidFill>
                <a:latin typeface="Times New Roman" panose="02020603050405020304" charset="0"/>
                <a:cs typeface="Times New Roman" panose="02020603050405020304" charset="0"/>
              </a:rPr>
              <a:t>Real-time Information: </a:t>
            </a:r>
            <a:r>
              <a:rPr lang="en-US" sz="2855">
                <a:latin typeface="Times New Roman" panose="02020603050405020304" charset="0"/>
                <a:cs typeface="Times New Roman" panose="02020603050405020304" charset="0"/>
              </a:rPr>
              <a:t>Users receive up-to-date details on restroom availability and cleanliness.</a:t>
            </a:r>
            <a:endParaRPr lang="en-US" sz="2855">
              <a:latin typeface="Times New Roman" panose="02020603050405020304" charset="0"/>
              <a:cs typeface="Times New Roman" panose="02020603050405020304" charset="0"/>
            </a:endParaRPr>
          </a:p>
          <a:p>
            <a:pPr>
              <a:buFont typeface="Wingdings" panose="05000000000000000000" charset="0"/>
              <a:buChar char="Ø"/>
            </a:pPr>
            <a:r>
              <a:rPr lang="en-US" sz="2855">
                <a:solidFill>
                  <a:srgbClr val="002060"/>
                </a:solidFill>
                <a:latin typeface="Times New Roman" panose="02020603050405020304" charset="0"/>
                <a:cs typeface="Times New Roman" panose="02020603050405020304" charset="0"/>
              </a:rPr>
              <a:t>Environmental Responsibility:</a:t>
            </a:r>
            <a:r>
              <a:rPr lang="en-US" sz="2855">
                <a:latin typeface="Times New Roman" panose="02020603050405020304" charset="0"/>
                <a:cs typeface="Times New Roman" panose="02020603050405020304" charset="0"/>
              </a:rPr>
              <a:t> Water and energy-efficient features align with eco-consciousness.</a:t>
            </a:r>
            <a:endParaRPr lang="en-US" sz="2855">
              <a:latin typeface="Times New Roman" panose="02020603050405020304" charset="0"/>
              <a:cs typeface="Times New Roman" panose="02020603050405020304" charset="0"/>
            </a:endParaRPr>
          </a:p>
          <a:p>
            <a:pPr>
              <a:buFont typeface="Wingdings" panose="05000000000000000000" charset="0"/>
              <a:buChar char="Ø"/>
            </a:pPr>
            <a:r>
              <a:rPr lang="en-US" sz="2855">
                <a:solidFill>
                  <a:srgbClr val="002060"/>
                </a:solidFill>
                <a:latin typeface="Times New Roman" panose="02020603050405020304" charset="0"/>
                <a:cs typeface="Times New Roman" panose="02020603050405020304" charset="0"/>
              </a:rPr>
              <a:t>User Comfort: </a:t>
            </a:r>
            <a:r>
              <a:rPr lang="en-US" sz="2855">
                <a:latin typeface="Times New Roman" panose="02020603050405020304" charset="0"/>
                <a:cs typeface="Times New Roman" panose="02020603050405020304" charset="0"/>
              </a:rPr>
              <a:t>Air fresheners and home-like amenities enhance the restroom experience.</a:t>
            </a:r>
            <a:endParaRPr lang="en-US" sz="2855">
              <a:latin typeface="Times New Roman" panose="02020603050405020304" charset="0"/>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rgbClr val="00B0F0"/>
                </a:solidFill>
                <a:latin typeface="Times New Roman" panose="02020603050405020304" charset="0"/>
                <a:cs typeface="Times New Roman" panose="02020603050405020304" charset="0"/>
                <a:sym typeface="+mn-ea"/>
              </a:rPr>
              <a:t>FUTURE SCOPE </a:t>
            </a:r>
            <a:endParaRPr lang="en-US" sz="3200" b="1">
              <a:solidFill>
                <a:srgbClr val="00B0F0"/>
              </a:solidFill>
              <a:latin typeface="Times New Roman" panose="02020603050405020304" charset="0"/>
              <a:cs typeface="Times New Roman" panose="02020603050405020304" charset="0"/>
              <a:sym typeface="+mn-ea"/>
            </a:endParaRPr>
          </a:p>
        </p:txBody>
      </p:sp>
      <p:sp>
        <p:nvSpPr>
          <p:cNvPr id="3" name="Content Placeholder 2"/>
          <p:cNvSpPr>
            <a:spLocks noGrp="1"/>
          </p:cNvSpPr>
          <p:nvPr>
            <p:ph idx="1"/>
          </p:nvPr>
        </p:nvSpPr>
        <p:spPr>
          <a:xfrm>
            <a:off x="838200" y="1370965"/>
            <a:ext cx="10515600" cy="4806315"/>
          </a:xfrm>
        </p:spPr>
        <p:txBody>
          <a:bodyPr>
            <a:normAutofit/>
          </a:bodyPr>
          <a:p>
            <a:pPr algn="just">
              <a:buFont typeface="Wingdings" panose="05000000000000000000" charset="0"/>
              <a:buChar char="Ø"/>
            </a:pPr>
            <a:r>
              <a:rPr lang="en-US" sz="2220">
                <a:latin typeface="Times New Roman" panose="02020603050405020304" charset="0"/>
                <a:cs typeface="Times New Roman" panose="02020603050405020304" charset="0"/>
              </a:rPr>
              <a:t>The future scope of the Automatic Self-Cleaning Smart Toilet System with integrated health monitoring and developments and transformative possibilities. </a:t>
            </a:r>
            <a:endParaRPr lang="en-US" sz="2220">
              <a:latin typeface="Times New Roman" panose="02020603050405020304" charset="0"/>
              <a:cs typeface="Times New Roman" panose="02020603050405020304" charset="0"/>
            </a:endParaRPr>
          </a:p>
          <a:p>
            <a:pPr algn="just">
              <a:buFont typeface="Wingdings" panose="05000000000000000000" charset="0"/>
              <a:buChar char="Ø"/>
            </a:pPr>
            <a:r>
              <a:rPr lang="en-US" sz="2220">
                <a:latin typeface="Times New Roman" panose="02020603050405020304" charset="0"/>
                <a:cs typeface="Times New Roman" panose="02020603050405020304" charset="0"/>
              </a:rPr>
              <a:t>As sustainability gains increasing importance, future iterations of smart toilets will likely focus on minimizing their environmental footprint, through advanced waste disposal methods and eco-friendly energy sources. </a:t>
            </a:r>
            <a:endParaRPr lang="en-US" sz="2220">
              <a:latin typeface="Times New Roman" panose="02020603050405020304" charset="0"/>
              <a:cs typeface="Times New Roman" panose="02020603050405020304" charset="0"/>
            </a:endParaRPr>
          </a:p>
          <a:p>
            <a:pPr algn="just">
              <a:buFont typeface="Wingdings" panose="05000000000000000000" charset="0"/>
              <a:buChar char="Ø"/>
            </a:pPr>
            <a:r>
              <a:rPr lang="en-US" sz="2220">
                <a:latin typeface="Times New Roman" panose="02020603050405020304" charset="0"/>
                <a:cs typeface="Times New Roman" panose="02020603050405020304" charset="0"/>
              </a:rPr>
              <a:t>The utilization of data analytics and artificial intelligence could enable smart toilets to offer  health recommendations and early interventions, thereby contributing to preventive healthcare. </a:t>
            </a:r>
            <a:endParaRPr lang="en-US" sz="2220">
              <a:latin typeface="Times New Roman" panose="02020603050405020304" charset="0"/>
              <a:cs typeface="Times New Roman" panose="02020603050405020304" charset="0"/>
            </a:endParaRPr>
          </a:p>
          <a:p>
            <a:pPr algn="just">
              <a:buFont typeface="Wingdings" panose="05000000000000000000" charset="0"/>
              <a:buChar char="Ø"/>
            </a:pPr>
            <a:r>
              <a:rPr lang="en-US" sz="2220">
                <a:latin typeface="Times New Roman" panose="02020603050405020304" charset="0"/>
                <a:cs typeface="Times New Roman" panose="02020603050405020304" charset="0"/>
              </a:rPr>
              <a:t>Moreover, integration with healthcare systems and the establishment of a wider network of smart toilets in public spaces could create a seamless  of care and improve healthcare outcomes.</a:t>
            </a:r>
            <a:endParaRPr lang="en-US" sz="2220">
              <a:latin typeface="Times New Roman" panose="02020603050405020304" charset="0"/>
              <a:cs typeface="Times New Roman" panose="02020603050405020304" charset="0"/>
            </a:endParaRPr>
          </a:p>
          <a:p>
            <a:pPr algn="just">
              <a:buFont typeface="Wingdings" panose="05000000000000000000" charset="0"/>
              <a:buChar char="Ø"/>
            </a:pPr>
            <a:r>
              <a:rPr lang="en-US" sz="2220">
                <a:latin typeface="Times New Roman" panose="02020603050405020304" charset="0"/>
                <a:cs typeface="Times New Roman" panose="02020603050405020304" charset="0"/>
              </a:rPr>
              <a:t>Privacy and security will be paramount concerns, necessitating the continuous evolution of robust cybersecurity measures to safeguard user data. </a:t>
            </a:r>
            <a:endParaRPr lang="en-US" sz="2220">
              <a:latin typeface="Times New Roman" panose="02020603050405020304" charset="0"/>
              <a:cs typeface="Times New Roman"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840105" y="152400"/>
            <a:ext cx="10515600" cy="725805"/>
          </a:xfrm>
        </p:spPr>
        <p:txBody>
          <a:bodyPr>
            <a:normAutofit/>
          </a:bodyPr>
          <a:p>
            <a:r>
              <a:rPr lang="en-US" sz="3200" b="1">
                <a:solidFill>
                  <a:srgbClr val="00B0F0"/>
                </a:solidFill>
                <a:latin typeface="Times New Roman" panose="02020603050405020304" charset="0"/>
                <a:cs typeface="Times New Roman" panose="02020603050405020304" charset="0"/>
                <a:sym typeface="+mn-ea"/>
              </a:rPr>
              <a:t>SYSTEM SPECIFICATION </a:t>
            </a:r>
            <a:endParaRPr lang="en-US" sz="3200" b="1">
              <a:solidFill>
                <a:srgbClr val="00B0F0"/>
              </a:solidFill>
              <a:latin typeface="Times New Roman" panose="02020603050405020304" charset="0"/>
              <a:cs typeface="Times New Roman" panose="02020603050405020304" charset="0"/>
              <a:sym typeface="+mn-ea"/>
            </a:endParaRPr>
          </a:p>
        </p:txBody>
      </p:sp>
      <p:sp>
        <p:nvSpPr>
          <p:cNvPr id="5" name="Text Placeholder 4"/>
          <p:cNvSpPr>
            <a:spLocks noGrp="1"/>
          </p:cNvSpPr>
          <p:nvPr>
            <p:ph type="body" idx="1"/>
          </p:nvPr>
        </p:nvSpPr>
        <p:spPr>
          <a:xfrm>
            <a:off x="840105" y="1118870"/>
            <a:ext cx="5157470" cy="426085"/>
          </a:xfrm>
        </p:spPr>
        <p:txBody>
          <a:bodyPr>
            <a:noAutofit/>
          </a:bodyPr>
          <a:p>
            <a:endParaRPr lang="en-US" sz="2800">
              <a:solidFill>
                <a:schemeClr val="accent5">
                  <a:lumMod val="50000"/>
                </a:schemeClr>
              </a:solidFill>
              <a:sym typeface="+mn-ea"/>
            </a:endParaRPr>
          </a:p>
          <a:p>
            <a:endParaRPr lang="en-US" sz="2800">
              <a:solidFill>
                <a:schemeClr val="accent5">
                  <a:lumMod val="50000"/>
                </a:schemeClr>
              </a:solidFill>
              <a:sym typeface="+mn-ea"/>
            </a:endParaRPr>
          </a:p>
          <a:p>
            <a:endParaRPr lang="en-US" sz="2100" b="1">
              <a:solidFill>
                <a:schemeClr val="accent5">
                  <a:lumMod val="50000"/>
                </a:schemeClr>
              </a:solidFill>
            </a:endParaRPr>
          </a:p>
        </p:txBody>
      </p:sp>
      <p:sp>
        <p:nvSpPr>
          <p:cNvPr id="6" name="Content Placeholder 5"/>
          <p:cNvSpPr>
            <a:spLocks noGrp="1"/>
          </p:cNvSpPr>
          <p:nvPr>
            <p:ph sz="half" idx="2"/>
          </p:nvPr>
        </p:nvSpPr>
        <p:spPr>
          <a:xfrm>
            <a:off x="637540" y="964565"/>
            <a:ext cx="5534660" cy="5321935"/>
          </a:xfrm>
        </p:spPr>
        <p:txBody>
          <a:bodyPr>
            <a:noAutofit/>
          </a:bodyPr>
          <a:p>
            <a:pPr marL="0" indent="0">
              <a:buFont typeface="Wingdings" panose="05000000000000000000" charset="0"/>
              <a:buNone/>
            </a:pPr>
            <a:r>
              <a:rPr lang="en-US" sz="2400" b="1">
                <a:solidFill>
                  <a:srgbClr val="00B0F0"/>
                </a:solidFill>
                <a:latin typeface="Times New Roman" panose="02020603050405020304" charset="0"/>
                <a:cs typeface="Times New Roman" panose="02020603050405020304" charset="0"/>
                <a:sym typeface="+mn-ea"/>
              </a:rPr>
              <a:t>Hardware specification </a:t>
            </a:r>
            <a:endParaRPr lang="en-US" sz="2400" b="1">
              <a:solidFill>
                <a:srgbClr val="00B0F0"/>
              </a:solidFill>
              <a:latin typeface="Times New Roman" panose="02020603050405020304" charset="0"/>
              <a:cs typeface="Times New Roman" panose="02020603050405020304" charset="0"/>
              <a:sym typeface="+mn-ea"/>
            </a:endParaRPr>
          </a:p>
          <a:p>
            <a:pPr>
              <a:buFont typeface="Wingdings" panose="05000000000000000000" charset="0"/>
              <a:buChar char="Ø"/>
            </a:pPr>
            <a:r>
              <a:rPr lang="en-US" sz="2400">
                <a:sym typeface="+mn-ea"/>
              </a:rPr>
              <a:t>Atmel328 Microcontroller.</a:t>
            </a:r>
            <a:endParaRPr lang="en-US" sz="2400"/>
          </a:p>
          <a:p>
            <a:pPr>
              <a:buFont typeface="Wingdings" panose="05000000000000000000" charset="0"/>
              <a:buChar char="Ø"/>
            </a:pPr>
            <a:r>
              <a:rPr lang="en-US" sz="2400">
                <a:sym typeface="+mn-ea"/>
              </a:rPr>
              <a:t>Esp8266 wi fi device.</a:t>
            </a:r>
            <a:endParaRPr lang="en-US" sz="2400"/>
          </a:p>
          <a:p>
            <a:pPr>
              <a:buFont typeface="Wingdings" panose="05000000000000000000" charset="0"/>
              <a:buChar char="Ø"/>
            </a:pPr>
            <a:r>
              <a:rPr lang="en-US" sz="2400">
                <a:sym typeface="+mn-ea"/>
              </a:rPr>
              <a:t> </a:t>
            </a:r>
            <a:r>
              <a:rPr lang="en-US" sz="2400">
                <a:solidFill>
                  <a:schemeClr val="tx1"/>
                </a:solidFill>
                <a:sym typeface="+mn-ea"/>
              </a:rPr>
              <a:t>bio enzyme  </a:t>
            </a:r>
            <a:r>
              <a:rPr lang="en-US" sz="2400">
                <a:sym typeface="+mn-ea"/>
              </a:rPr>
              <a:t>sensor</a:t>
            </a:r>
            <a:endParaRPr lang="en-US" sz="2400"/>
          </a:p>
          <a:p>
            <a:pPr>
              <a:buFont typeface="Wingdings" panose="05000000000000000000" charset="0"/>
              <a:buChar char="Ø"/>
            </a:pPr>
            <a:r>
              <a:rPr lang="en-US" sz="2400">
                <a:sym typeface="+mn-ea"/>
              </a:rPr>
              <a:t>PIR sensor</a:t>
            </a:r>
            <a:endParaRPr lang="en-US" sz="2400"/>
          </a:p>
          <a:p>
            <a:pPr>
              <a:buFont typeface="Wingdings" panose="05000000000000000000" charset="0"/>
              <a:buChar char="Ø"/>
            </a:pPr>
            <a:r>
              <a:rPr lang="en-US" sz="2400">
                <a:sym typeface="+mn-ea"/>
              </a:rPr>
              <a:t>Ultrasonic sensor</a:t>
            </a:r>
            <a:endParaRPr lang="en-US" sz="2400"/>
          </a:p>
          <a:p>
            <a:pPr>
              <a:buFont typeface="Wingdings" panose="05000000000000000000" charset="0"/>
              <a:buChar char="Ø"/>
            </a:pPr>
            <a:r>
              <a:rPr lang="en-US" sz="2400">
                <a:sym typeface="+mn-ea"/>
              </a:rPr>
              <a:t>Driver controller</a:t>
            </a:r>
            <a:endParaRPr lang="en-US" sz="2400"/>
          </a:p>
          <a:p>
            <a:pPr>
              <a:buFont typeface="Wingdings" panose="05000000000000000000" charset="0"/>
              <a:buChar char="Ø"/>
            </a:pPr>
            <a:r>
              <a:rPr lang="en-US" sz="2400">
                <a:sym typeface="+mn-ea"/>
              </a:rPr>
              <a:t>Relay</a:t>
            </a:r>
            <a:endParaRPr lang="en-US" sz="2400"/>
          </a:p>
          <a:p>
            <a:pPr>
              <a:buFont typeface="Wingdings" panose="05000000000000000000" charset="0"/>
              <a:buChar char="Ø"/>
            </a:pPr>
            <a:r>
              <a:rPr lang="en-US" sz="2400">
                <a:sym typeface="+mn-ea"/>
              </a:rPr>
              <a:t>Light</a:t>
            </a:r>
            <a:endParaRPr lang="en-US" sz="2400"/>
          </a:p>
          <a:p>
            <a:pPr>
              <a:buFont typeface="Wingdings" panose="05000000000000000000" charset="0"/>
              <a:buChar char="Ø"/>
            </a:pPr>
            <a:r>
              <a:rPr lang="en-US" sz="2400">
                <a:sym typeface="+mn-ea"/>
              </a:rPr>
              <a:t>Exhaust fan</a:t>
            </a:r>
            <a:endParaRPr lang="en-US" sz="2400"/>
          </a:p>
          <a:p>
            <a:pPr>
              <a:buFont typeface="Wingdings" panose="05000000000000000000" charset="0"/>
              <a:buChar char="Ø"/>
            </a:pPr>
            <a:r>
              <a:rPr lang="en-US" sz="2400">
                <a:sym typeface="+mn-ea"/>
              </a:rPr>
              <a:t>water pump</a:t>
            </a:r>
            <a:endParaRPr lang="en-US" sz="2400"/>
          </a:p>
          <a:p>
            <a:pPr>
              <a:buFont typeface="Wingdings" panose="05000000000000000000" charset="0"/>
              <a:buChar char="Ø"/>
            </a:pPr>
            <a:r>
              <a:rPr lang="en-US" sz="2400">
                <a:sym typeface="+mn-ea"/>
              </a:rPr>
              <a:t>Hot air dryer</a:t>
            </a:r>
            <a:endParaRPr lang="en-US" sz="2400"/>
          </a:p>
          <a:p>
            <a:pPr>
              <a:buFont typeface="Wingdings" panose="05000000000000000000" charset="0"/>
              <a:buChar char="Ø"/>
            </a:pPr>
            <a:r>
              <a:rPr lang="en-US" sz="2400">
                <a:sym typeface="+mn-ea"/>
              </a:rPr>
              <a:t>Air freshener </a:t>
            </a:r>
            <a:endParaRPr lang="en-US" sz="2400"/>
          </a:p>
          <a:p>
            <a:endParaRPr lang="en-US" sz="1600"/>
          </a:p>
        </p:txBody>
      </p:sp>
      <p:sp>
        <p:nvSpPr>
          <p:cNvPr id="7" name="Text Placeholder 6"/>
          <p:cNvSpPr>
            <a:spLocks noGrp="1"/>
          </p:cNvSpPr>
          <p:nvPr>
            <p:ph type="body" sz="quarter" idx="3"/>
          </p:nvPr>
        </p:nvSpPr>
        <p:spPr>
          <a:xfrm>
            <a:off x="6172200" y="965200"/>
            <a:ext cx="5183505" cy="445135"/>
          </a:xfrm>
        </p:spPr>
        <p:txBody>
          <a:bodyPr>
            <a:noAutofit/>
          </a:bodyPr>
          <a:p>
            <a:r>
              <a:rPr lang="en-US" sz="2700">
                <a:solidFill>
                  <a:srgbClr val="00B0F0"/>
                </a:solidFill>
                <a:latin typeface="Times New Roman" panose="02020603050405020304" charset="0"/>
                <a:cs typeface="Times New Roman" panose="02020603050405020304" charset="0"/>
                <a:sym typeface="+mn-ea"/>
              </a:rPr>
              <a:t>Software specification</a:t>
            </a:r>
            <a:endParaRPr lang="en-US" sz="2700">
              <a:solidFill>
                <a:srgbClr val="00B0F0"/>
              </a:solidFill>
              <a:latin typeface="Times New Roman" panose="02020603050405020304" charset="0"/>
              <a:cs typeface="Times New Roman" panose="02020603050405020304" charset="0"/>
              <a:sym typeface="+mn-ea"/>
            </a:endParaRPr>
          </a:p>
        </p:txBody>
      </p:sp>
      <p:sp>
        <p:nvSpPr>
          <p:cNvPr id="8" name="Content Placeholder 7"/>
          <p:cNvSpPr>
            <a:spLocks noGrp="1"/>
          </p:cNvSpPr>
          <p:nvPr>
            <p:ph sz="quarter" idx="4"/>
          </p:nvPr>
        </p:nvSpPr>
        <p:spPr>
          <a:xfrm>
            <a:off x="6520815" y="1496695"/>
            <a:ext cx="4834890" cy="4693285"/>
          </a:xfrm>
        </p:spPr>
        <p:txBody>
          <a:bodyPr>
            <a:normAutofit fontScale="90000"/>
          </a:bodyPr>
          <a:p>
            <a:pPr>
              <a:buFont typeface="Wingdings" panose="05000000000000000000" charset="0"/>
              <a:buChar char="Ø"/>
            </a:pPr>
            <a:r>
              <a:rPr lang="en-US" sz="2400"/>
              <a:t>Keil software </a:t>
            </a:r>
            <a:endParaRPr lang="en-US" sz="2400"/>
          </a:p>
          <a:p>
            <a:pPr>
              <a:buFont typeface="Wingdings" panose="05000000000000000000" charset="0"/>
              <a:buChar char="Ø"/>
            </a:pPr>
            <a:r>
              <a:rPr lang="en-US" sz="2400"/>
              <a:t>Android studio</a:t>
            </a:r>
            <a:endParaRPr lang="en-US" sz="2400"/>
          </a:p>
          <a:p>
            <a:pPr>
              <a:buFont typeface="Wingdings" panose="05000000000000000000" charset="0"/>
              <a:buChar char="Ø"/>
            </a:pPr>
            <a:r>
              <a:rPr lang="en-US" sz="2400"/>
              <a:t>Thingspeak IOT cloud.</a:t>
            </a:r>
            <a:endParaRPr lang="en-US" sz="2400"/>
          </a:p>
          <a:p>
            <a:pPr>
              <a:buFont typeface="Wingdings" panose="05000000000000000000" charset="0"/>
              <a:buChar char="Ø"/>
            </a:pPr>
            <a:endParaRPr lang="en-US">
              <a:solidFill>
                <a:srgbClr val="00B0F0"/>
              </a:solidFill>
            </a:endParaRPr>
          </a:p>
          <a:p>
            <a:pPr marL="0" indent="0">
              <a:buFont typeface="Wingdings" panose="05000000000000000000" charset="0"/>
              <a:buNone/>
            </a:pPr>
            <a:r>
              <a:rPr lang="en-US" b="1">
                <a:solidFill>
                  <a:srgbClr val="00B0F0"/>
                </a:solidFill>
                <a:latin typeface="Times New Roman" panose="02020603050405020304" charset="0"/>
                <a:cs typeface="Times New Roman" panose="02020603050405020304" charset="0"/>
              </a:rPr>
              <a:t>Programming language</a:t>
            </a:r>
            <a:endParaRPr lang="en-US" b="1">
              <a:solidFill>
                <a:srgbClr val="00B0F0"/>
              </a:solidFill>
              <a:latin typeface="Times New Roman" panose="02020603050405020304" charset="0"/>
              <a:cs typeface="Times New Roman" panose="02020603050405020304" charset="0"/>
            </a:endParaRPr>
          </a:p>
          <a:p>
            <a:pPr marL="0" indent="0">
              <a:buFont typeface="Wingdings" panose="05000000000000000000" charset="0"/>
              <a:buNone/>
            </a:pPr>
            <a:r>
              <a:rPr lang="en-US" b="1">
                <a:solidFill>
                  <a:schemeClr val="tx1"/>
                </a:solidFill>
                <a:latin typeface="Times New Roman" panose="02020603050405020304" charset="0"/>
                <a:cs typeface="Times New Roman" panose="02020603050405020304" charset="0"/>
              </a:rPr>
              <a:t>For android application</a:t>
            </a:r>
            <a:endParaRPr lang="en-US" b="1">
              <a:solidFill>
                <a:schemeClr val="tx1"/>
              </a:solidFill>
              <a:latin typeface="Times New Roman" panose="02020603050405020304" charset="0"/>
              <a:cs typeface="Times New Roman" panose="02020603050405020304" charset="0"/>
            </a:endParaRPr>
          </a:p>
          <a:p>
            <a:pPr>
              <a:buFont typeface="Wingdings" panose="05000000000000000000" charset="0"/>
              <a:buChar char="Ø"/>
            </a:pPr>
            <a:r>
              <a:rPr lang="en-US">
                <a:sym typeface="+mn-ea"/>
              </a:rPr>
              <a:t>Front end: XML</a:t>
            </a:r>
            <a:endParaRPr lang="en-US"/>
          </a:p>
          <a:p>
            <a:pPr>
              <a:buFont typeface="Wingdings" panose="05000000000000000000" charset="0"/>
              <a:buChar char="Ø"/>
            </a:pPr>
            <a:r>
              <a:rPr lang="en-US">
                <a:sym typeface="+mn-ea"/>
              </a:rPr>
              <a:t>back end:  java. </a:t>
            </a:r>
            <a:endParaRPr lang="en-US" b="1">
              <a:solidFill>
                <a:srgbClr val="00B0F0"/>
              </a:solidFill>
            </a:endParaRPr>
          </a:p>
          <a:p>
            <a:pPr marL="0" indent="0">
              <a:buFont typeface="Wingdings" panose="05000000000000000000" charset="0"/>
              <a:buNone/>
            </a:pPr>
            <a:r>
              <a:rPr lang="en-US" b="1">
                <a:solidFill>
                  <a:schemeClr val="tx1"/>
                </a:solidFill>
                <a:latin typeface="Times New Roman" panose="02020603050405020304" charset="0"/>
                <a:cs typeface="Times New Roman" panose="02020603050405020304" charset="0"/>
              </a:rPr>
              <a:t>For hardware.</a:t>
            </a:r>
            <a:endParaRPr lang="en-US" b="1">
              <a:solidFill>
                <a:schemeClr val="tx1"/>
              </a:solidFill>
              <a:latin typeface="Times New Roman" panose="02020603050405020304" charset="0"/>
              <a:cs typeface="Times New Roman" panose="02020603050405020304" charset="0"/>
            </a:endParaRPr>
          </a:p>
          <a:p>
            <a:pPr>
              <a:buFont typeface="Wingdings" panose="05000000000000000000" charset="0"/>
              <a:buChar char="Ø"/>
            </a:pPr>
            <a:r>
              <a:rPr lang="en-US" sz="2400"/>
              <a:t>C++.</a:t>
            </a:r>
            <a:endParaRPr lang="en-US" sz="2400"/>
          </a:p>
          <a:p>
            <a:pPr>
              <a:buFont typeface="Wingdings" panose="05000000000000000000" charset="0"/>
              <a:buChar char="Ø"/>
            </a:pPr>
            <a:endParaRPr lang="en-US"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838200" y="1691005"/>
            <a:ext cx="10515600" cy="4351338"/>
          </a:xfrm>
        </p:spPr>
        <p:txBody>
          <a:bodyPr/>
          <a:p>
            <a:endParaRPr lang="en-US"/>
          </a:p>
          <a:p>
            <a:endParaRPr lang="en-US"/>
          </a:p>
          <a:p>
            <a:endParaRPr lang="en-US"/>
          </a:p>
          <a:p>
            <a:pPr marL="0" indent="0">
              <a:buNone/>
            </a:pPr>
            <a:r>
              <a:rPr lang="en-US"/>
              <a:t>                                      </a:t>
            </a:r>
            <a:r>
              <a:rPr lang="en-US" b="1">
                <a:solidFill>
                  <a:srgbClr val="00B0F0"/>
                </a:solidFill>
                <a:latin typeface="Times New Roman" panose="02020603050405020304" charset="0"/>
                <a:cs typeface="Times New Roman" panose="02020603050405020304" charset="0"/>
              </a:rPr>
              <a:t>    </a:t>
            </a:r>
            <a:r>
              <a:rPr lang="en-US" sz="5400" b="1">
                <a:solidFill>
                  <a:srgbClr val="00B0F0"/>
                </a:solidFill>
                <a:latin typeface="Times New Roman" panose="02020603050405020304" charset="0"/>
                <a:cs typeface="Times New Roman" panose="02020603050405020304" charset="0"/>
              </a:rPr>
              <a:t>Thank you </a:t>
            </a:r>
            <a:endParaRPr lang="en-US" sz="5400" b="1">
              <a:solidFill>
                <a:srgbClr val="00B0F0"/>
              </a:solidFill>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74065"/>
          </a:xfrm>
        </p:spPr>
        <p:txBody>
          <a:bodyPr/>
          <a:p>
            <a:r>
              <a:rPr lang="en-US" sz="3200" b="1">
                <a:solidFill>
                  <a:srgbClr val="00B0F0"/>
                </a:solidFill>
                <a:latin typeface="Times New Roman" panose="02020603050405020304" charset="0"/>
                <a:cs typeface="Times New Roman" panose="02020603050405020304" charset="0"/>
              </a:rPr>
              <a:t>ABSTRACT </a:t>
            </a:r>
            <a:endParaRPr lang="en-US" sz="3200" b="1">
              <a:solidFill>
                <a:srgbClr val="00B0F0"/>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548005" y="1061720"/>
            <a:ext cx="11125835" cy="5796280"/>
          </a:xfrm>
        </p:spPr>
        <p:txBody>
          <a:bodyPr>
            <a:normAutofit/>
          </a:bodyPr>
          <a:p>
            <a:pPr algn="just">
              <a:buFont typeface="Wingdings" panose="05000000000000000000" charset="0"/>
              <a:buChar char="Ø"/>
            </a:pPr>
            <a:r>
              <a:rPr lang="en-US" sz="2000">
                <a:latin typeface="Times New Roman" panose="02020603050405020304" charset="0"/>
                <a:cs typeface="Times New Roman" panose="02020603050405020304" charset="0"/>
              </a:rPr>
              <a:t>In today's modern world, access to hygienic public restrooms, especially for women, remains a pervasive challenge. This project addresses this problem by proposing the development of an innovative automatic self-cleaning toilet system. Unlike traditional systems, this toilet emphasizes ultraviolet (UV) disinfection, hot air drying, and intelligent water conservation.</a:t>
            </a:r>
            <a:endParaRPr lang="en-US" sz="2000">
              <a:latin typeface="Times New Roman" panose="02020603050405020304" charset="0"/>
              <a:cs typeface="Times New Roman" panose="02020603050405020304" charset="0"/>
            </a:endParaRPr>
          </a:p>
          <a:p>
            <a:pPr algn="just">
              <a:buFont typeface="Wingdings" panose="05000000000000000000" charset="0"/>
              <a:buChar char="Ø"/>
            </a:pPr>
            <a:r>
              <a:rPr lang="en-US" sz="2000">
                <a:latin typeface="Times New Roman" panose="02020603050405020304" charset="0"/>
                <a:cs typeface="Times New Roman" panose="02020603050405020304" charset="0"/>
              </a:rPr>
              <a:t>The system maintains a pleasant restroom environment through the integration of an air freshener.our project presents an innovative urine protein detection sensor integrated into this smart toilet system, augmented by machine learning techniques. </a:t>
            </a:r>
            <a:endParaRPr lang="en-US" sz="2000">
              <a:latin typeface="Times New Roman" panose="02020603050405020304" charset="0"/>
              <a:cs typeface="Times New Roman" panose="02020603050405020304" charset="0"/>
            </a:endParaRPr>
          </a:p>
          <a:p>
            <a:pPr algn="just">
              <a:buFont typeface="Wingdings" panose="05000000000000000000" charset="0"/>
              <a:buChar char="Ø"/>
            </a:pPr>
            <a:r>
              <a:rPr lang="en-US" sz="2000">
                <a:latin typeface="Times New Roman" panose="02020603050405020304" charset="0"/>
                <a:cs typeface="Times New Roman" panose="02020603050405020304" charset="0"/>
              </a:rPr>
              <a:t>This sensor leverages biosensor technology, specifically enzyme-based and antibody-based approaches, to accurately and selectively detect urine protein levels.The concept of a smart toilet, incorporating the monitoring of urine samples for kidney failure detection through IoT (Internet of Things) technology adds a critical health-related dimension to the system. </a:t>
            </a:r>
            <a:endParaRPr lang="en-US" sz="2000">
              <a:latin typeface="Times New Roman" panose="02020603050405020304" charset="0"/>
              <a:cs typeface="Times New Roman" panose="02020603050405020304" charset="0"/>
            </a:endParaRPr>
          </a:p>
          <a:p>
            <a:pPr algn="just">
              <a:buFont typeface="Wingdings" panose="05000000000000000000" charset="0"/>
              <a:buChar char="Ø"/>
            </a:pPr>
            <a:r>
              <a:rPr lang="en-US" sz="2000">
                <a:latin typeface="Times New Roman" panose="02020603050405020304" charset="0"/>
                <a:cs typeface="Times New Roman" panose="02020603050405020304" charset="0"/>
              </a:rPr>
              <a:t>Designed to address the persistent challenge of locating clean and accessible public restrooms, especially in urban areas and during travel. Through seamless integration with an Android application, our system empowers users to effortlessly pinpoint the nearest available smart toilets in real-time, also user can register their compliant about toilet condition throught android app. The  GPS technology, this feature offers unparalleled convenience by offering turn-by-turn directions to the nearest restroom, ensuring users can quickly and easily find a clean and well-maintained facility when they need it most and also monitor the user selected particular restroom availability.</a:t>
            </a:r>
            <a:endParaRPr lang="en-US" sz="200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80745"/>
          </a:xfrm>
        </p:spPr>
        <p:txBody>
          <a:bodyPr/>
          <a:p>
            <a:r>
              <a:rPr lang="en-US" sz="3200" b="1">
                <a:solidFill>
                  <a:srgbClr val="00B0F0"/>
                </a:solidFill>
                <a:latin typeface="Times New Roman" panose="02020603050405020304" charset="0"/>
                <a:cs typeface="Times New Roman" panose="02020603050405020304" charset="0"/>
              </a:rPr>
              <a:t>OBJECTIVE</a:t>
            </a:r>
            <a:endParaRPr lang="en-US" sz="3200" b="1">
              <a:solidFill>
                <a:srgbClr val="00B0F0"/>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341120"/>
            <a:ext cx="10515600" cy="4836160"/>
          </a:xfrm>
        </p:spPr>
        <p:txBody>
          <a:bodyPr>
            <a:normAutofit/>
          </a:bodyPr>
          <a:p>
            <a:pPr algn="just">
              <a:buFont typeface="Wingdings" panose="05000000000000000000" charset="0"/>
              <a:buChar char="Ø"/>
            </a:pPr>
            <a:r>
              <a:rPr lang="en-US" sz="2220">
                <a:latin typeface="Times New Roman" panose="02020603050405020304" charset="0"/>
                <a:cs typeface="Times New Roman" panose="02020603050405020304" charset="0"/>
              </a:rPr>
              <a:t> The public restroom facilities by developing an innovative smart toilet system that addresses both hygiene and health monitoring.</a:t>
            </a:r>
            <a:endParaRPr lang="en-US" sz="2220">
              <a:latin typeface="Times New Roman" panose="02020603050405020304" charset="0"/>
              <a:cs typeface="Times New Roman" panose="02020603050405020304" charset="0"/>
            </a:endParaRPr>
          </a:p>
          <a:p>
            <a:pPr algn="just">
              <a:buFont typeface="Wingdings" panose="05000000000000000000" charset="0"/>
              <a:buChar char="Ø"/>
            </a:pPr>
            <a:r>
              <a:rPr lang="en-US" sz="2220">
                <a:latin typeface="Times New Roman" panose="02020603050405020304" charset="0"/>
                <a:cs typeface="Times New Roman" panose="02020603050405020304" charset="0"/>
              </a:rPr>
              <a:t>We aim to create a public restroom experience that surpasses traditional standards, emphasizing cleanliness, convenience, and accessibility. Through the integration of ultraviolet (UV) disinfection, hot air drying, and intelligent water conservation, we seek to enhance restroom hygiene while minimizing resource wastage.</a:t>
            </a:r>
            <a:endParaRPr lang="en-US" sz="2220">
              <a:latin typeface="Times New Roman" panose="02020603050405020304" charset="0"/>
              <a:cs typeface="Times New Roman" panose="02020603050405020304" charset="0"/>
            </a:endParaRPr>
          </a:p>
          <a:p>
            <a:pPr algn="just">
              <a:buFont typeface="Wingdings" panose="05000000000000000000" charset="0"/>
              <a:buChar char="Ø"/>
            </a:pPr>
            <a:r>
              <a:rPr lang="en-US" sz="2220">
                <a:latin typeface="Times New Roman" panose="02020603050405020304" charset="0"/>
                <a:cs typeface="Times New Roman" panose="02020603050405020304" charset="0"/>
              </a:rPr>
              <a:t>By seamlessly integrating with an Android application and leveraging GPS technology, our objective is to empower users to effortlessly locate the nearest clean and well-maintained smart toilets in real-time, ensuring they can easily access a restroom facility whenever the need arises and </a:t>
            </a:r>
            <a:r>
              <a:rPr lang="en-US" sz="2220">
                <a:latin typeface="Times New Roman" panose="02020603050405020304" charset="0"/>
                <a:cs typeface="Times New Roman" panose="02020603050405020304" charset="0"/>
                <a:sym typeface="+mn-ea"/>
              </a:rPr>
              <a:t>monitor the user selected particular restroom availability</a:t>
            </a:r>
            <a:r>
              <a:rPr lang="en-US" sz="2220">
                <a:latin typeface="Times New Roman" panose="02020603050405020304" charset="0"/>
                <a:cs typeface="Times New Roman" panose="02020603050405020304" charset="0"/>
              </a:rPr>
              <a:t>.</a:t>
            </a:r>
            <a:endParaRPr lang="en-US" sz="2220">
              <a:latin typeface="Times New Roman" panose="02020603050405020304" charset="0"/>
              <a:cs typeface="Times New Roman" panose="02020603050405020304" charset="0"/>
            </a:endParaRPr>
          </a:p>
          <a:p>
            <a:pPr algn="just">
              <a:buFont typeface="Wingdings" panose="05000000000000000000" charset="0"/>
              <a:buChar char="Ø"/>
            </a:pPr>
            <a:r>
              <a:rPr lang="en-US" sz="2220">
                <a:latin typeface="Times New Roman" panose="02020603050405020304" charset="0"/>
                <a:cs typeface="Times New Roman" panose="02020603050405020304" charset="0"/>
              </a:rPr>
              <a:t> To improve public sanitation, health awareness, and overall restroom quality, aligning with our commitment to innovation, sustainability, and user well-being.</a:t>
            </a:r>
            <a:endParaRPr lang="en-US" sz="2220">
              <a:latin typeface="Times New Roman" panose="02020603050405020304" charset="0"/>
              <a:cs typeface="Times New Roman" panose="02020603050405020304" charset="0"/>
            </a:endParaRPr>
          </a:p>
          <a:p>
            <a:pPr algn="just">
              <a:buFont typeface="Wingdings" panose="05000000000000000000" charset="0"/>
              <a:buChar char="Ø"/>
            </a:pPr>
            <a:endParaRPr lang="en-US" sz="222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rgbClr val="00B0F0"/>
                </a:solidFill>
                <a:latin typeface="Times New Roman" panose="02020603050405020304" charset="0"/>
                <a:cs typeface="Times New Roman" panose="02020603050405020304" charset="0"/>
              </a:rPr>
              <a:t>INTRODUCTION</a:t>
            </a:r>
            <a:endParaRPr lang="en-US" sz="3200" b="1">
              <a:solidFill>
                <a:srgbClr val="00B0F0"/>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318895"/>
            <a:ext cx="10515600" cy="4858385"/>
          </a:xfrm>
        </p:spPr>
        <p:txBody>
          <a:bodyPr>
            <a:normAutofit/>
          </a:bodyPr>
          <a:p>
            <a:pPr algn="just">
              <a:buFont typeface="Wingdings" panose="05000000000000000000" charset="0"/>
              <a:buChar char="Ø"/>
            </a:pPr>
            <a:r>
              <a:rPr lang="en-US" sz="2000">
                <a:latin typeface="Times New Roman" panose="02020603050405020304" charset="0"/>
                <a:cs typeface="Times New Roman" panose="02020603050405020304" charset="0"/>
              </a:rPr>
              <a:t>In today's rapidly advancing world, despite the numerous technological breakthroughs, one persistent challenge remains largely unaddressed – the availability of clean and accessible public restrooms, particularly for women. </a:t>
            </a:r>
            <a:endParaRPr lang="en-US" sz="2000">
              <a:latin typeface="Times New Roman" panose="02020603050405020304" charset="0"/>
              <a:cs typeface="Times New Roman" panose="02020603050405020304" charset="0"/>
            </a:endParaRPr>
          </a:p>
          <a:p>
            <a:pPr algn="just">
              <a:buFont typeface="Wingdings" panose="05000000000000000000" charset="0"/>
              <a:buChar char="Ø"/>
            </a:pPr>
            <a:r>
              <a:rPr lang="en-US" sz="2000">
                <a:latin typeface="Times New Roman" panose="02020603050405020304" charset="0"/>
                <a:cs typeface="Times New Roman" panose="02020603050405020304" charset="0"/>
              </a:rPr>
              <a:t>The inconvenience and discomfort caused by inadequate restroom facilities, especially in urban areas and during travel, continue to plague individuals worldwide. Recognizing this pervasive issue, our project endeavors to tackle this problem head-on by introducing an innovative and transformative solution “The Automatic Self-Cleaning Smart Toilet System”.</a:t>
            </a:r>
            <a:endParaRPr lang="en-US" sz="2000">
              <a:latin typeface="Times New Roman" panose="02020603050405020304" charset="0"/>
              <a:cs typeface="Times New Roman" panose="02020603050405020304" charset="0"/>
            </a:endParaRPr>
          </a:p>
          <a:p>
            <a:pPr algn="just">
              <a:buFont typeface="Wingdings" panose="05000000000000000000" charset="0"/>
              <a:buChar char="Ø"/>
            </a:pPr>
            <a:r>
              <a:rPr lang="en-US" sz="2000">
                <a:latin typeface="Times New Roman" panose="02020603050405020304" charset="0"/>
                <a:cs typeface="Times New Roman" panose="02020603050405020304" charset="0"/>
              </a:rPr>
              <a:t>The heart of our system lies in its emphasis on hygiene and convenience, achieved through a combination of advanced features including ultraviolet (UV) disinfection, hot air drying, intelligent water conservation, and even an integrated air freshener. This comprehensive approach ensures that each visit to our smart toilet is not just a necessity but also a pleasant experience.</a:t>
            </a:r>
            <a:endParaRPr lang="en-US" sz="20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rgbClr val="00B0F0"/>
                </a:solidFill>
                <a:latin typeface="Times New Roman" panose="02020603050405020304" charset="0"/>
                <a:cs typeface="Times New Roman" panose="02020603050405020304" charset="0"/>
              </a:rPr>
              <a:t>EXISTING METHOD </a:t>
            </a:r>
            <a:endParaRPr lang="en-US" sz="3200" b="1">
              <a:solidFill>
                <a:srgbClr val="00B0F0"/>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825625"/>
            <a:ext cx="10784205" cy="4351655"/>
          </a:xfrm>
        </p:spPr>
        <p:txBody>
          <a:bodyPr/>
          <a:p>
            <a:pPr algn="just"/>
            <a:r>
              <a:rPr lang="en-US" sz="2000">
                <a:latin typeface="Times New Roman" panose="02020603050405020304" charset="0"/>
                <a:cs typeface="Times New Roman" panose="02020603050405020304" charset="0"/>
              </a:rPr>
              <a:t>In this existing method public restroom systems have long relied on manual cleaning and maintenance practices, resulting in various challenges related to hygiene, accessibility, and user satisfaction. </a:t>
            </a:r>
            <a:endParaRPr lang="en-US" sz="2000">
              <a:latin typeface="Times New Roman" panose="02020603050405020304" charset="0"/>
              <a:cs typeface="Times New Roman" panose="02020603050405020304" charset="0"/>
            </a:endParaRPr>
          </a:p>
          <a:p>
            <a:pPr algn="just"/>
            <a:endParaRPr lang="en-US" sz="2000">
              <a:latin typeface="Times New Roman" panose="02020603050405020304" charset="0"/>
              <a:cs typeface="Times New Roman" panose="02020603050405020304" charset="0"/>
            </a:endParaRPr>
          </a:p>
          <a:p>
            <a:pPr algn="just"/>
            <a:r>
              <a:rPr lang="en-US" sz="2000">
                <a:latin typeface="Times New Roman" panose="02020603050405020304" charset="0"/>
                <a:cs typeface="Times New Roman" panose="02020603050405020304" charset="0"/>
              </a:rPr>
              <a:t>These conventional restrooms typically incorporate basic flushing mechanisms and limited sanitation features, often leading to issues such as unpleasant odors, insufficient cleanliness, and water wastage.</a:t>
            </a:r>
            <a:endParaRPr lang="en-US" sz="2000">
              <a:latin typeface="Times New Roman" panose="02020603050405020304" charset="0"/>
              <a:cs typeface="Times New Roman" panose="02020603050405020304" charset="0"/>
            </a:endParaRPr>
          </a:p>
          <a:p>
            <a:pPr algn="just"/>
            <a:endParaRPr lang="en-US" sz="2000">
              <a:latin typeface="Times New Roman" panose="02020603050405020304" charset="0"/>
              <a:cs typeface="Times New Roman" panose="02020603050405020304" charset="0"/>
            </a:endParaRPr>
          </a:p>
          <a:p>
            <a:pPr algn="just"/>
            <a:r>
              <a:rPr lang="en-US" sz="2000">
                <a:latin typeface="Times New Roman" panose="02020603050405020304" charset="0"/>
                <a:cs typeface="Times New Roman" panose="02020603050405020304" charset="0"/>
              </a:rPr>
              <a:t>The users cannot track the locations of the restrooms.</a:t>
            </a:r>
            <a:endParaRPr lang="en-US" sz="20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21335"/>
          </a:xfrm>
        </p:spPr>
        <p:txBody>
          <a:bodyPr>
            <a:normAutofit fontScale="90000"/>
          </a:bodyPr>
          <a:p>
            <a:r>
              <a:rPr lang="en-US" sz="3555" b="1">
                <a:solidFill>
                  <a:srgbClr val="00B0F0"/>
                </a:solidFill>
                <a:latin typeface="Times New Roman" panose="02020603050405020304" charset="0"/>
                <a:cs typeface="Times New Roman" panose="02020603050405020304" charset="0"/>
              </a:rPr>
              <a:t>BLOCK DIAGRAM</a:t>
            </a:r>
            <a:endParaRPr lang="en-US" sz="3555" b="1">
              <a:solidFill>
                <a:srgbClr val="00B0F0"/>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886460"/>
            <a:ext cx="10515600" cy="5290820"/>
          </a:xfrm>
          <a:solidFill>
            <a:schemeClr val="bg1"/>
          </a:solidFill>
        </p:spPr>
        <p:txBody>
          <a:bodyPr/>
          <a:p>
            <a:endParaRPr lang="en-US"/>
          </a:p>
        </p:txBody>
      </p:sp>
      <p:sp>
        <p:nvSpPr>
          <p:cNvPr id="4" name="Rounded Rectangle 3"/>
          <p:cNvSpPr/>
          <p:nvPr/>
        </p:nvSpPr>
        <p:spPr>
          <a:xfrm>
            <a:off x="3702685" y="1990725"/>
            <a:ext cx="5591175" cy="2277745"/>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solidFill>
                  <a:schemeClr val="tx1"/>
                </a:solidFill>
              </a:rPr>
              <a:t>ATMEL 328 Microcontroller &amp; wi-fi device Esp8266</a:t>
            </a:r>
            <a:r>
              <a:rPr lang="en-US"/>
              <a:t>.</a:t>
            </a:r>
            <a:endParaRPr lang="en-US"/>
          </a:p>
        </p:txBody>
      </p:sp>
      <p:sp>
        <p:nvSpPr>
          <p:cNvPr id="5" name="Rounded Rectangle 4"/>
          <p:cNvSpPr/>
          <p:nvPr/>
        </p:nvSpPr>
        <p:spPr>
          <a:xfrm>
            <a:off x="756285" y="4669155"/>
            <a:ext cx="10773410" cy="639445"/>
          </a:xfrm>
          <a:prstGeom prst="roundRect">
            <a:avLst/>
          </a:prstGeom>
          <a:solidFill>
            <a:srgbClr val="00B05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solidFill>
                  <a:schemeClr val="tx1"/>
                </a:solidFill>
              </a:rPr>
              <a:t>Relay device channel 7</a:t>
            </a:r>
            <a:endParaRPr lang="en-US">
              <a:solidFill>
                <a:schemeClr val="tx1"/>
              </a:solidFill>
            </a:endParaRPr>
          </a:p>
        </p:txBody>
      </p:sp>
      <p:sp>
        <p:nvSpPr>
          <p:cNvPr id="6" name="Rounded Rectangle 5"/>
          <p:cNvSpPr/>
          <p:nvPr/>
        </p:nvSpPr>
        <p:spPr>
          <a:xfrm>
            <a:off x="6169660" y="5680075"/>
            <a:ext cx="1638935" cy="764540"/>
          </a:xfrm>
          <a:prstGeom prst="roundRect">
            <a:avLst/>
          </a:prstGeom>
          <a:solidFill>
            <a:srgbClr val="00B05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solidFill>
                  <a:schemeClr val="tx1"/>
                </a:solidFill>
              </a:rPr>
              <a:t>Hot air drying pump</a:t>
            </a:r>
            <a:endParaRPr lang="en-US">
              <a:solidFill>
                <a:schemeClr val="tx1"/>
              </a:solidFill>
            </a:endParaRPr>
          </a:p>
        </p:txBody>
      </p:sp>
      <p:sp>
        <p:nvSpPr>
          <p:cNvPr id="7" name="Rounded Rectangle 6"/>
          <p:cNvSpPr/>
          <p:nvPr/>
        </p:nvSpPr>
        <p:spPr>
          <a:xfrm>
            <a:off x="4112895" y="5709285"/>
            <a:ext cx="1686560" cy="763905"/>
          </a:xfrm>
          <a:prstGeom prst="roundRect">
            <a:avLst/>
          </a:prstGeom>
          <a:solidFill>
            <a:srgbClr val="00B05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solidFill>
                  <a:schemeClr val="tx1"/>
                </a:solidFill>
              </a:rPr>
              <a:t>Flushing pump motor </a:t>
            </a:r>
            <a:endParaRPr lang="en-US">
              <a:solidFill>
                <a:schemeClr val="tx1"/>
              </a:solidFill>
            </a:endParaRPr>
          </a:p>
        </p:txBody>
      </p:sp>
      <p:sp>
        <p:nvSpPr>
          <p:cNvPr id="8" name="Rounded Rectangle 7"/>
          <p:cNvSpPr/>
          <p:nvPr/>
        </p:nvSpPr>
        <p:spPr>
          <a:xfrm>
            <a:off x="835660" y="2198370"/>
            <a:ext cx="2272665" cy="639445"/>
          </a:xfrm>
          <a:prstGeom prst="roundRect">
            <a:avLst/>
          </a:prstGeom>
          <a:solidFill>
            <a:schemeClr val="accent5">
              <a:lumMod val="5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solidFill>
                  <a:schemeClr val="bg1"/>
                </a:solidFill>
              </a:rPr>
              <a:t>IR sensor</a:t>
            </a:r>
            <a:endParaRPr lang="en-US">
              <a:solidFill>
                <a:schemeClr val="bg1"/>
              </a:solidFill>
            </a:endParaRPr>
          </a:p>
        </p:txBody>
      </p:sp>
      <p:sp>
        <p:nvSpPr>
          <p:cNvPr id="9" name="Rounded Rectangle 8"/>
          <p:cNvSpPr/>
          <p:nvPr/>
        </p:nvSpPr>
        <p:spPr>
          <a:xfrm>
            <a:off x="2392680" y="5709285"/>
            <a:ext cx="1522095" cy="763270"/>
          </a:xfrm>
          <a:prstGeom prst="roundRect">
            <a:avLst/>
          </a:prstGeom>
          <a:solidFill>
            <a:srgbClr val="00B05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solidFill>
                  <a:schemeClr val="tx1"/>
                </a:solidFill>
              </a:rPr>
              <a:t>UV sensor</a:t>
            </a:r>
            <a:endParaRPr lang="en-US">
              <a:solidFill>
                <a:schemeClr val="tx1"/>
              </a:solidFill>
            </a:endParaRPr>
          </a:p>
        </p:txBody>
      </p:sp>
      <p:sp>
        <p:nvSpPr>
          <p:cNvPr id="10" name="Rounded Rectangle 9"/>
          <p:cNvSpPr/>
          <p:nvPr/>
        </p:nvSpPr>
        <p:spPr>
          <a:xfrm>
            <a:off x="8071485" y="5670550"/>
            <a:ext cx="1222375" cy="814705"/>
          </a:xfrm>
          <a:prstGeom prst="roundRect">
            <a:avLst/>
          </a:prstGeom>
          <a:solidFill>
            <a:srgbClr val="00B05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solidFill>
                  <a:schemeClr val="tx1"/>
                </a:solidFill>
              </a:rPr>
              <a:t>Air freshener</a:t>
            </a:r>
            <a:r>
              <a:rPr lang="en-US"/>
              <a:t> </a:t>
            </a:r>
            <a:endParaRPr lang="en-US"/>
          </a:p>
        </p:txBody>
      </p:sp>
      <p:sp>
        <p:nvSpPr>
          <p:cNvPr id="11" name="Rounded Rectangle 10"/>
          <p:cNvSpPr/>
          <p:nvPr/>
        </p:nvSpPr>
        <p:spPr>
          <a:xfrm>
            <a:off x="9526270" y="5658485"/>
            <a:ext cx="975995" cy="814705"/>
          </a:xfrm>
          <a:prstGeom prst="roundRect">
            <a:avLst/>
          </a:prstGeom>
          <a:solidFill>
            <a:srgbClr val="00B05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solidFill>
                  <a:schemeClr val="tx1"/>
                </a:solidFill>
              </a:rPr>
              <a:t>Light</a:t>
            </a:r>
            <a:r>
              <a:rPr lang="en-US"/>
              <a:t> </a:t>
            </a:r>
            <a:endParaRPr lang="en-US"/>
          </a:p>
        </p:txBody>
      </p:sp>
      <p:sp>
        <p:nvSpPr>
          <p:cNvPr id="12" name="Rounded Rectangle 11"/>
          <p:cNvSpPr/>
          <p:nvPr/>
        </p:nvSpPr>
        <p:spPr>
          <a:xfrm>
            <a:off x="10734675" y="5641340"/>
            <a:ext cx="1307465" cy="831850"/>
          </a:xfrm>
          <a:prstGeom prst="roundRect">
            <a:avLst/>
          </a:prstGeom>
          <a:solidFill>
            <a:srgbClr val="00B05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solidFill>
                  <a:schemeClr val="tx1"/>
                </a:solidFill>
              </a:rPr>
              <a:t>Door open and close.</a:t>
            </a:r>
            <a:endParaRPr lang="en-US">
              <a:solidFill>
                <a:schemeClr val="tx1"/>
              </a:solidFill>
            </a:endParaRPr>
          </a:p>
        </p:txBody>
      </p:sp>
      <p:sp>
        <p:nvSpPr>
          <p:cNvPr id="13" name="Rounded Rectangle 12"/>
          <p:cNvSpPr/>
          <p:nvPr/>
        </p:nvSpPr>
        <p:spPr>
          <a:xfrm>
            <a:off x="6665595" y="1004570"/>
            <a:ext cx="1724025" cy="639445"/>
          </a:xfrm>
          <a:prstGeom prst="roundRect">
            <a:avLst/>
          </a:prstGeom>
          <a:solidFill>
            <a:schemeClr val="accent5">
              <a:lumMod val="5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solidFill>
                  <a:schemeClr val="bg1"/>
                </a:solidFill>
              </a:rPr>
              <a:t>bio enzyme  sensor </a:t>
            </a:r>
            <a:endParaRPr lang="en-US">
              <a:solidFill>
                <a:schemeClr val="bg1"/>
              </a:solidFill>
            </a:endParaRPr>
          </a:p>
        </p:txBody>
      </p:sp>
      <p:sp>
        <p:nvSpPr>
          <p:cNvPr id="14" name="Rounded Rectangle 13"/>
          <p:cNvSpPr/>
          <p:nvPr/>
        </p:nvSpPr>
        <p:spPr>
          <a:xfrm>
            <a:off x="5184140" y="967105"/>
            <a:ext cx="1395095" cy="668655"/>
          </a:xfrm>
          <a:prstGeom prst="roundRect">
            <a:avLst/>
          </a:prstGeom>
          <a:solidFill>
            <a:schemeClr val="accent5">
              <a:lumMod val="5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solidFill>
                  <a:schemeClr val="bg1"/>
                </a:solidFill>
              </a:rPr>
              <a:t>ultrasonic sensor</a:t>
            </a:r>
            <a:r>
              <a:rPr lang="en-US"/>
              <a:t> </a:t>
            </a:r>
            <a:endParaRPr lang="en-US"/>
          </a:p>
        </p:txBody>
      </p:sp>
      <p:sp>
        <p:nvSpPr>
          <p:cNvPr id="15" name="Rounded Rectangle 14"/>
          <p:cNvSpPr/>
          <p:nvPr/>
        </p:nvSpPr>
        <p:spPr>
          <a:xfrm>
            <a:off x="3325495" y="967105"/>
            <a:ext cx="1772285" cy="697865"/>
          </a:xfrm>
          <a:prstGeom prst="roundRect">
            <a:avLst/>
          </a:prstGeom>
          <a:solidFill>
            <a:schemeClr val="accent5">
              <a:lumMod val="5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solidFill>
                  <a:schemeClr val="bg1"/>
                </a:solidFill>
              </a:rPr>
              <a:t>PIR sensor</a:t>
            </a:r>
            <a:r>
              <a:rPr lang="en-US">
                <a:solidFill>
                  <a:schemeClr val="tx1"/>
                </a:solidFill>
              </a:rPr>
              <a:t> </a:t>
            </a:r>
            <a:r>
              <a:rPr lang="en-US"/>
              <a:t> </a:t>
            </a:r>
            <a:endParaRPr lang="en-US"/>
          </a:p>
        </p:txBody>
      </p:sp>
      <p:sp>
        <p:nvSpPr>
          <p:cNvPr id="16" name="Rounded Rectangle 15"/>
          <p:cNvSpPr/>
          <p:nvPr/>
        </p:nvSpPr>
        <p:spPr>
          <a:xfrm>
            <a:off x="9658350" y="2117090"/>
            <a:ext cx="1992630" cy="639445"/>
          </a:xfrm>
          <a:prstGeom prst="roundRect">
            <a:avLst/>
          </a:prstGeom>
          <a:solidFill>
            <a:srgbClr val="00B05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solidFill>
                  <a:schemeClr val="tx1"/>
                </a:solidFill>
              </a:rPr>
              <a:t>Driver board</a:t>
            </a:r>
            <a:r>
              <a:rPr lang="en-US"/>
              <a:t>  </a:t>
            </a:r>
            <a:endParaRPr lang="en-US"/>
          </a:p>
        </p:txBody>
      </p:sp>
      <p:sp>
        <p:nvSpPr>
          <p:cNvPr id="17" name="Rounded Rectangle 16"/>
          <p:cNvSpPr/>
          <p:nvPr/>
        </p:nvSpPr>
        <p:spPr>
          <a:xfrm>
            <a:off x="9658350" y="3274060"/>
            <a:ext cx="2002790" cy="826135"/>
          </a:xfrm>
          <a:prstGeom prst="roundRect">
            <a:avLst/>
          </a:prstGeom>
          <a:solidFill>
            <a:srgbClr val="00B05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solidFill>
                  <a:schemeClr val="tx1"/>
                </a:solidFill>
              </a:rPr>
              <a:t>Lid open and close</a:t>
            </a:r>
            <a:r>
              <a:rPr lang="en-US"/>
              <a:t> </a:t>
            </a:r>
            <a:endParaRPr lang="en-US"/>
          </a:p>
        </p:txBody>
      </p:sp>
      <p:sp>
        <p:nvSpPr>
          <p:cNvPr id="18" name="Rounded Rectangle 17"/>
          <p:cNvSpPr/>
          <p:nvPr/>
        </p:nvSpPr>
        <p:spPr>
          <a:xfrm>
            <a:off x="561975" y="5709285"/>
            <a:ext cx="1395095" cy="763270"/>
          </a:xfrm>
          <a:prstGeom prst="roundRect">
            <a:avLst/>
          </a:prstGeom>
          <a:solidFill>
            <a:srgbClr val="00B05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solidFill>
                  <a:schemeClr val="tx1"/>
                </a:solidFill>
              </a:rPr>
              <a:t>Exhaust fan</a:t>
            </a:r>
            <a:endParaRPr lang="en-US">
              <a:solidFill>
                <a:schemeClr val="tx1"/>
              </a:solidFill>
            </a:endParaRPr>
          </a:p>
        </p:txBody>
      </p:sp>
      <p:sp>
        <p:nvSpPr>
          <p:cNvPr id="21" name="Down Arrow 20"/>
          <p:cNvSpPr/>
          <p:nvPr/>
        </p:nvSpPr>
        <p:spPr>
          <a:xfrm>
            <a:off x="4321810" y="1664970"/>
            <a:ext cx="193675" cy="329565"/>
          </a:xfrm>
          <a:prstGeom prst="downArrow">
            <a:avLst/>
          </a:prstGeom>
          <a:solidFill>
            <a:schemeClr val="accent5">
              <a:lumMod val="5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2" name="Down Arrow 21"/>
          <p:cNvSpPr/>
          <p:nvPr/>
        </p:nvSpPr>
        <p:spPr>
          <a:xfrm>
            <a:off x="5799455" y="1643380"/>
            <a:ext cx="231775" cy="344805"/>
          </a:xfrm>
          <a:prstGeom prst="downArrow">
            <a:avLst/>
          </a:prstGeom>
          <a:solidFill>
            <a:schemeClr val="accent5">
              <a:lumMod val="5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3" name="Down Arrow 22"/>
          <p:cNvSpPr/>
          <p:nvPr/>
        </p:nvSpPr>
        <p:spPr>
          <a:xfrm>
            <a:off x="7315200" y="1642745"/>
            <a:ext cx="203200" cy="310515"/>
          </a:xfrm>
          <a:prstGeom prst="downArrow">
            <a:avLst/>
          </a:prstGeom>
          <a:solidFill>
            <a:schemeClr val="accent5">
              <a:lumMod val="5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4" name="Down Arrow 23"/>
          <p:cNvSpPr/>
          <p:nvPr/>
        </p:nvSpPr>
        <p:spPr>
          <a:xfrm>
            <a:off x="6114415" y="4262120"/>
            <a:ext cx="252095" cy="387350"/>
          </a:xfrm>
          <a:prstGeom prst="downArrow">
            <a:avLst/>
          </a:prstGeom>
          <a:solidFill>
            <a:srgbClr val="00B05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5" name="Down Arrow 24"/>
          <p:cNvSpPr/>
          <p:nvPr/>
        </p:nvSpPr>
        <p:spPr>
          <a:xfrm>
            <a:off x="1094105" y="5269865"/>
            <a:ext cx="184150" cy="436245"/>
          </a:xfrm>
          <a:prstGeom prst="downArrow">
            <a:avLst/>
          </a:prstGeom>
          <a:solidFill>
            <a:srgbClr val="00B05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6" name="Down Arrow 25"/>
          <p:cNvSpPr/>
          <p:nvPr/>
        </p:nvSpPr>
        <p:spPr>
          <a:xfrm>
            <a:off x="4864100" y="5309870"/>
            <a:ext cx="184150" cy="436245"/>
          </a:xfrm>
          <a:prstGeom prst="downArrow">
            <a:avLst/>
          </a:prstGeom>
          <a:solidFill>
            <a:srgbClr val="00B05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7" name="Down Arrow 26"/>
          <p:cNvSpPr/>
          <p:nvPr/>
        </p:nvSpPr>
        <p:spPr>
          <a:xfrm>
            <a:off x="6897370" y="5308600"/>
            <a:ext cx="149225" cy="371475"/>
          </a:xfrm>
          <a:prstGeom prst="downArrow">
            <a:avLst/>
          </a:prstGeom>
          <a:solidFill>
            <a:srgbClr val="00B05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8" name="Down Arrow 27"/>
          <p:cNvSpPr/>
          <p:nvPr/>
        </p:nvSpPr>
        <p:spPr>
          <a:xfrm>
            <a:off x="8666480" y="5308600"/>
            <a:ext cx="200660" cy="397510"/>
          </a:xfrm>
          <a:prstGeom prst="downArrow">
            <a:avLst/>
          </a:prstGeom>
          <a:solidFill>
            <a:srgbClr val="00B05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9" name="Down Arrow 28"/>
          <p:cNvSpPr/>
          <p:nvPr/>
        </p:nvSpPr>
        <p:spPr>
          <a:xfrm>
            <a:off x="9922510" y="5314315"/>
            <a:ext cx="203200" cy="336550"/>
          </a:xfrm>
          <a:prstGeom prst="downArrow">
            <a:avLst/>
          </a:prstGeom>
          <a:solidFill>
            <a:srgbClr val="00B05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0" name="Down Arrow 29"/>
          <p:cNvSpPr/>
          <p:nvPr/>
        </p:nvSpPr>
        <p:spPr>
          <a:xfrm>
            <a:off x="11296015" y="5308600"/>
            <a:ext cx="184150" cy="361950"/>
          </a:xfrm>
          <a:prstGeom prst="downArrow">
            <a:avLst/>
          </a:prstGeom>
          <a:solidFill>
            <a:srgbClr val="00B05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1" name="Down Arrow 30"/>
          <p:cNvSpPr/>
          <p:nvPr/>
        </p:nvSpPr>
        <p:spPr>
          <a:xfrm>
            <a:off x="2979420" y="5273040"/>
            <a:ext cx="198120" cy="436245"/>
          </a:xfrm>
          <a:prstGeom prst="downArrow">
            <a:avLst/>
          </a:prstGeom>
          <a:solidFill>
            <a:srgbClr val="00B05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3" name="Right Arrow 32"/>
          <p:cNvSpPr/>
          <p:nvPr/>
        </p:nvSpPr>
        <p:spPr>
          <a:xfrm>
            <a:off x="3119755" y="2381885"/>
            <a:ext cx="572135" cy="184150"/>
          </a:xfrm>
          <a:prstGeom prst="rightArrow">
            <a:avLst/>
          </a:prstGeom>
          <a:solidFill>
            <a:schemeClr val="accent5">
              <a:lumMod val="5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4" name="Right Arrow 33"/>
          <p:cNvSpPr/>
          <p:nvPr/>
        </p:nvSpPr>
        <p:spPr>
          <a:xfrm>
            <a:off x="9293860" y="2256155"/>
            <a:ext cx="367665" cy="261620"/>
          </a:xfrm>
          <a:prstGeom prst="rightArrow">
            <a:avLst/>
          </a:prstGeom>
          <a:solidFill>
            <a:srgbClr val="00B05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5" name="Down Arrow 34"/>
          <p:cNvSpPr/>
          <p:nvPr/>
        </p:nvSpPr>
        <p:spPr>
          <a:xfrm>
            <a:off x="10456545" y="2769870"/>
            <a:ext cx="232410" cy="484505"/>
          </a:xfrm>
          <a:prstGeom prst="downArrow">
            <a:avLst/>
          </a:prstGeom>
          <a:solidFill>
            <a:srgbClr val="00B05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6" name="Rounded Rectangle 35"/>
          <p:cNvSpPr/>
          <p:nvPr/>
        </p:nvSpPr>
        <p:spPr>
          <a:xfrm>
            <a:off x="864870" y="3367405"/>
            <a:ext cx="2195830" cy="639445"/>
          </a:xfrm>
          <a:prstGeom prst="roundRect">
            <a:avLst/>
          </a:prstGeom>
          <a:solidFill>
            <a:schemeClr val="accent5">
              <a:lumMod val="5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solidFill>
                  <a:schemeClr val="bg1"/>
                </a:solidFill>
              </a:rPr>
              <a:t>power supply</a:t>
            </a:r>
            <a:r>
              <a:rPr lang="en-US">
                <a:solidFill>
                  <a:schemeClr val="tx1"/>
                </a:solidFill>
              </a:rPr>
              <a:t> </a:t>
            </a:r>
            <a:endParaRPr lang="en-US">
              <a:solidFill>
                <a:schemeClr val="tx1"/>
              </a:solidFill>
            </a:endParaRPr>
          </a:p>
        </p:txBody>
      </p:sp>
      <p:sp>
        <p:nvSpPr>
          <p:cNvPr id="37" name="Right Arrow 36"/>
          <p:cNvSpPr/>
          <p:nvPr/>
        </p:nvSpPr>
        <p:spPr>
          <a:xfrm>
            <a:off x="3095625" y="3589020"/>
            <a:ext cx="572135" cy="184150"/>
          </a:xfrm>
          <a:prstGeom prst="rightArrow">
            <a:avLst/>
          </a:prstGeom>
          <a:solidFill>
            <a:schemeClr val="accent5">
              <a:lumMod val="5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8" name="Rounded Rectangle 37"/>
          <p:cNvSpPr/>
          <p:nvPr/>
        </p:nvSpPr>
        <p:spPr>
          <a:xfrm>
            <a:off x="10049510" y="286385"/>
            <a:ext cx="1992630" cy="426085"/>
          </a:xfrm>
          <a:prstGeom prst="roundRect">
            <a:avLst/>
          </a:prstGeom>
          <a:solidFill>
            <a:srgbClr val="00B05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solidFill>
                  <a:schemeClr val="tx1"/>
                </a:solidFill>
              </a:rPr>
              <a:t>IOT cloud storage</a:t>
            </a:r>
            <a:r>
              <a:rPr lang="en-US"/>
              <a:t>   </a:t>
            </a:r>
            <a:endParaRPr lang="en-US"/>
          </a:p>
        </p:txBody>
      </p:sp>
      <p:sp>
        <p:nvSpPr>
          <p:cNvPr id="39" name="Rounded Rectangle 38"/>
          <p:cNvSpPr/>
          <p:nvPr/>
        </p:nvSpPr>
        <p:spPr>
          <a:xfrm>
            <a:off x="10391140" y="1024255"/>
            <a:ext cx="1440180" cy="639445"/>
          </a:xfrm>
          <a:prstGeom prst="roundRect">
            <a:avLst/>
          </a:prstGeom>
          <a:solidFill>
            <a:srgbClr val="00B05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solidFill>
                  <a:schemeClr val="tx1"/>
                </a:solidFill>
              </a:rPr>
              <a:t>API Key</a:t>
            </a:r>
            <a:r>
              <a:rPr lang="en-US"/>
              <a:t>  </a:t>
            </a:r>
            <a:endParaRPr lang="en-US"/>
          </a:p>
        </p:txBody>
      </p:sp>
      <p:sp>
        <p:nvSpPr>
          <p:cNvPr id="40" name="Rounded Rectangle 39"/>
          <p:cNvSpPr/>
          <p:nvPr/>
        </p:nvSpPr>
        <p:spPr>
          <a:xfrm>
            <a:off x="8531860" y="996315"/>
            <a:ext cx="1593850" cy="639445"/>
          </a:xfrm>
          <a:prstGeom prst="roundRect">
            <a:avLst/>
          </a:prstGeom>
          <a:solidFill>
            <a:srgbClr val="00B05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solidFill>
                  <a:schemeClr val="tx1"/>
                </a:solidFill>
              </a:rPr>
              <a:t>sensor data collected</a:t>
            </a:r>
            <a:endParaRPr lang="en-US">
              <a:solidFill>
                <a:schemeClr val="tx1"/>
              </a:solidFill>
            </a:endParaRPr>
          </a:p>
        </p:txBody>
      </p:sp>
      <p:sp>
        <p:nvSpPr>
          <p:cNvPr id="41" name="Right Arrow 40"/>
          <p:cNvSpPr/>
          <p:nvPr/>
        </p:nvSpPr>
        <p:spPr>
          <a:xfrm>
            <a:off x="10146665" y="1193800"/>
            <a:ext cx="223520" cy="261620"/>
          </a:xfrm>
          <a:prstGeom prst="rightArrow">
            <a:avLst/>
          </a:prstGeom>
          <a:solidFill>
            <a:srgbClr val="00B05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42" name="Down Arrow 41"/>
          <p:cNvSpPr/>
          <p:nvPr/>
        </p:nvSpPr>
        <p:spPr>
          <a:xfrm rot="10800000">
            <a:off x="11043920" y="711835"/>
            <a:ext cx="252095" cy="312420"/>
          </a:xfrm>
          <a:prstGeom prst="downArrow">
            <a:avLst/>
          </a:prstGeom>
          <a:solidFill>
            <a:srgbClr val="00B05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43" name="Right Arrow 42"/>
          <p:cNvSpPr/>
          <p:nvPr/>
        </p:nvSpPr>
        <p:spPr>
          <a:xfrm rot="16200000">
            <a:off x="8631555" y="1682115"/>
            <a:ext cx="331470" cy="261620"/>
          </a:xfrm>
          <a:prstGeom prst="rightArrow">
            <a:avLst/>
          </a:prstGeom>
          <a:solidFill>
            <a:srgbClr val="00B05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76910"/>
          </a:xfrm>
        </p:spPr>
        <p:txBody>
          <a:bodyPr>
            <a:normAutofit/>
          </a:bodyPr>
          <a:p>
            <a:r>
              <a:rPr lang="en-US" sz="3200" b="1">
                <a:solidFill>
                  <a:srgbClr val="00B0F0"/>
                </a:solidFill>
                <a:latin typeface="Times New Roman" panose="02020603050405020304" charset="0"/>
                <a:cs typeface="Times New Roman" panose="02020603050405020304" charset="0"/>
              </a:rPr>
              <a:t> ANDROID APPLICATION</a:t>
            </a:r>
            <a:endParaRPr lang="en-US" sz="3200" b="1">
              <a:solidFill>
                <a:srgbClr val="00B0F0"/>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042670"/>
            <a:ext cx="10515600" cy="5134610"/>
          </a:xfrm>
        </p:spPr>
        <p:txBody>
          <a:bodyPr/>
          <a:p>
            <a:endParaRPr lang="en-US"/>
          </a:p>
        </p:txBody>
      </p:sp>
      <p:sp>
        <p:nvSpPr>
          <p:cNvPr id="4" name="Rounded Rectangle 3"/>
          <p:cNvSpPr/>
          <p:nvPr/>
        </p:nvSpPr>
        <p:spPr>
          <a:xfrm>
            <a:off x="580390" y="1109345"/>
            <a:ext cx="1532255" cy="4457065"/>
          </a:xfrm>
          <a:prstGeom prst="roundRect">
            <a:avLst/>
          </a:prstGeom>
          <a:solidFill>
            <a:schemeClr val="accent5">
              <a:lumMod val="5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t>welcome page </a:t>
            </a:r>
            <a:endParaRPr lang="en-US"/>
          </a:p>
        </p:txBody>
      </p:sp>
      <p:sp>
        <p:nvSpPr>
          <p:cNvPr id="5" name="Rounded Rectangle 4"/>
          <p:cNvSpPr/>
          <p:nvPr/>
        </p:nvSpPr>
        <p:spPr>
          <a:xfrm>
            <a:off x="8169910" y="2746375"/>
            <a:ext cx="3809365" cy="833755"/>
          </a:xfrm>
          <a:prstGeom prst="roundRect">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solidFill>
                  <a:schemeClr val="tx1"/>
                </a:solidFill>
              </a:rPr>
              <a:t>Feed back and compliant register about toilet </a:t>
            </a:r>
            <a:endParaRPr lang="en-US">
              <a:solidFill>
                <a:schemeClr val="tx1"/>
              </a:solidFill>
            </a:endParaRPr>
          </a:p>
        </p:txBody>
      </p:sp>
      <p:sp>
        <p:nvSpPr>
          <p:cNvPr id="6" name="Rounded Rectangle 5"/>
          <p:cNvSpPr/>
          <p:nvPr/>
        </p:nvSpPr>
        <p:spPr>
          <a:xfrm>
            <a:off x="4608195" y="1264285"/>
            <a:ext cx="2383790" cy="833755"/>
          </a:xfrm>
          <a:prstGeom prst="roundRect">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solidFill>
                  <a:schemeClr val="tx1"/>
                </a:solidFill>
              </a:rPr>
              <a:t>Track current location using gps coordinates  </a:t>
            </a:r>
            <a:endParaRPr lang="en-US">
              <a:solidFill>
                <a:schemeClr val="tx1"/>
              </a:solidFill>
            </a:endParaRPr>
          </a:p>
        </p:txBody>
      </p:sp>
      <p:sp>
        <p:nvSpPr>
          <p:cNvPr id="7" name="Rounded Rectangle 6"/>
          <p:cNvSpPr/>
          <p:nvPr/>
        </p:nvSpPr>
        <p:spPr>
          <a:xfrm>
            <a:off x="4608195" y="2746375"/>
            <a:ext cx="2975610" cy="833755"/>
          </a:xfrm>
          <a:prstGeom prst="roundRect">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solidFill>
                  <a:schemeClr val="tx1"/>
                </a:solidFill>
              </a:rPr>
              <a:t>Health status monitor </a:t>
            </a:r>
            <a:endParaRPr lang="en-US">
              <a:solidFill>
                <a:schemeClr val="tx1"/>
              </a:solidFill>
            </a:endParaRPr>
          </a:p>
        </p:txBody>
      </p:sp>
      <p:sp>
        <p:nvSpPr>
          <p:cNvPr id="8" name="Rounded Rectangle 7"/>
          <p:cNvSpPr/>
          <p:nvPr/>
        </p:nvSpPr>
        <p:spPr>
          <a:xfrm>
            <a:off x="2786380" y="1264285"/>
            <a:ext cx="1512570" cy="2315210"/>
          </a:xfrm>
          <a:prstGeom prst="roundRect">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solidFill>
                  <a:schemeClr val="tx1"/>
                </a:solidFill>
              </a:rPr>
              <a:t>users </a:t>
            </a:r>
            <a:endParaRPr lang="en-US">
              <a:solidFill>
                <a:schemeClr val="tx1"/>
              </a:solidFill>
            </a:endParaRPr>
          </a:p>
        </p:txBody>
      </p:sp>
      <p:sp>
        <p:nvSpPr>
          <p:cNvPr id="9" name="Rounded Rectangle 8"/>
          <p:cNvSpPr/>
          <p:nvPr/>
        </p:nvSpPr>
        <p:spPr>
          <a:xfrm>
            <a:off x="7362190" y="1327150"/>
            <a:ext cx="2519680" cy="833755"/>
          </a:xfrm>
          <a:prstGeom prst="roundRect">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solidFill>
                  <a:schemeClr val="tx1"/>
                </a:solidFill>
              </a:rPr>
              <a:t>Search nearest toilet location and pin point the location </a:t>
            </a:r>
            <a:endParaRPr lang="en-US">
              <a:solidFill>
                <a:schemeClr val="tx1"/>
              </a:solidFill>
            </a:endParaRPr>
          </a:p>
        </p:txBody>
      </p:sp>
      <p:sp>
        <p:nvSpPr>
          <p:cNvPr id="10" name="Rounded Rectangle 9"/>
          <p:cNvSpPr/>
          <p:nvPr/>
        </p:nvSpPr>
        <p:spPr>
          <a:xfrm>
            <a:off x="4801870" y="4269740"/>
            <a:ext cx="2975610" cy="833755"/>
          </a:xfrm>
          <a:prstGeom prst="roundRect">
            <a:avLst/>
          </a:prstGeom>
          <a:solidFill>
            <a:srgbClr val="92D05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solidFill>
                  <a:schemeClr val="tx1"/>
                </a:solidFill>
              </a:rPr>
              <a:t>login for IOT cloud</a:t>
            </a:r>
            <a:endParaRPr lang="en-US">
              <a:solidFill>
                <a:schemeClr val="tx1"/>
              </a:solidFill>
            </a:endParaRPr>
          </a:p>
        </p:txBody>
      </p:sp>
      <p:sp>
        <p:nvSpPr>
          <p:cNvPr id="11" name="Rounded Rectangle 10"/>
          <p:cNvSpPr/>
          <p:nvPr/>
        </p:nvSpPr>
        <p:spPr>
          <a:xfrm>
            <a:off x="2786380" y="4269740"/>
            <a:ext cx="1512570" cy="833755"/>
          </a:xfrm>
          <a:prstGeom prst="roundRect">
            <a:avLst/>
          </a:prstGeom>
          <a:solidFill>
            <a:srgbClr val="92D05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solidFill>
                  <a:schemeClr val="tx1"/>
                </a:solidFill>
              </a:rPr>
              <a:t>admin</a:t>
            </a:r>
            <a:endParaRPr lang="en-US">
              <a:solidFill>
                <a:schemeClr val="tx1"/>
              </a:solidFill>
            </a:endParaRPr>
          </a:p>
        </p:txBody>
      </p:sp>
      <p:sp>
        <p:nvSpPr>
          <p:cNvPr id="12" name="Rounded Rectangle 11"/>
          <p:cNvSpPr/>
          <p:nvPr/>
        </p:nvSpPr>
        <p:spPr>
          <a:xfrm>
            <a:off x="8169910" y="4269740"/>
            <a:ext cx="2975610" cy="833755"/>
          </a:xfrm>
          <a:prstGeom prst="roundRect">
            <a:avLst/>
          </a:prstGeom>
          <a:solidFill>
            <a:srgbClr val="92D05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solidFill>
                  <a:schemeClr val="tx1"/>
                </a:solidFill>
              </a:rPr>
              <a:t>prediction of users kidney failure details view.</a:t>
            </a:r>
            <a:endParaRPr lang="en-US">
              <a:solidFill>
                <a:schemeClr val="tx1"/>
              </a:solidFill>
            </a:endParaRPr>
          </a:p>
        </p:txBody>
      </p:sp>
      <p:sp>
        <p:nvSpPr>
          <p:cNvPr id="13" name="Right Arrow 12"/>
          <p:cNvSpPr/>
          <p:nvPr/>
        </p:nvSpPr>
        <p:spPr>
          <a:xfrm>
            <a:off x="2063750" y="1761490"/>
            <a:ext cx="746125" cy="261620"/>
          </a:xfrm>
          <a:prstGeom prst="rightArrow">
            <a:avLst/>
          </a:prstGeom>
          <a:solidFill>
            <a:schemeClr val="accent5">
              <a:lumMod val="5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7" name="Right Arrow 16"/>
          <p:cNvSpPr/>
          <p:nvPr/>
        </p:nvSpPr>
        <p:spPr>
          <a:xfrm>
            <a:off x="2112645" y="4555490"/>
            <a:ext cx="647065" cy="261620"/>
          </a:xfrm>
          <a:prstGeom prst="rightArrow">
            <a:avLst/>
          </a:prstGeom>
          <a:solidFill>
            <a:schemeClr val="accent5">
              <a:lumMod val="5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8" name="Right Arrow 17"/>
          <p:cNvSpPr/>
          <p:nvPr/>
        </p:nvSpPr>
        <p:spPr>
          <a:xfrm>
            <a:off x="4298950" y="3032125"/>
            <a:ext cx="309880" cy="261620"/>
          </a:xfrm>
          <a:prstGeom prst="rightArrow">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solidFill>
                <a:schemeClr val="tx1"/>
              </a:solidFill>
            </a:endParaRPr>
          </a:p>
        </p:txBody>
      </p:sp>
      <p:sp>
        <p:nvSpPr>
          <p:cNvPr id="19" name="Right Arrow 18"/>
          <p:cNvSpPr/>
          <p:nvPr/>
        </p:nvSpPr>
        <p:spPr>
          <a:xfrm>
            <a:off x="4298950" y="1626870"/>
            <a:ext cx="309880" cy="261620"/>
          </a:xfrm>
          <a:prstGeom prst="rightArrow">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solidFill>
                <a:schemeClr val="tx1"/>
              </a:solidFill>
            </a:endParaRPr>
          </a:p>
        </p:txBody>
      </p:sp>
      <p:sp>
        <p:nvSpPr>
          <p:cNvPr id="20" name="Right Arrow 19"/>
          <p:cNvSpPr/>
          <p:nvPr/>
        </p:nvSpPr>
        <p:spPr>
          <a:xfrm>
            <a:off x="6991985" y="1558925"/>
            <a:ext cx="370205" cy="261620"/>
          </a:xfrm>
          <a:prstGeom prst="rightArrow">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solidFill>
                <a:schemeClr val="tx1"/>
              </a:solidFill>
            </a:endParaRPr>
          </a:p>
        </p:txBody>
      </p:sp>
      <p:sp>
        <p:nvSpPr>
          <p:cNvPr id="21" name="Right Arrow 20"/>
          <p:cNvSpPr/>
          <p:nvPr/>
        </p:nvSpPr>
        <p:spPr>
          <a:xfrm>
            <a:off x="7583805" y="2948305"/>
            <a:ext cx="563880" cy="261620"/>
          </a:xfrm>
          <a:prstGeom prst="rightArrow">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solidFill>
                <a:schemeClr val="tx1"/>
              </a:solidFill>
            </a:endParaRPr>
          </a:p>
        </p:txBody>
      </p:sp>
      <p:sp>
        <p:nvSpPr>
          <p:cNvPr id="22" name="Right Arrow 21"/>
          <p:cNvSpPr/>
          <p:nvPr/>
        </p:nvSpPr>
        <p:spPr>
          <a:xfrm>
            <a:off x="4325620" y="4555490"/>
            <a:ext cx="474980" cy="261620"/>
          </a:xfrm>
          <a:prstGeom prst="rightArrow">
            <a:avLst/>
          </a:prstGeom>
          <a:solidFill>
            <a:srgbClr val="92D05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3" name="Right Arrow 22"/>
          <p:cNvSpPr/>
          <p:nvPr/>
        </p:nvSpPr>
        <p:spPr>
          <a:xfrm>
            <a:off x="7778750" y="4555490"/>
            <a:ext cx="388620" cy="261620"/>
          </a:xfrm>
          <a:prstGeom prst="rightArrow">
            <a:avLst/>
          </a:prstGeom>
          <a:solidFill>
            <a:srgbClr val="92D05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4" name="Rounded Rectangle 13"/>
          <p:cNvSpPr/>
          <p:nvPr/>
        </p:nvSpPr>
        <p:spPr>
          <a:xfrm>
            <a:off x="10126345" y="1327150"/>
            <a:ext cx="1861185" cy="833755"/>
          </a:xfrm>
          <a:prstGeom prst="roundRect">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solidFill>
                  <a:schemeClr val="tx1"/>
                </a:solidFill>
              </a:rPr>
              <a:t>Restroom availability</a:t>
            </a:r>
            <a:endParaRPr lang="en-US">
              <a:solidFill>
                <a:schemeClr val="tx1"/>
              </a:solidFill>
            </a:endParaRPr>
          </a:p>
        </p:txBody>
      </p:sp>
      <p:sp>
        <p:nvSpPr>
          <p:cNvPr id="15" name="Right Arrow 14"/>
          <p:cNvSpPr/>
          <p:nvPr/>
        </p:nvSpPr>
        <p:spPr>
          <a:xfrm>
            <a:off x="9881870" y="1626870"/>
            <a:ext cx="244475" cy="261620"/>
          </a:xfrm>
          <a:prstGeom prst="rightArrow">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rgbClr val="00B0F0"/>
                </a:solidFill>
                <a:latin typeface="Times New Roman" panose="02020603050405020304" charset="0"/>
                <a:cs typeface="Times New Roman" panose="02020603050405020304" charset="0"/>
              </a:rPr>
              <a:t>PROPOSED METHOD </a:t>
            </a:r>
            <a:endParaRPr lang="en-US" sz="3200" b="1">
              <a:solidFill>
                <a:srgbClr val="00B0F0"/>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339215"/>
            <a:ext cx="10515600" cy="4838065"/>
          </a:xfrm>
        </p:spPr>
        <p:txBody>
          <a:bodyPr>
            <a:normAutofit fontScale="80000"/>
          </a:bodyPr>
          <a:p>
            <a:pPr algn="just"/>
            <a:r>
              <a:rPr lang="en-US" sz="2500">
                <a:latin typeface="Times New Roman" panose="02020603050405020304" charset="0"/>
                <a:cs typeface="Times New Roman" panose="02020603050405020304" charset="0"/>
              </a:rPr>
              <a:t>In this proposed method we developed smart toilet system when the user cames into infront of restroom ,the IR sensor will detect the person and automatically open the door.</a:t>
            </a:r>
            <a:endParaRPr lang="en-US" sz="2500">
              <a:latin typeface="Times New Roman" panose="02020603050405020304" charset="0"/>
              <a:cs typeface="Times New Roman" panose="02020603050405020304" charset="0"/>
            </a:endParaRPr>
          </a:p>
          <a:p>
            <a:pPr algn="just"/>
            <a:r>
              <a:rPr lang="en-US" sz="2500">
                <a:latin typeface="Times New Roman" panose="02020603050405020304" charset="0"/>
                <a:cs typeface="Times New Roman" panose="02020603050405020304" charset="0"/>
              </a:rPr>
              <a:t> The PIR sensor detect the human thermal radiation and it will turn on the light , if the person exit form the restroom automatically turn off light.</a:t>
            </a:r>
            <a:endParaRPr lang="en-US" sz="2500">
              <a:latin typeface="Times New Roman" panose="02020603050405020304" charset="0"/>
              <a:cs typeface="Times New Roman" panose="02020603050405020304" charset="0"/>
            </a:endParaRPr>
          </a:p>
          <a:p>
            <a:pPr algn="just"/>
            <a:r>
              <a:rPr lang="en-US" sz="2500">
                <a:latin typeface="Times New Roman" panose="02020603050405020304" charset="0"/>
                <a:cs typeface="Times New Roman" panose="02020603050405020304" charset="0"/>
              </a:rPr>
              <a:t>The Ultrasonic sensor detect the person distance ,if the person near by the toilet basin it will automatically open the lid ,</a:t>
            </a:r>
            <a:r>
              <a:rPr lang="en-US" sz="2500">
                <a:latin typeface="Times New Roman" panose="02020603050405020304" charset="0"/>
                <a:cs typeface="Times New Roman" panose="02020603050405020304" charset="0"/>
                <a:sym typeface="+mn-ea"/>
              </a:rPr>
              <a:t>if the person exit form the restroom automatically close the lid.</a:t>
            </a:r>
            <a:endParaRPr lang="en-US" sz="2500">
              <a:latin typeface="Times New Roman" panose="02020603050405020304" charset="0"/>
              <a:cs typeface="Times New Roman" panose="02020603050405020304" charset="0"/>
              <a:sym typeface="+mn-ea"/>
            </a:endParaRPr>
          </a:p>
          <a:p>
            <a:pPr algn="just"/>
            <a:r>
              <a:rPr lang="en-US" sz="2500">
                <a:latin typeface="Times New Roman" panose="02020603050405020304" charset="0"/>
                <a:cs typeface="Times New Roman" panose="02020603050405020304" charset="0"/>
                <a:sym typeface="+mn-ea"/>
              </a:rPr>
              <a:t>As well as they will activate the flushing the water and applying the UV disinfection ,hot air drying .If the person far the toilet basin automatically clean the restroom using flushing of water ,activate the  </a:t>
            </a:r>
            <a:r>
              <a:rPr lang="en-US" sz="2500">
                <a:latin typeface="Times New Roman" panose="02020603050405020304" charset="0"/>
                <a:cs typeface="Times New Roman" panose="02020603050405020304" charset="0"/>
                <a:sym typeface="+mn-ea"/>
              </a:rPr>
              <a:t>UV disinfection ,hot air drying process and also activate the Exhaust fan and air fresheners.</a:t>
            </a:r>
            <a:endParaRPr lang="en-US" sz="2500">
              <a:latin typeface="Times New Roman" panose="02020603050405020304" charset="0"/>
              <a:cs typeface="Times New Roman" panose="02020603050405020304" charset="0"/>
              <a:sym typeface="+mn-ea"/>
            </a:endParaRPr>
          </a:p>
          <a:p>
            <a:pPr algn="just"/>
            <a:r>
              <a:rPr lang="en-US" sz="2500">
                <a:latin typeface="Times New Roman" panose="02020603050405020304" charset="0"/>
                <a:cs typeface="Times New Roman" panose="02020603050405020304" charset="0"/>
                <a:sym typeface="+mn-ea"/>
              </a:rPr>
              <a:t>our smart toilet system with integrated health monitoring ,the process continues with the selection and prototyping of urine protein detection sensors, where we explore enzyme-based and antibody-based options and rigorously test sensor prototypes for accuracy, sensitivity, and specificity. Machine learning algorithms are designed and implemented to analyze sensor data in real-time, aiding in the early detection of kidney dysfunction. </a:t>
            </a:r>
            <a:endParaRPr lang="en-US" sz="2500">
              <a:latin typeface="Times New Roman" panose="02020603050405020304" charset="0"/>
              <a:cs typeface="Times New Roman" panose="02020603050405020304" charset="0"/>
              <a:sym typeface="+mn-ea"/>
            </a:endParaRPr>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rgbClr val="00B0F0"/>
                </a:solidFill>
                <a:latin typeface="Times New Roman" panose="02020603050405020304" charset="0"/>
                <a:cs typeface="Times New Roman" panose="02020603050405020304" charset="0"/>
              </a:rPr>
              <a:t>CONT.,</a:t>
            </a:r>
            <a:endParaRPr lang="en-US" sz="3200" b="1">
              <a:solidFill>
                <a:srgbClr val="00B0F0"/>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226185"/>
            <a:ext cx="10515600" cy="4951095"/>
          </a:xfrm>
        </p:spPr>
        <p:txBody>
          <a:bodyPr/>
          <a:p>
            <a:r>
              <a:rPr lang="en-US" sz="2000">
                <a:latin typeface="Times New Roman" panose="02020603050405020304" charset="0"/>
                <a:cs typeface="Times New Roman" panose="02020603050405020304" charset="0"/>
                <a:sym typeface="+mn-ea"/>
              </a:rPr>
              <a:t>Create a user-friendly Android application with features such as real-time restroom location tracking using GPS, restroom  availabilty status updates , and navigation tracking.</a:t>
            </a:r>
            <a:endParaRPr lang="en-US" sz="2000">
              <a:latin typeface="Times New Roman" panose="02020603050405020304" charset="0"/>
              <a:cs typeface="Times New Roman" panose="02020603050405020304" charset="0"/>
              <a:sym typeface="+mn-ea"/>
            </a:endParaRPr>
          </a:p>
          <a:p>
            <a:r>
              <a:rPr lang="en-US" sz="2000">
                <a:latin typeface="Times New Roman" panose="02020603050405020304" charset="0"/>
                <a:cs typeface="Times New Roman" panose="02020603050405020304" charset="0"/>
                <a:sym typeface="+mn-ea"/>
              </a:rPr>
              <a:t>IoT integration facilitates data transmission between the smart toilet system and the Android application.</a:t>
            </a:r>
            <a:endParaRPr lang="en-US" sz="2000">
              <a:latin typeface="Times New Roman" panose="02020603050405020304" charset="0"/>
              <a:cs typeface="Times New Roman" panose="02020603050405020304" charset="0"/>
              <a:sym typeface="+mn-ea"/>
            </a:endParaRPr>
          </a:p>
          <a:p>
            <a:r>
              <a:rPr lang="en-US" sz="2000">
                <a:latin typeface="Times New Roman" panose="02020603050405020304" charset="0"/>
                <a:cs typeface="Times New Roman" panose="02020603050405020304" charset="0"/>
                <a:sym typeface="+mn-ea"/>
              </a:rPr>
              <a:t>Here the users can also register complaint about toilet and share there feedbacks through android application. </a:t>
            </a:r>
            <a:endParaRPr lang="en-US" sz="2000">
              <a:latin typeface="Times New Roman" panose="02020603050405020304" charset="0"/>
              <a:cs typeface="Times New Roman" panose="02020603050405020304" charset="0"/>
              <a:sym typeface="+mn-ea"/>
            </a:endParaRPr>
          </a:p>
          <a:p>
            <a:endParaRPr lang="en-US" sz="20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9073</Words>
  <Application>WPS Presentation</Application>
  <PresentationFormat>Widescreen</PresentationFormat>
  <Paragraphs>175</Paragraphs>
  <Slides>15</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15</vt:i4>
      </vt:variant>
    </vt:vector>
  </HeadingPairs>
  <TitlesOfParts>
    <vt:vector size="25" baseType="lpstr">
      <vt:lpstr>Arial</vt:lpstr>
      <vt:lpstr>SimSun</vt:lpstr>
      <vt:lpstr>Wingdings</vt:lpstr>
      <vt:lpstr>Times New Roman</vt:lpstr>
      <vt:lpstr>Wingdings</vt:lpstr>
      <vt:lpstr>Calibri</vt:lpstr>
      <vt:lpstr>Microsoft YaHei</vt:lpstr>
      <vt:lpstr>Arial Unicode MS</vt:lpstr>
      <vt:lpstr>Calibri Light</vt:lpstr>
      <vt:lpstr>Office Theme</vt:lpstr>
      <vt:lpstr>DEVELOPMENT OF SMART TOILET</vt:lpstr>
      <vt:lpstr>ABSTRACT </vt:lpstr>
      <vt:lpstr>OBJECTIVE</vt:lpstr>
      <vt:lpstr>PowerPoint 演示文稿</vt:lpstr>
      <vt:lpstr>PowerPoint 演示文稿</vt:lpstr>
      <vt:lpstr>BLOCK DIAGRAM</vt:lpstr>
      <vt:lpstr> ANDROID APPLICATION</vt:lpstr>
      <vt:lpstr>PowerPoint 演示文稿</vt:lpstr>
      <vt:lpstr>PowerPoint 演示文稿</vt:lpstr>
      <vt:lpstr>PowerPoint 演示文稿</vt:lpstr>
      <vt:lpstr>URINE COLOUR  SAMPLES </vt:lpstr>
      <vt:lpstr>ADVANTAGES</vt:lpstr>
      <vt:lpstr>PowerPoint 演示文稿</vt:lpstr>
      <vt:lpstr>SYSTEM SPECIFICATION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dc:title>
  <dc:creator>Admin</dc:creator>
  <cp:lastModifiedBy>Admin</cp:lastModifiedBy>
  <cp:revision>124</cp:revision>
  <dcterms:created xsi:type="dcterms:W3CDTF">2023-09-24T10:18:00Z</dcterms:created>
  <dcterms:modified xsi:type="dcterms:W3CDTF">2023-09-26T00:48:22Z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B56BFD363EBE44ACBD20C4DDFE8A2DA5_13</vt:lpwstr>
  </property>
  <property fmtid="{D5CDD505-2E9C-101B-9397-08002B2CF9AE}" pid="3" name="KSOProductBuildVer">
    <vt:lpwstr>1033-12.2.0.13215</vt:lpwstr>
  </property>
</Properties>
</file>