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levateLabs-Task4-FinalDashboard/Final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2EDD555-B777-4076-87BE-F5FFAD15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ElevateLabs-Task4- </a:t>
            </a:r>
            <a:br>
              <a:rPr lang="en-us" dirty="0"/>
            </a:br>
            <a:r>
              <a:rPr lang="en-IN" b="1" dirty="0">
                <a:solidFill>
                  <a:srgbClr val="FF0000"/>
                </a:solidFill>
              </a:rPr>
              <a:t>Sales Dashboard Overview</a:t>
            </a:r>
            <a:endParaRPr lang="en-us" b="1" dirty="0">
              <a:solidFill>
                <a:srgbClr val="FF0000"/>
              </a:solidFill>
              <a:hlinkClick r:id="rId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2CF08-9DB9-6297-F931-3D174B8C1925}"/>
              </a:ext>
            </a:extLst>
          </p:cNvPr>
          <p:cNvSpPr txBox="1"/>
          <p:nvPr/>
        </p:nvSpPr>
        <p:spPr>
          <a:xfrm>
            <a:off x="6643397" y="6211669"/>
            <a:ext cx="727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Venkatesh Babu Chunduri | Data Analyst Intern |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ipping Mode Analysis">
            <a:extLst>
              <a:ext uri="{FF2B5EF4-FFF2-40B4-BE49-F238E27FC236}">
                <a16:creationId xmlns:a16="http://schemas.microsoft.com/office/drawing/2014/main" id="{267C071D-7095-4E46-BDC2-0C653DCA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293370"/>
            <a:ext cx="4297680" cy="627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679B1-09F2-B8D0-F3F8-E4A0DDF95531}"/>
              </a:ext>
            </a:extLst>
          </p:cNvPr>
          <p:cNvSpPr txBox="1"/>
          <p:nvPr/>
        </p:nvSpPr>
        <p:spPr>
          <a:xfrm>
            <a:off x="1091682" y="1978090"/>
            <a:ext cx="4297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Shipping Mode Analysis</a:t>
            </a:r>
          </a:p>
          <a:p>
            <a:pPr>
              <a:buNone/>
            </a:pPr>
            <a:r>
              <a:rPr lang="en-US" sz="1600" b="1" dirty="0"/>
              <a:t>Description:</a:t>
            </a:r>
          </a:p>
          <a:p>
            <a:pPr>
              <a:buNone/>
            </a:pPr>
            <a:r>
              <a:rPr lang="en-US" sz="1600" dirty="0"/>
              <a:t>This chart displays the number of transactions for four shipping modes: Standard Class, Second Class, First Class, and Same Day.</a:t>
            </a:r>
          </a:p>
          <a:p>
            <a:pPr>
              <a:buNone/>
            </a:pPr>
            <a:r>
              <a:rPr lang="en-US" sz="1600" b="1" dirty="0"/>
              <a:t>Insights:</a:t>
            </a:r>
          </a:p>
          <a:p>
            <a:r>
              <a:rPr lang="en-US" sz="1600" dirty="0"/>
              <a:t>Standard Class accounts for the majority of transactions (30,775), followed by Second Class (10,309), while Same Day has the least (2,701), indicating a preference for cost-effective shipping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4DFF-8D94-3767-895B-283B08F2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Metrics Used in the Dashboard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E139-E73F-14DC-6F76-26940153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038"/>
            <a:ext cx="10515600" cy="54758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300" b="1" dirty="0"/>
              <a:t>Description:</a:t>
            </a:r>
          </a:p>
          <a:p>
            <a:pPr>
              <a:buNone/>
            </a:pPr>
            <a:r>
              <a:rPr lang="en-US" sz="2300" dirty="0"/>
              <a:t>This dashboard consolidates critical sales and profitability metrics, providing stakeholders with an interactive tool for monitoring performance and making data-driven decisions. It covers aspects like sales trends, profitability by category, customer segmentation, and regional performance for a comprehensive understanding of the business.</a:t>
            </a:r>
          </a:p>
          <a:p>
            <a:pPr>
              <a:buNone/>
            </a:pPr>
            <a:r>
              <a:rPr lang="en-US" sz="2300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Sales Growth:</a:t>
            </a:r>
            <a:r>
              <a:rPr lang="en-US" sz="2300" dirty="0"/>
              <a:t> Sales increased significantly from 2011 to 2015, despite periodic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Profitability Analysis:</a:t>
            </a:r>
            <a:r>
              <a:rPr lang="en-US" sz="2300" dirty="0"/>
              <a:t> Sub-categories like Paper and Labels show the highest profit ratios, driving overall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Top Products:</a:t>
            </a:r>
            <a:r>
              <a:rPr lang="en-US" sz="2300" dirty="0"/>
              <a:t> Apple Smart Phone leads as the highest-selling product, offering insights into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Geographical Insights:</a:t>
            </a:r>
            <a:r>
              <a:rPr lang="en-US" sz="2300" dirty="0"/>
              <a:t> The Central region dominates sales, with state-wise mapping highlighting high-performance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Customer Segmentation:</a:t>
            </a:r>
            <a:r>
              <a:rPr lang="en-US" sz="2300" dirty="0"/>
              <a:t> Consumer and Corporate segments show distinct sales patterns, aiding targeted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Shipping Modes:</a:t>
            </a:r>
            <a:r>
              <a:rPr lang="en-US" sz="2300" dirty="0"/>
              <a:t> First Class shipping stands out for its profitability, informing logistics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6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inal Dashboard">
            <a:extLst>
              <a:ext uri="{FF2B5EF4-FFF2-40B4-BE49-F238E27FC236}">
                <a16:creationId xmlns:a16="http://schemas.microsoft.com/office/drawing/2014/main" id="{ED761931-B0D1-4DCF-A162-13003D05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64820"/>
            <a:ext cx="1050036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D00D-241A-F5BC-28F4-6BB9FA8C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1" y="800489"/>
            <a:ext cx="10515600" cy="10251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 Insights from the Dashboard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A4FD-1ABC-45AA-E7C6-E72C80B5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Sales peaked at </a:t>
            </a:r>
            <a:r>
              <a:rPr lang="en-US" sz="2000" b="1" dirty="0"/>
              <a:t>555,312 dollars</a:t>
            </a:r>
            <a:r>
              <a:rPr lang="en-US" sz="2000" dirty="0"/>
              <a:t> in 2015, showcasing substantial growth over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Profitability is strongest in sub-categories like </a:t>
            </a:r>
            <a:r>
              <a:rPr lang="en-US" sz="2000" b="1" dirty="0"/>
              <a:t>Paper and Labels</a:t>
            </a:r>
            <a:r>
              <a:rPr lang="en-US" sz="2000" dirty="0"/>
              <a:t>, while </a:t>
            </a:r>
            <a:r>
              <a:rPr lang="en-US" sz="2000" b="1" dirty="0"/>
              <a:t>Tables</a:t>
            </a:r>
            <a:r>
              <a:rPr lang="en-US" sz="2000" dirty="0"/>
              <a:t> show significant losses (-8.47%).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Apple Smart Phone</a:t>
            </a:r>
            <a:r>
              <a:rPr lang="en-US" sz="2000" dirty="0"/>
              <a:t> ranks highest in sales among all products, highlighting customer preferences.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Consumer segment</a:t>
            </a:r>
            <a:r>
              <a:rPr lang="en-US" sz="2000" dirty="0"/>
              <a:t> leads in both sales and profit, while Home Office lags behind.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Central region</a:t>
            </a:r>
            <a:r>
              <a:rPr lang="en-US" sz="2000" dirty="0"/>
              <a:t> dominates state-wise performance, offering actionable geographic insights.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First Class shipping</a:t>
            </a:r>
            <a:r>
              <a:rPr lang="en-US" sz="2000" dirty="0"/>
              <a:t> is the most profitable mode, while Standard Class is preferred for the majority of transactions.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33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E5AE-8FBD-C7E1-C701-3EB8D0EA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Objective and overview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EEFA-6695-1BB5-4890-E4B9FE38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Objective:</a:t>
            </a:r>
          </a:p>
          <a:p>
            <a:pPr>
              <a:buNone/>
            </a:pPr>
            <a:r>
              <a:rPr lang="en-US" sz="2400" dirty="0"/>
              <a:t>To provide actionable insights into sales performance, profitability, and customer segmentation, enabling data-driven decisions for enhanced business strategies.</a:t>
            </a:r>
          </a:p>
          <a:p>
            <a:pPr>
              <a:buNone/>
            </a:pPr>
            <a:r>
              <a:rPr lang="en-US" sz="2400" b="1" dirty="0"/>
              <a:t>Overview:</a:t>
            </a:r>
          </a:p>
          <a:p>
            <a:r>
              <a:rPr lang="en-US" sz="2400" dirty="0"/>
              <a:t>The dashboard highlights key metrics such as sales trends (2011–2015), profitability by category, top-selling products, regional and state-wise performance, and the impact of shipping modes on profit. It serves as a comprehensive tool for analyzing and optimizing sales dynamics.</a:t>
            </a:r>
          </a:p>
        </p:txBody>
      </p:sp>
    </p:spTree>
    <p:extLst>
      <p:ext uri="{BB962C8B-B14F-4D97-AF65-F5344CB8AC3E}">
        <p14:creationId xmlns:p14="http://schemas.microsoft.com/office/powerpoint/2010/main" val="33476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Region(Bar Chart)">
            <a:extLst>
              <a:ext uri="{FF2B5EF4-FFF2-40B4-BE49-F238E27FC236}">
                <a16:creationId xmlns:a16="http://schemas.microsoft.com/office/drawing/2014/main" id="{4E69C74C-C244-4AE7-B0B4-870524FA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19250"/>
            <a:ext cx="10287000" cy="361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6078C-2182-DFDA-8C32-20C951E23729}"/>
              </a:ext>
            </a:extLst>
          </p:cNvPr>
          <p:cNvSpPr txBox="1"/>
          <p:nvPr/>
        </p:nvSpPr>
        <p:spPr>
          <a:xfrm>
            <a:off x="1464906" y="401216"/>
            <a:ext cx="832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Sales by Region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D3382-51B7-4938-C829-480C53744304}"/>
              </a:ext>
            </a:extLst>
          </p:cNvPr>
          <p:cNvSpPr txBox="1"/>
          <p:nvPr/>
        </p:nvSpPr>
        <p:spPr>
          <a:xfrm>
            <a:off x="952500" y="801326"/>
            <a:ext cx="1028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  <a:r>
              <a:rPr lang="en-US" sz="1600" dirty="0"/>
              <a:t>: "This bar chart highlights sales performance across regions, with Central leading the charts at ₹2,822,399. It also reflects a correlation between high sales and profitability."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33691-9826-DBDC-C04A-B88BA2C6DEE9}"/>
              </a:ext>
            </a:extLst>
          </p:cNvPr>
          <p:cNvSpPr txBox="1"/>
          <p:nvPr/>
        </p:nvSpPr>
        <p:spPr>
          <a:xfrm>
            <a:off x="952500" y="5533053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Central region dominates sales, contributing the most revenue.</a:t>
            </a:r>
          </a:p>
          <a:p>
            <a:pPr>
              <a:buFont typeface="+mj-lt"/>
              <a:buAutoNum type="arabicPeriod"/>
            </a:pPr>
            <a:r>
              <a:rPr lang="en-US" dirty="0"/>
              <a:t>Low-performing regions like Canada present opportunities for strategic improvement.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y Category(Pie Chart)">
            <a:extLst>
              <a:ext uri="{FF2B5EF4-FFF2-40B4-BE49-F238E27FC236}">
                <a16:creationId xmlns:a16="http://schemas.microsoft.com/office/drawing/2014/main" id="{52F1E7B3-6F3E-46B1-B462-4DBC2830C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2327910"/>
            <a:ext cx="2956560" cy="2202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C634C-96BC-C8E0-1B9E-DE356A97F7CC}"/>
              </a:ext>
            </a:extLst>
          </p:cNvPr>
          <p:cNvSpPr txBox="1"/>
          <p:nvPr/>
        </p:nvSpPr>
        <p:spPr>
          <a:xfrm>
            <a:off x="989045" y="233265"/>
            <a:ext cx="923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Profit by Category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F298F-B261-E0F9-A8CC-58721A838EFC}"/>
              </a:ext>
            </a:extLst>
          </p:cNvPr>
          <p:cNvSpPr txBox="1"/>
          <p:nvPr/>
        </p:nvSpPr>
        <p:spPr>
          <a:xfrm>
            <a:off x="765110" y="755780"/>
            <a:ext cx="1029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Description:</a:t>
            </a:r>
            <a:r>
              <a:rPr lang="en-US" sz="1600" dirty="0"/>
              <a:t> "This pie chart illustrates the distribution of profit across categories: </a:t>
            </a:r>
            <a:r>
              <a:rPr lang="en-US" sz="1600" i="1" dirty="0"/>
              <a:t>Furniture</a:t>
            </a:r>
            <a:r>
              <a:rPr lang="en-US" sz="1600" dirty="0"/>
              <a:t>, </a:t>
            </a:r>
            <a:r>
              <a:rPr lang="en-US" sz="1600" i="1" dirty="0"/>
              <a:t>Office Supplies</a:t>
            </a:r>
            <a:r>
              <a:rPr lang="en-US" sz="1600" dirty="0"/>
              <a:t>, and </a:t>
            </a:r>
            <a:r>
              <a:rPr lang="en-US" sz="1600" i="1" dirty="0"/>
              <a:t>Technology</a:t>
            </a:r>
            <a:r>
              <a:rPr lang="en-US" sz="1600" dirty="0"/>
              <a:t>. The largest contributor is Technology, with a profit of ₹663,779, followed by Office Supplies at ₹518,474."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34A48-CE66-F18F-A478-97C1B2DF4557}"/>
              </a:ext>
            </a:extLst>
          </p:cNvPr>
          <p:cNvSpPr txBox="1"/>
          <p:nvPr/>
        </p:nvSpPr>
        <p:spPr>
          <a:xfrm>
            <a:off x="905069" y="4777273"/>
            <a:ext cx="996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Technology accounts for the highest profit, making it the key focus area for growth.</a:t>
            </a:r>
          </a:p>
          <a:p>
            <a:pPr>
              <a:buFont typeface="+mj-lt"/>
              <a:buAutoNum type="arabicPeriod"/>
            </a:pPr>
            <a:r>
              <a:rPr lang="en-US" dirty="0"/>
              <a:t>Furniture shows the lowest profit, indicating potential for strategic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Trend Over Time (Line Chart)">
            <a:extLst>
              <a:ext uri="{FF2B5EF4-FFF2-40B4-BE49-F238E27FC236}">
                <a16:creationId xmlns:a16="http://schemas.microsoft.com/office/drawing/2014/main" id="{14A50F38-2CD9-42B5-9FD0-56996FAC1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42" y="1448566"/>
            <a:ext cx="9414588" cy="371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ED1D9-6850-0267-1957-AFE81A6CF915}"/>
              </a:ext>
            </a:extLst>
          </p:cNvPr>
          <p:cNvSpPr txBox="1"/>
          <p:nvPr/>
        </p:nvSpPr>
        <p:spPr>
          <a:xfrm>
            <a:off x="1500673" y="223935"/>
            <a:ext cx="901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Sales Trend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DF240-3B5E-FFD9-88EC-657F48F0F510}"/>
              </a:ext>
            </a:extLst>
          </p:cNvPr>
          <p:cNvSpPr txBox="1"/>
          <p:nvPr/>
        </p:nvSpPr>
        <p:spPr>
          <a:xfrm>
            <a:off x="1300842" y="690465"/>
            <a:ext cx="948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Description:</a:t>
            </a:r>
          </a:p>
          <a:p>
            <a:pPr>
              <a:buNone/>
            </a:pPr>
            <a:r>
              <a:rPr lang="en-US" sz="1600" dirty="0"/>
              <a:t>This chart showcases monthly sales from 2011 to 2015, highlighting growth and seasonal variations.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5365A-507E-3C82-B501-A9F445C7E351}"/>
              </a:ext>
            </a:extLst>
          </p:cNvPr>
          <p:cNvSpPr txBox="1"/>
          <p:nvPr/>
        </p:nvSpPr>
        <p:spPr>
          <a:xfrm>
            <a:off x="1500673" y="5318449"/>
            <a:ext cx="9414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Insights:</a:t>
            </a:r>
          </a:p>
          <a:p>
            <a:pPr>
              <a:buNone/>
            </a:pPr>
            <a:r>
              <a:rPr lang="en-US" sz="1600" dirty="0"/>
              <a:t>Sales peaked at 555,312 dollars in 2015, with notable fluctuations influenced by seasonal factors. Lower profit periods were observed in 2011.</a:t>
            </a:r>
          </a:p>
          <a:p>
            <a:r>
              <a:rPr lang="en-US" sz="1600" dirty="0"/>
              <a:t>This condensed format is perfect for your presentation! Let me know if you need adjustments.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Products by Sales (Horizontal Bar Chart)">
            <a:extLst>
              <a:ext uri="{FF2B5EF4-FFF2-40B4-BE49-F238E27FC236}">
                <a16:creationId xmlns:a16="http://schemas.microsoft.com/office/drawing/2014/main" id="{1CB2352F-2A6B-488D-BEB5-23B82A0E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05000"/>
            <a:ext cx="10287000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64C455-A6A0-C829-28D2-04060B0824E1}"/>
              </a:ext>
            </a:extLst>
          </p:cNvPr>
          <p:cNvSpPr txBox="1"/>
          <p:nvPr/>
        </p:nvSpPr>
        <p:spPr>
          <a:xfrm>
            <a:off x="952500" y="158620"/>
            <a:ext cx="88073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Top 10 Products by Sales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50C1D-B2F5-9B0E-6773-98D72DADE8F1}"/>
              </a:ext>
            </a:extLst>
          </p:cNvPr>
          <p:cNvSpPr txBox="1"/>
          <p:nvPr/>
        </p:nvSpPr>
        <p:spPr>
          <a:xfrm>
            <a:off x="952500" y="709127"/>
            <a:ext cx="942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This chart highlights the top-selling products with their respective sales figures and profitability, providing insights into product performance.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B593F-FF17-46D3-578F-0560CF2C899E}"/>
              </a:ext>
            </a:extLst>
          </p:cNvPr>
          <p:cNvSpPr txBox="1"/>
          <p:nvPr/>
        </p:nvSpPr>
        <p:spPr>
          <a:xfrm>
            <a:off x="1110343" y="5094514"/>
            <a:ext cx="1012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The Apple Smart Phone leads in sales at 86,936 dollars, followed by Cisco and Motorola Smart Phones. Profitability varies, with some products showing lower profit margins despite high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-wise Sales Map">
            <a:extLst>
              <a:ext uri="{FF2B5EF4-FFF2-40B4-BE49-F238E27FC236}">
                <a16:creationId xmlns:a16="http://schemas.microsoft.com/office/drawing/2014/main" id="{988F54D3-9B67-4EC1-81FE-73917B9A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4" y="1309649"/>
            <a:ext cx="9678877" cy="4294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04C72-3D96-DAFC-0E91-1FA9F61E0441}"/>
              </a:ext>
            </a:extLst>
          </p:cNvPr>
          <p:cNvSpPr txBox="1"/>
          <p:nvPr/>
        </p:nvSpPr>
        <p:spPr>
          <a:xfrm>
            <a:off x="1144631" y="149290"/>
            <a:ext cx="86711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State-Wise Sales Analysis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A32A-43F6-04DF-C7A5-A4606EA2FCBC}"/>
              </a:ext>
            </a:extLst>
          </p:cNvPr>
          <p:cNvSpPr txBox="1"/>
          <p:nvPr/>
        </p:nvSpPr>
        <p:spPr>
          <a:xfrm>
            <a:off x="1032664" y="559837"/>
            <a:ext cx="9501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Description:</a:t>
            </a:r>
          </a:p>
          <a:p>
            <a:pPr>
              <a:buNone/>
            </a:pPr>
            <a:r>
              <a:rPr lang="en-US" sz="1600" dirty="0"/>
              <a:t>This map visualizes sales distribution across various states, using a color gradient from green to red to represent sales figures ranging from 3 to 485,166 dollars.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04B67-61C7-FB43-7FBC-DF1F4B71602D}"/>
              </a:ext>
            </a:extLst>
          </p:cNvPr>
          <p:cNvSpPr txBox="1"/>
          <p:nvPr/>
        </p:nvSpPr>
        <p:spPr>
          <a:xfrm>
            <a:off x="1144631" y="5812971"/>
            <a:ext cx="10154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Insights:</a:t>
            </a:r>
          </a:p>
          <a:p>
            <a:r>
              <a:rPr lang="en-US" sz="1600" dirty="0"/>
              <a:t>Central regions exhibit the highest sales performance, while certain states show lower figures, offering opportunities for targeted strategies and improvements.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fit Ratio by Sub-Category">
            <a:extLst>
              <a:ext uri="{FF2B5EF4-FFF2-40B4-BE49-F238E27FC236}">
                <a16:creationId xmlns:a16="http://schemas.microsoft.com/office/drawing/2014/main" id="{306F9DE7-6ED7-4FE3-AC44-DDDEC448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4" y="1673485"/>
            <a:ext cx="10287000" cy="3790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DCA42-E04A-9489-9DAC-D3FF68FB61A4}"/>
              </a:ext>
            </a:extLst>
          </p:cNvPr>
          <p:cNvSpPr txBox="1"/>
          <p:nvPr/>
        </p:nvSpPr>
        <p:spPr>
          <a:xfrm>
            <a:off x="952500" y="326572"/>
            <a:ext cx="932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Profit Ratio by Sub-Category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E7066-2E56-9648-970C-21910ABC56DF}"/>
              </a:ext>
            </a:extLst>
          </p:cNvPr>
          <p:cNvSpPr txBox="1"/>
          <p:nvPr/>
        </p:nvSpPr>
        <p:spPr>
          <a:xfrm>
            <a:off x="1091682" y="783771"/>
            <a:ext cx="9974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Description:</a:t>
            </a:r>
          </a:p>
          <a:p>
            <a:pPr>
              <a:buNone/>
            </a:pPr>
            <a:r>
              <a:rPr lang="en-US" sz="1600" dirty="0"/>
              <a:t>This chart represents the profit ratios of various product sub-categories, with a gradient color scheme indicating positive (green) and negative (red) profitability.</a:t>
            </a:r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2D5FA-2649-2852-A03F-C34AF3CDF970}"/>
              </a:ext>
            </a:extLst>
          </p:cNvPr>
          <p:cNvSpPr txBox="1"/>
          <p:nvPr/>
        </p:nvSpPr>
        <p:spPr>
          <a:xfrm>
            <a:off x="1091682" y="5464435"/>
            <a:ext cx="96105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Insights:</a:t>
            </a:r>
          </a:p>
          <a:p>
            <a:r>
              <a:rPr lang="en-US" sz="1600" dirty="0"/>
              <a:t>Sub-categories like Paper and Labels show the highest profit ratios (24.23% and 20.44%), while Tables have the lowest profit ratio at -8.47%, highlighting areas of strong performance and potential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egment-wise Sales and Profit">
            <a:extLst>
              <a:ext uri="{FF2B5EF4-FFF2-40B4-BE49-F238E27FC236}">
                <a16:creationId xmlns:a16="http://schemas.microsoft.com/office/drawing/2014/main" id="{351EA09E-7AD2-456F-8A8B-C1A29D9E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01" y="293370"/>
            <a:ext cx="5600700" cy="627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6BF8D-23CC-9A25-6B62-107E867C3DA2}"/>
              </a:ext>
            </a:extLst>
          </p:cNvPr>
          <p:cNvSpPr txBox="1"/>
          <p:nvPr/>
        </p:nvSpPr>
        <p:spPr>
          <a:xfrm>
            <a:off x="634482" y="2099388"/>
            <a:ext cx="37602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Segment-Wise Sales and Profit Analysis</a:t>
            </a:r>
          </a:p>
          <a:p>
            <a:pPr>
              <a:buNone/>
            </a:pPr>
            <a:r>
              <a:rPr lang="en-US" sz="1600" b="1" dirty="0"/>
              <a:t>Description:</a:t>
            </a:r>
          </a:p>
          <a:p>
            <a:pPr>
              <a:buNone/>
            </a:pPr>
            <a:r>
              <a:rPr lang="en-US" sz="1600" dirty="0"/>
              <a:t>This bar chart showcases sales and profit data for three segments—Consumer, Corporate, and Home Office—using a clear visual comparison.</a:t>
            </a:r>
          </a:p>
          <a:p>
            <a:pPr>
              <a:buNone/>
            </a:pPr>
            <a:r>
              <a:rPr lang="en-US" sz="1600" b="1" dirty="0"/>
              <a:t>Insights:</a:t>
            </a:r>
          </a:p>
          <a:p>
            <a:r>
              <a:rPr lang="en-US" sz="1600" dirty="0"/>
              <a:t>The Consumer segment leads in both sales and profit, followed by Corporate, while Home Office exhibits the lowest performance, offering scope for improvement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ElevateLabs-Task4-  Sales Dashboard Overview</vt:lpstr>
      <vt:lpstr>Objective and overview of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Metrics Used in the Dashboard</vt:lpstr>
      <vt:lpstr>PowerPoint Presentation</vt:lpstr>
      <vt:lpstr>Key Insights from the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Bharathi Mandugundu</cp:lastModifiedBy>
  <cp:revision>7</cp:revision>
  <dcterms:created xsi:type="dcterms:W3CDTF">2025-04-13T14:48:06Z</dcterms:created>
  <dcterms:modified xsi:type="dcterms:W3CDTF">2025-04-13T16:07:35Z</dcterms:modified>
</cp:coreProperties>
</file>