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8757-3734-4C5B-97C7-787F7F63116A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C205BD-A356-441A-9C1C-129200DBDE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33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8757-3734-4C5B-97C7-787F7F63116A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05BD-A356-441A-9C1C-129200DBDED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8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8757-3734-4C5B-97C7-787F7F63116A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05BD-A356-441A-9C1C-129200DBDE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7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8757-3734-4C5B-97C7-787F7F63116A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05BD-A356-441A-9C1C-129200DBDED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26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8757-3734-4C5B-97C7-787F7F63116A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05BD-A356-441A-9C1C-129200DBDE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89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8757-3734-4C5B-97C7-787F7F63116A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05BD-A356-441A-9C1C-129200DBDED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09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8757-3734-4C5B-97C7-787F7F63116A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05BD-A356-441A-9C1C-129200DBDED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38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8757-3734-4C5B-97C7-787F7F63116A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05BD-A356-441A-9C1C-129200DBDED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5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8757-3734-4C5B-97C7-787F7F63116A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05BD-A356-441A-9C1C-129200DBDE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08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8757-3734-4C5B-97C7-787F7F63116A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05BD-A356-441A-9C1C-129200DBDED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B338757-3734-4C5B-97C7-787F7F63116A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05BD-A356-441A-9C1C-129200DBDED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86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8757-3734-4C5B-97C7-787F7F63116A}" type="datetimeFigureOut">
              <a:rPr lang="en-IN" smtClean="0"/>
              <a:t>02-02-2020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C205BD-A356-441A-9C1C-129200DBDED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88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z.net/aktuell/wirtschaft/wachstumskrise-ganz-indien-ist-in-protestlaune-16575265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03E6-E729-42FF-BBD8-3AD85DC75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India in German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67E1A-E098-41BB-8118-C9D9F1F85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Analysis of five German Media platforms </a:t>
            </a:r>
          </a:p>
        </p:txBody>
      </p:sp>
    </p:spTree>
    <p:extLst>
      <p:ext uri="{BB962C8B-B14F-4D97-AF65-F5344CB8AC3E}">
        <p14:creationId xmlns:p14="http://schemas.microsoft.com/office/powerpoint/2010/main" val="84973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C16C-CB02-49D2-A970-CF732A7A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India in German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56FC-2E61-4D88-9C7F-7BFDF114F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3416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Five German media platform analysed for their coverage of India’s general elections 2019, Article 370 abrogation and enactment of CAA.</a:t>
            </a:r>
          </a:p>
          <a:p>
            <a:pPr marL="0" indent="0">
              <a:buNone/>
            </a:pPr>
            <a:r>
              <a:rPr lang="en-IN" sz="2800" b="1" dirty="0"/>
              <a:t>Platforms:</a:t>
            </a:r>
          </a:p>
          <a:p>
            <a:pPr marL="0" indent="0">
              <a:buNone/>
            </a:pPr>
            <a:r>
              <a:rPr lang="en-US" b="1" dirty="0"/>
              <a:t>ZEIT ONLINE, FAZ, Frankfurter </a:t>
            </a:r>
            <a:r>
              <a:rPr lang="en-US" b="1" dirty="0" err="1"/>
              <a:t>Rundschau</a:t>
            </a:r>
            <a:r>
              <a:rPr lang="en-US" b="1" dirty="0"/>
              <a:t> , </a:t>
            </a:r>
            <a:r>
              <a:rPr lang="en-IN" b="1" dirty="0"/>
              <a:t>SPIEGEL ONLINE, DW.</a:t>
            </a:r>
          </a:p>
          <a:p>
            <a:r>
              <a:rPr lang="en-IN" dirty="0"/>
              <a:t>All of them have covered negatively covered article 370 abrogation and CAA protests. DW and Spiegel regularly wrote about these. On general elections, platforms maintained a neutral position.</a:t>
            </a:r>
          </a:p>
          <a:p>
            <a:r>
              <a:rPr lang="en-IN" dirty="0"/>
              <a:t>In the subsequent slide, there is a selection of news links for the each platform.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28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D5FB-E387-486D-A970-92B46180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ZEIT ONLINE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A1A2-CF88-4FC2-87DC-CD847C56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No major coverage on General Elections and Article 370 abrogation.</a:t>
            </a:r>
          </a:p>
          <a:p>
            <a:r>
              <a:rPr lang="en-IN" dirty="0"/>
              <a:t>Major coverage on CAA. Protestors given undue coverage.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i="1" dirty="0"/>
              <a:t>Links:</a:t>
            </a:r>
          </a:p>
          <a:p>
            <a:r>
              <a:rPr lang="en-IN" sz="1800" dirty="0"/>
              <a:t>https://www.zeit.de/gesellschaft/zeitgeschehen/2019-12/einbuergerungsgesetz-indien-proteste-demonstrationen-tote</a:t>
            </a:r>
          </a:p>
          <a:p>
            <a:r>
              <a:rPr lang="en-IN" sz="1800" dirty="0"/>
              <a:t>https://www.zeit.de/campus/2019-12/studentenproteste-indien-einwanderungsgesetz-staatsbuergerschaftsreform</a:t>
            </a:r>
          </a:p>
          <a:p>
            <a:r>
              <a:rPr lang="en-IN" sz="1800" dirty="0"/>
              <a:t>https://www.zeit.de/politik/ausland/2019-12/indien-neu-delhi-proteste-staatsbuergerschaftsreform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47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BD0C-A5F0-4C57-809A-7E3B84F7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FAZ.NET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15AA-BC85-4554-B22E-466E8E13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The Frankfurter Allgemeine Zeitung has appeared under the title of “Zeitung </a:t>
            </a:r>
            <a:r>
              <a:rPr lang="en-US" dirty="0" err="1"/>
              <a:t>für</a:t>
            </a:r>
            <a:r>
              <a:rPr lang="en-US" dirty="0"/>
              <a:t> Deutschland” (Newspaper for Germany) since 1949. Conservative political views, a feature section leaning towards the left and a liberal understanding of the business world.</a:t>
            </a:r>
          </a:p>
          <a:p>
            <a:pPr fontAlgn="base"/>
            <a:r>
              <a:rPr lang="en-US" dirty="0"/>
              <a:t>Nothing major on General elections and Article 370. </a:t>
            </a:r>
          </a:p>
          <a:p>
            <a:pPr fontAlgn="base"/>
            <a:r>
              <a:rPr lang="de-DE" dirty="0"/>
              <a:t>Ein Land ist in Protestlaune</a:t>
            </a:r>
            <a:endParaRPr lang="en-IN" dirty="0">
              <a:hlinkClick r:id="rId2"/>
            </a:endParaRPr>
          </a:p>
          <a:p>
            <a:pPr fontAlgn="base"/>
            <a:r>
              <a:rPr lang="en-IN" dirty="0"/>
              <a:t>https://www.faz.net/aktuell/wirtschaft/wachstumskrise-ganz-indien-ist-in-protestlaune-16575265.html</a:t>
            </a:r>
            <a:endParaRPr lang="en-US" dirty="0"/>
          </a:p>
          <a:p>
            <a:r>
              <a:rPr lang="de-DE" dirty="0"/>
              <a:t>Millionen Inder streiken gegen Wirtschaftspolitik</a:t>
            </a:r>
          </a:p>
          <a:p>
            <a:r>
              <a:rPr lang="en-IN" dirty="0"/>
              <a:t>https://www.faz.net/aktuell/wirtschaft/millionen-inder-streiken-gegen-wirtschaftspolitik-16571450.html</a:t>
            </a:r>
          </a:p>
        </p:txBody>
      </p:sp>
    </p:spTree>
    <p:extLst>
      <p:ext uri="{BB962C8B-B14F-4D97-AF65-F5344CB8AC3E}">
        <p14:creationId xmlns:p14="http://schemas.microsoft.com/office/powerpoint/2010/main" val="181920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62AE-E2C8-4A43-922C-BCAF99C5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Frankfurter </a:t>
            </a:r>
            <a:r>
              <a:rPr lang="en-US" b="1" dirty="0" err="1"/>
              <a:t>Rundschau</a:t>
            </a:r>
            <a:r>
              <a:rPr lang="en-US" b="1" dirty="0"/>
              <a:t> online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5F1A-5575-44F1-8082-9C176C21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Frankfurter </a:t>
            </a:r>
            <a:r>
              <a:rPr lang="en-US" b="1" dirty="0" err="1"/>
              <a:t>Rundschau</a:t>
            </a:r>
            <a:r>
              <a:rPr lang="en-US" b="1" dirty="0"/>
              <a:t> online</a:t>
            </a:r>
          </a:p>
          <a:p>
            <a:pPr fontAlgn="base"/>
            <a:r>
              <a:rPr lang="en-US" dirty="0"/>
              <a:t>“Independent – but not neutral” is how the owner, publisher and editor Karl </a:t>
            </a:r>
            <a:r>
              <a:rPr lang="en-US" dirty="0" err="1"/>
              <a:t>Gerold</a:t>
            </a:r>
            <a:r>
              <a:rPr lang="en-US" dirty="0"/>
              <a:t> once defined the profile of the Frankfurter </a:t>
            </a:r>
            <a:r>
              <a:rPr lang="en-US" dirty="0" err="1"/>
              <a:t>Rundschau</a:t>
            </a:r>
            <a:r>
              <a:rPr lang="en-US" dirty="0"/>
              <a:t> (FR).</a:t>
            </a:r>
          </a:p>
          <a:p>
            <a:r>
              <a:rPr lang="en-IN" dirty="0"/>
              <a:t>No major coverage of General elections and article 370.</a:t>
            </a:r>
          </a:p>
          <a:p>
            <a:pPr marL="0" indent="0">
              <a:buNone/>
            </a:pPr>
            <a:r>
              <a:rPr lang="en-IN" dirty="0"/>
              <a:t>On CAA-</a:t>
            </a:r>
          </a:p>
          <a:p>
            <a:pPr marL="0" indent="0">
              <a:buNone/>
            </a:pPr>
            <a:r>
              <a:rPr lang="en-IN" b="1" i="1" dirty="0" err="1"/>
              <a:t>Kampf</a:t>
            </a:r>
            <a:r>
              <a:rPr lang="en-IN" b="1" i="1" dirty="0"/>
              <a:t> um </a:t>
            </a:r>
            <a:r>
              <a:rPr lang="en-IN" b="1" i="1" dirty="0" err="1"/>
              <a:t>Gandhis</a:t>
            </a:r>
            <a:r>
              <a:rPr lang="en-IN" b="1" i="1" dirty="0"/>
              <a:t> </a:t>
            </a:r>
            <a:r>
              <a:rPr lang="en-IN" b="1" i="1" dirty="0" err="1"/>
              <a:t>Erbe</a:t>
            </a:r>
            <a:endParaRPr lang="en-IN" b="1" i="1" dirty="0"/>
          </a:p>
          <a:p>
            <a:pPr marL="0" indent="0">
              <a:buNone/>
            </a:pPr>
            <a:r>
              <a:rPr lang="en-IN" i="1" dirty="0"/>
              <a:t>https://www.fr.de/politik/demokratie-gefahr-13459676.html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15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FE54-34AF-45AF-BDA0-D26F0942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25062"/>
            <a:ext cx="9603275" cy="1049235"/>
          </a:xfrm>
        </p:spPr>
        <p:txBody>
          <a:bodyPr/>
          <a:lstStyle/>
          <a:p>
            <a:r>
              <a:rPr lang="en-IN" b="1" dirty="0"/>
              <a:t>SPIEGEL ONLINE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5BD4-ED10-4148-89B1-4FA97A39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400"/>
            <a:ext cx="10515600" cy="4089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1800" b="1" dirty="0"/>
              <a:t>Negative coverage on CAA and article 370 abrogation.</a:t>
            </a:r>
          </a:p>
          <a:p>
            <a:pPr marL="0" indent="0">
              <a:buNone/>
            </a:pPr>
            <a:r>
              <a:rPr lang="de-DE" sz="1800" dirty="0"/>
              <a:t>Großdemonstrationen gegen neues indisches Einbürgerungsgesetz</a:t>
            </a:r>
          </a:p>
          <a:p>
            <a:pPr marL="0" indent="0">
              <a:buNone/>
            </a:pPr>
            <a:r>
              <a:rPr lang="en-IN" sz="1800" dirty="0"/>
              <a:t>https://www.spiegel.de/politik/ausland/muslime-ausgeschlossen-grossdemonstrationen-gegen-indisches-staatsbuergerschaftsrecht-a-1303600.html</a:t>
            </a:r>
          </a:p>
          <a:p>
            <a:pPr marL="0" indent="0">
              <a:buNone/>
            </a:pPr>
            <a:r>
              <a:rPr lang="de-DE" sz="1800" dirty="0"/>
              <a:t>Ein Nationalist und seine 200 Millionen Feinde</a:t>
            </a:r>
          </a:p>
          <a:p>
            <a:pPr marL="0" indent="0">
              <a:buNone/>
            </a:pPr>
            <a:r>
              <a:rPr lang="en-IN" sz="1800" dirty="0"/>
              <a:t>https://www.spiegel.de/politik/indien-premier-narendra-modi-ein-nationalist-und-seine-200-millionen-feinde-a-00000000-0002-0001-0000-000168763995</a:t>
            </a:r>
          </a:p>
          <a:p>
            <a:pPr marL="0" indent="0">
              <a:buNone/>
            </a:pPr>
            <a:r>
              <a:rPr lang="en-IN" sz="1800" dirty="0"/>
              <a:t>Der </a:t>
            </a:r>
            <a:r>
              <a:rPr lang="en-IN" sz="1800" dirty="0" err="1"/>
              <a:t>Widerstand</a:t>
            </a:r>
            <a:r>
              <a:rPr lang="en-IN" sz="1800" dirty="0"/>
              <a:t> der Frauen</a:t>
            </a:r>
          </a:p>
          <a:p>
            <a:pPr marL="0" indent="0">
              <a:buNone/>
            </a:pPr>
            <a:r>
              <a:rPr lang="en-IN" sz="1800" dirty="0"/>
              <a:t>https://www.spiegel.de/politik/ausland/proteste-in-indien-der-widerstand-der-frauen-a-9dc6bc3c-da3c-4513-bb72-e2de47041c51</a:t>
            </a:r>
          </a:p>
          <a:p>
            <a:pPr marL="0" indent="0">
              <a:buNone/>
            </a:pPr>
            <a:r>
              <a:rPr lang="en-IN" sz="1800" b="1" dirty="0"/>
              <a:t>On 370</a:t>
            </a:r>
          </a:p>
          <a:p>
            <a:pPr marL="0" indent="0">
              <a:buNone/>
            </a:pPr>
            <a:r>
              <a:rPr lang="en-IN" sz="1600" dirty="0"/>
              <a:t>https://www.spiegel.de/politik/ausland/indien-regierung-entzieht-jammu-und-kaschmir-den-sonderstatus-a-1280541.html</a:t>
            </a:r>
          </a:p>
          <a:p>
            <a:pPr marL="0" indent="0">
              <a:buNone/>
            </a:pPr>
            <a:r>
              <a:rPr lang="en-IN" sz="1600" dirty="0"/>
              <a:t>https://www.spiegel.de/politik/ausland/indien-hebt-sonderstatus-fuer-kaschmir-in-der-verfassung-auf-a-1280455.html</a:t>
            </a:r>
          </a:p>
          <a:p>
            <a:pPr marL="0" indent="0">
              <a:buNone/>
            </a:pPr>
            <a:r>
              <a:rPr lang="en-IN" sz="1600" dirty="0"/>
              <a:t>https://www.spiegel.de/international/world/deathly-silence-an-inside-look-at-kashmir-a-1296450.html</a:t>
            </a:r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28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BD07-00D0-4BD9-AF5F-40D2307F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CBB2-B6E0-4115-B949-AA6AA408F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Daily articles on CAA protests, Article 370 abrogation and General elections. Mostly unfavourably news regarding the CAA and article 370. Neutral on general elections.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https://www.dw.com/en/india-citizenship-law-protests-spearheaded-by-women/a-52108903</a:t>
            </a:r>
          </a:p>
          <a:p>
            <a:r>
              <a:rPr lang="en-IN" dirty="0"/>
              <a:t>https://www.dw.com/en/fresh-student-protests-hit-india-over-university-attack/a-51897307</a:t>
            </a:r>
          </a:p>
          <a:p>
            <a:r>
              <a:rPr lang="en-IN" dirty="0"/>
              <a:t>https://www.dw.com/en/indias-new-citizenship-law-ignites-religious-tensions/g-51809014</a:t>
            </a:r>
          </a:p>
          <a:p>
            <a:r>
              <a:rPr lang="en-IN" dirty="0"/>
              <a:t>https://www.dw.com/en/indian-state-shuts-down-internet-ahead-of-protests/a-51807095</a:t>
            </a:r>
          </a:p>
          <a:p>
            <a:r>
              <a:rPr lang="en-IN" dirty="0"/>
              <a:t>https://www.dw.com/en/india-curfew-internet-closures-as-deadly-citizenship-protests-continue/a-51747818</a:t>
            </a:r>
          </a:p>
          <a:p>
            <a:r>
              <a:rPr lang="en-IN" dirty="0"/>
              <a:t>https://www.dw.com/en/india-stripped-kashmir-of-autonomy-to-end-separatism-modi-says/a-49948685</a:t>
            </a:r>
          </a:p>
          <a:p>
            <a:r>
              <a:rPr lang="en-IN" dirty="0"/>
              <a:t>https://www.dw.com/en/kashmir-lockdown-an-uneasy-calm-prevails/a-49965552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6500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563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India in German Media</vt:lpstr>
      <vt:lpstr>India in German media</vt:lpstr>
      <vt:lpstr>ZEIT ONLINE </vt:lpstr>
      <vt:lpstr>FAZ.NET </vt:lpstr>
      <vt:lpstr>Frankfurter Rundschau online </vt:lpstr>
      <vt:lpstr>SPIEGEL ONLINE </vt:lpstr>
      <vt:lpstr>DW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bhushan</dc:creator>
  <cp:lastModifiedBy>mani bhushan</cp:lastModifiedBy>
  <cp:revision>9</cp:revision>
  <dcterms:created xsi:type="dcterms:W3CDTF">2020-02-02T18:10:50Z</dcterms:created>
  <dcterms:modified xsi:type="dcterms:W3CDTF">2020-02-02T19:44:41Z</dcterms:modified>
</cp:coreProperties>
</file>