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8" r:id="rId1"/>
    <p:sldMasterId id="2147483674" r:id="rId2"/>
  </p:sldMasterIdLst>
  <p:sldIdLst>
    <p:sldId id="256" r:id="rId3"/>
    <p:sldId id="260" r:id="rId4"/>
    <p:sldId id="261" r:id="rId5"/>
    <p:sldId id="262" r:id="rId6"/>
    <p:sldId id="263" r:id="rId7"/>
    <p:sldId id="264" r:id="rId8"/>
    <p:sldId id="265" r:id="rId9"/>
    <p:sldId id="266" r:id="rId10"/>
    <p:sldId id="267"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FFF00"/>
    <a:srgbClr val="00FFFF"/>
    <a:srgbClr val="FFFF00"/>
    <a:srgbClr val="EF9A86"/>
    <a:srgbClr val="ED8D77"/>
    <a:srgbClr val="F7CDC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8" d="100"/>
          <a:sy n="88" d="100"/>
        </p:scale>
        <p:origin x="-466" y="-7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Graphic 1" descr="Tag=AccentColor&#10;Flavor=Light&#10;Target=Fill">
            <a:extLst>
              <a:ext uri="{FF2B5EF4-FFF2-40B4-BE49-F238E27FC236}">
                <a16:creationId xmlns:a16="http://schemas.microsoft.com/office/drawing/2014/main" xmlns="" id="{0D57E7FA-E8FC-45AC-868F-CDC8144939D6}"/>
              </a:ext>
            </a:extLst>
          </p:cNvPr>
          <p:cNvSpPr/>
          <p:nvPr/>
        </p:nvSpPr>
        <p:spPr>
          <a:xfrm rot="10800000" flipV="1">
            <a:off x="2599855" y="527562"/>
            <a:ext cx="6992292" cy="5102484"/>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xmlns="" id="{807094A5-EB6F-441D-88F8-CD7A30C84707}"/>
              </a:ext>
            </a:extLst>
          </p:cNvPr>
          <p:cNvSpPr>
            <a:spLocks noGrp="1"/>
          </p:cNvSpPr>
          <p:nvPr>
            <p:ph type="ctrTitle"/>
          </p:nvPr>
        </p:nvSpPr>
        <p:spPr>
          <a:xfrm>
            <a:off x="1508760" y="1591056"/>
            <a:ext cx="5705856" cy="3264408"/>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xmlns="" id="{1C7CE1E3-3929-42A6-81B7-056BD88EF353}"/>
              </a:ext>
            </a:extLst>
          </p:cNvPr>
          <p:cNvSpPr>
            <a:spLocks noGrp="1"/>
          </p:cNvSpPr>
          <p:nvPr>
            <p:ph type="subTitle" idx="1"/>
          </p:nvPr>
        </p:nvSpPr>
        <p:spPr>
          <a:xfrm>
            <a:off x="1524000" y="4928616"/>
            <a:ext cx="5705856" cy="996696"/>
          </a:xfrm>
        </p:spPr>
        <p:txBody>
          <a:bodyPr/>
          <a:lstStyle>
            <a:lvl1pPr marL="0" indent="0" algn="l">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xmlns="" id="{5CE951E3-0794-422C-AF76-0AD4A7FB19EB}"/>
              </a:ext>
            </a:extLst>
          </p:cNvPr>
          <p:cNvSpPr>
            <a:spLocks noGrp="1"/>
          </p:cNvSpPr>
          <p:nvPr>
            <p:ph type="dt" sz="half" idx="10"/>
          </p:nvPr>
        </p:nvSpPr>
        <p:spPr/>
        <p:txBody>
          <a:bodyPr/>
          <a:lstStyle/>
          <a:p>
            <a:fld id="{3C04E684-10F4-4CC3-A0B9-F03AA7BE37CF}" type="datetimeFigureOut">
              <a:rPr lang="en-US" smtClean="0"/>
              <a:t>5/20/2020</a:t>
            </a:fld>
            <a:endParaRPr lang="en-US"/>
          </a:p>
        </p:txBody>
      </p:sp>
      <p:sp>
        <p:nvSpPr>
          <p:cNvPr id="5" name="Footer Placeholder 4">
            <a:extLst>
              <a:ext uri="{FF2B5EF4-FFF2-40B4-BE49-F238E27FC236}">
                <a16:creationId xmlns:a16="http://schemas.microsoft.com/office/drawing/2014/main" xmlns="" id="{114EBFA8-0291-4D77-A9D9-B17FC2382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357AC4D4-C4EE-4624-A329-C608A1D5AFE1}"/>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3741954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xmlns="" id="{0EE21C0F-70D8-4F3C-9392-07559C90EE6E}"/>
              </a:ext>
            </a:extLst>
          </p:cNvPr>
          <p:cNvSpPr/>
          <p:nvPr/>
        </p:nvSpPr>
        <p:spPr>
          <a:xfrm rot="10800000" flipH="1" flipV="1">
            <a:off x="684966"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xmlns="" id="{48DB1DFE-8154-440D-93CF-FEF7860E897F}"/>
              </a:ext>
            </a:extLst>
          </p:cNvPr>
          <p:cNvSpPr>
            <a:spLocks noGrp="1"/>
          </p:cNvSpPr>
          <p:nvPr>
            <p:ph type="title"/>
          </p:nvPr>
        </p:nvSpPr>
        <p:spPr>
          <a:xfrm>
            <a:off x="1399032" y="2523744"/>
            <a:ext cx="3831336" cy="1453896"/>
          </a:xfrm>
        </p:spPr>
        <p:txBody>
          <a:bodyPr anchor="b"/>
          <a:lstStyle>
            <a:lvl1pPr algn="ct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xmlns=""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xmlns=""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3D48EA59-A1BC-48B7-9495-6D5C6035B14B}"/>
              </a:ext>
            </a:extLst>
          </p:cNvPr>
          <p:cNvSpPr>
            <a:spLocks noGrp="1"/>
          </p:cNvSpPr>
          <p:nvPr>
            <p:ph type="dt" sz="half" idx="10"/>
          </p:nvPr>
        </p:nvSpPr>
        <p:spPr/>
        <p:txBody>
          <a:bodyPr/>
          <a:lstStyle/>
          <a:p>
            <a:fld id="{3C04E684-10F4-4CC3-A0B9-F03AA7BE37CF}" type="datetimeFigureOut">
              <a:rPr lang="en-US" smtClean="0"/>
              <a:t>5/20/2020</a:t>
            </a:fld>
            <a:endParaRPr lang="en-US"/>
          </a:p>
        </p:txBody>
      </p:sp>
      <p:sp>
        <p:nvSpPr>
          <p:cNvPr id="6" name="Footer Placeholder 5">
            <a:extLst>
              <a:ext uri="{FF2B5EF4-FFF2-40B4-BE49-F238E27FC236}">
                <a16:creationId xmlns:a16="http://schemas.microsoft.com/office/drawing/2014/main" xmlns="" id="{49F85A72-B50F-440E-AAD3-53C099F6D9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72C2D00B-4207-4720-8C68-605CAFDD5CA2}"/>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3927710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01C888B-58B8-4428-8B1D-4E26FC5DD5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3314F67B-D516-42FA-A2CA-2DCD37CFE8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F82BA5FF-4919-4FF8-9C04-06CE156B762F}"/>
              </a:ext>
            </a:extLst>
          </p:cNvPr>
          <p:cNvSpPr>
            <a:spLocks noGrp="1"/>
          </p:cNvSpPr>
          <p:nvPr>
            <p:ph type="dt" sz="half" idx="10"/>
          </p:nvPr>
        </p:nvSpPr>
        <p:spPr/>
        <p:txBody>
          <a:bodyPr/>
          <a:lstStyle/>
          <a:p>
            <a:fld id="{3C04E684-10F4-4CC3-A0B9-F03AA7BE37CF}" type="datetimeFigureOut">
              <a:rPr lang="en-US" smtClean="0"/>
              <a:t>5/20/2020</a:t>
            </a:fld>
            <a:endParaRPr lang="en-US"/>
          </a:p>
        </p:txBody>
      </p:sp>
      <p:sp>
        <p:nvSpPr>
          <p:cNvPr id="5" name="Footer Placeholder 4">
            <a:extLst>
              <a:ext uri="{FF2B5EF4-FFF2-40B4-BE49-F238E27FC236}">
                <a16:creationId xmlns:a16="http://schemas.microsoft.com/office/drawing/2014/main" xmlns="" id="{CBEDA970-128E-4150-8E5A-A1B056E835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EAEC6CD1-EE5E-42EF-B76D-BB803BA6AB5E}"/>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8821391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550C2A1B-34CA-4877-9435-D77DF325757F}"/>
              </a:ext>
            </a:extLst>
          </p:cNvPr>
          <p:cNvSpPr>
            <a:spLocks noGrp="1"/>
          </p:cNvSpPr>
          <p:nvPr>
            <p:ph type="title" orient="vert"/>
          </p:nvPr>
        </p:nvSpPr>
        <p:spPr>
          <a:xfrm>
            <a:off x="8724901"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4F255E5E-4A81-44CC-8D99-F56E625D4632}"/>
              </a:ext>
            </a:extLst>
          </p:cNvPr>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819CEECF-A221-4ECC-AD9C-E197D516D24C}"/>
              </a:ext>
            </a:extLst>
          </p:cNvPr>
          <p:cNvSpPr>
            <a:spLocks noGrp="1"/>
          </p:cNvSpPr>
          <p:nvPr>
            <p:ph type="dt" sz="half" idx="10"/>
          </p:nvPr>
        </p:nvSpPr>
        <p:spPr/>
        <p:txBody>
          <a:bodyPr/>
          <a:lstStyle/>
          <a:p>
            <a:fld id="{3C04E684-10F4-4CC3-A0B9-F03AA7BE37CF}" type="datetimeFigureOut">
              <a:rPr lang="en-US" smtClean="0"/>
              <a:t>5/20/2020</a:t>
            </a:fld>
            <a:endParaRPr lang="en-US"/>
          </a:p>
        </p:txBody>
      </p:sp>
      <p:sp>
        <p:nvSpPr>
          <p:cNvPr id="5" name="Footer Placeholder 4">
            <a:extLst>
              <a:ext uri="{FF2B5EF4-FFF2-40B4-BE49-F238E27FC236}">
                <a16:creationId xmlns:a16="http://schemas.microsoft.com/office/drawing/2014/main" xmlns="" id="{018F41AE-0DDE-49ED-9F0C-E0E16F599A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B7B47FB7-77F0-4C43-B81E-D04B31C953D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7766611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Graphic 1" descr="Tag=AccentColor&#10;Flavor=Light&#10;Target=Fill">
            <a:extLst>
              <a:ext uri="{FF2B5EF4-FFF2-40B4-BE49-F238E27FC236}">
                <a16:creationId xmlns:a16="http://schemas.microsoft.com/office/drawing/2014/main" xmlns="" id="{0D57E7FA-E8FC-45AC-868F-CDC8144939D6}"/>
              </a:ext>
            </a:extLst>
          </p:cNvPr>
          <p:cNvSpPr/>
          <p:nvPr/>
        </p:nvSpPr>
        <p:spPr>
          <a:xfrm rot="10800000" flipV="1">
            <a:off x="2599855" y="527562"/>
            <a:ext cx="6992292" cy="5102484"/>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xmlns="" id="{807094A5-EB6F-441D-88F8-CD7A30C84707}"/>
              </a:ext>
            </a:extLst>
          </p:cNvPr>
          <p:cNvSpPr>
            <a:spLocks noGrp="1"/>
          </p:cNvSpPr>
          <p:nvPr>
            <p:ph type="ctrTitle"/>
          </p:nvPr>
        </p:nvSpPr>
        <p:spPr>
          <a:xfrm>
            <a:off x="1508760" y="1591056"/>
            <a:ext cx="5705856" cy="3264408"/>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xmlns="" id="{1C7CE1E3-3929-42A6-81B7-056BD88EF353}"/>
              </a:ext>
            </a:extLst>
          </p:cNvPr>
          <p:cNvSpPr>
            <a:spLocks noGrp="1"/>
          </p:cNvSpPr>
          <p:nvPr>
            <p:ph type="subTitle" idx="1"/>
          </p:nvPr>
        </p:nvSpPr>
        <p:spPr>
          <a:xfrm>
            <a:off x="1524000" y="4928616"/>
            <a:ext cx="5705856" cy="996696"/>
          </a:xfrm>
        </p:spPr>
        <p:txBody>
          <a:bodyPr/>
          <a:lstStyle>
            <a:lvl1pPr marL="0" indent="0" algn="l">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xmlns="" id="{5CE951E3-0794-422C-AF76-0AD4A7FB19EB}"/>
              </a:ext>
            </a:extLst>
          </p:cNvPr>
          <p:cNvSpPr>
            <a:spLocks noGrp="1"/>
          </p:cNvSpPr>
          <p:nvPr>
            <p:ph type="dt" sz="half" idx="10"/>
          </p:nvPr>
        </p:nvSpPr>
        <p:spPr/>
        <p:txBody>
          <a:bodyPr/>
          <a:lstStyle/>
          <a:p>
            <a:fld id="{3C04E684-10F4-4CC3-A0B9-F03AA7BE37CF}" type="datetimeFigureOut">
              <a:rPr lang="en-US" smtClean="0"/>
              <a:t>5/20/2020</a:t>
            </a:fld>
            <a:endParaRPr lang="en-US"/>
          </a:p>
        </p:txBody>
      </p:sp>
      <p:sp>
        <p:nvSpPr>
          <p:cNvPr id="5" name="Footer Placeholder 4">
            <a:extLst>
              <a:ext uri="{FF2B5EF4-FFF2-40B4-BE49-F238E27FC236}">
                <a16:creationId xmlns:a16="http://schemas.microsoft.com/office/drawing/2014/main" xmlns="" id="{114EBFA8-0291-4D77-A9D9-B17FC2382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357AC4D4-C4EE-4624-A329-C608A1D5AFE1}"/>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5613969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xmlns="" id="{13B7BB51-92B8-4089-8DAB-1202A4D1C6A3}"/>
              </a:ext>
            </a:extLst>
          </p:cNvPr>
          <p:cNvSpPr/>
          <p:nvPr/>
        </p:nvSpPr>
        <p:spPr>
          <a:xfrm flipH="1">
            <a:off x="2"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xmlns=""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xmlns=""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xmlns="" id="{70BAE770-8363-44CD-8A22-AB26C5C5361B}"/>
              </a:ext>
            </a:extLst>
          </p:cNvPr>
          <p:cNvSpPr>
            <a:spLocks noGrp="1"/>
          </p:cNvSpPr>
          <p:nvPr>
            <p:ph type="dt" sz="half" idx="10"/>
          </p:nvPr>
        </p:nvSpPr>
        <p:spPr/>
        <p:txBody>
          <a:bodyPr/>
          <a:lstStyle/>
          <a:p>
            <a:fld id="{3C04E684-10F4-4CC3-A0B9-F03AA7BE37CF}" type="datetimeFigureOut">
              <a:rPr lang="en-US" smtClean="0"/>
              <a:t>5/20/2020</a:t>
            </a:fld>
            <a:endParaRPr lang="en-US"/>
          </a:p>
        </p:txBody>
      </p:sp>
      <p:sp>
        <p:nvSpPr>
          <p:cNvPr id="5" name="Footer Placeholder 4">
            <a:extLst>
              <a:ext uri="{FF2B5EF4-FFF2-40B4-BE49-F238E27FC236}">
                <a16:creationId xmlns:a16="http://schemas.microsoft.com/office/drawing/2014/main" xmlns="" id="{36E618F2-3B8E-4449-91E7-F8AA496093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063428F0-E5C2-42A1-AB2F-1A19FFAD19C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9590288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xmlns=""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xmlns="" id="{64AD5705-B027-4C44-B38A-60296E29EB12}"/>
              </a:ext>
            </a:extLst>
          </p:cNvPr>
          <p:cNvSpPr>
            <a:spLocks noGrp="1"/>
          </p:cNvSpPr>
          <p:nvPr>
            <p:ph type="title"/>
          </p:nvPr>
        </p:nvSpPr>
        <p:spPr>
          <a:xfrm>
            <a:off x="831851" y="1078991"/>
            <a:ext cx="5266944" cy="3136392"/>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xmlns="" id="{BE8BBAC4-9088-44CF-BA2D-B8DD24FB5274}"/>
              </a:ext>
            </a:extLst>
          </p:cNvPr>
          <p:cNvSpPr>
            <a:spLocks noGrp="1"/>
          </p:cNvSpPr>
          <p:nvPr>
            <p:ph type="body" idx="1"/>
          </p:nvPr>
        </p:nvSpPr>
        <p:spPr>
          <a:xfrm>
            <a:off x="831851" y="4279394"/>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3793FB3F-D2A6-4919-B57B-C08861D46303}"/>
              </a:ext>
            </a:extLst>
          </p:cNvPr>
          <p:cNvSpPr>
            <a:spLocks noGrp="1"/>
          </p:cNvSpPr>
          <p:nvPr>
            <p:ph type="dt" sz="half" idx="10"/>
          </p:nvPr>
        </p:nvSpPr>
        <p:spPr/>
        <p:txBody>
          <a:bodyPr/>
          <a:lstStyle/>
          <a:p>
            <a:fld id="{3C04E684-10F4-4CC3-A0B9-F03AA7BE37CF}" type="datetimeFigureOut">
              <a:rPr lang="en-US" smtClean="0"/>
              <a:t>5/20/2020</a:t>
            </a:fld>
            <a:endParaRPr lang="en-US"/>
          </a:p>
        </p:txBody>
      </p:sp>
      <p:sp>
        <p:nvSpPr>
          <p:cNvPr id="5" name="Footer Placeholder 4">
            <a:extLst>
              <a:ext uri="{FF2B5EF4-FFF2-40B4-BE49-F238E27FC236}">
                <a16:creationId xmlns:a16="http://schemas.microsoft.com/office/drawing/2014/main" xmlns="" id="{989049E0-6BE5-43FA-A4D4-ACAFC871A7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ADF8C28D-1479-4F15-B906-0AEBBCCA8CF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3343325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xmlns="" id="{FD51F360-8860-4FB5-A0A5-773473DD8B39}"/>
              </a:ext>
            </a:extLst>
          </p:cNvPr>
          <p:cNvSpPr/>
          <p:nvPr/>
        </p:nvSpPr>
        <p:spPr>
          <a:xfrm flipH="1">
            <a:off x="2"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xmlns=""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xmlns=""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xmlns=""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xmlns="" id="{034240FE-0C6A-47E9-9B0A-7B3C60877372}"/>
              </a:ext>
            </a:extLst>
          </p:cNvPr>
          <p:cNvSpPr>
            <a:spLocks noGrp="1"/>
          </p:cNvSpPr>
          <p:nvPr>
            <p:ph type="dt" sz="half" idx="10"/>
          </p:nvPr>
        </p:nvSpPr>
        <p:spPr/>
        <p:txBody>
          <a:bodyPr/>
          <a:lstStyle/>
          <a:p>
            <a:fld id="{3C04E684-10F4-4CC3-A0B9-F03AA7BE37CF}" type="datetimeFigureOut">
              <a:rPr lang="en-US" smtClean="0"/>
              <a:t>5/20/2020</a:t>
            </a:fld>
            <a:endParaRPr lang="en-US"/>
          </a:p>
        </p:txBody>
      </p:sp>
      <p:sp>
        <p:nvSpPr>
          <p:cNvPr id="6" name="Footer Placeholder 5">
            <a:extLst>
              <a:ext uri="{FF2B5EF4-FFF2-40B4-BE49-F238E27FC236}">
                <a16:creationId xmlns:a16="http://schemas.microsoft.com/office/drawing/2014/main" xmlns="" id="{8671AE1B-BB18-4C7E-AA77-3A4D401A5F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76FA7B1D-FEDD-4E29-A352-29E5F498B32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1871661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xmlns="" id="{527D753D-3426-457C-9082-B92894509EC0}"/>
              </a:ext>
            </a:extLst>
          </p:cNvPr>
          <p:cNvSpPr/>
          <p:nvPr/>
        </p:nvSpPr>
        <p:spPr>
          <a:xfrm flipH="1">
            <a:off x="2"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xmlns="" id="{164D2B94-0682-4185-BCE3-89AF214A4FA8}"/>
              </a:ext>
            </a:extLst>
          </p:cNvPr>
          <p:cNvSpPr>
            <a:spLocks noGrp="1"/>
          </p:cNvSpPr>
          <p:nvPr>
            <p:ph type="title"/>
          </p:nvPr>
        </p:nvSpPr>
        <p:spPr>
          <a:xfrm>
            <a:off x="839788" y="365127"/>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xmlns=""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E324517F-FE8C-49AD-9A52-0F4301052699}"/>
              </a:ext>
            </a:extLst>
          </p:cNvPr>
          <p:cNvSpPr>
            <a:spLocks noGrp="1"/>
          </p:cNvSpPr>
          <p:nvPr>
            <p:ph sz="half" idx="2"/>
          </p:nvPr>
        </p:nvSpPr>
        <p:spPr>
          <a:xfrm>
            <a:off x="8397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xmlns=""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7DD9A323-865B-4177-8F98-9BA304E022E0}"/>
              </a:ext>
            </a:extLst>
          </p:cNvPr>
          <p:cNvSpPr>
            <a:spLocks noGrp="1"/>
          </p:cNvSpPr>
          <p:nvPr>
            <p:ph sz="quarter" idx="4"/>
          </p:nvPr>
        </p:nvSpPr>
        <p:spPr>
          <a:xfrm>
            <a:off x="64190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xmlns="" id="{2AA4E5D6-7075-4584-BD43-D966F0B58E6D}"/>
              </a:ext>
            </a:extLst>
          </p:cNvPr>
          <p:cNvSpPr>
            <a:spLocks noGrp="1"/>
          </p:cNvSpPr>
          <p:nvPr>
            <p:ph type="dt" sz="half" idx="10"/>
          </p:nvPr>
        </p:nvSpPr>
        <p:spPr/>
        <p:txBody>
          <a:bodyPr/>
          <a:lstStyle/>
          <a:p>
            <a:fld id="{3C04E684-10F4-4CC3-A0B9-F03AA7BE37CF}" type="datetimeFigureOut">
              <a:rPr lang="en-US" smtClean="0"/>
              <a:t>5/20/2020</a:t>
            </a:fld>
            <a:endParaRPr lang="en-US"/>
          </a:p>
        </p:txBody>
      </p:sp>
      <p:sp>
        <p:nvSpPr>
          <p:cNvPr id="8" name="Footer Placeholder 7">
            <a:extLst>
              <a:ext uri="{FF2B5EF4-FFF2-40B4-BE49-F238E27FC236}">
                <a16:creationId xmlns:a16="http://schemas.microsoft.com/office/drawing/2014/main" xmlns="" id="{8C38B83D-8A05-4F3C-A409-1602C96307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BAD250E7-8A73-449C-A140-A2A2582D7F3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67984846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xmlns="" id="{AAFBE1F6-FC6D-4C3D-9AC3-97028E6F18C7}"/>
              </a:ext>
            </a:extLst>
          </p:cNvPr>
          <p:cNvSpPr/>
          <p:nvPr/>
        </p:nvSpPr>
        <p:spPr>
          <a:xfrm rot="10800000" flipV="1">
            <a:off x="1969639" y="181596"/>
            <a:ext cx="8252723"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xmlns="" id="{192825A4-268B-4301-8432-F9E9B2661AEC}"/>
              </a:ext>
            </a:extLst>
          </p:cNvPr>
          <p:cNvSpPr>
            <a:spLocks noGrp="1"/>
          </p:cNvSpPr>
          <p:nvPr>
            <p:ph type="title"/>
          </p:nvPr>
        </p:nvSpPr>
        <p:spPr>
          <a:xfrm>
            <a:off x="2843784" y="1572768"/>
            <a:ext cx="6501384" cy="4096512"/>
          </a:xfrm>
        </p:spPr>
        <p:txBody>
          <a:bodyPr>
            <a:normAutofit/>
          </a:bodyPr>
          <a:lstStyle>
            <a:lvl1pPr algn="ctr">
              <a:defRPr sz="40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xmlns="" id="{DA33410F-8A90-47F6-BD39-4AC0E4358351}"/>
              </a:ext>
            </a:extLst>
          </p:cNvPr>
          <p:cNvSpPr>
            <a:spLocks noGrp="1"/>
          </p:cNvSpPr>
          <p:nvPr>
            <p:ph type="dt" sz="half" idx="10"/>
          </p:nvPr>
        </p:nvSpPr>
        <p:spPr/>
        <p:txBody>
          <a:bodyPr/>
          <a:lstStyle/>
          <a:p>
            <a:fld id="{3C04E684-10F4-4CC3-A0B9-F03AA7BE37CF}" type="datetimeFigureOut">
              <a:rPr lang="en-US" smtClean="0"/>
              <a:t>5/20/2020</a:t>
            </a:fld>
            <a:endParaRPr lang="en-US"/>
          </a:p>
        </p:txBody>
      </p:sp>
      <p:sp>
        <p:nvSpPr>
          <p:cNvPr id="4" name="Footer Placeholder 3">
            <a:extLst>
              <a:ext uri="{FF2B5EF4-FFF2-40B4-BE49-F238E27FC236}">
                <a16:creationId xmlns:a16="http://schemas.microsoft.com/office/drawing/2014/main" xmlns="" id="{D1D819A9-F8DE-4E5C-AFC3-E0105ACD82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A4E25320-A12F-4F3E-8EC9-11292FF36BE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60297164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blank" preserve="1">
  <p:cSld name="Blank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71C9756B-145D-4BA8-AA43-904C1E7CB86D}"/>
              </a:ext>
            </a:extLst>
          </p:cNvPr>
          <p:cNvSpPr>
            <a:spLocks noGrp="1"/>
          </p:cNvSpPr>
          <p:nvPr>
            <p:ph type="dt" sz="half" idx="10"/>
          </p:nvPr>
        </p:nvSpPr>
        <p:spPr/>
        <p:txBody>
          <a:bodyPr/>
          <a:lstStyle/>
          <a:p>
            <a:fld id="{3C04E684-10F4-4CC3-A0B9-F03AA7BE37CF}" type="datetimeFigureOut">
              <a:rPr lang="en-US" smtClean="0"/>
              <a:t>5/20/2020</a:t>
            </a:fld>
            <a:endParaRPr lang="en-US"/>
          </a:p>
        </p:txBody>
      </p:sp>
      <p:sp>
        <p:nvSpPr>
          <p:cNvPr id="3" name="Footer Placeholder 2">
            <a:extLst>
              <a:ext uri="{FF2B5EF4-FFF2-40B4-BE49-F238E27FC236}">
                <a16:creationId xmlns:a16="http://schemas.microsoft.com/office/drawing/2014/main" xmlns=""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5873798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xmlns="" id="{13B7BB51-92B8-4089-8DAB-1202A4D1C6A3}"/>
              </a:ext>
            </a:extLst>
          </p:cNvPr>
          <p:cNvSpPr/>
          <p:nvPr/>
        </p:nvSpPr>
        <p:spPr>
          <a:xfrm flipH="1">
            <a:off x="2"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xmlns=""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xmlns=""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xmlns="" id="{70BAE770-8363-44CD-8A22-AB26C5C5361B}"/>
              </a:ext>
            </a:extLst>
          </p:cNvPr>
          <p:cNvSpPr>
            <a:spLocks noGrp="1"/>
          </p:cNvSpPr>
          <p:nvPr>
            <p:ph type="dt" sz="half" idx="10"/>
          </p:nvPr>
        </p:nvSpPr>
        <p:spPr/>
        <p:txBody>
          <a:bodyPr/>
          <a:lstStyle/>
          <a:p>
            <a:fld id="{3C04E684-10F4-4CC3-A0B9-F03AA7BE37CF}" type="datetimeFigureOut">
              <a:rPr lang="en-US" smtClean="0"/>
              <a:t>5/20/2020</a:t>
            </a:fld>
            <a:endParaRPr lang="en-US"/>
          </a:p>
        </p:txBody>
      </p:sp>
      <p:sp>
        <p:nvSpPr>
          <p:cNvPr id="5" name="Footer Placeholder 4">
            <a:extLst>
              <a:ext uri="{FF2B5EF4-FFF2-40B4-BE49-F238E27FC236}">
                <a16:creationId xmlns:a16="http://schemas.microsoft.com/office/drawing/2014/main" xmlns="" id="{36E618F2-3B8E-4449-91E7-F8AA496093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063428F0-E5C2-42A1-AB2F-1A19FFAD19C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37613395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blank" preserve="1">
  <p:cSld name="Blank 2">
    <p:spTree>
      <p:nvGrpSpPr>
        <p:cNvPr id="1" name=""/>
        <p:cNvGrpSpPr/>
        <p:nvPr/>
      </p:nvGrpSpPr>
      <p:grpSpPr>
        <a:xfrm>
          <a:off x="0" y="0"/>
          <a:ext cx="0" cy="0"/>
          <a:chOff x="0" y="0"/>
          <a:chExt cx="0" cy="0"/>
        </a:xfrm>
      </p:grpSpPr>
      <p:sp>
        <p:nvSpPr>
          <p:cNvPr id="6" name="Freeform: Shape 5" descr="Mask ID=&#10;Mask position=bottom, center&#10;Mask family= brushstroke, landscape, wide">
            <a:extLst>
              <a:ext uri="{FF2B5EF4-FFF2-40B4-BE49-F238E27FC236}">
                <a16:creationId xmlns:a16="http://schemas.microsoft.com/office/drawing/2014/main" xmlns="" id="{736BF44D-E8DD-45FA-931D-CBCC67D57944}"/>
              </a:ext>
            </a:extLst>
          </p:cNvPr>
          <p:cNvSpPr/>
          <p:nvPr/>
        </p:nvSpPr>
        <p:spPr>
          <a:xfrm>
            <a:off x="1768101"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Date Placeholder 1">
            <a:extLst>
              <a:ext uri="{FF2B5EF4-FFF2-40B4-BE49-F238E27FC236}">
                <a16:creationId xmlns:a16="http://schemas.microsoft.com/office/drawing/2014/main" xmlns="" id="{71C9756B-145D-4BA8-AA43-904C1E7CB86D}"/>
              </a:ext>
            </a:extLst>
          </p:cNvPr>
          <p:cNvSpPr>
            <a:spLocks noGrp="1"/>
          </p:cNvSpPr>
          <p:nvPr>
            <p:ph type="dt" sz="half" idx="10"/>
          </p:nvPr>
        </p:nvSpPr>
        <p:spPr/>
        <p:txBody>
          <a:bodyPr/>
          <a:lstStyle/>
          <a:p>
            <a:fld id="{3C04E684-10F4-4CC3-A0B9-F03AA7BE37CF}" type="datetimeFigureOut">
              <a:rPr lang="en-US" smtClean="0"/>
              <a:t>5/20/2020</a:t>
            </a:fld>
            <a:endParaRPr lang="en-US"/>
          </a:p>
        </p:txBody>
      </p:sp>
      <p:sp>
        <p:nvSpPr>
          <p:cNvPr id="3" name="Footer Placeholder 2">
            <a:extLst>
              <a:ext uri="{FF2B5EF4-FFF2-40B4-BE49-F238E27FC236}">
                <a16:creationId xmlns:a16="http://schemas.microsoft.com/office/drawing/2014/main" xmlns=""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45511915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xmlns=""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a:solidFill>
                <a:schemeClr val="tx1"/>
              </a:solidFill>
            </a:endParaRPr>
          </a:p>
        </p:txBody>
      </p:sp>
      <p:sp>
        <p:nvSpPr>
          <p:cNvPr id="2" name="Title 1">
            <a:extLst>
              <a:ext uri="{FF2B5EF4-FFF2-40B4-BE49-F238E27FC236}">
                <a16:creationId xmlns:a16="http://schemas.microsoft.com/office/drawing/2014/main" xmlns=""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xmlns="" id="{BF2FFC98-62A0-445A-BEDA-785BE925A1D8}"/>
              </a:ext>
            </a:extLst>
          </p:cNvPr>
          <p:cNvSpPr>
            <a:spLocks noGrp="1"/>
          </p:cNvSpPr>
          <p:nvPr>
            <p:ph idx="1"/>
          </p:nvPr>
        </p:nvSpPr>
        <p:spPr>
          <a:xfrm>
            <a:off x="7059168" y="640080"/>
            <a:ext cx="4489704" cy="5596128"/>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xmlns=""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8C33534F-EA91-4A50-B0F6-10D689E458EF}"/>
              </a:ext>
            </a:extLst>
          </p:cNvPr>
          <p:cNvSpPr>
            <a:spLocks noGrp="1"/>
          </p:cNvSpPr>
          <p:nvPr>
            <p:ph type="dt" sz="half" idx="10"/>
          </p:nvPr>
        </p:nvSpPr>
        <p:spPr/>
        <p:txBody>
          <a:bodyPr/>
          <a:lstStyle/>
          <a:p>
            <a:fld id="{3C04E684-10F4-4CC3-A0B9-F03AA7BE37CF}" type="datetimeFigureOut">
              <a:rPr lang="en-US" smtClean="0"/>
              <a:t>5/20/2020</a:t>
            </a:fld>
            <a:endParaRPr lang="en-US"/>
          </a:p>
        </p:txBody>
      </p:sp>
      <p:sp>
        <p:nvSpPr>
          <p:cNvPr id="6" name="Footer Placeholder 5">
            <a:extLst>
              <a:ext uri="{FF2B5EF4-FFF2-40B4-BE49-F238E27FC236}">
                <a16:creationId xmlns:a16="http://schemas.microsoft.com/office/drawing/2014/main" xmlns="" id="{6C20F3F7-8B4B-4015-AA9C-109D05B2F146}"/>
              </a:ext>
            </a:extLst>
          </p:cNvPr>
          <p:cNvSpPr>
            <a:spLocks noGrp="1"/>
          </p:cNvSpPr>
          <p:nvPr>
            <p:ph type="ftr" sz="quarter" idx="11"/>
          </p:nvPr>
        </p:nvSpPr>
        <p:spPr/>
        <p:txBody>
          <a:bodyPr/>
          <a:lstStyle>
            <a:lvl1pPr algn="l">
              <a:defRPr/>
            </a:lvl1pPr>
          </a:lstStyle>
          <a:p>
            <a:endParaRPr lang="en-US"/>
          </a:p>
        </p:txBody>
      </p:sp>
      <p:sp>
        <p:nvSpPr>
          <p:cNvPr id="7" name="Slide Number Placeholder 6">
            <a:extLst>
              <a:ext uri="{FF2B5EF4-FFF2-40B4-BE49-F238E27FC236}">
                <a16:creationId xmlns:a16="http://schemas.microsoft.com/office/drawing/2014/main" xmlns="" id="{910B6EE2-78A1-4D01-87BE-A1487FBD271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51656611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xmlns="" id="{0EE21C0F-70D8-4F3C-9392-07559C90EE6E}"/>
              </a:ext>
            </a:extLst>
          </p:cNvPr>
          <p:cNvSpPr/>
          <p:nvPr/>
        </p:nvSpPr>
        <p:spPr>
          <a:xfrm rot="10800000" flipH="1" flipV="1">
            <a:off x="684966"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xmlns="" id="{48DB1DFE-8154-440D-93CF-FEF7860E897F}"/>
              </a:ext>
            </a:extLst>
          </p:cNvPr>
          <p:cNvSpPr>
            <a:spLocks noGrp="1"/>
          </p:cNvSpPr>
          <p:nvPr>
            <p:ph type="title"/>
          </p:nvPr>
        </p:nvSpPr>
        <p:spPr>
          <a:xfrm>
            <a:off x="1399032" y="2523744"/>
            <a:ext cx="3831336" cy="1453896"/>
          </a:xfrm>
        </p:spPr>
        <p:txBody>
          <a:bodyPr anchor="b"/>
          <a:lstStyle>
            <a:lvl1pPr algn="ct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xmlns=""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xmlns=""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3D48EA59-A1BC-48B7-9495-6D5C6035B14B}"/>
              </a:ext>
            </a:extLst>
          </p:cNvPr>
          <p:cNvSpPr>
            <a:spLocks noGrp="1"/>
          </p:cNvSpPr>
          <p:nvPr>
            <p:ph type="dt" sz="half" idx="10"/>
          </p:nvPr>
        </p:nvSpPr>
        <p:spPr/>
        <p:txBody>
          <a:bodyPr/>
          <a:lstStyle/>
          <a:p>
            <a:fld id="{3C04E684-10F4-4CC3-A0B9-F03AA7BE37CF}" type="datetimeFigureOut">
              <a:rPr lang="en-US" smtClean="0"/>
              <a:t>5/20/2020</a:t>
            </a:fld>
            <a:endParaRPr lang="en-US"/>
          </a:p>
        </p:txBody>
      </p:sp>
      <p:sp>
        <p:nvSpPr>
          <p:cNvPr id="6" name="Footer Placeholder 5">
            <a:extLst>
              <a:ext uri="{FF2B5EF4-FFF2-40B4-BE49-F238E27FC236}">
                <a16:creationId xmlns:a16="http://schemas.microsoft.com/office/drawing/2014/main" xmlns="" id="{49F85A72-B50F-440E-AAD3-53C099F6D9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72C2D00B-4207-4720-8C68-605CAFDD5CA2}"/>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6047746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01C888B-58B8-4428-8B1D-4E26FC5DD5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3314F67B-D516-42FA-A2CA-2DCD37CFE8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F82BA5FF-4919-4FF8-9C04-06CE156B762F}"/>
              </a:ext>
            </a:extLst>
          </p:cNvPr>
          <p:cNvSpPr>
            <a:spLocks noGrp="1"/>
          </p:cNvSpPr>
          <p:nvPr>
            <p:ph type="dt" sz="half" idx="10"/>
          </p:nvPr>
        </p:nvSpPr>
        <p:spPr/>
        <p:txBody>
          <a:bodyPr/>
          <a:lstStyle/>
          <a:p>
            <a:fld id="{3C04E684-10F4-4CC3-A0B9-F03AA7BE37CF}" type="datetimeFigureOut">
              <a:rPr lang="en-US" smtClean="0"/>
              <a:t>5/20/2020</a:t>
            </a:fld>
            <a:endParaRPr lang="en-US"/>
          </a:p>
        </p:txBody>
      </p:sp>
      <p:sp>
        <p:nvSpPr>
          <p:cNvPr id="5" name="Footer Placeholder 4">
            <a:extLst>
              <a:ext uri="{FF2B5EF4-FFF2-40B4-BE49-F238E27FC236}">
                <a16:creationId xmlns:a16="http://schemas.microsoft.com/office/drawing/2014/main" xmlns="" id="{CBEDA970-128E-4150-8E5A-A1B056E835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EAEC6CD1-EE5E-42EF-B76D-BB803BA6AB5E}"/>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79688196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550C2A1B-34CA-4877-9435-D77DF325757F}"/>
              </a:ext>
            </a:extLst>
          </p:cNvPr>
          <p:cNvSpPr>
            <a:spLocks noGrp="1"/>
          </p:cNvSpPr>
          <p:nvPr>
            <p:ph type="title" orient="vert"/>
          </p:nvPr>
        </p:nvSpPr>
        <p:spPr>
          <a:xfrm>
            <a:off x="8724901"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4F255E5E-4A81-44CC-8D99-F56E625D4632}"/>
              </a:ext>
            </a:extLst>
          </p:cNvPr>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819CEECF-A221-4ECC-AD9C-E197D516D24C}"/>
              </a:ext>
            </a:extLst>
          </p:cNvPr>
          <p:cNvSpPr>
            <a:spLocks noGrp="1"/>
          </p:cNvSpPr>
          <p:nvPr>
            <p:ph type="dt" sz="half" idx="10"/>
          </p:nvPr>
        </p:nvSpPr>
        <p:spPr/>
        <p:txBody>
          <a:bodyPr/>
          <a:lstStyle/>
          <a:p>
            <a:fld id="{3C04E684-10F4-4CC3-A0B9-F03AA7BE37CF}" type="datetimeFigureOut">
              <a:rPr lang="en-US" smtClean="0"/>
              <a:t>5/20/2020</a:t>
            </a:fld>
            <a:endParaRPr lang="en-US"/>
          </a:p>
        </p:txBody>
      </p:sp>
      <p:sp>
        <p:nvSpPr>
          <p:cNvPr id="5" name="Footer Placeholder 4">
            <a:extLst>
              <a:ext uri="{FF2B5EF4-FFF2-40B4-BE49-F238E27FC236}">
                <a16:creationId xmlns:a16="http://schemas.microsoft.com/office/drawing/2014/main" xmlns="" id="{018F41AE-0DDE-49ED-9F0C-E0E16F599A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B7B47FB7-77F0-4C43-B81E-D04B31C953D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587630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xmlns=""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xmlns="" id="{64AD5705-B027-4C44-B38A-60296E29EB12}"/>
              </a:ext>
            </a:extLst>
          </p:cNvPr>
          <p:cNvSpPr>
            <a:spLocks noGrp="1"/>
          </p:cNvSpPr>
          <p:nvPr>
            <p:ph type="title"/>
          </p:nvPr>
        </p:nvSpPr>
        <p:spPr>
          <a:xfrm>
            <a:off x="831851" y="1078991"/>
            <a:ext cx="5266944" cy="3136392"/>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xmlns="" id="{BE8BBAC4-9088-44CF-BA2D-B8DD24FB5274}"/>
              </a:ext>
            </a:extLst>
          </p:cNvPr>
          <p:cNvSpPr>
            <a:spLocks noGrp="1"/>
          </p:cNvSpPr>
          <p:nvPr>
            <p:ph type="body" idx="1"/>
          </p:nvPr>
        </p:nvSpPr>
        <p:spPr>
          <a:xfrm>
            <a:off x="831851" y="4279394"/>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3793FB3F-D2A6-4919-B57B-C08861D46303}"/>
              </a:ext>
            </a:extLst>
          </p:cNvPr>
          <p:cNvSpPr>
            <a:spLocks noGrp="1"/>
          </p:cNvSpPr>
          <p:nvPr>
            <p:ph type="dt" sz="half" idx="10"/>
          </p:nvPr>
        </p:nvSpPr>
        <p:spPr/>
        <p:txBody>
          <a:bodyPr/>
          <a:lstStyle/>
          <a:p>
            <a:fld id="{3C04E684-10F4-4CC3-A0B9-F03AA7BE37CF}" type="datetimeFigureOut">
              <a:rPr lang="en-US" smtClean="0"/>
              <a:t>5/20/2020</a:t>
            </a:fld>
            <a:endParaRPr lang="en-US"/>
          </a:p>
        </p:txBody>
      </p:sp>
      <p:sp>
        <p:nvSpPr>
          <p:cNvPr id="5" name="Footer Placeholder 4">
            <a:extLst>
              <a:ext uri="{FF2B5EF4-FFF2-40B4-BE49-F238E27FC236}">
                <a16:creationId xmlns:a16="http://schemas.microsoft.com/office/drawing/2014/main" xmlns="" id="{989049E0-6BE5-43FA-A4D4-ACAFC871A7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ADF8C28D-1479-4F15-B906-0AEBBCCA8CF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2591546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xmlns="" id="{FD51F360-8860-4FB5-A0A5-773473DD8B39}"/>
              </a:ext>
            </a:extLst>
          </p:cNvPr>
          <p:cNvSpPr/>
          <p:nvPr/>
        </p:nvSpPr>
        <p:spPr>
          <a:xfrm flipH="1">
            <a:off x="2"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xmlns=""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xmlns=""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xmlns=""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xmlns="" id="{034240FE-0C6A-47E9-9B0A-7B3C60877372}"/>
              </a:ext>
            </a:extLst>
          </p:cNvPr>
          <p:cNvSpPr>
            <a:spLocks noGrp="1"/>
          </p:cNvSpPr>
          <p:nvPr>
            <p:ph type="dt" sz="half" idx="10"/>
          </p:nvPr>
        </p:nvSpPr>
        <p:spPr/>
        <p:txBody>
          <a:bodyPr/>
          <a:lstStyle/>
          <a:p>
            <a:fld id="{3C04E684-10F4-4CC3-A0B9-F03AA7BE37CF}" type="datetimeFigureOut">
              <a:rPr lang="en-US" smtClean="0"/>
              <a:t>5/20/2020</a:t>
            </a:fld>
            <a:endParaRPr lang="en-US"/>
          </a:p>
        </p:txBody>
      </p:sp>
      <p:sp>
        <p:nvSpPr>
          <p:cNvPr id="6" name="Footer Placeholder 5">
            <a:extLst>
              <a:ext uri="{FF2B5EF4-FFF2-40B4-BE49-F238E27FC236}">
                <a16:creationId xmlns:a16="http://schemas.microsoft.com/office/drawing/2014/main" xmlns="" id="{8671AE1B-BB18-4C7E-AA77-3A4D401A5F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76FA7B1D-FEDD-4E29-A352-29E5F498B32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6872616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xmlns="" id="{527D753D-3426-457C-9082-B92894509EC0}"/>
              </a:ext>
            </a:extLst>
          </p:cNvPr>
          <p:cNvSpPr/>
          <p:nvPr/>
        </p:nvSpPr>
        <p:spPr>
          <a:xfrm flipH="1">
            <a:off x="2"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xmlns="" id="{164D2B94-0682-4185-BCE3-89AF214A4FA8}"/>
              </a:ext>
            </a:extLst>
          </p:cNvPr>
          <p:cNvSpPr>
            <a:spLocks noGrp="1"/>
          </p:cNvSpPr>
          <p:nvPr>
            <p:ph type="title"/>
          </p:nvPr>
        </p:nvSpPr>
        <p:spPr>
          <a:xfrm>
            <a:off x="839788" y="365127"/>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xmlns=""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E324517F-FE8C-49AD-9A52-0F4301052699}"/>
              </a:ext>
            </a:extLst>
          </p:cNvPr>
          <p:cNvSpPr>
            <a:spLocks noGrp="1"/>
          </p:cNvSpPr>
          <p:nvPr>
            <p:ph sz="half" idx="2"/>
          </p:nvPr>
        </p:nvSpPr>
        <p:spPr>
          <a:xfrm>
            <a:off x="8397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xmlns=""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7DD9A323-865B-4177-8F98-9BA304E022E0}"/>
              </a:ext>
            </a:extLst>
          </p:cNvPr>
          <p:cNvSpPr>
            <a:spLocks noGrp="1"/>
          </p:cNvSpPr>
          <p:nvPr>
            <p:ph sz="quarter" idx="4"/>
          </p:nvPr>
        </p:nvSpPr>
        <p:spPr>
          <a:xfrm>
            <a:off x="64190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xmlns="" id="{2AA4E5D6-7075-4584-BD43-D966F0B58E6D}"/>
              </a:ext>
            </a:extLst>
          </p:cNvPr>
          <p:cNvSpPr>
            <a:spLocks noGrp="1"/>
          </p:cNvSpPr>
          <p:nvPr>
            <p:ph type="dt" sz="half" idx="10"/>
          </p:nvPr>
        </p:nvSpPr>
        <p:spPr/>
        <p:txBody>
          <a:bodyPr/>
          <a:lstStyle/>
          <a:p>
            <a:fld id="{3C04E684-10F4-4CC3-A0B9-F03AA7BE37CF}" type="datetimeFigureOut">
              <a:rPr lang="en-US" smtClean="0"/>
              <a:t>5/20/2020</a:t>
            </a:fld>
            <a:endParaRPr lang="en-US"/>
          </a:p>
        </p:txBody>
      </p:sp>
      <p:sp>
        <p:nvSpPr>
          <p:cNvPr id="8" name="Footer Placeholder 7">
            <a:extLst>
              <a:ext uri="{FF2B5EF4-FFF2-40B4-BE49-F238E27FC236}">
                <a16:creationId xmlns:a16="http://schemas.microsoft.com/office/drawing/2014/main" xmlns="" id="{8C38B83D-8A05-4F3C-A409-1602C96307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BAD250E7-8A73-449C-A140-A2A2582D7F3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4783833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xmlns="" id="{AAFBE1F6-FC6D-4C3D-9AC3-97028E6F18C7}"/>
              </a:ext>
            </a:extLst>
          </p:cNvPr>
          <p:cNvSpPr/>
          <p:nvPr/>
        </p:nvSpPr>
        <p:spPr>
          <a:xfrm rot="10800000" flipV="1">
            <a:off x="1969639" y="181596"/>
            <a:ext cx="8252723"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xmlns="" id="{192825A4-268B-4301-8432-F9E9B2661AEC}"/>
              </a:ext>
            </a:extLst>
          </p:cNvPr>
          <p:cNvSpPr>
            <a:spLocks noGrp="1"/>
          </p:cNvSpPr>
          <p:nvPr>
            <p:ph type="title"/>
          </p:nvPr>
        </p:nvSpPr>
        <p:spPr>
          <a:xfrm>
            <a:off x="2843784" y="1572768"/>
            <a:ext cx="6501384" cy="4096512"/>
          </a:xfrm>
        </p:spPr>
        <p:txBody>
          <a:bodyPr>
            <a:normAutofit/>
          </a:bodyPr>
          <a:lstStyle>
            <a:lvl1pPr algn="ctr">
              <a:defRPr sz="40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xmlns="" id="{DA33410F-8A90-47F6-BD39-4AC0E4358351}"/>
              </a:ext>
            </a:extLst>
          </p:cNvPr>
          <p:cNvSpPr>
            <a:spLocks noGrp="1"/>
          </p:cNvSpPr>
          <p:nvPr>
            <p:ph type="dt" sz="half" idx="10"/>
          </p:nvPr>
        </p:nvSpPr>
        <p:spPr/>
        <p:txBody>
          <a:bodyPr/>
          <a:lstStyle/>
          <a:p>
            <a:fld id="{3C04E684-10F4-4CC3-A0B9-F03AA7BE37CF}" type="datetimeFigureOut">
              <a:rPr lang="en-US" smtClean="0"/>
              <a:t>5/20/2020</a:t>
            </a:fld>
            <a:endParaRPr lang="en-US"/>
          </a:p>
        </p:txBody>
      </p:sp>
      <p:sp>
        <p:nvSpPr>
          <p:cNvPr id="4" name="Footer Placeholder 3">
            <a:extLst>
              <a:ext uri="{FF2B5EF4-FFF2-40B4-BE49-F238E27FC236}">
                <a16:creationId xmlns:a16="http://schemas.microsoft.com/office/drawing/2014/main" xmlns="" id="{D1D819A9-F8DE-4E5C-AFC3-E0105ACD82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A4E25320-A12F-4F3E-8EC9-11292FF36BE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9891963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71C9756B-145D-4BA8-AA43-904C1E7CB86D}"/>
              </a:ext>
            </a:extLst>
          </p:cNvPr>
          <p:cNvSpPr>
            <a:spLocks noGrp="1"/>
          </p:cNvSpPr>
          <p:nvPr>
            <p:ph type="dt" sz="half" idx="10"/>
          </p:nvPr>
        </p:nvSpPr>
        <p:spPr/>
        <p:txBody>
          <a:bodyPr/>
          <a:lstStyle/>
          <a:p>
            <a:fld id="{3C04E684-10F4-4CC3-A0B9-F03AA7BE37CF}" type="datetimeFigureOut">
              <a:rPr lang="en-US" smtClean="0"/>
              <a:t>5/20/2020</a:t>
            </a:fld>
            <a:endParaRPr lang="en-US"/>
          </a:p>
        </p:txBody>
      </p:sp>
      <p:sp>
        <p:nvSpPr>
          <p:cNvPr id="3" name="Footer Placeholder 2">
            <a:extLst>
              <a:ext uri="{FF2B5EF4-FFF2-40B4-BE49-F238E27FC236}">
                <a16:creationId xmlns:a16="http://schemas.microsoft.com/office/drawing/2014/main" xmlns=""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0485912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2">
    <p:spTree>
      <p:nvGrpSpPr>
        <p:cNvPr id="1" name=""/>
        <p:cNvGrpSpPr/>
        <p:nvPr/>
      </p:nvGrpSpPr>
      <p:grpSpPr>
        <a:xfrm>
          <a:off x="0" y="0"/>
          <a:ext cx="0" cy="0"/>
          <a:chOff x="0" y="0"/>
          <a:chExt cx="0" cy="0"/>
        </a:xfrm>
      </p:grpSpPr>
      <p:sp>
        <p:nvSpPr>
          <p:cNvPr id="6" name="Freeform: Shape 5" descr="Mask ID=&#10;Mask position=bottom, center&#10;Mask family= brushstroke, landscape, wide">
            <a:extLst>
              <a:ext uri="{FF2B5EF4-FFF2-40B4-BE49-F238E27FC236}">
                <a16:creationId xmlns:a16="http://schemas.microsoft.com/office/drawing/2014/main" xmlns="" id="{736BF44D-E8DD-45FA-931D-CBCC67D57944}"/>
              </a:ext>
            </a:extLst>
          </p:cNvPr>
          <p:cNvSpPr/>
          <p:nvPr/>
        </p:nvSpPr>
        <p:spPr>
          <a:xfrm>
            <a:off x="1768101"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Date Placeholder 1">
            <a:extLst>
              <a:ext uri="{FF2B5EF4-FFF2-40B4-BE49-F238E27FC236}">
                <a16:creationId xmlns:a16="http://schemas.microsoft.com/office/drawing/2014/main" xmlns="" id="{71C9756B-145D-4BA8-AA43-904C1E7CB86D}"/>
              </a:ext>
            </a:extLst>
          </p:cNvPr>
          <p:cNvSpPr>
            <a:spLocks noGrp="1"/>
          </p:cNvSpPr>
          <p:nvPr>
            <p:ph type="dt" sz="half" idx="10"/>
          </p:nvPr>
        </p:nvSpPr>
        <p:spPr/>
        <p:txBody>
          <a:bodyPr/>
          <a:lstStyle/>
          <a:p>
            <a:fld id="{3C04E684-10F4-4CC3-A0B9-F03AA7BE37CF}" type="datetimeFigureOut">
              <a:rPr lang="en-US" smtClean="0"/>
              <a:t>5/20/2020</a:t>
            </a:fld>
            <a:endParaRPr lang="en-US"/>
          </a:p>
        </p:txBody>
      </p:sp>
      <p:sp>
        <p:nvSpPr>
          <p:cNvPr id="3" name="Footer Placeholder 2">
            <a:extLst>
              <a:ext uri="{FF2B5EF4-FFF2-40B4-BE49-F238E27FC236}">
                <a16:creationId xmlns:a16="http://schemas.microsoft.com/office/drawing/2014/main" xmlns=""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4591351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xmlns=""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a:solidFill>
                <a:schemeClr val="tx1"/>
              </a:solidFill>
            </a:endParaRPr>
          </a:p>
        </p:txBody>
      </p:sp>
      <p:sp>
        <p:nvSpPr>
          <p:cNvPr id="2" name="Title 1">
            <a:extLst>
              <a:ext uri="{FF2B5EF4-FFF2-40B4-BE49-F238E27FC236}">
                <a16:creationId xmlns:a16="http://schemas.microsoft.com/office/drawing/2014/main" xmlns=""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xmlns="" id="{BF2FFC98-62A0-445A-BEDA-785BE925A1D8}"/>
              </a:ext>
            </a:extLst>
          </p:cNvPr>
          <p:cNvSpPr>
            <a:spLocks noGrp="1"/>
          </p:cNvSpPr>
          <p:nvPr>
            <p:ph idx="1"/>
          </p:nvPr>
        </p:nvSpPr>
        <p:spPr>
          <a:xfrm>
            <a:off x="7059168" y="640080"/>
            <a:ext cx="4489704" cy="5596128"/>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xmlns=""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8C33534F-EA91-4A50-B0F6-10D689E458EF}"/>
              </a:ext>
            </a:extLst>
          </p:cNvPr>
          <p:cNvSpPr>
            <a:spLocks noGrp="1"/>
          </p:cNvSpPr>
          <p:nvPr>
            <p:ph type="dt" sz="half" idx="10"/>
          </p:nvPr>
        </p:nvSpPr>
        <p:spPr/>
        <p:txBody>
          <a:bodyPr/>
          <a:lstStyle/>
          <a:p>
            <a:fld id="{3C04E684-10F4-4CC3-A0B9-F03AA7BE37CF}" type="datetimeFigureOut">
              <a:rPr lang="en-US" smtClean="0"/>
              <a:t>5/20/2020</a:t>
            </a:fld>
            <a:endParaRPr lang="en-US"/>
          </a:p>
        </p:txBody>
      </p:sp>
      <p:sp>
        <p:nvSpPr>
          <p:cNvPr id="6" name="Footer Placeholder 5">
            <a:extLst>
              <a:ext uri="{FF2B5EF4-FFF2-40B4-BE49-F238E27FC236}">
                <a16:creationId xmlns:a16="http://schemas.microsoft.com/office/drawing/2014/main" xmlns="" id="{6C20F3F7-8B4B-4015-AA9C-109D05B2F146}"/>
              </a:ext>
            </a:extLst>
          </p:cNvPr>
          <p:cNvSpPr>
            <a:spLocks noGrp="1"/>
          </p:cNvSpPr>
          <p:nvPr>
            <p:ph type="ftr" sz="quarter" idx="11"/>
          </p:nvPr>
        </p:nvSpPr>
        <p:spPr/>
        <p:txBody>
          <a:bodyPr/>
          <a:lstStyle>
            <a:lvl1pPr algn="l">
              <a:defRPr/>
            </a:lvl1pPr>
          </a:lstStyle>
          <a:p>
            <a:endParaRPr lang="en-US"/>
          </a:p>
        </p:txBody>
      </p:sp>
      <p:sp>
        <p:nvSpPr>
          <p:cNvPr id="7" name="Slide Number Placeholder 6">
            <a:extLst>
              <a:ext uri="{FF2B5EF4-FFF2-40B4-BE49-F238E27FC236}">
                <a16:creationId xmlns:a16="http://schemas.microsoft.com/office/drawing/2014/main" xmlns="" id="{910B6EE2-78A1-4D01-87BE-A1487FBD271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0329459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08615C6B-1C98-4B1C-AB4B-1E1898E593BE}"/>
              </a:ext>
            </a:extLst>
          </p:cNvPr>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xmlns="" id="{2E8DFF97-B7FD-47F9-BC7F-DD4B4C5EA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xmlns="" id="{A1831D22-079E-43E3-86A4-BA12DB888C79}"/>
              </a:ext>
            </a:extLst>
          </p:cNvPr>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04E684-10F4-4CC3-A0B9-F03AA7BE37CF}" type="datetimeFigureOut">
              <a:rPr lang="en-US" smtClean="0"/>
              <a:t>5/20/2020</a:t>
            </a:fld>
            <a:endParaRPr lang="en-US"/>
          </a:p>
        </p:txBody>
      </p:sp>
      <p:sp>
        <p:nvSpPr>
          <p:cNvPr id="5" name="Footer Placeholder 4">
            <a:extLst>
              <a:ext uri="{FF2B5EF4-FFF2-40B4-BE49-F238E27FC236}">
                <a16:creationId xmlns:a16="http://schemas.microsoft.com/office/drawing/2014/main" xmlns="" id="{A14C30A2-140B-4A5D-BEEC-C1314AF1F3F6}"/>
              </a:ext>
            </a:extLst>
          </p:cNvPr>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1B71BA8F-7826-496D-91F8-B3ECDF34DA73}"/>
              </a:ext>
            </a:extLst>
          </p:cNvPr>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45F5A-061D-4825-9AE9-D7794091C6CF}" type="slidenum">
              <a:rPr lang="en-US" smtClean="0"/>
              <a:t>‹#›</a:t>
            </a:fld>
            <a:endParaRPr lang="en-US"/>
          </a:p>
        </p:txBody>
      </p:sp>
    </p:spTree>
    <p:extLst>
      <p:ext uri="{BB962C8B-B14F-4D97-AF65-F5344CB8AC3E}">
        <p14:creationId xmlns:p14="http://schemas.microsoft.com/office/powerpoint/2010/main" val="3377714821"/>
      </p:ext>
    </p:extLst>
  </p:cSld>
  <p:clrMap bg1="lt1" tx1="dk1" bg2="lt2" tx2="dk2" accent1="accent1" accent2="accent2" accent3="accent3" accent4="accent4" accent5="accent5" accent6="accent6" hlink="hlink" folHlink="folHlink"/>
  <p:sldLayoutIdLst>
    <p:sldLayoutId id="2147483743" r:id="rId1"/>
    <p:sldLayoutId id="2147483744" r:id="rId2"/>
    <p:sldLayoutId id="2147483745" r:id="rId3"/>
    <p:sldLayoutId id="2147483746" r:id="rId4"/>
    <p:sldLayoutId id="2147483747" r:id="rId5"/>
    <p:sldLayoutId id="2147483741" r:id="rId6"/>
    <p:sldLayoutId id="2147483736" r:id="rId7"/>
    <p:sldLayoutId id="2147483737" r:id="rId8"/>
    <p:sldLayoutId id="2147483738" r:id="rId9"/>
    <p:sldLayoutId id="2147483739" r:id="rId10"/>
    <p:sldLayoutId id="2147483740" r:id="rId11"/>
    <p:sldLayoutId id="2147483742" r:id="rId12"/>
  </p:sldLayoutIdLst>
  <p:txStyles>
    <p:titleStyle>
      <a:lvl1pPr algn="l" defTabSz="914400" rtl="0" eaLnBrk="1" latinLnBrk="0" hangingPunct="1">
        <a:lnSpc>
          <a:spcPct val="90000"/>
        </a:lnSpc>
        <a:spcBef>
          <a:spcPct val="0"/>
        </a:spcBef>
        <a:buNone/>
        <a:defRPr sz="4400" i="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08615C6B-1C98-4B1C-AB4B-1E1898E593BE}"/>
              </a:ext>
            </a:extLst>
          </p:cNvPr>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xmlns="" id="{2E8DFF97-B7FD-47F9-BC7F-DD4B4C5EA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xmlns="" id="{A1831D22-079E-43E3-86A4-BA12DB888C79}"/>
              </a:ext>
            </a:extLst>
          </p:cNvPr>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04E684-10F4-4CC3-A0B9-F03AA7BE37CF}" type="datetimeFigureOut">
              <a:rPr lang="en-US" smtClean="0"/>
              <a:t>5/20/2020</a:t>
            </a:fld>
            <a:endParaRPr lang="en-US"/>
          </a:p>
        </p:txBody>
      </p:sp>
      <p:sp>
        <p:nvSpPr>
          <p:cNvPr id="5" name="Footer Placeholder 4">
            <a:extLst>
              <a:ext uri="{FF2B5EF4-FFF2-40B4-BE49-F238E27FC236}">
                <a16:creationId xmlns:a16="http://schemas.microsoft.com/office/drawing/2014/main" xmlns="" id="{A14C30A2-140B-4A5D-BEEC-C1314AF1F3F6}"/>
              </a:ext>
            </a:extLst>
          </p:cNvPr>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1B71BA8F-7826-496D-91F8-B3ECDF34DA73}"/>
              </a:ext>
            </a:extLst>
          </p:cNvPr>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45F5A-061D-4825-9AE9-D7794091C6CF}" type="slidenum">
              <a:rPr lang="en-US" smtClean="0"/>
              <a:t>‹#›</a:t>
            </a:fld>
            <a:endParaRPr lang="en-US"/>
          </a:p>
        </p:txBody>
      </p:sp>
    </p:spTree>
    <p:extLst>
      <p:ext uri="{BB962C8B-B14F-4D97-AF65-F5344CB8AC3E}">
        <p14:creationId xmlns:p14="http://schemas.microsoft.com/office/powerpoint/2010/main" val="1656759067"/>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i="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forbes.com/sites/forbesagencycouncil/2019/04/10/supercharging-your-business-with-chatbots/#6407ca267b8e"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useBgFill="1">
        <p:nvSpPr>
          <p:cNvPr id="54" name="Rectangle 53">
            <a:extLst>
              <a:ext uri="{FF2B5EF4-FFF2-40B4-BE49-F238E27FC236}">
                <a16:creationId xmlns:a16="http://schemas.microsoft.com/office/drawing/2014/main" xmlns="" id="{BB3F6F06-A72D-4442-A031-E1D2004CB3F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Freeform: Shape 55">
            <a:extLst>
              <a:ext uri="{FF2B5EF4-FFF2-40B4-BE49-F238E27FC236}">
                <a16:creationId xmlns:a16="http://schemas.microsoft.com/office/drawing/2014/main" xmlns="" id="{9CF7FE1C-8BC5-4B0C-A2BC-93AB72C90FD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768101"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rgbClr val="00FFFF">
              <a:alpha val="20000"/>
            </a:srgb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xmlns="" id="{2AE04357-A202-40B4-BAAD-545803F32A52}"/>
              </a:ext>
            </a:extLst>
          </p:cNvPr>
          <p:cNvSpPr>
            <a:spLocks noGrp="1"/>
          </p:cNvSpPr>
          <p:nvPr>
            <p:ph type="ctrTitle"/>
          </p:nvPr>
        </p:nvSpPr>
        <p:spPr>
          <a:xfrm>
            <a:off x="5751096" y="750669"/>
            <a:ext cx="5602705" cy="2678333"/>
          </a:xfrm>
        </p:spPr>
        <p:txBody>
          <a:bodyPr anchor="b">
            <a:normAutofit/>
          </a:bodyPr>
          <a:lstStyle/>
          <a:p>
            <a:r>
              <a:rPr lang="en-US" sz="6000" dirty="0"/>
              <a:t>Technology Project!</a:t>
            </a:r>
            <a:endParaRPr lang="en-IN" sz="6000" dirty="0"/>
          </a:p>
        </p:txBody>
      </p:sp>
      <p:sp>
        <p:nvSpPr>
          <p:cNvPr id="3" name="Subtitle 2">
            <a:extLst>
              <a:ext uri="{FF2B5EF4-FFF2-40B4-BE49-F238E27FC236}">
                <a16:creationId xmlns:a16="http://schemas.microsoft.com/office/drawing/2014/main" xmlns="" id="{BE96DEDB-A547-4236-A257-BD8972140A77}"/>
              </a:ext>
            </a:extLst>
          </p:cNvPr>
          <p:cNvSpPr>
            <a:spLocks noGrp="1"/>
          </p:cNvSpPr>
          <p:nvPr>
            <p:ph type="subTitle" idx="1"/>
          </p:nvPr>
        </p:nvSpPr>
        <p:spPr>
          <a:xfrm>
            <a:off x="5751096" y="3572615"/>
            <a:ext cx="5602705" cy="850411"/>
          </a:xfrm>
        </p:spPr>
        <p:txBody>
          <a:bodyPr anchor="t">
            <a:normAutofit/>
          </a:bodyPr>
          <a:lstStyle/>
          <a:p>
            <a:pPr>
              <a:spcAft>
                <a:spcPts val="600"/>
              </a:spcAft>
            </a:pPr>
            <a:r>
              <a:rPr lang="en-IN" dirty="0">
                <a:latin typeface="Bodoni MT" panose="02070603080606020203" pitchFamily="18" charset="0"/>
              </a:rPr>
              <a:t>Chatbot </a:t>
            </a:r>
            <a:r>
              <a:rPr lang="en-IN" dirty="0" smtClean="0">
                <a:latin typeface="Bodoni MT" panose="02070603080606020203" pitchFamily="18" charset="0"/>
              </a:rPr>
              <a:t>For </a:t>
            </a:r>
            <a:r>
              <a:rPr lang="en-IN" dirty="0">
                <a:latin typeface="Bodoni MT" panose="02070603080606020203" pitchFamily="18" charset="0"/>
              </a:rPr>
              <a:t>Tariff Selection</a:t>
            </a:r>
            <a:r>
              <a:rPr lang="en-IN" b="1" dirty="0">
                <a:latin typeface="Bodoni MT" panose="02070603080606020203" pitchFamily="18" charset="0"/>
              </a:rPr>
              <a:t>.</a:t>
            </a:r>
            <a:r>
              <a:rPr lang="en-IN" dirty="0">
                <a:latin typeface="Bodoni MT" panose="02070603080606020203" pitchFamily="18" charset="0"/>
              </a:rPr>
              <a:t/>
            </a:r>
            <a:br>
              <a:rPr lang="en-IN" dirty="0">
                <a:latin typeface="Bodoni MT" panose="02070603080606020203" pitchFamily="18" charset="0"/>
              </a:rPr>
            </a:br>
            <a:r>
              <a:rPr lang="en-IN" dirty="0">
                <a:latin typeface="Bodoni MT" panose="02070603080606020203" pitchFamily="18" charset="0"/>
              </a:rPr>
              <a:t>Using Python and NLTK</a:t>
            </a:r>
          </a:p>
        </p:txBody>
      </p:sp>
      <p:pic>
        <p:nvPicPr>
          <p:cNvPr id="10" name="Picture 9" descr="SRH Berlin University logo.png">
            <a:extLst>
              <a:ext uri="{FF2B5EF4-FFF2-40B4-BE49-F238E27FC236}">
                <a16:creationId xmlns:a16="http://schemas.microsoft.com/office/drawing/2014/main" xmlns="" id="{871C0AA9-EB78-4CAA-B8BE-1420F739B5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4821"/>
            <a:ext cx="4410736" cy="1251695"/>
          </a:xfrm>
          <a:prstGeom prst="rect">
            <a:avLst/>
          </a:prstGeom>
        </p:spPr>
      </p:pic>
      <p:sp>
        <p:nvSpPr>
          <p:cNvPr id="5" name="TextBox 4">
            <a:extLst>
              <a:ext uri="{FF2B5EF4-FFF2-40B4-BE49-F238E27FC236}">
                <a16:creationId xmlns:a16="http://schemas.microsoft.com/office/drawing/2014/main" xmlns="" id="{6BDA62B9-5275-4713-AC36-0EC45A5FCB06}"/>
              </a:ext>
            </a:extLst>
          </p:cNvPr>
          <p:cNvSpPr txBox="1"/>
          <p:nvPr/>
        </p:nvSpPr>
        <p:spPr>
          <a:xfrm>
            <a:off x="46763" y="3227768"/>
            <a:ext cx="5448516" cy="1908215"/>
          </a:xfrm>
          <a:prstGeom prst="rect">
            <a:avLst/>
          </a:prstGeom>
          <a:noFill/>
        </p:spPr>
        <p:txBody>
          <a:bodyPr wrap="square" rtlCol="0">
            <a:spAutoFit/>
          </a:bodyPr>
          <a:lstStyle/>
          <a:p>
            <a:r>
              <a:rPr lang="en-US" sz="2800" b="1" u="sng" dirty="0">
                <a:latin typeface="Baskerville Old Face" panose="02020602080505020303" pitchFamily="18" charset="0"/>
              </a:rPr>
              <a:t>Team 1:</a:t>
            </a:r>
          </a:p>
          <a:p>
            <a:pPr marL="285750" indent="-285750">
              <a:buFontTx/>
              <a:buChar char="-"/>
            </a:pPr>
            <a:r>
              <a:rPr lang="en-IN" dirty="0">
                <a:latin typeface="Century" panose="02040604050505020304" pitchFamily="18" charset="0"/>
              </a:rPr>
              <a:t>Hari, Krishna Pratheek 	: </a:t>
            </a:r>
            <a:r>
              <a:rPr lang="en-IN" b="1" dirty="0">
                <a:latin typeface="Century" panose="02040604050505020304" pitchFamily="18" charset="0"/>
              </a:rPr>
              <a:t>3104975</a:t>
            </a:r>
          </a:p>
          <a:p>
            <a:pPr marL="285750" indent="-285750">
              <a:buFontTx/>
              <a:buChar char="-"/>
            </a:pPr>
            <a:r>
              <a:rPr lang="de-DE" dirty="0">
                <a:latin typeface="Century" panose="02040604050505020304" pitchFamily="18" charset="0"/>
              </a:rPr>
              <a:t>Munnangi, Sumanth 		: </a:t>
            </a:r>
            <a:r>
              <a:rPr lang="de-DE" b="1" dirty="0">
                <a:latin typeface="Century" panose="02040604050505020304" pitchFamily="18" charset="0"/>
              </a:rPr>
              <a:t>3105180</a:t>
            </a:r>
          </a:p>
          <a:p>
            <a:pPr marL="285750" indent="-285750">
              <a:buFontTx/>
              <a:buChar char="-"/>
            </a:pPr>
            <a:r>
              <a:rPr lang="de-DE" dirty="0">
                <a:latin typeface="Century" panose="02040604050505020304" pitchFamily="18" charset="0"/>
              </a:rPr>
              <a:t>Trisha 			: </a:t>
            </a:r>
            <a:r>
              <a:rPr lang="de-DE" b="1" dirty="0">
                <a:latin typeface="Century" panose="02040604050505020304" pitchFamily="18" charset="0"/>
              </a:rPr>
              <a:t>3104921</a:t>
            </a:r>
            <a:endParaRPr lang="en-IN" b="1" dirty="0">
              <a:latin typeface="Century" panose="02040604050505020304" pitchFamily="18" charset="0"/>
            </a:endParaRPr>
          </a:p>
          <a:p>
            <a:pPr marL="285750" indent="-285750">
              <a:buFontTx/>
              <a:buChar char="-"/>
            </a:pPr>
            <a:r>
              <a:rPr lang="en-IN" dirty="0">
                <a:latin typeface="Century" panose="02040604050505020304" pitchFamily="18" charset="0"/>
              </a:rPr>
              <a:t>Venkatesh Gowd, Somasamudram </a:t>
            </a:r>
            <a:r>
              <a:rPr lang="en-IN" dirty="0"/>
              <a:t>:</a:t>
            </a:r>
          </a:p>
          <a:p>
            <a:endParaRPr lang="en-IN" dirty="0"/>
          </a:p>
        </p:txBody>
      </p:sp>
    </p:spTree>
    <p:extLst>
      <p:ext uri="{BB962C8B-B14F-4D97-AF65-F5344CB8AC3E}">
        <p14:creationId xmlns:p14="http://schemas.microsoft.com/office/powerpoint/2010/main" val="30717320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Chat-bot and its importance !</a:t>
            </a:r>
            <a:endParaRPr lang="en-IN" dirty="0"/>
          </a:p>
        </p:txBody>
      </p:sp>
      <p:sp>
        <p:nvSpPr>
          <p:cNvPr id="3" name="Content Placeholder 2"/>
          <p:cNvSpPr>
            <a:spLocks noGrp="1"/>
          </p:cNvSpPr>
          <p:nvPr>
            <p:ph idx="1"/>
          </p:nvPr>
        </p:nvSpPr>
        <p:spPr/>
        <p:txBody>
          <a:bodyPr>
            <a:normAutofit/>
          </a:bodyPr>
          <a:lstStyle/>
          <a:p>
            <a:r>
              <a:rPr lang="en-US" sz="2000" dirty="0" smtClean="0"/>
              <a:t>Chat-bot </a:t>
            </a:r>
            <a:r>
              <a:rPr lang="en-US" sz="2000" dirty="0"/>
              <a:t>can be defined as AI based computer program that simulates human </a:t>
            </a:r>
            <a:r>
              <a:rPr lang="en-US" sz="2000" dirty="0" smtClean="0"/>
              <a:t>conversations, interprets </a:t>
            </a:r>
            <a:r>
              <a:rPr lang="en-US" sz="2000" dirty="0"/>
              <a:t>and process the user requests and give prompt relevant answers. </a:t>
            </a:r>
            <a:endParaRPr lang="en-US" sz="2000" dirty="0" smtClean="0"/>
          </a:p>
          <a:p>
            <a:pPr marL="0" indent="0">
              <a:buNone/>
            </a:pPr>
            <a:endParaRPr lang="en-US" sz="2000" dirty="0" smtClean="0"/>
          </a:p>
          <a:p>
            <a:r>
              <a:rPr lang="en-US" sz="2000" dirty="0" smtClean="0"/>
              <a:t>Chat-bots </a:t>
            </a:r>
            <a:r>
              <a:rPr lang="en-US" sz="2000" dirty="0"/>
              <a:t>can be useful in many aspects of the customer experience, including providing customer service, presenting product </a:t>
            </a:r>
            <a:r>
              <a:rPr lang="en-US" sz="2000" b="1" dirty="0"/>
              <a:t>recommendations</a:t>
            </a:r>
            <a:r>
              <a:rPr lang="en-US" sz="2000" dirty="0"/>
              <a:t> and engaging </a:t>
            </a:r>
            <a:r>
              <a:rPr lang="en-US" sz="2000" dirty="0" smtClean="0"/>
              <a:t>customers </a:t>
            </a:r>
            <a:r>
              <a:rPr lang="en-US" sz="2000" dirty="0"/>
              <a:t>through targeted marketing campaigns. </a:t>
            </a:r>
            <a:endParaRPr lang="en-US" sz="2000" dirty="0" smtClean="0"/>
          </a:p>
          <a:p>
            <a:pPr marL="0" indent="0">
              <a:buNone/>
            </a:pPr>
            <a:endParaRPr lang="en-US" sz="2000" dirty="0" smtClean="0"/>
          </a:p>
          <a:p>
            <a:r>
              <a:rPr lang="en-US" sz="2000" dirty="0"/>
              <a:t>According to</a:t>
            </a:r>
            <a:r>
              <a:rPr lang="en-US" sz="2000" dirty="0">
                <a:hlinkClick r:id="rId2"/>
              </a:rPr>
              <a:t> Forbes</a:t>
            </a:r>
            <a:r>
              <a:rPr lang="en-US" sz="2000" dirty="0"/>
              <a:t>, the </a:t>
            </a:r>
            <a:r>
              <a:rPr lang="en-US" sz="2000" b="1" dirty="0" smtClean="0"/>
              <a:t>chat-bot </a:t>
            </a:r>
            <a:r>
              <a:rPr lang="en-US" sz="2000" b="1" dirty="0"/>
              <a:t>market </a:t>
            </a:r>
            <a:r>
              <a:rPr lang="en-US" sz="2000" dirty="0"/>
              <a:t>is forecasted to reach</a:t>
            </a:r>
            <a:r>
              <a:rPr lang="en-US" sz="2000" b="1" dirty="0"/>
              <a:t> $1.25 billion </a:t>
            </a:r>
            <a:r>
              <a:rPr lang="en-US" sz="2000" dirty="0"/>
              <a:t>by</a:t>
            </a:r>
            <a:r>
              <a:rPr lang="en-US" sz="2000" b="1" dirty="0"/>
              <a:t> 2025</a:t>
            </a:r>
            <a:r>
              <a:rPr lang="en-US" sz="2000" b="1" dirty="0" smtClean="0"/>
              <a:t>.</a:t>
            </a:r>
          </a:p>
          <a:p>
            <a:pPr marL="0" indent="0">
              <a:buNone/>
            </a:pPr>
            <a:endParaRPr lang="en-US" sz="2000" dirty="0" smtClean="0"/>
          </a:p>
        </p:txBody>
      </p:sp>
      <p:pic>
        <p:nvPicPr>
          <p:cNvPr id="4" name="Picture 3" descr="SRH Berlin University logo.png">
            <a:extLst>
              <a:ext uri="{FF2B5EF4-FFF2-40B4-BE49-F238E27FC236}">
                <a16:creationId xmlns:a16="http://schemas.microsoft.com/office/drawing/2014/main" xmlns="" id="{871C0AA9-EB78-4CAA-B8BE-1420F739B5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46589" y="98942"/>
            <a:ext cx="1613140" cy="457783"/>
          </a:xfrm>
          <a:prstGeom prst="rect">
            <a:avLst/>
          </a:prstGeom>
        </p:spPr>
      </p:pic>
    </p:spTree>
    <p:extLst>
      <p:ext uri="{BB962C8B-B14F-4D97-AF65-F5344CB8AC3E}">
        <p14:creationId xmlns:p14="http://schemas.microsoft.com/office/powerpoint/2010/main" val="11276619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How </a:t>
            </a:r>
            <a:r>
              <a:rPr lang="en-IN" dirty="0"/>
              <a:t>chat-bots </a:t>
            </a:r>
            <a:r>
              <a:rPr lang="en-IN" dirty="0"/>
              <a:t>work?</a:t>
            </a:r>
            <a:r>
              <a:rPr lang="en-IN" i="0" dirty="0"/>
              <a:t> </a:t>
            </a:r>
            <a:endParaRPr lang="en-IN" dirty="0"/>
          </a:p>
        </p:txBody>
      </p:sp>
      <p:sp>
        <p:nvSpPr>
          <p:cNvPr id="3" name="Content Placeholder 2"/>
          <p:cNvSpPr>
            <a:spLocks noGrp="1"/>
          </p:cNvSpPr>
          <p:nvPr>
            <p:ph idx="1"/>
          </p:nvPr>
        </p:nvSpPr>
        <p:spPr>
          <a:xfrm>
            <a:off x="838200" y="1544128"/>
            <a:ext cx="10515600" cy="4628072"/>
          </a:xfrm>
        </p:spPr>
        <p:txBody>
          <a:bodyPr>
            <a:normAutofit/>
          </a:bodyPr>
          <a:lstStyle/>
          <a:p>
            <a:r>
              <a:rPr lang="en-US" sz="2000" dirty="0" smtClean="0"/>
              <a:t>Chat-bots </a:t>
            </a:r>
            <a:r>
              <a:rPr lang="en-US" sz="2000" dirty="0"/>
              <a:t>work by analyzing and identifying the intent of the user’s request to extract relevant </a:t>
            </a:r>
            <a:r>
              <a:rPr lang="en-US" sz="2000" dirty="0"/>
              <a:t>entities.</a:t>
            </a:r>
            <a:r>
              <a:rPr lang="en-US" sz="2000" dirty="0"/>
              <a:t> </a:t>
            </a:r>
            <a:r>
              <a:rPr lang="en-US" sz="2000" dirty="0"/>
              <a:t>Once the analysis is done appropriate response is delivered to the user. </a:t>
            </a:r>
            <a:endParaRPr lang="en-US" sz="2000" dirty="0"/>
          </a:p>
          <a:p>
            <a:r>
              <a:rPr lang="en-US" sz="2000" dirty="0"/>
              <a:t>The </a:t>
            </a:r>
            <a:r>
              <a:rPr lang="en-US" sz="2000" dirty="0" smtClean="0"/>
              <a:t>chat-bots </a:t>
            </a:r>
            <a:r>
              <a:rPr lang="en-US" sz="2000" dirty="0"/>
              <a:t>work by adopting </a:t>
            </a:r>
            <a:r>
              <a:rPr lang="en-US" sz="2000" b="1" dirty="0"/>
              <a:t>three</a:t>
            </a:r>
            <a:r>
              <a:rPr lang="en-US" sz="2000" dirty="0"/>
              <a:t> classification methods</a:t>
            </a:r>
            <a:r>
              <a:rPr lang="en-US" sz="2000" dirty="0" smtClean="0"/>
              <a:t>.</a:t>
            </a:r>
          </a:p>
          <a:p>
            <a:pPr marL="457200" indent="-457200">
              <a:buAutoNum type="arabicPeriod"/>
            </a:pPr>
            <a:r>
              <a:rPr lang="en-IN" sz="2000" u="sng" dirty="0" smtClean="0"/>
              <a:t>Pattern matching: </a:t>
            </a:r>
            <a:r>
              <a:rPr lang="en-US" sz="2000" dirty="0"/>
              <a:t>Bots utilize pattern matches to group the text and it produces </a:t>
            </a:r>
            <a:r>
              <a:rPr lang="en-US" sz="2000" dirty="0" smtClean="0"/>
              <a:t>			an </a:t>
            </a:r>
            <a:r>
              <a:rPr lang="en-US" sz="2000" dirty="0"/>
              <a:t>appropriate response from the clients</a:t>
            </a:r>
            <a:r>
              <a:rPr lang="en-US" sz="2000" dirty="0" smtClean="0"/>
              <a:t>.</a:t>
            </a:r>
          </a:p>
          <a:p>
            <a:pPr marL="457200" indent="-457200">
              <a:buFont typeface="Arial" panose="020B0604020202020204" pitchFamily="34" charset="0"/>
              <a:buAutoNum type="arabicPeriod"/>
            </a:pPr>
            <a:r>
              <a:rPr lang="en-IN" sz="2000" u="sng" dirty="0"/>
              <a:t>Natural language understanding (NLU</a:t>
            </a:r>
            <a:r>
              <a:rPr lang="en-IN" sz="2000" u="sng" dirty="0" smtClean="0"/>
              <a:t>): </a:t>
            </a:r>
            <a:r>
              <a:rPr lang="en-US" sz="2000" dirty="0"/>
              <a:t>NLU is the ability of the chatbot to understand a human. It is the process of converting text into structured data </a:t>
            </a:r>
            <a:r>
              <a:rPr lang="en-US" sz="2000" dirty="0" smtClean="0"/>
              <a:t>For </a:t>
            </a:r>
            <a:r>
              <a:rPr lang="en-US" sz="2000" dirty="0"/>
              <a:t>a machine to understand. </a:t>
            </a:r>
            <a:r>
              <a:rPr lang="en-IN" sz="2000" dirty="0"/>
              <a:t> </a:t>
            </a:r>
            <a:r>
              <a:rPr lang="en-IN" sz="2000" dirty="0" smtClean="0"/>
              <a:t>It follows </a:t>
            </a:r>
            <a:r>
              <a:rPr lang="en-IN" sz="2000" dirty="0"/>
              <a:t>three specific </a:t>
            </a:r>
            <a:r>
              <a:rPr lang="en-IN" sz="2000" dirty="0" smtClean="0"/>
              <a:t>concepts </a:t>
            </a:r>
            <a:r>
              <a:rPr lang="en-US" sz="2000" dirty="0" smtClean="0"/>
              <a:t>: </a:t>
            </a:r>
            <a:r>
              <a:rPr lang="en-US" sz="2000" dirty="0"/>
              <a:t>entities, context, and expectations</a:t>
            </a:r>
            <a:r>
              <a:rPr lang="en-US" sz="2000" dirty="0" smtClean="0"/>
              <a:t>.</a:t>
            </a:r>
          </a:p>
          <a:p>
            <a:pPr marL="457200" indent="-457200">
              <a:buFont typeface="Arial" panose="020B0604020202020204" pitchFamily="34" charset="0"/>
              <a:buAutoNum type="arabicPeriod"/>
            </a:pPr>
            <a:r>
              <a:rPr lang="en-IN" sz="2000" u="sng" dirty="0"/>
              <a:t>Natural language processing (NLP</a:t>
            </a:r>
            <a:r>
              <a:rPr lang="en-IN" sz="2000" u="sng" dirty="0" smtClean="0"/>
              <a:t>): </a:t>
            </a:r>
            <a:r>
              <a:rPr lang="en-US" sz="2000" dirty="0"/>
              <a:t>Natural Language Processing bots are designed to convert the text or speech inputs of the user into structured data. The data is further used to choose a relevant answer.</a:t>
            </a:r>
            <a:endParaRPr lang="en-IN" sz="2000" b="1" u="sng" dirty="0"/>
          </a:p>
          <a:p>
            <a:pPr marL="0" indent="0">
              <a:buNone/>
            </a:pPr>
            <a:endParaRPr lang="en-IN" sz="2000" b="1" u="sng" dirty="0"/>
          </a:p>
          <a:p>
            <a:pPr marL="457200" indent="-457200">
              <a:buAutoNum type="arabicPeriod"/>
            </a:pPr>
            <a:endParaRPr lang="en-IN" sz="2000" b="1" dirty="0"/>
          </a:p>
          <a:p>
            <a:pPr marL="0" indent="0">
              <a:buNone/>
            </a:pPr>
            <a:endParaRPr lang="en-IN" sz="2000" dirty="0"/>
          </a:p>
        </p:txBody>
      </p:sp>
      <p:pic>
        <p:nvPicPr>
          <p:cNvPr id="4" name="Picture 3" descr="SRH Berlin University logo.png">
            <a:extLst>
              <a:ext uri="{FF2B5EF4-FFF2-40B4-BE49-F238E27FC236}">
                <a16:creationId xmlns:a16="http://schemas.microsoft.com/office/drawing/2014/main" xmlns="" id="{871C0AA9-EB78-4CAA-B8BE-1420F739B5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06973" y="51788"/>
            <a:ext cx="1613140" cy="457783"/>
          </a:xfrm>
          <a:prstGeom prst="rect">
            <a:avLst/>
          </a:prstGeom>
        </p:spPr>
      </p:pic>
    </p:spTree>
    <p:extLst>
      <p:ext uri="{BB962C8B-B14F-4D97-AF65-F5344CB8AC3E}">
        <p14:creationId xmlns:p14="http://schemas.microsoft.com/office/powerpoint/2010/main" val="13190447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Chat-bot.</a:t>
            </a:r>
            <a:endParaRPr lang="en-IN" dirty="0"/>
          </a:p>
        </p:txBody>
      </p:sp>
      <p:sp>
        <p:nvSpPr>
          <p:cNvPr id="3" name="Content Placeholder 2"/>
          <p:cNvSpPr>
            <a:spLocks noGrp="1"/>
          </p:cNvSpPr>
          <p:nvPr>
            <p:ph idx="1"/>
          </p:nvPr>
        </p:nvSpPr>
        <p:spPr/>
        <p:txBody>
          <a:bodyPr>
            <a:normAutofit/>
          </a:bodyPr>
          <a:lstStyle/>
          <a:p>
            <a:r>
              <a:rPr lang="en-US" sz="2000" dirty="0"/>
              <a:t>There are two types of </a:t>
            </a:r>
            <a:r>
              <a:rPr lang="en-US" sz="2000" dirty="0" smtClean="0"/>
              <a:t>chat-bots</a:t>
            </a:r>
            <a:r>
              <a:rPr lang="en-US" sz="2000" dirty="0"/>
              <a:t>.</a:t>
            </a:r>
            <a:r>
              <a:rPr lang="en-US" dirty="0"/>
              <a:t> </a:t>
            </a:r>
            <a:r>
              <a:rPr lang="en-US" dirty="0" smtClean="0"/>
              <a:t/>
            </a:r>
            <a:br>
              <a:rPr lang="en-US" dirty="0" smtClean="0"/>
            </a:br>
            <a:r>
              <a:rPr lang="en-IN" sz="2000" dirty="0"/>
              <a:t>1. </a:t>
            </a:r>
            <a:r>
              <a:rPr lang="en-IN" sz="2000" u="sng" dirty="0"/>
              <a:t>Retrieval based </a:t>
            </a:r>
            <a:r>
              <a:rPr lang="en-IN" sz="2000" u="sng" dirty="0" smtClean="0"/>
              <a:t>Chat-bots </a:t>
            </a:r>
            <a:r>
              <a:rPr lang="en-IN" sz="2000" dirty="0" smtClean="0"/>
              <a:t>: </a:t>
            </a:r>
            <a:r>
              <a:rPr lang="en-US" sz="2000" dirty="0" smtClean="0"/>
              <a:t>A retrieval-based chatbot uses predefined input 	patterns and responses. It then uses some type of heuristic approach to 	select the appropriate response. It is widely used in the industry to make 	goal-oriented chatbots where we can customize the tone and flow of the 	chatbot to drive our customers with the best experience.</a:t>
            </a:r>
          </a:p>
          <a:p>
            <a:pPr marL="0" indent="0" fontAlgn="base">
              <a:buNone/>
            </a:pPr>
            <a:r>
              <a:rPr lang="en-US" sz="2000" dirty="0"/>
              <a:t> </a:t>
            </a:r>
            <a:r>
              <a:rPr lang="en-US" sz="2000" dirty="0" smtClean="0"/>
              <a:t> 2</a:t>
            </a:r>
            <a:r>
              <a:rPr lang="en-US" sz="2000" dirty="0"/>
              <a:t>. </a:t>
            </a:r>
            <a:r>
              <a:rPr lang="en-US" sz="2000" u="sng" dirty="0"/>
              <a:t>Generative based </a:t>
            </a:r>
            <a:r>
              <a:rPr lang="en-US" sz="2000" u="sng" dirty="0" smtClean="0"/>
              <a:t>Chatbots:</a:t>
            </a:r>
            <a:r>
              <a:rPr lang="en-US" sz="2000" dirty="0" smtClean="0"/>
              <a:t> Generative </a:t>
            </a:r>
            <a:r>
              <a:rPr lang="en-US" sz="2000" dirty="0"/>
              <a:t>models are not based on </a:t>
            </a:r>
            <a:r>
              <a:rPr lang="en-US" sz="2000" dirty="0" smtClean="0"/>
              <a:t>some 	predefined responses. They </a:t>
            </a:r>
            <a:r>
              <a:rPr lang="en-US" sz="2000" dirty="0"/>
              <a:t>are based on </a:t>
            </a:r>
            <a:r>
              <a:rPr lang="en-US" sz="2000" dirty="0" smtClean="0"/>
              <a:t>sequence to sequence </a:t>
            </a:r>
            <a:r>
              <a:rPr lang="en-US" sz="2000" dirty="0"/>
              <a:t>neural </a:t>
            </a:r>
            <a:r>
              <a:rPr lang="en-US" sz="2000" dirty="0" smtClean="0"/>
              <a:t>	networks</a:t>
            </a:r>
            <a:r>
              <a:rPr lang="en-US" sz="2000" dirty="0"/>
              <a:t>. It is </a:t>
            </a:r>
            <a:r>
              <a:rPr lang="en-US" sz="2000" dirty="0" smtClean="0"/>
              <a:t>the same </a:t>
            </a:r>
            <a:r>
              <a:rPr lang="en-US" sz="2000" dirty="0"/>
              <a:t>idea as machine translation. In machine translation, </a:t>
            </a:r>
            <a:r>
              <a:rPr lang="en-US" sz="2000" dirty="0" smtClean="0"/>
              <a:t>	we </a:t>
            </a:r>
            <a:r>
              <a:rPr lang="en-US" sz="2000" dirty="0"/>
              <a:t>translate the </a:t>
            </a:r>
            <a:r>
              <a:rPr lang="en-US" sz="2000" dirty="0" smtClean="0"/>
              <a:t>source </a:t>
            </a:r>
            <a:r>
              <a:rPr lang="en-US" sz="2000" dirty="0"/>
              <a:t>code from one language to another language but </a:t>
            </a:r>
            <a:r>
              <a:rPr lang="en-US" sz="2000" dirty="0" smtClean="0"/>
              <a:t>	here</a:t>
            </a:r>
            <a:r>
              <a:rPr lang="en-US" sz="2000" dirty="0"/>
              <a:t>, we are </a:t>
            </a:r>
            <a:r>
              <a:rPr lang="en-US" sz="2000" dirty="0" smtClean="0"/>
              <a:t>going </a:t>
            </a:r>
            <a:r>
              <a:rPr lang="en-US" sz="2000" dirty="0"/>
              <a:t>to transform input into an output. It needs a large </a:t>
            </a:r>
            <a:r>
              <a:rPr lang="en-US" sz="2000" dirty="0" smtClean="0"/>
              <a:t>	amount </a:t>
            </a:r>
            <a:r>
              <a:rPr lang="en-US" sz="2000" dirty="0"/>
              <a:t>of </a:t>
            </a:r>
            <a:r>
              <a:rPr lang="en-US" sz="2000" dirty="0" smtClean="0"/>
              <a:t>data and </a:t>
            </a:r>
            <a:r>
              <a:rPr lang="en-US" sz="2000" dirty="0"/>
              <a:t>it is based on Deep Neural networks.</a:t>
            </a:r>
          </a:p>
          <a:p>
            <a:pPr marL="0" indent="0" fontAlgn="base">
              <a:buNone/>
            </a:pPr>
            <a:endParaRPr lang="en-US" sz="2000" dirty="0"/>
          </a:p>
          <a:p>
            <a:pPr marL="0" indent="0">
              <a:buNone/>
            </a:pPr>
            <a:endParaRPr lang="en-IN" sz="2000" u="sng" dirty="0" smtClean="0"/>
          </a:p>
          <a:p>
            <a:pPr marL="0" indent="0">
              <a:buNone/>
            </a:pPr>
            <a:endParaRPr lang="en-IN" dirty="0"/>
          </a:p>
        </p:txBody>
      </p:sp>
      <p:pic>
        <p:nvPicPr>
          <p:cNvPr id="4" name="Picture 3" descr="SRH Berlin University logo.png">
            <a:extLst>
              <a:ext uri="{FF2B5EF4-FFF2-40B4-BE49-F238E27FC236}">
                <a16:creationId xmlns:a16="http://schemas.microsoft.com/office/drawing/2014/main" xmlns="" id="{871C0AA9-EB78-4CAA-B8BE-1420F739B5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63842" y="81689"/>
            <a:ext cx="1613140" cy="457783"/>
          </a:xfrm>
          <a:prstGeom prst="rect">
            <a:avLst/>
          </a:prstGeom>
        </p:spPr>
      </p:pic>
    </p:spTree>
    <p:extLst>
      <p:ext uri="{BB962C8B-B14F-4D97-AF65-F5344CB8AC3E}">
        <p14:creationId xmlns:p14="http://schemas.microsoft.com/office/powerpoint/2010/main" val="24142762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Project : Tele-Bot</a:t>
            </a:r>
            <a:endParaRPr lang="en-IN" dirty="0"/>
          </a:p>
        </p:txBody>
      </p:sp>
      <p:sp>
        <p:nvSpPr>
          <p:cNvPr id="3" name="Content Placeholder 2"/>
          <p:cNvSpPr>
            <a:spLocks noGrp="1"/>
          </p:cNvSpPr>
          <p:nvPr>
            <p:ph idx="1"/>
          </p:nvPr>
        </p:nvSpPr>
        <p:spPr>
          <a:xfrm>
            <a:off x="838200" y="1449238"/>
            <a:ext cx="10515600" cy="4722962"/>
          </a:xfrm>
        </p:spPr>
        <p:txBody>
          <a:bodyPr>
            <a:normAutofit fontScale="85000" lnSpcReduction="20000"/>
          </a:bodyPr>
          <a:lstStyle/>
          <a:p>
            <a:r>
              <a:rPr lang="en-IN" sz="2000" dirty="0"/>
              <a:t>In this </a:t>
            </a:r>
            <a:r>
              <a:rPr lang="en-IN" sz="2000" dirty="0"/>
              <a:t>project,</a:t>
            </a:r>
            <a:r>
              <a:rPr lang="en-US" sz="2000" dirty="0"/>
              <a:t> we </a:t>
            </a:r>
            <a:r>
              <a:rPr lang="en-US" sz="2000" dirty="0"/>
              <a:t>have build </a:t>
            </a:r>
            <a:r>
              <a:rPr lang="en-US" sz="2000" dirty="0"/>
              <a:t>a chatbot using deep learning techniques</a:t>
            </a:r>
            <a:r>
              <a:rPr lang="en-US" sz="2000" dirty="0"/>
              <a:t>. It is a </a:t>
            </a:r>
            <a:r>
              <a:rPr lang="en-IN" sz="2000" dirty="0"/>
              <a:t> retrieval based chatbot using NLTK, Keras, Python, etc</a:t>
            </a:r>
            <a:r>
              <a:rPr lang="en-IN" sz="2000" dirty="0" smtClean="0"/>
              <a:t>.</a:t>
            </a:r>
          </a:p>
          <a:p>
            <a:pPr marL="0" indent="0">
              <a:buNone/>
            </a:pPr>
            <a:r>
              <a:rPr lang="en-US" sz="2000" dirty="0" smtClean="0"/>
              <a:t>Files/resources of our project:</a:t>
            </a:r>
            <a:endParaRPr lang="en-US" sz="2000" dirty="0"/>
          </a:p>
          <a:p>
            <a:pPr fontAlgn="base"/>
            <a:r>
              <a:rPr lang="en-US" sz="2000" dirty="0" smtClean="0">
                <a:solidFill>
                  <a:schemeClr val="accent6">
                    <a:lumMod val="75000"/>
                  </a:schemeClr>
                </a:solidFill>
              </a:rPr>
              <a:t>intents.json		</a:t>
            </a:r>
            <a:r>
              <a:rPr lang="en-US" sz="2000" dirty="0" smtClean="0"/>
              <a:t>:</a:t>
            </a:r>
            <a:r>
              <a:rPr lang="en-US" sz="2000" dirty="0"/>
              <a:t> </a:t>
            </a:r>
            <a:r>
              <a:rPr lang="en-US" sz="2000" dirty="0" smtClean="0"/>
              <a:t>	The </a:t>
            </a:r>
            <a:r>
              <a:rPr lang="en-US" sz="2000" dirty="0"/>
              <a:t>data file which has predefined patterns and responses.</a:t>
            </a:r>
          </a:p>
          <a:p>
            <a:pPr fontAlgn="base"/>
            <a:r>
              <a:rPr lang="en-US" sz="2100" dirty="0">
                <a:solidFill>
                  <a:schemeClr val="accent6">
                    <a:lumMod val="75000"/>
                  </a:schemeClr>
                </a:solidFill>
              </a:rPr>
              <a:t>chatbot_model.py </a:t>
            </a:r>
            <a:r>
              <a:rPr lang="en-US" sz="2100" dirty="0" smtClean="0">
                <a:solidFill>
                  <a:schemeClr val="accent6">
                    <a:lumMod val="75000"/>
                  </a:schemeClr>
                </a:solidFill>
              </a:rPr>
              <a:t>	</a:t>
            </a:r>
            <a:r>
              <a:rPr lang="en-US" sz="2000" dirty="0" smtClean="0"/>
              <a:t>: 	In </a:t>
            </a:r>
            <a:r>
              <a:rPr lang="en-US" sz="2000" dirty="0"/>
              <a:t>this Python file, we wrote a script to build the model and train </a:t>
            </a:r>
            <a:r>
              <a:rPr lang="en-US" sz="2000" dirty="0" smtClean="0"/>
              <a:t>				our </a:t>
            </a:r>
            <a:r>
              <a:rPr lang="en-US" sz="2000" dirty="0"/>
              <a:t>chatbot.</a:t>
            </a:r>
          </a:p>
          <a:p>
            <a:pPr fontAlgn="base"/>
            <a:r>
              <a:rPr lang="en-US" sz="2100" dirty="0">
                <a:solidFill>
                  <a:schemeClr val="accent6">
                    <a:lumMod val="75000"/>
                  </a:schemeClr>
                </a:solidFill>
              </a:rPr>
              <a:t>w</a:t>
            </a:r>
            <a:r>
              <a:rPr lang="en-US" sz="2100" dirty="0">
                <a:solidFill>
                  <a:schemeClr val="accent6">
                    <a:lumMod val="75000"/>
                  </a:schemeClr>
                </a:solidFill>
              </a:rPr>
              <a:t>ords.pkl </a:t>
            </a:r>
            <a:r>
              <a:rPr lang="en-US" sz="2100" dirty="0" smtClean="0">
                <a:solidFill>
                  <a:schemeClr val="accent6">
                    <a:lumMod val="75000"/>
                  </a:schemeClr>
                </a:solidFill>
              </a:rPr>
              <a:t>		</a:t>
            </a:r>
            <a:r>
              <a:rPr lang="en-US" sz="2000" dirty="0" smtClean="0"/>
              <a:t>:</a:t>
            </a:r>
            <a:r>
              <a:rPr lang="en-US" sz="2000" dirty="0"/>
              <a:t> </a:t>
            </a:r>
            <a:r>
              <a:rPr lang="en-US" sz="2000" dirty="0" smtClean="0"/>
              <a:t>	This </a:t>
            </a:r>
            <a:r>
              <a:rPr lang="en-US" sz="2000" dirty="0"/>
              <a:t>is a pickle file in which we store the words Python object </a:t>
            </a:r>
            <a:r>
              <a:rPr lang="en-US" sz="2000" dirty="0" smtClean="0"/>
              <a:t>					that </a:t>
            </a:r>
            <a:r>
              <a:rPr lang="en-US" sz="2000" dirty="0"/>
              <a:t>contains </a:t>
            </a:r>
            <a:r>
              <a:rPr lang="en-US" sz="2000" dirty="0" smtClean="0"/>
              <a:t>a list </a:t>
            </a:r>
            <a:r>
              <a:rPr lang="en-US" sz="2000" dirty="0"/>
              <a:t>of </a:t>
            </a:r>
            <a:r>
              <a:rPr lang="en-US" sz="2000" dirty="0" smtClean="0"/>
              <a:t>our vocabulary</a:t>
            </a:r>
            <a:r>
              <a:rPr lang="en-US" sz="2000" dirty="0"/>
              <a:t>.</a:t>
            </a:r>
          </a:p>
          <a:p>
            <a:pPr fontAlgn="base"/>
            <a:r>
              <a:rPr lang="en-US" sz="2100" dirty="0">
                <a:solidFill>
                  <a:schemeClr val="accent6">
                    <a:lumMod val="75000"/>
                  </a:schemeClr>
                </a:solidFill>
              </a:rPr>
              <a:t>c</a:t>
            </a:r>
            <a:r>
              <a:rPr lang="en-US" sz="2100" dirty="0">
                <a:solidFill>
                  <a:schemeClr val="accent6">
                    <a:lumMod val="75000"/>
                  </a:schemeClr>
                </a:solidFill>
              </a:rPr>
              <a:t>lasses.pkl </a:t>
            </a:r>
            <a:r>
              <a:rPr lang="en-US" sz="2100" dirty="0" smtClean="0">
                <a:solidFill>
                  <a:schemeClr val="accent6">
                    <a:lumMod val="75000"/>
                  </a:schemeClr>
                </a:solidFill>
              </a:rPr>
              <a:t>		</a:t>
            </a:r>
            <a:r>
              <a:rPr lang="en-US" sz="2000" dirty="0" smtClean="0"/>
              <a:t>:	The </a:t>
            </a:r>
            <a:r>
              <a:rPr lang="en-US" sz="2000" dirty="0"/>
              <a:t>classes pickle file contains the list of categories.</a:t>
            </a:r>
          </a:p>
          <a:p>
            <a:pPr fontAlgn="base"/>
            <a:r>
              <a:rPr lang="en-US" sz="2100" dirty="0" smtClean="0">
                <a:solidFill>
                  <a:schemeClr val="accent6">
                    <a:lumMod val="75000"/>
                  </a:schemeClr>
                </a:solidFill>
              </a:rPr>
              <a:t>chatbot_model.h5	:</a:t>
            </a:r>
            <a:r>
              <a:rPr lang="en-US" sz="2000" dirty="0"/>
              <a:t> </a:t>
            </a:r>
            <a:r>
              <a:rPr lang="en-US" sz="2000" dirty="0" smtClean="0"/>
              <a:t>	This </a:t>
            </a:r>
            <a:r>
              <a:rPr lang="en-US" sz="2000" dirty="0"/>
              <a:t>is the trained model that contains information about the </a:t>
            </a:r>
            <a:r>
              <a:rPr lang="en-US" sz="2000" dirty="0" smtClean="0"/>
              <a:t>					model </a:t>
            </a:r>
            <a:r>
              <a:rPr lang="en-US" sz="2000" dirty="0"/>
              <a:t>and has </a:t>
            </a:r>
            <a:r>
              <a:rPr lang="en-US" sz="2000" dirty="0" smtClean="0"/>
              <a:t>weights </a:t>
            </a:r>
            <a:r>
              <a:rPr lang="en-US" sz="2000" dirty="0"/>
              <a:t>of the neurons.</a:t>
            </a:r>
          </a:p>
          <a:p>
            <a:pPr fontAlgn="base"/>
            <a:r>
              <a:rPr lang="en-US" sz="2100" dirty="0" smtClean="0">
                <a:solidFill>
                  <a:schemeClr val="accent6">
                    <a:lumMod val="75000"/>
                  </a:schemeClr>
                </a:solidFill>
              </a:rPr>
              <a:t>Telebot.py		:</a:t>
            </a:r>
            <a:r>
              <a:rPr lang="en-US" sz="2000" dirty="0"/>
              <a:t> </a:t>
            </a:r>
            <a:r>
              <a:rPr lang="en-US" sz="2000" dirty="0" smtClean="0"/>
              <a:t>	This </a:t>
            </a:r>
            <a:r>
              <a:rPr lang="en-US" sz="2000" dirty="0"/>
              <a:t>is the Python script in which we implemented GUI </a:t>
            </a:r>
            <a:r>
              <a:rPr lang="en-US" sz="2000" dirty="0" smtClean="0"/>
              <a:t>For </a:t>
            </a:r>
            <a:r>
              <a:rPr lang="en-US" sz="2000" dirty="0"/>
              <a:t>our </a:t>
            </a:r>
            <a:r>
              <a:rPr lang="en-US" sz="2000" dirty="0" smtClean="0"/>
              <a:t>					chatbot</a:t>
            </a:r>
            <a:r>
              <a:rPr lang="en-US" sz="2000" dirty="0"/>
              <a:t>. </a:t>
            </a:r>
            <a:r>
              <a:rPr lang="en-US" sz="2000" dirty="0" smtClean="0"/>
              <a:t>Users can </a:t>
            </a:r>
            <a:r>
              <a:rPr lang="en-US" sz="2000" dirty="0"/>
              <a:t>easily interact with the bot</a:t>
            </a:r>
            <a:r>
              <a:rPr lang="en-US" sz="2000" dirty="0" smtClean="0"/>
              <a:t>.</a:t>
            </a:r>
          </a:p>
          <a:p>
            <a:pPr fontAlgn="base"/>
            <a:r>
              <a:rPr lang="en-US" sz="2100" dirty="0" smtClean="0">
                <a:solidFill>
                  <a:schemeClr val="accent6">
                    <a:lumMod val="75000"/>
                  </a:schemeClr>
                </a:solidFill>
              </a:rPr>
              <a:t>Telebot.db		</a:t>
            </a:r>
            <a:r>
              <a:rPr lang="en-US" sz="2000" dirty="0" smtClean="0"/>
              <a:t>:	The Database, containing the Tariff details.</a:t>
            </a:r>
          </a:p>
          <a:p>
            <a:pPr fontAlgn="base"/>
            <a:r>
              <a:rPr lang="en-US" sz="2100" dirty="0" smtClean="0">
                <a:solidFill>
                  <a:schemeClr val="accent6">
                    <a:lumMod val="75000"/>
                  </a:schemeClr>
                </a:solidFill>
              </a:rPr>
              <a:t>database_code.py	</a:t>
            </a:r>
            <a:r>
              <a:rPr lang="en-US" sz="2000" dirty="0" smtClean="0"/>
              <a:t>: 	This is a python script which will create all the required tables For 				the project.</a:t>
            </a:r>
          </a:p>
          <a:p>
            <a:pPr fontAlgn="base"/>
            <a:endParaRPr lang="en-US" sz="2000" dirty="0"/>
          </a:p>
          <a:p>
            <a:endParaRPr lang="en-IN" sz="2000" dirty="0"/>
          </a:p>
        </p:txBody>
      </p:sp>
      <p:pic>
        <p:nvPicPr>
          <p:cNvPr id="5" name="Picture 4" descr="SRH Berlin University logo.png">
            <a:extLst>
              <a:ext uri="{FF2B5EF4-FFF2-40B4-BE49-F238E27FC236}">
                <a16:creationId xmlns:a16="http://schemas.microsoft.com/office/drawing/2014/main" xmlns="" id="{871C0AA9-EB78-4CAA-B8BE-1420F739B5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81094" y="2"/>
            <a:ext cx="1613140" cy="457783"/>
          </a:xfrm>
          <a:prstGeom prst="rect">
            <a:avLst/>
          </a:prstGeom>
        </p:spPr>
      </p:pic>
    </p:spTree>
    <p:extLst>
      <p:ext uri="{BB962C8B-B14F-4D97-AF65-F5344CB8AC3E}">
        <p14:creationId xmlns:p14="http://schemas.microsoft.com/office/powerpoint/2010/main" val="27769936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6811" y="179157"/>
            <a:ext cx="9323567" cy="1040980"/>
          </a:xfrm>
        </p:spPr>
        <p:txBody>
          <a:bodyPr>
            <a:normAutofit fontScale="90000"/>
          </a:bodyPr>
          <a:lstStyle/>
          <a:p>
            <a:r>
              <a:rPr lang="en-US" dirty="0" smtClean="0"/>
              <a:t>Python libraries and </a:t>
            </a:r>
            <a:r>
              <a:rPr lang="en-US" dirty="0"/>
              <a:t>t</a:t>
            </a:r>
            <a:r>
              <a:rPr lang="en-US" dirty="0" smtClean="0"/>
              <a:t>heir application</a:t>
            </a:r>
            <a:endParaRPr lang="en-IN"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310605066"/>
              </p:ext>
            </p:extLst>
          </p:nvPr>
        </p:nvGraphicFramePr>
        <p:xfrm>
          <a:off x="1250830" y="1061047"/>
          <a:ext cx="10118790" cy="5344025"/>
        </p:xfrm>
        <a:graphic>
          <a:graphicData uri="http://schemas.openxmlformats.org/drawingml/2006/table">
            <a:tbl>
              <a:tblPr bandRow="1">
                <a:tableStyleId>{00A15C55-8517-42AA-B614-E9B94910E393}</a:tableStyleId>
              </a:tblPr>
              <a:tblGrid>
                <a:gridCol w="5059395"/>
                <a:gridCol w="5059395"/>
              </a:tblGrid>
              <a:tr h="330160">
                <a:tc>
                  <a:txBody>
                    <a:bodyPr/>
                    <a:lstStyle/>
                    <a:p>
                      <a:r>
                        <a:rPr lang="en-IN" sz="1200" dirty="0" smtClean="0"/>
                        <a:t>from </a:t>
                      </a:r>
                      <a:r>
                        <a:rPr lang="en-IN" sz="1200" dirty="0" err="1" smtClean="0"/>
                        <a:t>keras.models</a:t>
                      </a:r>
                      <a:r>
                        <a:rPr lang="en-IN" sz="1200" dirty="0" smtClean="0"/>
                        <a:t> import Sequential</a:t>
                      </a:r>
                      <a:endParaRPr lang="en-IN" sz="1200" dirty="0"/>
                    </a:p>
                  </a:txBody>
                  <a:tcPr/>
                </a:tc>
                <a:tc>
                  <a:txBody>
                    <a:bodyPr/>
                    <a:lstStyle/>
                    <a:p>
                      <a:r>
                        <a:rPr lang="en-IN" sz="1200" kern="1200" dirty="0" smtClean="0">
                          <a:solidFill>
                            <a:schemeClr val="dk1"/>
                          </a:solidFill>
                          <a:latin typeface="+mn-lt"/>
                          <a:ea typeface="+mn-ea"/>
                          <a:cs typeface="+mn-cs"/>
                        </a:rPr>
                        <a:t>For creating model.</a:t>
                      </a:r>
                      <a:endParaRPr lang="en-IN" sz="1200" kern="1200" dirty="0">
                        <a:solidFill>
                          <a:schemeClr val="dk1"/>
                        </a:solidFill>
                        <a:latin typeface="+mn-lt"/>
                        <a:ea typeface="+mn-ea"/>
                        <a:cs typeface="+mn-cs"/>
                      </a:endParaRPr>
                    </a:p>
                  </a:txBody>
                  <a:tcPr/>
                </a:tc>
              </a:tr>
              <a:tr h="331115">
                <a:tc>
                  <a:txBody>
                    <a:bodyPr/>
                    <a:lstStyle/>
                    <a:p>
                      <a:r>
                        <a:rPr lang="en-IN" sz="1200" dirty="0" smtClean="0"/>
                        <a:t>from </a:t>
                      </a:r>
                      <a:r>
                        <a:rPr lang="en-IN" sz="1200" dirty="0" err="1" smtClean="0"/>
                        <a:t>keras.layers</a:t>
                      </a:r>
                      <a:r>
                        <a:rPr lang="en-IN" sz="1200" dirty="0" smtClean="0"/>
                        <a:t> import Dense, Activation, Dropout</a:t>
                      </a:r>
                      <a:endParaRPr lang="en-IN" sz="1200" dirty="0"/>
                    </a:p>
                  </a:txBody>
                  <a:tcPr/>
                </a:tc>
                <a:tc>
                  <a:txBody>
                    <a:bodyPr/>
                    <a:lstStyle/>
                    <a:p>
                      <a:r>
                        <a:rPr lang="en-US" sz="1200" kern="1200" dirty="0" smtClean="0">
                          <a:solidFill>
                            <a:schemeClr val="dk1"/>
                          </a:solidFill>
                          <a:latin typeface="+mn-lt"/>
                          <a:ea typeface="+mn-ea"/>
                          <a:cs typeface="+mn-cs"/>
                        </a:rPr>
                        <a:t>For creating layers For the model.</a:t>
                      </a:r>
                      <a:endParaRPr lang="en-IN" sz="1200" kern="1200" dirty="0">
                        <a:solidFill>
                          <a:schemeClr val="dk1"/>
                        </a:solidFill>
                        <a:latin typeface="+mn-lt"/>
                        <a:ea typeface="+mn-ea"/>
                        <a:cs typeface="+mn-cs"/>
                      </a:endParaRPr>
                    </a:p>
                  </a:txBody>
                  <a:tcPr/>
                </a:tc>
              </a:tr>
              <a:tr h="418393">
                <a:tc>
                  <a:txBody>
                    <a:bodyPr/>
                    <a:lstStyle/>
                    <a:p>
                      <a:r>
                        <a:rPr lang="en-IN" sz="1200" dirty="0" smtClean="0"/>
                        <a:t>from </a:t>
                      </a:r>
                      <a:r>
                        <a:rPr lang="en-IN" sz="1200" dirty="0" err="1" smtClean="0"/>
                        <a:t>keras.optimizers</a:t>
                      </a:r>
                      <a:r>
                        <a:rPr lang="en-IN" sz="1200" dirty="0" smtClean="0"/>
                        <a:t> import </a:t>
                      </a:r>
                      <a:r>
                        <a:rPr lang="en-IN" sz="1200" dirty="0" err="1" smtClean="0"/>
                        <a:t>Adam,SGD</a:t>
                      </a:r>
                      <a:endParaRPr lang="en-IN" sz="1200" dirty="0"/>
                    </a:p>
                  </a:txBody>
                  <a:tcPr/>
                </a:tc>
                <a:tc>
                  <a:txBody>
                    <a:bodyPr/>
                    <a:lstStyle/>
                    <a:p>
                      <a:r>
                        <a:rPr lang="en-US" sz="1200" kern="1200" dirty="0" smtClean="0">
                          <a:solidFill>
                            <a:schemeClr val="dk1"/>
                          </a:solidFill>
                          <a:latin typeface="+mn-lt"/>
                          <a:ea typeface="+mn-ea"/>
                          <a:cs typeface="+mn-cs"/>
                        </a:rPr>
                        <a:t>For selecting </a:t>
                      </a:r>
                      <a:r>
                        <a:rPr lang="en-US" sz="1200" kern="1200" dirty="0" err="1" smtClean="0">
                          <a:solidFill>
                            <a:schemeClr val="dk1"/>
                          </a:solidFill>
                          <a:latin typeface="+mn-lt"/>
                          <a:ea typeface="+mn-ea"/>
                          <a:cs typeface="+mn-cs"/>
                        </a:rPr>
                        <a:t>optimiser</a:t>
                      </a:r>
                      <a:r>
                        <a:rPr lang="en-US" sz="1200" kern="1200" dirty="0" smtClean="0">
                          <a:solidFill>
                            <a:schemeClr val="dk1"/>
                          </a:solidFill>
                          <a:latin typeface="+mn-lt"/>
                          <a:ea typeface="+mn-ea"/>
                          <a:cs typeface="+mn-cs"/>
                        </a:rPr>
                        <a:t> For </a:t>
                      </a:r>
                      <a:r>
                        <a:rPr lang="en-US" sz="1200" kern="1200" dirty="0" err="1" smtClean="0">
                          <a:solidFill>
                            <a:schemeClr val="dk1"/>
                          </a:solidFill>
                          <a:latin typeface="+mn-lt"/>
                          <a:ea typeface="+mn-ea"/>
                          <a:cs typeface="+mn-cs"/>
                        </a:rPr>
                        <a:t>minising</a:t>
                      </a:r>
                      <a:r>
                        <a:rPr lang="en-US" sz="1200" kern="1200" dirty="0" smtClean="0">
                          <a:solidFill>
                            <a:schemeClr val="dk1"/>
                          </a:solidFill>
                          <a:latin typeface="+mn-lt"/>
                          <a:ea typeface="+mn-ea"/>
                          <a:cs typeface="+mn-cs"/>
                        </a:rPr>
                        <a:t> loss and hence increasing accuracy.</a:t>
                      </a:r>
                      <a:endParaRPr lang="en-IN" sz="1200" kern="1200" dirty="0">
                        <a:solidFill>
                          <a:schemeClr val="dk1"/>
                        </a:solidFill>
                        <a:latin typeface="+mn-lt"/>
                        <a:ea typeface="+mn-ea"/>
                        <a:cs typeface="+mn-cs"/>
                      </a:endParaRPr>
                    </a:p>
                  </a:txBody>
                  <a:tcPr/>
                </a:tc>
              </a:tr>
              <a:tr h="331115">
                <a:tc>
                  <a:txBody>
                    <a:bodyPr/>
                    <a:lstStyle/>
                    <a:p>
                      <a:r>
                        <a:rPr lang="en-IN" sz="1200" dirty="0" smtClean="0"/>
                        <a:t>from </a:t>
                      </a:r>
                      <a:r>
                        <a:rPr lang="en-IN" sz="1200" dirty="0" err="1" smtClean="0"/>
                        <a:t>tkinter</a:t>
                      </a:r>
                      <a:r>
                        <a:rPr lang="en-IN" sz="1200" dirty="0" smtClean="0"/>
                        <a:t> import * </a:t>
                      </a:r>
                      <a:endParaRPr lang="en-IN" sz="1200" dirty="0"/>
                    </a:p>
                  </a:txBody>
                  <a:tcPr/>
                </a:tc>
                <a:tc>
                  <a:txBody>
                    <a:bodyPr/>
                    <a:lstStyle/>
                    <a:p>
                      <a:r>
                        <a:rPr lang="en-IN" sz="1200" kern="1200" dirty="0" smtClean="0">
                          <a:solidFill>
                            <a:schemeClr val="dk1"/>
                          </a:solidFill>
                          <a:latin typeface="+mn-lt"/>
                          <a:ea typeface="+mn-ea"/>
                          <a:cs typeface="+mn-cs"/>
                        </a:rPr>
                        <a:t>For chatbot GUI.</a:t>
                      </a:r>
                      <a:endParaRPr lang="en-IN" sz="1200" kern="1200" dirty="0">
                        <a:solidFill>
                          <a:schemeClr val="dk1"/>
                        </a:solidFill>
                        <a:latin typeface="+mn-lt"/>
                        <a:ea typeface="+mn-ea"/>
                        <a:cs typeface="+mn-cs"/>
                      </a:endParaRPr>
                    </a:p>
                  </a:txBody>
                  <a:tcPr/>
                </a:tc>
              </a:tr>
              <a:tr h="331115">
                <a:tc>
                  <a:txBody>
                    <a:bodyPr/>
                    <a:lstStyle/>
                    <a:p>
                      <a:r>
                        <a:rPr lang="en-IN" sz="1200" dirty="0" smtClean="0"/>
                        <a:t>import time  and import </a:t>
                      </a:r>
                      <a:r>
                        <a:rPr lang="en-IN" sz="1200" dirty="0" err="1" smtClean="0"/>
                        <a:t>datetime</a:t>
                      </a:r>
                      <a:endParaRPr lang="en-IN" sz="1200" dirty="0"/>
                    </a:p>
                  </a:txBody>
                  <a:tcPr/>
                </a:tc>
                <a:tc>
                  <a:txBody>
                    <a:bodyPr/>
                    <a:lstStyle/>
                    <a:p>
                      <a:r>
                        <a:rPr lang="en-US" sz="1200" kern="1200" dirty="0" smtClean="0">
                          <a:solidFill>
                            <a:schemeClr val="dk1"/>
                          </a:solidFill>
                          <a:latin typeface="+mn-lt"/>
                          <a:ea typeface="+mn-ea"/>
                          <a:cs typeface="+mn-cs"/>
                        </a:rPr>
                        <a:t>For displaying date and time.</a:t>
                      </a:r>
                      <a:endParaRPr lang="en-IN" sz="1200" kern="1200" dirty="0">
                        <a:solidFill>
                          <a:schemeClr val="dk1"/>
                        </a:solidFill>
                        <a:latin typeface="+mn-lt"/>
                        <a:ea typeface="+mn-ea"/>
                        <a:cs typeface="+mn-cs"/>
                      </a:endParaRPr>
                    </a:p>
                  </a:txBody>
                  <a:tcPr/>
                </a:tc>
              </a:tr>
              <a:tr h="331115">
                <a:tc>
                  <a:txBody>
                    <a:bodyPr/>
                    <a:lstStyle/>
                    <a:p>
                      <a:r>
                        <a:rPr lang="en-IN" sz="1200" dirty="0" smtClean="0"/>
                        <a:t>from nltk import </a:t>
                      </a:r>
                      <a:r>
                        <a:rPr lang="en-IN" sz="1200" dirty="0" err="1" smtClean="0"/>
                        <a:t>word_tokenize</a:t>
                      </a:r>
                      <a:endParaRPr lang="en-IN" sz="1200" dirty="0"/>
                    </a:p>
                  </a:txBody>
                  <a:tcPr/>
                </a:tc>
                <a:tc>
                  <a:txBody>
                    <a:bodyPr/>
                    <a:lstStyle/>
                    <a:p>
                      <a:r>
                        <a:rPr lang="en-IN" sz="1200" kern="1200" dirty="0" smtClean="0">
                          <a:solidFill>
                            <a:schemeClr val="dk1"/>
                          </a:solidFill>
                          <a:latin typeface="+mn-lt"/>
                          <a:ea typeface="+mn-ea"/>
                          <a:cs typeface="+mn-cs"/>
                        </a:rPr>
                        <a:t>For processing natural language.</a:t>
                      </a:r>
                      <a:endParaRPr lang="en-IN" sz="1200" kern="1200" dirty="0">
                        <a:solidFill>
                          <a:schemeClr val="dk1"/>
                        </a:solidFill>
                        <a:latin typeface="+mn-lt"/>
                        <a:ea typeface="+mn-ea"/>
                        <a:cs typeface="+mn-cs"/>
                      </a:endParaRPr>
                    </a:p>
                  </a:txBody>
                  <a:tcPr/>
                </a:tc>
              </a:tr>
              <a:tr h="418393">
                <a:tc>
                  <a:txBody>
                    <a:bodyPr/>
                    <a:lstStyle/>
                    <a:p>
                      <a:r>
                        <a:rPr lang="en-IN" sz="1200" dirty="0" smtClean="0"/>
                        <a:t>from </a:t>
                      </a:r>
                      <a:r>
                        <a:rPr lang="en-IN" sz="1200" dirty="0" err="1" smtClean="0"/>
                        <a:t>nltk.stem</a:t>
                      </a:r>
                      <a:r>
                        <a:rPr lang="en-IN" sz="1200" dirty="0" smtClean="0"/>
                        <a:t> import </a:t>
                      </a:r>
                      <a:r>
                        <a:rPr lang="en-IN" sz="1200" dirty="0" err="1" smtClean="0"/>
                        <a:t>WordNetLemmatizer</a:t>
                      </a:r>
                      <a:endParaRPr lang="en-IN" sz="1200" dirty="0"/>
                    </a:p>
                  </a:txBody>
                  <a:tcPr/>
                </a:tc>
                <a:tc>
                  <a:txBody>
                    <a:bodyPr/>
                    <a:lstStyle/>
                    <a:p>
                      <a:r>
                        <a:rPr lang="en-US" sz="1200" kern="1200" dirty="0" err="1" smtClean="0">
                          <a:solidFill>
                            <a:schemeClr val="dk1"/>
                          </a:solidFill>
                          <a:latin typeface="+mn-lt"/>
                          <a:ea typeface="+mn-ea"/>
                          <a:cs typeface="+mn-cs"/>
                        </a:rPr>
                        <a:t>wordNet</a:t>
                      </a:r>
                      <a:r>
                        <a:rPr lang="en-US" sz="1200" kern="1200" dirty="0" smtClean="0">
                          <a:solidFill>
                            <a:schemeClr val="dk1"/>
                          </a:solidFill>
                          <a:latin typeface="+mn-lt"/>
                          <a:ea typeface="+mn-ea"/>
                          <a:cs typeface="+mn-cs"/>
                        </a:rPr>
                        <a:t> is a collection of nouns and verbs and adjectives and their synonyms</a:t>
                      </a:r>
                      <a:endParaRPr lang="en-IN" sz="1200" kern="1200" dirty="0">
                        <a:solidFill>
                          <a:schemeClr val="dk1"/>
                        </a:solidFill>
                        <a:latin typeface="+mn-lt"/>
                        <a:ea typeface="+mn-ea"/>
                        <a:cs typeface="+mn-cs"/>
                      </a:endParaRPr>
                    </a:p>
                  </a:txBody>
                  <a:tcPr/>
                </a:tc>
              </a:tr>
              <a:tr h="331115">
                <a:tc>
                  <a:txBody>
                    <a:bodyPr/>
                    <a:lstStyle/>
                    <a:p>
                      <a:r>
                        <a:rPr lang="en-IN" sz="1200" dirty="0" smtClean="0"/>
                        <a:t>import pickle</a:t>
                      </a:r>
                      <a:endParaRPr lang="en-IN" sz="1200" dirty="0"/>
                    </a:p>
                  </a:txBody>
                  <a:tcPr/>
                </a:tc>
                <a:tc>
                  <a:txBody>
                    <a:bodyPr/>
                    <a:lstStyle/>
                    <a:p>
                      <a:r>
                        <a:rPr lang="en-US" sz="1200" kern="1200" dirty="0" smtClean="0">
                          <a:solidFill>
                            <a:schemeClr val="dk1"/>
                          </a:solidFill>
                          <a:latin typeface="+mn-lt"/>
                          <a:ea typeface="+mn-ea"/>
                          <a:cs typeface="+mn-cs"/>
                        </a:rPr>
                        <a:t>For create light weight binary files</a:t>
                      </a:r>
                      <a:endParaRPr lang="en-IN" sz="1200" kern="1200" dirty="0">
                        <a:solidFill>
                          <a:schemeClr val="dk1"/>
                        </a:solidFill>
                        <a:latin typeface="+mn-lt"/>
                        <a:ea typeface="+mn-ea"/>
                        <a:cs typeface="+mn-cs"/>
                      </a:endParaRPr>
                    </a:p>
                  </a:txBody>
                  <a:tcPr/>
                </a:tc>
              </a:tr>
              <a:tr h="331115">
                <a:tc>
                  <a:txBody>
                    <a:bodyPr/>
                    <a:lstStyle/>
                    <a:p>
                      <a:r>
                        <a:rPr lang="en-US" sz="1200" dirty="0" smtClean="0"/>
                        <a:t>from </a:t>
                      </a:r>
                      <a:r>
                        <a:rPr lang="en-US" sz="1200" dirty="0" err="1" smtClean="0"/>
                        <a:t>keras.models</a:t>
                      </a:r>
                      <a:r>
                        <a:rPr lang="en-US" sz="1200" dirty="0" smtClean="0"/>
                        <a:t> import </a:t>
                      </a:r>
                      <a:r>
                        <a:rPr lang="en-US" sz="1200" dirty="0" err="1" smtClean="0"/>
                        <a:t>load_model</a:t>
                      </a:r>
                      <a:endParaRPr lang="en-IN" sz="1200" dirty="0"/>
                    </a:p>
                  </a:txBody>
                  <a:tcPr/>
                </a:tc>
                <a:tc>
                  <a:txBody>
                    <a:bodyPr/>
                    <a:lstStyle/>
                    <a:p>
                      <a:r>
                        <a:rPr lang="en-US" sz="1200" kern="1200" dirty="0" smtClean="0">
                          <a:solidFill>
                            <a:schemeClr val="dk1"/>
                          </a:solidFill>
                          <a:latin typeface="+mn-lt"/>
                          <a:ea typeface="+mn-ea"/>
                          <a:cs typeface="+mn-cs"/>
                        </a:rPr>
                        <a:t>For importing the model created. </a:t>
                      </a:r>
                      <a:endParaRPr lang="en-IN" sz="1200" kern="1200" dirty="0">
                        <a:solidFill>
                          <a:schemeClr val="dk1"/>
                        </a:solidFill>
                        <a:latin typeface="+mn-lt"/>
                        <a:ea typeface="+mn-ea"/>
                        <a:cs typeface="+mn-cs"/>
                      </a:endParaRPr>
                    </a:p>
                  </a:txBody>
                  <a:tcPr/>
                </a:tc>
              </a:tr>
              <a:tr h="331115">
                <a:tc>
                  <a:txBody>
                    <a:bodyPr/>
                    <a:lstStyle/>
                    <a:p>
                      <a:r>
                        <a:rPr lang="en-IN" sz="1200" dirty="0" smtClean="0"/>
                        <a:t>import json</a:t>
                      </a:r>
                      <a:endParaRPr lang="en-IN" sz="1200" dirty="0"/>
                    </a:p>
                  </a:txBody>
                  <a:tcPr/>
                </a:tc>
                <a:tc>
                  <a:txBody>
                    <a:bodyPr/>
                    <a:lstStyle/>
                    <a:p>
                      <a:r>
                        <a:rPr lang="en-US" sz="1200" kern="1200" dirty="0" smtClean="0">
                          <a:solidFill>
                            <a:schemeClr val="dk1"/>
                          </a:solidFill>
                          <a:latin typeface="+mn-lt"/>
                          <a:ea typeface="+mn-ea"/>
                          <a:cs typeface="+mn-cs"/>
                        </a:rPr>
                        <a:t>For reading and </a:t>
                      </a:r>
                      <a:r>
                        <a:rPr lang="en-US" sz="1200" kern="1200" dirty="0" err="1" smtClean="0">
                          <a:solidFill>
                            <a:schemeClr val="dk1"/>
                          </a:solidFill>
                          <a:latin typeface="+mn-lt"/>
                          <a:ea typeface="+mn-ea"/>
                          <a:cs typeface="+mn-cs"/>
                        </a:rPr>
                        <a:t>formating</a:t>
                      </a:r>
                      <a:r>
                        <a:rPr lang="en-US" sz="1200" kern="1200" dirty="0" smtClean="0">
                          <a:solidFill>
                            <a:schemeClr val="dk1"/>
                          </a:solidFill>
                          <a:latin typeface="+mn-lt"/>
                          <a:ea typeface="+mn-ea"/>
                          <a:cs typeface="+mn-cs"/>
                        </a:rPr>
                        <a:t> the Intents.json file.</a:t>
                      </a:r>
                      <a:endParaRPr lang="en-IN" sz="1200" kern="1200" dirty="0">
                        <a:solidFill>
                          <a:schemeClr val="dk1"/>
                        </a:solidFill>
                        <a:latin typeface="+mn-lt"/>
                        <a:ea typeface="+mn-ea"/>
                        <a:cs typeface="+mn-cs"/>
                      </a:endParaRPr>
                    </a:p>
                  </a:txBody>
                  <a:tcPr/>
                </a:tc>
              </a:tr>
              <a:tr h="331115">
                <a:tc>
                  <a:txBody>
                    <a:bodyPr/>
                    <a:lstStyle/>
                    <a:p>
                      <a:r>
                        <a:rPr lang="en-IN" sz="1200" dirty="0" smtClean="0"/>
                        <a:t>import random</a:t>
                      </a:r>
                      <a:endParaRPr lang="en-IN" sz="1200" dirty="0"/>
                    </a:p>
                  </a:txBody>
                  <a:tcPr/>
                </a:tc>
                <a:tc>
                  <a:txBody>
                    <a:bodyPr/>
                    <a:lstStyle/>
                    <a:p>
                      <a:r>
                        <a:rPr lang="en-US" sz="1200" kern="1200" dirty="0" smtClean="0">
                          <a:solidFill>
                            <a:schemeClr val="dk1"/>
                          </a:solidFill>
                          <a:latin typeface="+mn-lt"/>
                          <a:ea typeface="+mn-ea"/>
                          <a:cs typeface="+mn-cs"/>
                        </a:rPr>
                        <a:t>For selecting a random "response" from the </a:t>
                      </a:r>
                      <a:r>
                        <a:rPr lang="en-US" sz="1200" kern="1200" dirty="0" err="1" smtClean="0">
                          <a:solidFill>
                            <a:schemeClr val="dk1"/>
                          </a:solidFill>
                          <a:latin typeface="+mn-lt"/>
                          <a:ea typeface="+mn-ea"/>
                          <a:cs typeface="+mn-cs"/>
                        </a:rPr>
                        <a:t>slected</a:t>
                      </a:r>
                      <a:r>
                        <a:rPr lang="en-US" sz="1200" kern="1200" dirty="0" smtClean="0">
                          <a:solidFill>
                            <a:schemeClr val="dk1"/>
                          </a:solidFill>
                          <a:latin typeface="+mn-lt"/>
                          <a:ea typeface="+mn-ea"/>
                          <a:cs typeface="+mn-cs"/>
                        </a:rPr>
                        <a:t> "tag"</a:t>
                      </a:r>
                      <a:endParaRPr lang="en-IN" sz="1200" kern="1200" dirty="0">
                        <a:solidFill>
                          <a:schemeClr val="dk1"/>
                        </a:solidFill>
                        <a:latin typeface="+mn-lt"/>
                        <a:ea typeface="+mn-ea"/>
                        <a:cs typeface="+mn-cs"/>
                      </a:endParaRPr>
                    </a:p>
                  </a:txBody>
                  <a:tcPr/>
                </a:tc>
              </a:tr>
              <a:tr h="418393">
                <a:tc>
                  <a:txBody>
                    <a:bodyPr/>
                    <a:lstStyle/>
                    <a:p>
                      <a:r>
                        <a:rPr lang="en-IN" sz="1200" dirty="0" smtClean="0"/>
                        <a:t>import </a:t>
                      </a:r>
                      <a:r>
                        <a:rPr lang="en-IN" sz="1200" dirty="0" err="1" smtClean="0"/>
                        <a:t>numpy</a:t>
                      </a:r>
                      <a:r>
                        <a:rPr lang="en-IN" sz="1200" dirty="0" smtClean="0"/>
                        <a:t> as </a:t>
                      </a:r>
                      <a:r>
                        <a:rPr lang="en-IN" sz="1200" dirty="0" err="1" smtClean="0"/>
                        <a:t>np</a:t>
                      </a:r>
                      <a:endParaRPr lang="en-IN" sz="1200" dirty="0"/>
                    </a:p>
                  </a:txBody>
                  <a:tcPr/>
                </a:tc>
                <a:tc>
                  <a:txBody>
                    <a:bodyPr/>
                    <a:lstStyle/>
                    <a:p>
                      <a:r>
                        <a:rPr lang="en-US" sz="1200" kern="1200" dirty="0" smtClean="0">
                          <a:solidFill>
                            <a:schemeClr val="dk1"/>
                          </a:solidFill>
                          <a:latin typeface="+mn-lt"/>
                          <a:ea typeface="+mn-ea"/>
                          <a:cs typeface="+mn-cs"/>
                        </a:rPr>
                        <a:t>For converting the bag-of-words (bag) from customer input and feeding it to the model.</a:t>
                      </a:r>
                      <a:endParaRPr lang="en-IN" sz="1200" kern="1200" dirty="0">
                        <a:solidFill>
                          <a:schemeClr val="dk1"/>
                        </a:solidFill>
                        <a:latin typeface="+mn-lt"/>
                        <a:ea typeface="+mn-ea"/>
                        <a:cs typeface="+mn-cs"/>
                      </a:endParaRPr>
                    </a:p>
                  </a:txBody>
                  <a:tcPr/>
                </a:tc>
              </a:tr>
              <a:tr h="331115">
                <a:tc>
                  <a:txBody>
                    <a:bodyPr/>
                    <a:lstStyle/>
                    <a:p>
                      <a:r>
                        <a:rPr lang="en-IN" sz="1200" dirty="0" smtClean="0"/>
                        <a:t>import sqlite3</a:t>
                      </a:r>
                      <a:endParaRPr lang="en-IN" sz="1200" dirty="0"/>
                    </a:p>
                  </a:txBody>
                  <a:tcPr/>
                </a:tc>
                <a:tc>
                  <a:txBody>
                    <a:bodyPr/>
                    <a:lstStyle/>
                    <a:p>
                      <a:r>
                        <a:rPr lang="en-US" sz="1200" kern="1200" dirty="0" smtClean="0">
                          <a:solidFill>
                            <a:schemeClr val="dk1"/>
                          </a:solidFill>
                          <a:latin typeface="+mn-lt"/>
                          <a:ea typeface="+mn-ea"/>
                          <a:cs typeface="+mn-cs"/>
                        </a:rPr>
                        <a:t>For making database related operations(insert, select)</a:t>
                      </a:r>
                      <a:endParaRPr lang="en-IN" sz="1200" kern="1200" dirty="0">
                        <a:solidFill>
                          <a:schemeClr val="dk1"/>
                        </a:solidFill>
                        <a:latin typeface="+mn-lt"/>
                        <a:ea typeface="+mn-ea"/>
                        <a:cs typeface="+mn-cs"/>
                      </a:endParaRPr>
                    </a:p>
                  </a:txBody>
                  <a:tcPr/>
                </a:tc>
              </a:tr>
              <a:tr h="331115">
                <a:tc>
                  <a:txBody>
                    <a:bodyPr/>
                    <a:lstStyle/>
                    <a:p>
                      <a:r>
                        <a:rPr lang="en-IN" sz="1200" dirty="0" smtClean="0"/>
                        <a:t>from </a:t>
                      </a:r>
                      <a:r>
                        <a:rPr lang="en-IN" sz="1200" dirty="0" err="1" smtClean="0"/>
                        <a:t>fuzzywuzzy</a:t>
                      </a:r>
                      <a:r>
                        <a:rPr lang="en-IN" sz="1200" dirty="0" smtClean="0"/>
                        <a:t> import fuzz</a:t>
                      </a:r>
                      <a:endParaRPr lang="en-IN" sz="1200" dirty="0"/>
                    </a:p>
                  </a:txBody>
                  <a:tcPr/>
                </a:tc>
                <a:tc>
                  <a:txBody>
                    <a:bodyPr/>
                    <a:lstStyle/>
                    <a:p>
                      <a:r>
                        <a:rPr lang="en-US" sz="1200" kern="1200" dirty="0" smtClean="0">
                          <a:solidFill>
                            <a:schemeClr val="dk1"/>
                          </a:solidFill>
                          <a:latin typeface="+mn-lt"/>
                          <a:ea typeface="+mn-ea"/>
                          <a:cs typeface="+mn-cs"/>
                        </a:rPr>
                        <a:t>For matching words from customer For unlimited data.</a:t>
                      </a:r>
                      <a:endParaRPr lang="en-IN" sz="1200" kern="1200" dirty="0">
                        <a:solidFill>
                          <a:schemeClr val="dk1"/>
                        </a:solidFill>
                        <a:latin typeface="+mn-lt"/>
                        <a:ea typeface="+mn-ea"/>
                        <a:cs typeface="+mn-cs"/>
                      </a:endParaRPr>
                    </a:p>
                  </a:txBody>
                  <a:tcPr/>
                </a:tc>
              </a:tr>
              <a:tr h="331115">
                <a:tc>
                  <a:txBody>
                    <a:bodyPr/>
                    <a:lstStyle/>
                    <a:p>
                      <a:r>
                        <a:rPr lang="en-IN" sz="1200" dirty="0" smtClean="0"/>
                        <a:t>from PIL import Image, </a:t>
                      </a:r>
                      <a:r>
                        <a:rPr lang="en-IN" sz="1200" dirty="0" err="1" smtClean="0"/>
                        <a:t>ImageTk</a:t>
                      </a:r>
                      <a:endParaRPr lang="en-IN" sz="1200" dirty="0"/>
                    </a:p>
                  </a:txBody>
                  <a:tcPr/>
                </a:tc>
                <a:tc>
                  <a:txBody>
                    <a:bodyPr/>
                    <a:lstStyle/>
                    <a:p>
                      <a:r>
                        <a:rPr lang="en-US" sz="1200" kern="1200" dirty="0" smtClean="0">
                          <a:solidFill>
                            <a:schemeClr val="dk1"/>
                          </a:solidFill>
                          <a:latin typeface="+mn-lt"/>
                          <a:ea typeface="+mn-ea"/>
                          <a:cs typeface="+mn-cs"/>
                        </a:rPr>
                        <a:t>For processing the images used in the application.</a:t>
                      </a:r>
                      <a:endParaRPr lang="en-IN" sz="1200" kern="1200" dirty="0">
                        <a:solidFill>
                          <a:schemeClr val="dk1"/>
                        </a:solidFill>
                        <a:latin typeface="+mn-lt"/>
                        <a:ea typeface="+mn-ea"/>
                        <a:cs typeface="+mn-cs"/>
                      </a:endParaRPr>
                    </a:p>
                  </a:txBody>
                  <a:tcPr/>
                </a:tc>
              </a:tr>
            </a:tbl>
          </a:graphicData>
        </a:graphic>
      </p:graphicFrame>
      <p:pic>
        <p:nvPicPr>
          <p:cNvPr id="7" name="Picture 6" descr="SRH Berlin University logo.png">
            <a:extLst>
              <a:ext uri="{FF2B5EF4-FFF2-40B4-BE49-F238E27FC236}">
                <a16:creationId xmlns:a16="http://schemas.microsoft.com/office/drawing/2014/main" xmlns="" id="{871C0AA9-EB78-4CAA-B8BE-1420F739B5D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60655" y="112146"/>
            <a:ext cx="1262635" cy="358315"/>
          </a:xfrm>
          <a:prstGeom prst="rect">
            <a:avLst/>
          </a:prstGeom>
        </p:spPr>
      </p:pic>
    </p:spTree>
    <p:extLst>
      <p:ext uri="{BB962C8B-B14F-4D97-AF65-F5344CB8AC3E}">
        <p14:creationId xmlns:p14="http://schemas.microsoft.com/office/powerpoint/2010/main" val="32520305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9574" y="227105"/>
            <a:ext cx="10515600" cy="1325563"/>
          </a:xfrm>
        </p:spPr>
        <p:txBody>
          <a:bodyPr/>
          <a:lstStyle/>
          <a:p>
            <a:r>
              <a:rPr lang="en-US" dirty="0" smtClean="0"/>
              <a:t>Code description:</a:t>
            </a: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2365755372"/>
              </p:ext>
            </p:extLst>
          </p:nvPr>
        </p:nvGraphicFramePr>
        <p:xfrm>
          <a:off x="646981" y="1647645"/>
          <a:ext cx="10808898" cy="4252822"/>
        </p:xfrm>
        <a:graphic>
          <a:graphicData uri="http://schemas.openxmlformats.org/drawingml/2006/table">
            <a:tbl>
              <a:tblPr firstRow="1" bandRow="1">
                <a:tableStyleId>{5C22544A-7EE6-4342-B048-85BDC9FD1C3A}</a:tableStyleId>
              </a:tblPr>
              <a:tblGrid>
                <a:gridCol w="3873261"/>
                <a:gridCol w="6935637"/>
              </a:tblGrid>
              <a:tr h="474693">
                <a:tc>
                  <a:txBody>
                    <a:bodyPr/>
                    <a:lstStyle/>
                    <a:p>
                      <a:pPr algn="ctr"/>
                      <a:r>
                        <a:rPr lang="en-US" dirty="0" smtClean="0"/>
                        <a:t> Functions defined in Telebot.py</a:t>
                      </a:r>
                      <a:endParaRPr lang="en-IN" dirty="0"/>
                    </a:p>
                  </a:txBody>
                  <a:tcPr/>
                </a:tc>
                <a:tc>
                  <a:txBody>
                    <a:bodyPr/>
                    <a:lstStyle/>
                    <a:p>
                      <a:pPr algn="ctr"/>
                      <a:r>
                        <a:rPr lang="en-US" dirty="0" smtClean="0"/>
                        <a:t>Functionality</a:t>
                      </a:r>
                      <a:r>
                        <a:rPr lang="en-US" baseline="0" dirty="0" smtClean="0"/>
                        <a:t> of the Functions</a:t>
                      </a:r>
                      <a:endParaRPr lang="en-IN" dirty="0"/>
                    </a:p>
                  </a:txBody>
                  <a:tcPr/>
                </a:tc>
              </a:tr>
              <a:tr h="51425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000" b="1" dirty="0" err="1" smtClean="0"/>
                        <a:t>def</a:t>
                      </a:r>
                      <a:r>
                        <a:rPr lang="en-IN" sz="1000" b="1" dirty="0" smtClean="0"/>
                        <a:t> </a:t>
                      </a:r>
                      <a:r>
                        <a:rPr lang="en-IN" sz="1000" b="1" dirty="0" err="1" smtClean="0"/>
                        <a:t>clean_up_sentence</a:t>
                      </a:r>
                      <a:r>
                        <a:rPr lang="en-IN" sz="1000" b="1" dirty="0" smtClean="0"/>
                        <a:t>(sentence):</a:t>
                      </a:r>
                    </a:p>
                  </a:txBody>
                  <a:tcPr/>
                </a:tc>
                <a:tc>
                  <a:txBody>
                    <a:bodyPr/>
                    <a:lstStyle/>
                    <a:p>
                      <a:r>
                        <a:rPr lang="en-US" sz="1000" dirty="0" smtClean="0"/>
                        <a:t>Takes</a:t>
                      </a:r>
                      <a:r>
                        <a:rPr lang="en-US" sz="1000" baseline="0" dirty="0" smtClean="0"/>
                        <a:t> customer’s input, find the root word and return a list of words “</a:t>
                      </a:r>
                      <a:r>
                        <a:rPr lang="en-IN" sz="1000" dirty="0" err="1" smtClean="0"/>
                        <a:t>sentence_words</a:t>
                      </a:r>
                      <a:r>
                        <a:rPr lang="en-US" sz="1000" baseline="0" dirty="0" smtClean="0"/>
                        <a:t>”</a:t>
                      </a:r>
                      <a:endParaRPr lang="en-IN" sz="1000" dirty="0"/>
                    </a:p>
                  </a:txBody>
                  <a:tcPr/>
                </a:tc>
              </a:tr>
              <a:tr h="90982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000" b="1" dirty="0" err="1" smtClean="0"/>
                        <a:t>def</a:t>
                      </a:r>
                      <a:r>
                        <a:rPr lang="en-IN" sz="1000" b="1" dirty="0" smtClean="0"/>
                        <a:t> bow(sentence, words, </a:t>
                      </a:r>
                      <a:r>
                        <a:rPr lang="en-IN" sz="1000" b="1" dirty="0" err="1" smtClean="0"/>
                        <a:t>show_details</a:t>
                      </a:r>
                      <a:r>
                        <a:rPr lang="en-IN" sz="1000" b="1" dirty="0" smtClean="0"/>
                        <a:t>=True):</a:t>
                      </a:r>
                    </a:p>
                  </a:txBody>
                  <a:tcPr/>
                </a:tc>
                <a:tc>
                  <a:txBody>
                    <a:bodyPr/>
                    <a:lstStyle/>
                    <a:p>
                      <a:r>
                        <a:rPr lang="en-US" sz="1000" dirty="0" smtClean="0"/>
                        <a:t>Takes customer’s</a:t>
                      </a:r>
                      <a:r>
                        <a:rPr lang="en-US" sz="1000" baseline="0" dirty="0" smtClean="0"/>
                        <a:t> input, calls the “</a:t>
                      </a:r>
                      <a:r>
                        <a:rPr lang="en-IN" sz="1000" b="1" dirty="0" err="1" smtClean="0"/>
                        <a:t>clean_up_sentence</a:t>
                      </a:r>
                      <a:r>
                        <a:rPr lang="en-IN" sz="1000" b="1" dirty="0" smtClean="0"/>
                        <a:t>(sentence)</a:t>
                      </a:r>
                      <a:r>
                        <a:rPr lang="en-US" sz="1000" baseline="0" dirty="0" smtClean="0"/>
                        <a:t>” and uses the “</a:t>
                      </a:r>
                      <a:r>
                        <a:rPr lang="en-US" sz="1000" baseline="0" dirty="0" err="1" smtClean="0"/>
                        <a:t>sentence_words</a:t>
                      </a:r>
                      <a:r>
                        <a:rPr lang="en-US" sz="1000" baseline="0" dirty="0" smtClean="0"/>
                        <a:t>” compare it with the list of words from </a:t>
                      </a:r>
                      <a:r>
                        <a:rPr lang="en-US" sz="1000" baseline="0" dirty="0" err="1" smtClean="0"/>
                        <a:t>intens.json</a:t>
                      </a:r>
                      <a:r>
                        <a:rPr lang="en-US" sz="1000" baseline="0" dirty="0" smtClean="0"/>
                        <a:t> and returns a </a:t>
                      </a:r>
                      <a:r>
                        <a:rPr lang="en-US" sz="1000" baseline="0" dirty="0" err="1" smtClean="0"/>
                        <a:t>numpy</a:t>
                      </a:r>
                      <a:r>
                        <a:rPr lang="en-US" sz="1000" baseline="0" dirty="0" smtClean="0"/>
                        <a:t> array of 0’s and 1’s (1 represent match).</a:t>
                      </a:r>
                      <a:endParaRPr lang="en-IN" sz="1000" dirty="0"/>
                    </a:p>
                  </a:txBody>
                  <a:tcPr/>
                </a:tc>
              </a:tr>
              <a:tr h="90982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000" b="1" dirty="0" err="1" smtClean="0"/>
                        <a:t>def</a:t>
                      </a:r>
                      <a:r>
                        <a:rPr lang="en-IN" sz="1000" b="1" dirty="0" smtClean="0"/>
                        <a:t> </a:t>
                      </a:r>
                      <a:r>
                        <a:rPr lang="en-IN" sz="1000" b="1" dirty="0" err="1" smtClean="0"/>
                        <a:t>predict_class</a:t>
                      </a:r>
                      <a:r>
                        <a:rPr lang="en-IN" sz="1000" b="1" dirty="0" smtClean="0"/>
                        <a:t>(sentence, model):</a:t>
                      </a:r>
                    </a:p>
                  </a:txBody>
                  <a:tcPr/>
                </a:tc>
                <a:tc>
                  <a:txBody>
                    <a:bodyPr/>
                    <a:lstStyle/>
                    <a:p>
                      <a:r>
                        <a:rPr lang="en-US" sz="1000" dirty="0" smtClean="0"/>
                        <a:t>Load the model calls</a:t>
                      </a:r>
                      <a:r>
                        <a:rPr lang="en-US" sz="1000" baseline="0" dirty="0" smtClean="0"/>
                        <a:t> the “</a:t>
                      </a:r>
                      <a:r>
                        <a:rPr lang="en-IN" sz="1000" b="1" dirty="0" err="1" smtClean="0"/>
                        <a:t>def</a:t>
                      </a:r>
                      <a:r>
                        <a:rPr lang="en-IN" sz="1000" b="1" dirty="0" smtClean="0"/>
                        <a:t> bow(sentence, words, </a:t>
                      </a:r>
                      <a:r>
                        <a:rPr lang="en-IN" sz="1000" b="1" dirty="0" err="1" smtClean="0"/>
                        <a:t>show_details</a:t>
                      </a:r>
                      <a:r>
                        <a:rPr lang="en-IN" sz="1000" b="1" dirty="0" smtClean="0"/>
                        <a:t>=True)</a:t>
                      </a:r>
                      <a:r>
                        <a:rPr lang="en-US" sz="1000" baseline="0" dirty="0" smtClean="0"/>
                        <a:t>”  passes the  </a:t>
                      </a:r>
                      <a:r>
                        <a:rPr lang="en-US" sz="1000" baseline="0" dirty="0" smtClean="0"/>
                        <a:t>“</a:t>
                      </a:r>
                      <a:r>
                        <a:rPr lang="en-US" sz="1000" baseline="0" dirty="0" err="1" smtClean="0"/>
                        <a:t>numpy</a:t>
                      </a:r>
                      <a:r>
                        <a:rPr lang="en-US" sz="1000" baseline="0" dirty="0" smtClean="0"/>
                        <a:t> array ” to the model </a:t>
                      </a:r>
                      <a:r>
                        <a:rPr lang="en-US" sz="1000" baseline="0" dirty="0" smtClean="0"/>
                        <a:t> and fetch the most probable “</a:t>
                      </a:r>
                      <a:r>
                        <a:rPr lang="en-US" sz="1000" b="1" baseline="0" dirty="0" smtClean="0"/>
                        <a:t>tag</a:t>
                      </a:r>
                      <a:r>
                        <a:rPr lang="en-US" sz="1000" baseline="0" dirty="0" smtClean="0"/>
                        <a:t>” along with its probability and returns a list of </a:t>
                      </a:r>
                      <a:r>
                        <a:rPr lang="en-US" sz="1000" b="1" baseline="0" dirty="0" smtClean="0"/>
                        <a:t>tag</a:t>
                      </a:r>
                      <a:r>
                        <a:rPr lang="en-US" sz="1000" baseline="0" dirty="0" smtClean="0"/>
                        <a:t> with its probability.</a:t>
                      </a:r>
                      <a:endParaRPr lang="en-IN" sz="1000" dirty="0"/>
                    </a:p>
                  </a:txBody>
                  <a:tcPr/>
                </a:tc>
              </a:tr>
              <a:tr h="7321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000" b="1" dirty="0" err="1" smtClean="0"/>
                        <a:t>def</a:t>
                      </a:r>
                      <a:r>
                        <a:rPr lang="en-IN" sz="1000" b="1" dirty="0" smtClean="0"/>
                        <a:t> </a:t>
                      </a:r>
                      <a:r>
                        <a:rPr lang="en-IN" sz="1000" b="1" dirty="0" err="1" smtClean="0"/>
                        <a:t>chatbot_response</a:t>
                      </a:r>
                      <a:r>
                        <a:rPr lang="en-IN" sz="1000" b="1" dirty="0" smtClean="0"/>
                        <a:t>(</a:t>
                      </a:r>
                      <a:r>
                        <a:rPr lang="en-IN" sz="1000" b="1" dirty="0" err="1" smtClean="0"/>
                        <a:t>msg</a:t>
                      </a:r>
                      <a:r>
                        <a:rPr lang="en-IN" sz="1000" b="1" dirty="0" smtClean="0"/>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Takes customer input, calls the “</a:t>
                      </a:r>
                      <a:r>
                        <a:rPr lang="en-IN" sz="1000" b="1" dirty="0" err="1" smtClean="0"/>
                        <a:t>def</a:t>
                      </a:r>
                      <a:r>
                        <a:rPr lang="en-IN" sz="1000" b="1" dirty="0" smtClean="0"/>
                        <a:t> </a:t>
                      </a:r>
                      <a:r>
                        <a:rPr lang="en-IN" sz="1000" b="1" dirty="0" err="1" smtClean="0"/>
                        <a:t>predict_class</a:t>
                      </a:r>
                      <a:r>
                        <a:rPr lang="en-IN" sz="1000" b="1" dirty="0" smtClean="0"/>
                        <a:t>(sentence, model</a:t>
                      </a:r>
                      <a:r>
                        <a:rPr lang="en-IN" sz="1000" b="1" dirty="0" smtClean="0"/>
                        <a:t>)</a:t>
                      </a:r>
                      <a:r>
                        <a:rPr lang="en-US" sz="1000" dirty="0" smtClean="0"/>
                        <a:t>” </a:t>
                      </a:r>
                      <a:r>
                        <a:rPr lang="en-US" sz="1000" dirty="0" smtClean="0"/>
                        <a:t>and then based on the conditions calls the DB functions for insertion and selection</a:t>
                      </a:r>
                      <a:r>
                        <a:rPr lang="en-US" sz="1000" baseline="0" dirty="0" smtClean="0"/>
                        <a:t> of data from the </a:t>
                      </a:r>
                      <a:r>
                        <a:rPr lang="en-US" sz="1000" baseline="0" dirty="0" err="1" smtClean="0"/>
                        <a:t>db</a:t>
                      </a:r>
                      <a:r>
                        <a:rPr lang="en-US" sz="1000" baseline="0" dirty="0" smtClean="0"/>
                        <a:t> and finally  calls the “</a:t>
                      </a:r>
                      <a:r>
                        <a:rPr lang="en-IN" sz="1000" b="1" dirty="0" err="1" smtClean="0"/>
                        <a:t>def</a:t>
                      </a:r>
                      <a:r>
                        <a:rPr lang="en-IN" sz="1000" b="1" dirty="0" smtClean="0"/>
                        <a:t> </a:t>
                      </a:r>
                      <a:r>
                        <a:rPr lang="en-IN" sz="1000" b="1" dirty="0" err="1" smtClean="0"/>
                        <a:t>getResponse</a:t>
                      </a:r>
                      <a:r>
                        <a:rPr lang="en-IN" sz="1000" b="1" dirty="0" smtClean="0"/>
                        <a:t>(</a:t>
                      </a:r>
                      <a:r>
                        <a:rPr lang="en-IN" sz="1000" b="1" dirty="0" err="1" smtClean="0"/>
                        <a:t>ints</a:t>
                      </a:r>
                      <a:r>
                        <a:rPr lang="en-IN" sz="1000" b="1" dirty="0" smtClean="0"/>
                        <a:t>, </a:t>
                      </a:r>
                      <a:r>
                        <a:rPr lang="en-IN" sz="1000" b="1" dirty="0" err="1" smtClean="0"/>
                        <a:t>intents_json</a:t>
                      </a:r>
                      <a:r>
                        <a:rPr lang="en-IN" sz="1000" b="1" dirty="0" smtClean="0"/>
                        <a:t>)</a:t>
                      </a:r>
                      <a:r>
                        <a:rPr lang="en-US" sz="1000" baseline="0" dirty="0" smtClean="0"/>
                        <a:t>” </a:t>
                      </a:r>
                      <a:r>
                        <a:rPr lang="en-US" sz="1000" baseline="0" dirty="0" smtClean="0"/>
                        <a:t>to  get the response and sends it to the “</a:t>
                      </a:r>
                      <a:r>
                        <a:rPr lang="en-IN" sz="1000" b="1" dirty="0" err="1" smtClean="0"/>
                        <a:t>def</a:t>
                      </a:r>
                      <a:r>
                        <a:rPr lang="en-IN" sz="1000" b="1" dirty="0" smtClean="0"/>
                        <a:t> send(*</a:t>
                      </a:r>
                      <a:r>
                        <a:rPr lang="en-IN" sz="1000" b="1" dirty="0" err="1" smtClean="0"/>
                        <a:t>args</a:t>
                      </a:r>
                      <a:r>
                        <a:rPr lang="en-IN" sz="1000" b="1" dirty="0" smtClean="0"/>
                        <a:t>)</a:t>
                      </a:r>
                      <a:r>
                        <a:rPr lang="en-US" sz="1000" baseline="0" dirty="0" smtClean="0"/>
                        <a:t>” </a:t>
                      </a:r>
                      <a:r>
                        <a:rPr lang="en-US" sz="1000" baseline="0" dirty="0" smtClean="0"/>
                        <a:t>to  display on the </a:t>
                      </a:r>
                      <a:r>
                        <a:rPr lang="en-US" sz="1000" baseline="0" dirty="0" smtClean="0"/>
                        <a:t>Chat-log</a:t>
                      </a:r>
                      <a:endParaRPr lang="en-IN" sz="1000" dirty="0"/>
                    </a:p>
                  </a:txBody>
                  <a:tcPr/>
                </a:tc>
              </a:tr>
              <a:tr h="7120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000" b="1" dirty="0" err="1" smtClean="0"/>
                        <a:t>def</a:t>
                      </a:r>
                      <a:r>
                        <a:rPr lang="en-IN" sz="1000" b="1" dirty="0" smtClean="0"/>
                        <a:t> </a:t>
                      </a:r>
                      <a:r>
                        <a:rPr lang="en-IN" sz="1000" b="1" dirty="0" err="1" smtClean="0"/>
                        <a:t>getResponse</a:t>
                      </a:r>
                      <a:r>
                        <a:rPr lang="en-IN" sz="1000" b="1" dirty="0" smtClean="0"/>
                        <a:t>(</a:t>
                      </a:r>
                      <a:r>
                        <a:rPr lang="en-IN" sz="1000" b="1" dirty="0" err="1" smtClean="0"/>
                        <a:t>ints</a:t>
                      </a:r>
                      <a:r>
                        <a:rPr lang="en-IN" sz="1000" b="1" dirty="0" smtClean="0"/>
                        <a:t>, </a:t>
                      </a:r>
                      <a:r>
                        <a:rPr lang="en-IN" sz="1000" b="1" dirty="0" err="1" smtClean="0"/>
                        <a:t>intents_json</a:t>
                      </a:r>
                      <a:r>
                        <a:rPr lang="en-IN" sz="1000" b="1" dirty="0" smtClean="0"/>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Based of the </a:t>
                      </a:r>
                      <a:r>
                        <a:rPr lang="en-US" sz="1000" b="1" dirty="0" smtClean="0"/>
                        <a:t>tag</a:t>
                      </a:r>
                      <a:r>
                        <a:rPr lang="en-US" sz="1000" b="1" baseline="0" dirty="0" smtClean="0"/>
                        <a:t> </a:t>
                      </a:r>
                      <a:r>
                        <a:rPr lang="en-US" sz="1000" b="0" baseline="0" dirty="0" smtClean="0"/>
                        <a:t>identified by the “</a:t>
                      </a:r>
                      <a:r>
                        <a:rPr lang="en-IN" sz="1000" b="1" dirty="0" err="1" smtClean="0"/>
                        <a:t>def</a:t>
                      </a:r>
                      <a:r>
                        <a:rPr lang="en-IN" sz="1000" b="1" dirty="0" smtClean="0"/>
                        <a:t> </a:t>
                      </a:r>
                      <a:r>
                        <a:rPr lang="en-IN" sz="1000" b="1" dirty="0" err="1" smtClean="0"/>
                        <a:t>predict_class</a:t>
                      </a:r>
                      <a:r>
                        <a:rPr lang="en-IN" sz="1000" b="1" dirty="0" smtClean="0"/>
                        <a:t>(sentence, model)</a:t>
                      </a:r>
                      <a:r>
                        <a:rPr lang="en-US" sz="1000" b="0" baseline="0" dirty="0" smtClean="0"/>
                        <a:t>”  selects a random response  and pass it to the “</a:t>
                      </a:r>
                      <a:r>
                        <a:rPr lang="en-IN" sz="1000" b="1" dirty="0" err="1" smtClean="0"/>
                        <a:t>def</a:t>
                      </a:r>
                      <a:r>
                        <a:rPr lang="en-IN" sz="1000" b="1" dirty="0" smtClean="0"/>
                        <a:t> </a:t>
                      </a:r>
                      <a:r>
                        <a:rPr lang="en-IN" sz="1000" b="1" dirty="0" err="1" smtClean="0"/>
                        <a:t>chatbot_response</a:t>
                      </a:r>
                      <a:r>
                        <a:rPr lang="en-IN" sz="1000" b="1" dirty="0" smtClean="0"/>
                        <a:t>(</a:t>
                      </a:r>
                      <a:r>
                        <a:rPr lang="en-IN" sz="1000" b="1" dirty="0" err="1" smtClean="0"/>
                        <a:t>msg</a:t>
                      </a:r>
                      <a:r>
                        <a:rPr lang="en-IN" sz="1000" b="1" dirty="0" smtClean="0"/>
                        <a:t>)</a:t>
                      </a:r>
                      <a:r>
                        <a:rPr lang="en-US" sz="1000" b="0" baseline="0" dirty="0" smtClean="0"/>
                        <a:t>” function.</a:t>
                      </a:r>
                      <a:endParaRPr lang="en-IN" sz="1000" dirty="0"/>
                    </a:p>
                  </a:txBody>
                  <a:tcPr/>
                </a:tc>
              </a:tr>
            </a:tbl>
          </a:graphicData>
        </a:graphic>
      </p:graphicFrame>
      <p:pic>
        <p:nvPicPr>
          <p:cNvPr id="5" name="Picture 4" descr="SRH Berlin University logo.png">
            <a:extLst>
              <a:ext uri="{FF2B5EF4-FFF2-40B4-BE49-F238E27FC236}">
                <a16:creationId xmlns:a16="http://schemas.microsoft.com/office/drawing/2014/main" xmlns="" id="{871C0AA9-EB78-4CAA-B8BE-1420F739B5D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60655" y="112146"/>
            <a:ext cx="1262635" cy="358315"/>
          </a:xfrm>
          <a:prstGeom prst="rect">
            <a:avLst/>
          </a:prstGeom>
        </p:spPr>
      </p:pic>
    </p:spTree>
    <p:extLst>
      <p:ext uri="{BB962C8B-B14F-4D97-AF65-F5344CB8AC3E}">
        <p14:creationId xmlns:p14="http://schemas.microsoft.com/office/powerpoint/2010/main" val="38234048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description</a:t>
            </a:r>
            <a:r>
              <a:rPr lang="en-US" dirty="0" smtClean="0"/>
              <a:t>: </a:t>
            </a:r>
            <a:r>
              <a:rPr lang="en-US" sz="1800" dirty="0" smtClean="0">
                <a:solidFill>
                  <a:schemeClr val="tx2"/>
                </a:solidFill>
              </a:rPr>
              <a:t>Continued</a:t>
            </a:r>
            <a:endParaRPr lang="en-IN" sz="1800" dirty="0">
              <a:solidFill>
                <a:schemeClr val="tx2"/>
              </a:solidFill>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78286576"/>
              </p:ext>
            </p:extLst>
          </p:nvPr>
        </p:nvGraphicFramePr>
        <p:xfrm>
          <a:off x="838200" y="1708032"/>
          <a:ext cx="10515600" cy="4209689"/>
        </p:xfrm>
        <a:graphic>
          <a:graphicData uri="http://schemas.openxmlformats.org/drawingml/2006/table">
            <a:tbl>
              <a:tblPr firstRow="1" bandRow="1">
                <a:tableStyleId>{5C22544A-7EE6-4342-B048-85BDC9FD1C3A}</a:tableStyleId>
              </a:tblPr>
              <a:tblGrid>
                <a:gridCol w="3940834"/>
                <a:gridCol w="6574766"/>
              </a:tblGrid>
              <a:tr h="453925">
                <a:tc>
                  <a:txBody>
                    <a:bodyPr/>
                    <a:lstStyle/>
                    <a:p>
                      <a:pPr algn="ctr"/>
                      <a:r>
                        <a:rPr lang="en-US" dirty="0" smtClean="0"/>
                        <a:t> Functions defined in Telebot.py</a:t>
                      </a:r>
                      <a:endParaRPr lang="en-IN" dirty="0"/>
                    </a:p>
                  </a:txBody>
                  <a:tcPr/>
                </a:tc>
                <a:tc>
                  <a:txBody>
                    <a:bodyPr/>
                    <a:lstStyle/>
                    <a:p>
                      <a:pPr algn="ctr"/>
                      <a:r>
                        <a:rPr lang="en-US" dirty="0" smtClean="0"/>
                        <a:t>Functionality</a:t>
                      </a:r>
                      <a:r>
                        <a:rPr lang="en-US" baseline="0" dirty="0" smtClean="0"/>
                        <a:t> of the Functions</a:t>
                      </a:r>
                      <a:endParaRPr lang="en-IN" dirty="0"/>
                    </a:p>
                  </a:txBody>
                  <a:tcPr/>
                </a:tc>
              </a:tr>
              <a:tr h="45392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000" b="1" dirty="0" err="1" smtClean="0"/>
                        <a:t>def</a:t>
                      </a:r>
                      <a:r>
                        <a:rPr lang="en-IN" sz="1000" b="1" dirty="0" smtClean="0"/>
                        <a:t> </a:t>
                      </a:r>
                      <a:r>
                        <a:rPr lang="en-IN" sz="1000" b="1" dirty="0" err="1" smtClean="0"/>
                        <a:t>clear_label_image</a:t>
                      </a:r>
                      <a:r>
                        <a:rPr lang="en-IN" sz="1000" b="1" dirty="0" smtClean="0"/>
                        <a:t>():</a:t>
                      </a:r>
                    </a:p>
                  </a:txBody>
                  <a:tcPr/>
                </a:tc>
                <a:tc>
                  <a:txBody>
                    <a:bodyPr/>
                    <a:lstStyle/>
                    <a:p>
                      <a:r>
                        <a:rPr lang="en-US" sz="1000" dirty="0" smtClean="0"/>
                        <a:t>Small function to remove the image displayed in</a:t>
                      </a:r>
                      <a:r>
                        <a:rPr lang="en-US" sz="1000" baseline="0" dirty="0" smtClean="0"/>
                        <a:t> the </a:t>
                      </a:r>
                      <a:r>
                        <a:rPr lang="en-US" sz="1000" baseline="0" dirty="0" smtClean="0"/>
                        <a:t>Chat-log </a:t>
                      </a:r>
                      <a:r>
                        <a:rPr lang="en-US" sz="1000" baseline="0" dirty="0" smtClean="0"/>
                        <a:t>window initially</a:t>
                      </a:r>
                      <a:endParaRPr lang="en-IN" sz="1000" dirty="0"/>
                    </a:p>
                  </a:txBody>
                  <a:tcPr/>
                </a:tc>
              </a:tr>
              <a:tr h="45392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000" b="1" dirty="0" err="1" smtClean="0"/>
                        <a:t>def</a:t>
                      </a:r>
                      <a:r>
                        <a:rPr lang="en-IN" sz="1000" b="1" dirty="0" smtClean="0"/>
                        <a:t> send(*</a:t>
                      </a:r>
                      <a:r>
                        <a:rPr lang="en-IN" sz="1000" b="1" dirty="0" err="1" smtClean="0"/>
                        <a:t>args</a:t>
                      </a:r>
                      <a:r>
                        <a:rPr lang="en-IN" sz="1000" b="1" dirty="0" smtClean="0"/>
                        <a:t>):</a:t>
                      </a:r>
                    </a:p>
                  </a:txBody>
                  <a:tcPr/>
                </a:tc>
                <a:tc>
                  <a:txBody>
                    <a:bodyPr/>
                    <a:lstStyle/>
                    <a:p>
                      <a:r>
                        <a:rPr lang="en-US" sz="1000" dirty="0" smtClean="0"/>
                        <a:t>Called whenever</a:t>
                      </a:r>
                      <a:r>
                        <a:rPr lang="en-US" sz="1000" baseline="0" dirty="0" smtClean="0"/>
                        <a:t> customer, presses “Enter key” or clicks the Send Button</a:t>
                      </a:r>
                      <a:endParaRPr lang="en-IN" sz="1000" dirty="0"/>
                    </a:p>
                  </a:txBody>
                  <a:tcPr/>
                </a:tc>
              </a:tr>
              <a:tr h="453925">
                <a:tc>
                  <a:txBody>
                    <a:bodyPr/>
                    <a:lstStyle/>
                    <a:p>
                      <a:pPr marL="0" indent="0">
                        <a:buFont typeface="+mj-lt"/>
                        <a:buNone/>
                      </a:pPr>
                      <a:r>
                        <a:rPr lang="en-IN" sz="1000" b="1" dirty="0" err="1" smtClean="0"/>
                        <a:t>def</a:t>
                      </a:r>
                      <a:r>
                        <a:rPr lang="en-IN" sz="1000" b="1" dirty="0" smtClean="0"/>
                        <a:t> clock():</a:t>
                      </a:r>
                    </a:p>
                  </a:txBody>
                  <a:tcPr/>
                </a:tc>
                <a:tc>
                  <a:txBody>
                    <a:bodyPr/>
                    <a:lstStyle/>
                    <a:p>
                      <a:r>
                        <a:rPr lang="en-US" sz="1000" dirty="0" smtClean="0"/>
                        <a:t>To display the digital</a:t>
                      </a:r>
                      <a:r>
                        <a:rPr lang="en-US" sz="1000" baseline="0" dirty="0" smtClean="0"/>
                        <a:t> clock.</a:t>
                      </a:r>
                      <a:endParaRPr lang="en-IN" sz="1000" dirty="0"/>
                    </a:p>
                  </a:txBody>
                  <a:tcPr/>
                </a:tc>
              </a:tr>
              <a:tr h="453925">
                <a:tc>
                  <a:txBody>
                    <a:bodyPr/>
                    <a:lstStyle/>
                    <a:p>
                      <a:pPr marL="0" indent="0">
                        <a:buFont typeface="+mj-lt"/>
                        <a:buNone/>
                      </a:pPr>
                      <a:r>
                        <a:rPr lang="en-IN" sz="1000" b="1" dirty="0" err="1" smtClean="0"/>
                        <a:t>def</a:t>
                      </a:r>
                      <a:r>
                        <a:rPr lang="en-IN" sz="1000" b="1" dirty="0" smtClean="0"/>
                        <a:t> date():</a:t>
                      </a:r>
                      <a:endParaRPr lang="en-IN" sz="1000" b="1" dirty="0"/>
                    </a:p>
                  </a:txBody>
                  <a:tcPr/>
                </a:tc>
                <a:tc>
                  <a:txBody>
                    <a:bodyPr/>
                    <a:lstStyle/>
                    <a:p>
                      <a:r>
                        <a:rPr lang="en-US" sz="1000" dirty="0" smtClean="0"/>
                        <a:t>To</a:t>
                      </a:r>
                      <a:r>
                        <a:rPr lang="en-US" sz="1000" baseline="0" dirty="0" smtClean="0"/>
                        <a:t> display the current date.</a:t>
                      </a:r>
                      <a:endParaRPr lang="en-IN" sz="1000" dirty="0"/>
                    </a:p>
                  </a:txBody>
                  <a:tcPr/>
                </a:tc>
              </a:tr>
              <a:tr h="48501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000" b="1" dirty="0" err="1" smtClean="0"/>
                        <a:t>def</a:t>
                      </a:r>
                      <a:r>
                        <a:rPr lang="en-IN" sz="1000" b="1" dirty="0" smtClean="0"/>
                        <a:t> </a:t>
                      </a:r>
                      <a:r>
                        <a:rPr lang="en-IN" sz="1000" b="1" dirty="0" err="1" smtClean="0"/>
                        <a:t>db_insertdata</a:t>
                      </a:r>
                      <a:r>
                        <a:rPr lang="en-IN" sz="1000" b="1" dirty="0" smtClean="0"/>
                        <a:t>(</a:t>
                      </a:r>
                      <a:r>
                        <a:rPr lang="en-IN" sz="1000" b="1" dirty="0" err="1" smtClean="0"/>
                        <a:t>msg</a:t>
                      </a:r>
                      <a:r>
                        <a:rPr lang="en-IN" sz="1000" b="1" dirty="0" smtClean="0"/>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Establishes </a:t>
                      </a:r>
                      <a:r>
                        <a:rPr lang="en-US" sz="1000" dirty="0" err="1" smtClean="0"/>
                        <a:t>db</a:t>
                      </a:r>
                      <a:r>
                        <a:rPr lang="en-US" sz="1000" dirty="0" smtClean="0"/>
                        <a:t> connection and insert the </a:t>
                      </a:r>
                      <a:r>
                        <a:rPr lang="en-US" sz="1000" b="1" dirty="0" err="1" smtClean="0"/>
                        <a:t>data_limit</a:t>
                      </a:r>
                      <a:r>
                        <a:rPr lang="en-US" sz="1000" b="1" dirty="0" smtClean="0"/>
                        <a:t>  </a:t>
                      </a:r>
                      <a:r>
                        <a:rPr lang="en-US" sz="1000" b="0" baseline="0" dirty="0" smtClean="0"/>
                        <a:t>which is  a numerical value in the in the table “</a:t>
                      </a:r>
                      <a:r>
                        <a:rPr lang="en-US" sz="1000" b="0" baseline="0" dirty="0" err="1" smtClean="0"/>
                        <a:t>data_limit</a:t>
                      </a:r>
                      <a:r>
                        <a:rPr lang="en-US" sz="1000" b="0" baseline="0" dirty="0" smtClean="0"/>
                        <a:t>”</a:t>
                      </a:r>
                      <a:endParaRPr lang="en-IN" sz="1000" b="1" dirty="0" smtClean="0"/>
                    </a:p>
                  </a:txBody>
                  <a:tcPr/>
                </a:tc>
              </a:tr>
              <a:tr h="48501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000" b="1" dirty="0" err="1" smtClean="0"/>
                        <a:t>def</a:t>
                      </a:r>
                      <a:r>
                        <a:rPr lang="en-IN" sz="1000" b="1" dirty="0" smtClean="0"/>
                        <a:t> </a:t>
                      </a:r>
                      <a:r>
                        <a:rPr lang="en-IN" sz="1000" b="1" dirty="0" err="1" smtClean="0"/>
                        <a:t>db_insertplantype</a:t>
                      </a:r>
                      <a:r>
                        <a:rPr lang="en-IN" sz="1000" b="1" dirty="0" smtClean="0"/>
                        <a:t>(plan):</a:t>
                      </a:r>
                    </a:p>
                  </a:txBody>
                  <a:tcPr/>
                </a:tc>
                <a:tc>
                  <a:txBody>
                    <a:bodyPr/>
                    <a:lstStyle/>
                    <a:p>
                      <a:r>
                        <a:rPr lang="en-US" sz="1000" dirty="0" smtClean="0"/>
                        <a:t>Establishes </a:t>
                      </a:r>
                      <a:r>
                        <a:rPr lang="en-US" sz="1000" dirty="0" err="1" smtClean="0"/>
                        <a:t>db</a:t>
                      </a:r>
                      <a:r>
                        <a:rPr lang="en-US" sz="1000" dirty="0" smtClean="0"/>
                        <a:t> connection and insert the </a:t>
                      </a:r>
                      <a:r>
                        <a:rPr lang="en-US" sz="1000" b="1" dirty="0" err="1" smtClean="0"/>
                        <a:t>plan_type</a:t>
                      </a:r>
                      <a:r>
                        <a:rPr lang="en-US" sz="1000" b="0" baseline="0" dirty="0" smtClean="0"/>
                        <a:t> which is either prepaid or postpaid in the table “</a:t>
                      </a:r>
                      <a:r>
                        <a:rPr lang="en-US" sz="1000" b="0" baseline="0" dirty="0" err="1" smtClean="0"/>
                        <a:t>plan_type</a:t>
                      </a:r>
                      <a:r>
                        <a:rPr lang="en-US" sz="1000" b="0" baseline="0" dirty="0" smtClean="0"/>
                        <a:t>”</a:t>
                      </a:r>
                      <a:endParaRPr lang="en-IN" sz="1000" b="1" dirty="0"/>
                    </a:p>
                  </a:txBody>
                  <a:tcPr/>
                </a:tc>
              </a:tr>
              <a:tr h="48501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000" b="1" dirty="0" err="1" smtClean="0"/>
                        <a:t>def</a:t>
                      </a:r>
                      <a:r>
                        <a:rPr lang="en-IN" sz="1000" b="1" dirty="0" smtClean="0"/>
                        <a:t> </a:t>
                      </a:r>
                      <a:r>
                        <a:rPr lang="en-IN" sz="1000" b="1" dirty="0" err="1" smtClean="0"/>
                        <a:t>fetchresult</a:t>
                      </a:r>
                      <a:r>
                        <a:rPr lang="en-IN" sz="1000" b="1" dirty="0" smtClean="0"/>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Establishes </a:t>
                      </a:r>
                      <a:r>
                        <a:rPr lang="en-US" sz="1000" dirty="0" err="1" smtClean="0"/>
                        <a:t>db</a:t>
                      </a:r>
                      <a:r>
                        <a:rPr lang="en-US" sz="1000" dirty="0" smtClean="0"/>
                        <a:t> connection and retrieves the </a:t>
                      </a:r>
                      <a:r>
                        <a:rPr lang="en-US" sz="1000" b="1" dirty="0" err="1" smtClean="0"/>
                        <a:t>traffis</a:t>
                      </a:r>
                      <a:r>
                        <a:rPr lang="en-US" sz="1000" b="1" baseline="0" dirty="0" smtClean="0"/>
                        <a:t> </a:t>
                      </a:r>
                      <a:r>
                        <a:rPr lang="en-US" sz="1000" b="0" baseline="0" dirty="0" smtClean="0"/>
                        <a:t>based on the values of – </a:t>
                      </a:r>
                      <a:r>
                        <a:rPr lang="en-US" sz="1000" b="0" baseline="0" dirty="0" err="1" smtClean="0"/>
                        <a:t>plan_type</a:t>
                      </a:r>
                      <a:r>
                        <a:rPr lang="en-US" sz="1000" b="0" baseline="0" dirty="0" smtClean="0"/>
                        <a:t>, budget and </a:t>
                      </a:r>
                      <a:r>
                        <a:rPr lang="en-US" sz="1000" b="0" baseline="0" dirty="0" err="1" smtClean="0"/>
                        <a:t>data_limit</a:t>
                      </a:r>
                      <a:r>
                        <a:rPr lang="en-US" sz="1000" b="0" baseline="0" dirty="0" smtClean="0"/>
                        <a:t>.</a:t>
                      </a:r>
                      <a:endParaRPr lang="en-IN" sz="1000" b="1" dirty="0" smtClean="0"/>
                    </a:p>
                  </a:txBody>
                  <a:tcPr/>
                </a:tc>
              </a:tr>
              <a:tr h="48501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000" b="1" dirty="0" err="1" smtClean="0"/>
                        <a:t>def</a:t>
                      </a:r>
                      <a:r>
                        <a:rPr lang="en-IN" sz="1000" b="1" dirty="0" smtClean="0"/>
                        <a:t> </a:t>
                      </a:r>
                      <a:r>
                        <a:rPr lang="en-IN" sz="1000" b="1" dirty="0" err="1" smtClean="0"/>
                        <a:t>db_insertbudget</a:t>
                      </a:r>
                      <a:r>
                        <a:rPr lang="en-IN" sz="1000" b="1" dirty="0" smtClean="0"/>
                        <a:t>(</a:t>
                      </a:r>
                      <a:r>
                        <a:rPr lang="en-IN" sz="1000" b="1" dirty="0" err="1" smtClean="0"/>
                        <a:t>msg</a:t>
                      </a:r>
                      <a:r>
                        <a:rPr lang="en-IN" sz="1000" b="1" dirty="0" smtClean="0"/>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Establishes </a:t>
                      </a:r>
                      <a:r>
                        <a:rPr lang="en-US" sz="1000" dirty="0" err="1" smtClean="0"/>
                        <a:t>db</a:t>
                      </a:r>
                      <a:r>
                        <a:rPr lang="en-US" sz="1000" dirty="0" smtClean="0"/>
                        <a:t> connection and insert the </a:t>
                      </a:r>
                      <a:r>
                        <a:rPr lang="en-US" sz="1000" b="1" dirty="0" smtClean="0"/>
                        <a:t>budget </a:t>
                      </a:r>
                      <a:r>
                        <a:rPr lang="en-US" sz="1000" b="0" baseline="0" dirty="0" smtClean="0"/>
                        <a:t>which is  a numerical value in the table “budget”</a:t>
                      </a:r>
                      <a:endParaRPr lang="en-IN" sz="1000" b="1" dirty="0" smtClean="0"/>
                    </a:p>
                  </a:txBody>
                  <a:tcPr/>
                </a:tc>
              </a:tr>
            </a:tbl>
          </a:graphicData>
        </a:graphic>
      </p:graphicFrame>
      <p:pic>
        <p:nvPicPr>
          <p:cNvPr id="6" name="Picture 5" descr="SRH Berlin University logo.png">
            <a:extLst>
              <a:ext uri="{FF2B5EF4-FFF2-40B4-BE49-F238E27FC236}">
                <a16:creationId xmlns:a16="http://schemas.microsoft.com/office/drawing/2014/main" xmlns="" id="{871C0AA9-EB78-4CAA-B8BE-1420F739B5D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60655" y="112146"/>
            <a:ext cx="1262635" cy="358315"/>
          </a:xfrm>
          <a:prstGeom prst="rect">
            <a:avLst/>
          </a:prstGeom>
        </p:spPr>
      </p:pic>
    </p:spTree>
    <p:extLst>
      <p:ext uri="{BB962C8B-B14F-4D97-AF65-F5344CB8AC3E}">
        <p14:creationId xmlns:p14="http://schemas.microsoft.com/office/powerpoint/2010/main" val="35505504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192179341"/>
      </p:ext>
    </p:extLst>
  </p:cSld>
  <p:clrMapOvr>
    <a:masterClrMapping/>
  </p:clrMapOvr>
</p:sld>
</file>

<file path=ppt/theme/theme1.xml><?xml version="1.0" encoding="utf-8"?>
<a:theme xmlns:a="http://schemas.openxmlformats.org/drawingml/2006/main" name="BrushVTI">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Custom 3">
      <a:majorFont>
        <a:latin typeface="Elephant"/>
        <a:ea typeface=""/>
        <a:cs typeface=""/>
      </a:majorFont>
      <a:minorFont>
        <a:latin typeface="Century Gothic"/>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BrushVTI" id="{7102FA3A-9D7B-4497-8C4B-FB535AAFDE06}" vid="{C6D41F62-6FAB-440A-BEC7-CB7BF190811F}"/>
    </a:ext>
  </a:extLst>
</a:theme>
</file>

<file path=ppt/theme/theme2.xml><?xml version="1.0" encoding="utf-8"?>
<a:theme xmlns:a="http://schemas.openxmlformats.org/drawingml/2006/main" name="BrushVTI">
  <a:themeElements>
    <a:clrScheme name="Custom 17">
      <a:dk1>
        <a:sysClr val="windowText" lastClr="000000"/>
      </a:dk1>
      <a:lt1>
        <a:sysClr val="window" lastClr="FFFFFF"/>
      </a:lt1>
      <a:dk2>
        <a:srgbClr val="57495C"/>
      </a:dk2>
      <a:lt2>
        <a:srgbClr val="E7E6E6"/>
      </a:lt2>
      <a:accent1>
        <a:srgbClr val="F07C98"/>
      </a:accent1>
      <a:accent2>
        <a:srgbClr val="A6778D"/>
      </a:accent2>
      <a:accent3>
        <a:srgbClr val="768BA6"/>
      </a:accent3>
      <a:accent4>
        <a:srgbClr val="E8908B"/>
      </a:accent4>
      <a:accent5>
        <a:srgbClr val="C47A93"/>
      </a:accent5>
      <a:accent6>
        <a:srgbClr val="70A8DB"/>
      </a:accent6>
      <a:hlink>
        <a:srgbClr val="EB8067"/>
      </a:hlink>
      <a:folHlink>
        <a:srgbClr val="7BC7C0"/>
      </a:folHlink>
    </a:clrScheme>
    <a:fontScheme name="Custom 3">
      <a:majorFont>
        <a:latin typeface="Elephant"/>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BrushVTI" id="{7102FA3A-9D7B-4497-8C4B-FB535AAFDE06}" vid="{C6D41F62-6FAB-440A-BEC7-CB7BF190811F}"/>
    </a:ext>
  </a:extLst>
</a:theme>
</file>

<file path=docProps/app.xml><?xml version="1.0" encoding="utf-8"?>
<Properties xmlns="http://schemas.openxmlformats.org/officeDocument/2006/extended-properties" xmlns:vt="http://schemas.openxmlformats.org/officeDocument/2006/docPropsVTypes">
  <TotalTime>1347</TotalTime>
  <Words>685</Words>
  <Application>Microsoft Office PowerPoint</Application>
  <PresentationFormat>Custom</PresentationFormat>
  <Paragraphs>98</Paragraphs>
  <Slides>9</Slides>
  <Notes>0</Notes>
  <HiddenSlides>0</HiddenSlides>
  <MMClips>0</MMClips>
  <ScaleCrop>false</ScaleCrop>
  <HeadingPairs>
    <vt:vector size="4" baseType="variant">
      <vt:variant>
        <vt:lpstr>Theme</vt:lpstr>
      </vt:variant>
      <vt:variant>
        <vt:i4>2</vt:i4>
      </vt:variant>
      <vt:variant>
        <vt:lpstr>Slide Titles</vt:lpstr>
      </vt:variant>
      <vt:variant>
        <vt:i4>9</vt:i4>
      </vt:variant>
    </vt:vector>
  </HeadingPairs>
  <TitlesOfParts>
    <vt:vector size="11" baseType="lpstr">
      <vt:lpstr>BrushVTI</vt:lpstr>
      <vt:lpstr>BrushVTI</vt:lpstr>
      <vt:lpstr>Technology Project!</vt:lpstr>
      <vt:lpstr>Chat-bot and its importance !</vt:lpstr>
      <vt:lpstr>How chat-bots work? </vt:lpstr>
      <vt:lpstr>Types of Chat-bot.</vt:lpstr>
      <vt:lpstr>Our Project : Tele-Bot</vt:lpstr>
      <vt:lpstr>Python libraries and their application</vt:lpstr>
      <vt:lpstr>Code description:</vt:lpstr>
      <vt:lpstr>Code description: Continued</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Technology Project!</dc:title>
  <dc:creator>trisha tripathi</dc:creator>
  <cp:lastModifiedBy>trisha tripathi</cp:lastModifiedBy>
  <cp:revision>18</cp:revision>
  <dcterms:created xsi:type="dcterms:W3CDTF">2020-05-15T23:37:55Z</dcterms:created>
  <dcterms:modified xsi:type="dcterms:W3CDTF">2020-05-21T14:08:26Z</dcterms:modified>
</cp:coreProperties>
</file>