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8879" r:id="rId2"/>
    <p:sldId id="2147478881" r:id="rId3"/>
    <p:sldId id="2147478882" r:id="rId4"/>
    <p:sldId id="2147478885" r:id="rId5"/>
    <p:sldId id="2147478886" r:id="rId6"/>
    <p:sldId id="2147478883" r:id="rId7"/>
    <p:sldId id="21474788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Righ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nancial graphs on a dark display">
            <a:extLst>
              <a:ext uri="{FF2B5EF4-FFF2-40B4-BE49-F238E27FC236}">
                <a16:creationId xmlns:a16="http://schemas.microsoft.com/office/drawing/2014/main" id="{AC2CD35C-2481-49F1-B849-2D4B4C1621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600" y="1339200"/>
            <a:ext cx="8256000" cy="3510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– </a:t>
            </a:r>
            <a:br>
              <a:rPr lang="en-GB"/>
            </a:br>
            <a:r>
              <a:rPr lang="en-GB"/>
              <a:t>dark vertical image – </a:t>
            </a:r>
            <a:r>
              <a:rPr lang="en-GB" err="1"/>
              <a:t>rhs</a:t>
            </a:r>
            <a:r>
              <a:rPr lang="en-GB"/>
              <a:t> </a:t>
            </a:r>
            <a:endParaRPr lang="en-US"/>
          </a:p>
        </p:txBody>
      </p:sp>
      <p:sp>
        <p:nvSpPr>
          <p:cNvPr id="7" name="Freeform 19"/>
          <p:cNvSpPr>
            <a:spLocks noChangeAspect="1" noEditPoints="1"/>
          </p:cNvSpPr>
          <p:nvPr userDrawn="1"/>
        </p:nvSpPr>
        <p:spPr bwMode="auto">
          <a:xfrm>
            <a:off x="1008000" y="525546"/>
            <a:ext cx="1079150" cy="439654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6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2 - Right dark vertical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456F22-93FA-4727-906A-54F297124EE6}"/>
              </a:ext>
            </a:extLst>
          </p:cNvPr>
          <p:cNvSpPr/>
          <p:nvPr userDrawn="1"/>
        </p:nvSpPr>
        <p:spPr>
          <a:xfrm>
            <a:off x="6949142" y="1154430"/>
            <a:ext cx="4297680" cy="42976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graphicFrame>
        <p:nvGraphicFramePr>
          <p:cNvPr id="5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 descr="Sunlight passing through">
            <a:extLst>
              <a:ext uri="{FF2B5EF4-FFF2-40B4-BE49-F238E27FC236}">
                <a16:creationId xmlns:a16="http://schemas.microsoft.com/office/drawing/2014/main" id="{CF8833CC-FA21-4110-9D60-EB36BA9B2A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9919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A3892-DB86-4AD4-B4B8-D74A6A42B74A}"/>
              </a:ext>
            </a:extLst>
          </p:cNvPr>
          <p:cNvSpPr txBox="1">
            <a:spLocks/>
          </p:cNvSpPr>
          <p:nvPr userDrawn="1"/>
        </p:nvSpPr>
        <p:spPr>
          <a:xfrm>
            <a:off x="673332" y="285540"/>
            <a:ext cx="10195200" cy="533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794F4AE-F514-4D17-8B71-1517CDA8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07889"/>
            <a:ext cx="10195200" cy="54618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2"/>
          <p:cNvSpPr>
            <a:spLocks noGrp="1"/>
          </p:cNvSpPr>
          <p:nvPr>
            <p:ph type="title"/>
          </p:nvPr>
        </p:nvSpPr>
        <p:spPr>
          <a:xfrm>
            <a:off x="388799" y="259522"/>
            <a:ext cx="11114088" cy="533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kumimoji="0" sz="4400" b="0" i="0" u="none" strike="noStrike" cap="none" spc="0" normalizeH="0" baseline="0" dirty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KPMG Extralight"/>
              </a:defRPr>
            </a:lvl1pPr>
          </a:lstStyle>
          <a:p>
            <a:pPr marL="0" marR="0" lvl="0" indent="0" defTabSz="685800" fontAlgn="auto">
              <a:spcAft>
                <a:spcPts val="0"/>
              </a:spcAft>
              <a:buClrTx/>
              <a:buSzTx/>
              <a:buFontTx/>
              <a:tabLst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9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intage bike parked on country road at sunset">
            <a:extLst>
              <a:ext uri="{FF2B5EF4-FFF2-40B4-BE49-F238E27FC236}">
                <a16:creationId xmlns:a16="http://schemas.microsoft.com/office/drawing/2014/main" id="{1A4E8356-13DD-4C68-A8FC-A06C00AE8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09863" y="1435300"/>
            <a:ext cx="8489950" cy="3510000"/>
          </a:xfrm>
        </p:spPr>
        <p:txBody>
          <a:bodyPr anchor="t" anchorCtr="0"/>
          <a:lstStyle>
            <a:lvl1pPr algn="l">
              <a:defRPr sz="11001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9463" y="5390900"/>
            <a:ext cx="845035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43C1BD25-8088-446C-B2A8-E37BE9E7057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5631" y="792832"/>
            <a:ext cx="1079150" cy="439654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5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2650" y="698500"/>
            <a:ext cx="11866700" cy="5178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2650" y="127000"/>
            <a:ext cx="11866700" cy="457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OLID BACKGROUN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748791-6978-47A4-A2EC-2A7915D67987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8BA9"/>
              </a:gs>
              <a:gs pos="100000">
                <a:schemeClr val="bg2">
                  <a:lumMod val="50000"/>
                </a:schemeClr>
              </a:gs>
              <a:gs pos="8000">
                <a:srgbClr val="001A47"/>
              </a:gs>
              <a:gs pos="93000">
                <a:srgbClr val="035079"/>
              </a:gs>
              <a:gs pos="100000">
                <a:srgbClr val="0586AA"/>
              </a:gs>
            </a:gsLst>
            <a:lin ang="2700000" scaled="1"/>
            <a:tileRect/>
          </a:gradFill>
          <a:ln>
            <a:solidFill>
              <a:srgbClr val="001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>
              <a:solidFill>
                <a:schemeClr val="bg1"/>
              </a:solidFill>
            </a:endParaRPr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02E5E564-5F6D-4942-AC1F-5A90AA18F16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4086" y="6501788"/>
            <a:ext cx="508231" cy="191686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2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0A869-FA88-4BAF-8B04-96AF8702EF2B}"/>
              </a:ext>
            </a:extLst>
          </p:cNvPr>
          <p:cNvSpPr/>
          <p:nvPr userDrawn="1"/>
        </p:nvSpPr>
        <p:spPr>
          <a:xfrm>
            <a:off x="1137452" y="6631265"/>
            <a:ext cx="1024128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700">
                <a:solidFill>
                  <a:schemeClr val="bg1"/>
                </a:solidFill>
                <a:latin typeface="Univers for KPMG" panose="020B0603020202020204" pitchFamily="34" charset="0"/>
                <a:ea typeface="Univers for KPMG Light"/>
                <a:cs typeface="Arial" panose="020B0604020202020204" pitchFamily="34" charset="0"/>
              </a:rPr>
              <a:t>© 2023 KPMG Assurance and Consulting Services LLP, an Indian Limited Liability Partnership and a member firm of the KPMG network of independent member firms affiliated with KPMG International  Cooperative ("KPMG International"), a Swiss entity. All rights reserved.</a:t>
            </a:r>
          </a:p>
        </p:txBody>
      </p:sp>
      <p:sp>
        <p:nvSpPr>
          <p:cNvPr id="9" name="Shape 8">
            <a:extLst>
              <a:ext uri="{FF2B5EF4-FFF2-40B4-BE49-F238E27FC236}">
                <a16:creationId xmlns:a16="http://schemas.microsoft.com/office/drawing/2014/main" id="{408E4895-542D-4015-96CD-6532C63F114A}"/>
              </a:ext>
            </a:extLst>
          </p:cNvPr>
          <p:cNvSpPr txBox="1">
            <a:spLocks/>
          </p:cNvSpPr>
          <p:nvPr userDrawn="1"/>
        </p:nvSpPr>
        <p:spPr>
          <a:xfrm>
            <a:off x="11531136" y="6493043"/>
            <a:ext cx="472139" cy="209177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105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2317B7-D0C8-4B42-B519-3872F41A0C04}"/>
              </a:ext>
            </a:extLst>
          </p:cNvPr>
          <p:cNvGrpSpPr/>
          <p:nvPr userDrawn="1"/>
        </p:nvGrpSpPr>
        <p:grpSpPr>
          <a:xfrm>
            <a:off x="0" y="-2419"/>
            <a:ext cx="7974873" cy="2090977"/>
            <a:chOff x="0" y="0"/>
            <a:chExt cx="7974873" cy="15709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CA68983-DDB2-4A0D-92C6-13AD5C0DDC7B}"/>
                </a:ext>
              </a:extLst>
            </p:cNvPr>
            <p:cNvGrpSpPr/>
            <p:nvPr userDrawn="1"/>
          </p:nvGrpSpPr>
          <p:grpSpPr>
            <a:xfrm>
              <a:off x="0" y="1"/>
              <a:ext cx="1993901" cy="1009651"/>
              <a:chOff x="0" y="0"/>
              <a:chExt cx="1495426" cy="1009651"/>
            </a:xfrm>
            <a:solidFill>
              <a:srgbClr val="0091DA"/>
            </a:solidFill>
          </p:grpSpPr>
          <p:sp>
            <p:nvSpPr>
              <p:cNvPr id="116" name="Freeform 237">
                <a:extLst>
                  <a:ext uri="{FF2B5EF4-FFF2-40B4-BE49-F238E27FC236}">
                    <a16:creationId xmlns:a16="http://schemas.microsoft.com/office/drawing/2014/main" id="{9C3EFC00-0C2D-4D31-B170-45E273DAF5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233363"/>
                <a:ext cx="293688" cy="346075"/>
              </a:xfrm>
              <a:custGeom>
                <a:avLst/>
                <a:gdLst>
                  <a:gd name="T0" fmla="*/ 45 w 102"/>
                  <a:gd name="T1" fmla="*/ 1 h 120"/>
                  <a:gd name="T2" fmla="*/ 58 w 102"/>
                  <a:gd name="T3" fmla="*/ 83 h 120"/>
                  <a:gd name="T4" fmla="*/ 81 w 102"/>
                  <a:gd name="T5" fmla="*/ 75 h 120"/>
                  <a:gd name="T6" fmla="*/ 87 w 102"/>
                  <a:gd name="T7" fmla="*/ 89 h 120"/>
                  <a:gd name="T8" fmla="*/ 102 w 102"/>
                  <a:gd name="T9" fmla="*/ 82 h 120"/>
                  <a:gd name="T10" fmla="*/ 86 w 102"/>
                  <a:gd name="T11" fmla="*/ 7 h 120"/>
                  <a:gd name="T12" fmla="*/ 86 w 102"/>
                  <a:gd name="T13" fmla="*/ 2 h 120"/>
                  <a:gd name="T14" fmla="*/ 45 w 102"/>
                  <a:gd name="T15" fmla="*/ 1 h 120"/>
                  <a:gd name="T16" fmla="*/ 18 w 102"/>
                  <a:gd name="T17" fmla="*/ 0 h 120"/>
                  <a:gd name="T18" fmla="*/ 41 w 102"/>
                  <a:gd name="T19" fmla="*/ 111 h 120"/>
                  <a:gd name="T20" fmla="*/ 85 w 102"/>
                  <a:gd name="T21" fmla="*/ 90 h 120"/>
                  <a:gd name="T22" fmla="*/ 80 w 102"/>
                  <a:gd name="T23" fmla="*/ 77 h 120"/>
                  <a:gd name="T24" fmla="*/ 59 w 102"/>
                  <a:gd name="T25" fmla="*/ 85 h 120"/>
                  <a:gd name="T26" fmla="*/ 57 w 102"/>
                  <a:gd name="T27" fmla="*/ 86 h 120"/>
                  <a:gd name="T28" fmla="*/ 57 w 102"/>
                  <a:gd name="T29" fmla="*/ 84 h 120"/>
                  <a:gd name="T30" fmla="*/ 43 w 102"/>
                  <a:gd name="T31" fmla="*/ 1 h 120"/>
                  <a:gd name="T32" fmla="*/ 18 w 102"/>
                  <a:gd name="T33" fmla="*/ 0 h 120"/>
                  <a:gd name="T34" fmla="*/ 0 w 102"/>
                  <a:gd name="T35" fmla="*/ 0 h 120"/>
                  <a:gd name="T36" fmla="*/ 0 w 102"/>
                  <a:gd name="T37" fmla="*/ 41 h 120"/>
                  <a:gd name="T38" fmla="*/ 23 w 102"/>
                  <a:gd name="T39" fmla="*/ 120 h 120"/>
                  <a:gd name="T40" fmla="*/ 39 w 102"/>
                  <a:gd name="T41" fmla="*/ 112 h 120"/>
                  <a:gd name="T42" fmla="*/ 16 w 102"/>
                  <a:gd name="T43" fmla="*/ 0 h 120"/>
                  <a:gd name="T44" fmla="*/ 0 w 102"/>
                  <a:gd name="T4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" h="120">
                    <a:moveTo>
                      <a:pt x="45" y="1"/>
                    </a:moveTo>
                    <a:cubicBezTo>
                      <a:pt x="44" y="29"/>
                      <a:pt x="48" y="57"/>
                      <a:pt x="58" y="83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3" y="79"/>
                      <a:pt x="85" y="84"/>
                      <a:pt x="87" y="89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92" y="59"/>
                      <a:pt x="86" y="34"/>
                      <a:pt x="86" y="7"/>
                    </a:cubicBezTo>
                    <a:cubicBezTo>
                      <a:pt x="86" y="6"/>
                      <a:pt x="86" y="4"/>
                      <a:pt x="86" y="2"/>
                    </a:cubicBezTo>
                    <a:cubicBezTo>
                      <a:pt x="45" y="1"/>
                      <a:pt x="45" y="1"/>
                      <a:pt x="45" y="1"/>
                    </a:cubicBezTo>
                    <a:moveTo>
                      <a:pt x="18" y="0"/>
                    </a:moveTo>
                    <a:cubicBezTo>
                      <a:pt x="17" y="38"/>
                      <a:pt x="25" y="76"/>
                      <a:pt x="41" y="11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4" y="86"/>
                      <a:pt x="82" y="81"/>
                      <a:pt x="80" y="77"/>
                    </a:cubicBezTo>
                    <a:cubicBezTo>
                      <a:pt x="59" y="85"/>
                      <a:pt x="59" y="85"/>
                      <a:pt x="59" y="85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47" y="57"/>
                      <a:pt x="42" y="30"/>
                      <a:pt x="43" y="1"/>
                    </a:cubicBezTo>
                    <a:cubicBezTo>
                      <a:pt x="18" y="0"/>
                      <a:pt x="18" y="0"/>
                      <a:pt x="18" y="0"/>
                    </a:cubicBezTo>
                    <a:moveTo>
                      <a:pt x="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3" y="69"/>
                      <a:pt x="11" y="96"/>
                      <a:pt x="23" y="120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23" y="76"/>
                      <a:pt x="15" y="38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solidFill>
                  <a:srgbClr val="005EB8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7" name="Freeform 238">
                <a:extLst>
                  <a:ext uri="{FF2B5EF4-FFF2-40B4-BE49-F238E27FC236}">
                    <a16:creationId xmlns:a16="http://schemas.microsoft.com/office/drawing/2014/main" id="{FF749874-5B50-41C4-952E-E798E400B9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163" y="0"/>
                <a:ext cx="322263" cy="377825"/>
              </a:xfrm>
              <a:custGeom>
                <a:avLst/>
                <a:gdLst>
                  <a:gd name="T0" fmla="*/ 19 w 112"/>
                  <a:gd name="T1" fmla="*/ 0 h 131"/>
                  <a:gd name="T2" fmla="*/ 0 w 112"/>
                  <a:gd name="T3" fmla="*/ 0 h 131"/>
                  <a:gd name="T4" fmla="*/ 24 w 112"/>
                  <a:gd name="T5" fmla="*/ 88 h 131"/>
                  <a:gd name="T6" fmla="*/ 21 w 112"/>
                  <a:gd name="T7" fmla="*/ 117 h 131"/>
                  <a:gd name="T8" fmla="*/ 38 w 112"/>
                  <a:gd name="T9" fmla="*/ 120 h 131"/>
                  <a:gd name="T10" fmla="*/ 40 w 112"/>
                  <a:gd name="T11" fmla="*/ 79 h 131"/>
                  <a:gd name="T12" fmla="*/ 65 w 112"/>
                  <a:gd name="T13" fmla="*/ 78 h 131"/>
                  <a:gd name="T14" fmla="*/ 59 w 112"/>
                  <a:gd name="T15" fmla="*/ 36 h 131"/>
                  <a:gd name="T16" fmla="*/ 35 w 112"/>
                  <a:gd name="T17" fmla="*/ 42 h 131"/>
                  <a:gd name="T18" fmla="*/ 28 w 112"/>
                  <a:gd name="T19" fmla="*/ 21 h 131"/>
                  <a:gd name="T20" fmla="*/ 51 w 112"/>
                  <a:gd name="T21" fmla="*/ 12 h 131"/>
                  <a:gd name="T22" fmla="*/ 49 w 112"/>
                  <a:gd name="T23" fmla="*/ 7 h 131"/>
                  <a:gd name="T24" fmla="*/ 27 w 112"/>
                  <a:gd name="T25" fmla="*/ 16 h 131"/>
                  <a:gd name="T26" fmla="*/ 19 w 112"/>
                  <a:gd name="T27" fmla="*/ 0 h 131"/>
                  <a:gd name="T28" fmla="*/ 75 w 112"/>
                  <a:gd name="T29" fmla="*/ 0 h 131"/>
                  <a:gd name="T30" fmla="*/ 21 w 112"/>
                  <a:gd name="T31" fmla="*/ 0 h 131"/>
                  <a:gd name="T32" fmla="*/ 28 w 112"/>
                  <a:gd name="T33" fmla="*/ 14 h 131"/>
                  <a:gd name="T34" fmla="*/ 48 w 112"/>
                  <a:gd name="T35" fmla="*/ 5 h 131"/>
                  <a:gd name="T36" fmla="*/ 50 w 112"/>
                  <a:gd name="T37" fmla="*/ 5 h 131"/>
                  <a:gd name="T38" fmla="*/ 51 w 112"/>
                  <a:gd name="T39" fmla="*/ 6 h 131"/>
                  <a:gd name="T40" fmla="*/ 53 w 112"/>
                  <a:gd name="T41" fmla="*/ 12 h 131"/>
                  <a:gd name="T42" fmla="*/ 54 w 112"/>
                  <a:gd name="T43" fmla="*/ 13 h 131"/>
                  <a:gd name="T44" fmla="*/ 52 w 112"/>
                  <a:gd name="T45" fmla="*/ 14 h 131"/>
                  <a:gd name="T46" fmla="*/ 31 w 112"/>
                  <a:gd name="T47" fmla="*/ 22 h 131"/>
                  <a:gd name="T48" fmla="*/ 36 w 112"/>
                  <a:gd name="T49" fmla="*/ 40 h 131"/>
                  <a:gd name="T50" fmla="*/ 58 w 112"/>
                  <a:gd name="T51" fmla="*/ 34 h 131"/>
                  <a:gd name="T52" fmla="*/ 60 w 112"/>
                  <a:gd name="T53" fmla="*/ 34 h 131"/>
                  <a:gd name="T54" fmla="*/ 60 w 112"/>
                  <a:gd name="T55" fmla="*/ 36 h 131"/>
                  <a:gd name="T56" fmla="*/ 67 w 112"/>
                  <a:gd name="T57" fmla="*/ 78 h 131"/>
                  <a:gd name="T58" fmla="*/ 67 w 112"/>
                  <a:gd name="T59" fmla="*/ 80 h 131"/>
                  <a:gd name="T60" fmla="*/ 65 w 112"/>
                  <a:gd name="T61" fmla="*/ 80 h 131"/>
                  <a:gd name="T62" fmla="*/ 42 w 112"/>
                  <a:gd name="T63" fmla="*/ 81 h 131"/>
                  <a:gd name="T64" fmla="*/ 40 w 112"/>
                  <a:gd name="T65" fmla="*/ 120 h 131"/>
                  <a:gd name="T66" fmla="*/ 88 w 112"/>
                  <a:gd name="T67" fmla="*/ 128 h 131"/>
                  <a:gd name="T68" fmla="*/ 75 w 112"/>
                  <a:gd name="T69" fmla="*/ 0 h 131"/>
                  <a:gd name="T70" fmla="*/ 97 w 112"/>
                  <a:gd name="T71" fmla="*/ 0 h 131"/>
                  <a:gd name="T72" fmla="*/ 77 w 112"/>
                  <a:gd name="T73" fmla="*/ 0 h 131"/>
                  <a:gd name="T74" fmla="*/ 90 w 112"/>
                  <a:gd name="T75" fmla="*/ 128 h 131"/>
                  <a:gd name="T76" fmla="*/ 109 w 112"/>
                  <a:gd name="T77" fmla="*/ 131 h 131"/>
                  <a:gd name="T78" fmla="*/ 112 w 112"/>
                  <a:gd name="T79" fmla="*/ 88 h 131"/>
                  <a:gd name="T80" fmla="*/ 97 w 112"/>
                  <a:gd name="T8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31">
                    <a:moveTo>
                      <a:pt x="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6"/>
                      <a:pt x="24" y="56"/>
                      <a:pt x="24" y="88"/>
                    </a:cubicBezTo>
                    <a:cubicBezTo>
                      <a:pt x="24" y="98"/>
                      <a:pt x="23" y="107"/>
                      <a:pt x="21" y="117"/>
                    </a:cubicBezTo>
                    <a:cubicBezTo>
                      <a:pt x="38" y="120"/>
                      <a:pt x="38" y="120"/>
                      <a:pt x="38" y="120"/>
                    </a:cubicBezTo>
                    <a:cubicBezTo>
                      <a:pt x="40" y="106"/>
                      <a:pt x="41" y="93"/>
                      <a:pt x="40" y="79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4" y="64"/>
                      <a:pt x="62" y="50"/>
                      <a:pt x="59" y="36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35"/>
                      <a:pt x="31" y="28"/>
                      <a:pt x="28" y="21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1"/>
                      <a:pt x="50" y="9"/>
                      <a:pt x="49" y="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1"/>
                      <a:pt x="22" y="5"/>
                      <a:pt x="19" y="0"/>
                    </a:cubicBezTo>
                    <a:moveTo>
                      <a:pt x="7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3" y="5"/>
                      <a:pt x="26" y="9"/>
                      <a:pt x="28" y="14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2" y="8"/>
                      <a:pt x="52" y="10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8"/>
                      <a:pt x="35" y="34"/>
                      <a:pt x="36" y="40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4" y="50"/>
                      <a:pt x="66" y="64"/>
                      <a:pt x="67" y="78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94"/>
                      <a:pt x="42" y="107"/>
                      <a:pt x="40" y="120"/>
                    </a:cubicBezTo>
                    <a:cubicBezTo>
                      <a:pt x="88" y="128"/>
                      <a:pt x="88" y="128"/>
                      <a:pt x="88" y="128"/>
                    </a:cubicBezTo>
                    <a:cubicBezTo>
                      <a:pt x="95" y="85"/>
                      <a:pt x="91" y="41"/>
                      <a:pt x="75" y="0"/>
                    </a:cubicBezTo>
                    <a:moveTo>
                      <a:pt x="97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93" y="41"/>
                      <a:pt x="97" y="86"/>
                      <a:pt x="90" y="128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11" y="117"/>
                      <a:pt x="112" y="103"/>
                      <a:pt x="112" y="88"/>
                    </a:cubicBezTo>
                    <a:cubicBezTo>
                      <a:pt x="112" y="57"/>
                      <a:pt x="107" y="28"/>
                      <a:pt x="97" y="0"/>
                    </a:cubicBezTo>
                  </a:path>
                </a:pathLst>
              </a:custGeom>
              <a:grpFill/>
              <a:ln>
                <a:solidFill>
                  <a:srgbClr val="005EB8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8" name="Freeform 239">
                <a:extLst>
                  <a:ext uri="{FF2B5EF4-FFF2-40B4-BE49-F238E27FC236}">
                    <a16:creationId xmlns:a16="http://schemas.microsoft.com/office/drawing/2014/main" id="{77BCDAD4-EF27-48BD-960D-EEDCCC383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88" y="515938"/>
                <a:ext cx="1271588" cy="493713"/>
              </a:xfrm>
              <a:custGeom>
                <a:avLst/>
                <a:gdLst>
                  <a:gd name="T0" fmla="*/ 16 w 441"/>
                  <a:gd name="T1" fmla="*/ 37 h 171"/>
                  <a:gd name="T2" fmla="*/ 0 w 441"/>
                  <a:gd name="T3" fmla="*/ 46 h 171"/>
                  <a:gd name="T4" fmla="*/ 222 w 441"/>
                  <a:gd name="T5" fmla="*/ 171 h 171"/>
                  <a:gd name="T6" fmla="*/ 441 w 441"/>
                  <a:gd name="T7" fmla="*/ 53 h 171"/>
                  <a:gd name="T8" fmla="*/ 425 w 441"/>
                  <a:gd name="T9" fmla="*/ 43 h 171"/>
                  <a:gd name="T10" fmla="*/ 368 w 441"/>
                  <a:gd name="T11" fmla="*/ 103 h 171"/>
                  <a:gd name="T12" fmla="*/ 223 w 441"/>
                  <a:gd name="T13" fmla="*/ 152 h 171"/>
                  <a:gd name="T14" fmla="*/ 29 w 441"/>
                  <a:gd name="T15" fmla="*/ 56 h 171"/>
                  <a:gd name="T16" fmla="*/ 16 w 441"/>
                  <a:gd name="T17" fmla="*/ 37 h 171"/>
                  <a:gd name="T18" fmla="*/ 59 w 441"/>
                  <a:gd name="T19" fmla="*/ 10 h 171"/>
                  <a:gd name="T20" fmla="*/ 17 w 441"/>
                  <a:gd name="T21" fmla="*/ 36 h 171"/>
                  <a:gd name="T22" fmla="*/ 31 w 441"/>
                  <a:gd name="T23" fmla="*/ 55 h 171"/>
                  <a:gd name="T24" fmla="*/ 223 w 441"/>
                  <a:gd name="T25" fmla="*/ 151 h 171"/>
                  <a:gd name="T26" fmla="*/ 367 w 441"/>
                  <a:gd name="T27" fmla="*/ 102 h 171"/>
                  <a:gd name="T28" fmla="*/ 423 w 441"/>
                  <a:gd name="T29" fmla="*/ 42 h 171"/>
                  <a:gd name="T30" fmla="*/ 403 w 441"/>
                  <a:gd name="T31" fmla="*/ 28 h 171"/>
                  <a:gd name="T32" fmla="*/ 384 w 441"/>
                  <a:gd name="T33" fmla="*/ 52 h 171"/>
                  <a:gd name="T34" fmla="*/ 383 w 441"/>
                  <a:gd name="T35" fmla="*/ 54 h 171"/>
                  <a:gd name="T36" fmla="*/ 381 w 441"/>
                  <a:gd name="T37" fmla="*/ 53 h 171"/>
                  <a:gd name="T38" fmla="*/ 365 w 441"/>
                  <a:gd name="T39" fmla="*/ 38 h 171"/>
                  <a:gd name="T40" fmla="*/ 338 w 441"/>
                  <a:gd name="T41" fmla="*/ 62 h 171"/>
                  <a:gd name="T42" fmla="*/ 336 w 441"/>
                  <a:gd name="T43" fmla="*/ 64 h 171"/>
                  <a:gd name="T44" fmla="*/ 349 w 441"/>
                  <a:gd name="T45" fmla="*/ 82 h 171"/>
                  <a:gd name="T46" fmla="*/ 350 w 441"/>
                  <a:gd name="T47" fmla="*/ 83 h 171"/>
                  <a:gd name="T48" fmla="*/ 349 w 441"/>
                  <a:gd name="T49" fmla="*/ 85 h 171"/>
                  <a:gd name="T50" fmla="*/ 335 w 441"/>
                  <a:gd name="T51" fmla="*/ 94 h 171"/>
                  <a:gd name="T52" fmla="*/ 333 w 441"/>
                  <a:gd name="T53" fmla="*/ 95 h 171"/>
                  <a:gd name="T54" fmla="*/ 332 w 441"/>
                  <a:gd name="T55" fmla="*/ 93 h 171"/>
                  <a:gd name="T56" fmla="*/ 321 w 441"/>
                  <a:gd name="T57" fmla="*/ 74 h 171"/>
                  <a:gd name="T58" fmla="*/ 222 w 441"/>
                  <a:gd name="T59" fmla="*/ 101 h 171"/>
                  <a:gd name="T60" fmla="*/ 176 w 441"/>
                  <a:gd name="T61" fmla="*/ 96 h 171"/>
                  <a:gd name="T62" fmla="*/ 171 w 441"/>
                  <a:gd name="T63" fmla="*/ 118 h 171"/>
                  <a:gd name="T64" fmla="*/ 170 w 441"/>
                  <a:gd name="T65" fmla="*/ 119 h 171"/>
                  <a:gd name="T66" fmla="*/ 169 w 441"/>
                  <a:gd name="T67" fmla="*/ 119 h 171"/>
                  <a:gd name="T68" fmla="*/ 64 w 441"/>
                  <a:gd name="T69" fmla="*/ 56 h 171"/>
                  <a:gd name="T70" fmla="*/ 62 w 441"/>
                  <a:gd name="T71" fmla="*/ 55 h 171"/>
                  <a:gd name="T72" fmla="*/ 64 w 441"/>
                  <a:gd name="T73" fmla="*/ 53 h 171"/>
                  <a:gd name="T74" fmla="*/ 80 w 441"/>
                  <a:gd name="T75" fmla="*/ 38 h 171"/>
                  <a:gd name="T76" fmla="*/ 70 w 441"/>
                  <a:gd name="T77" fmla="*/ 25 h 171"/>
                  <a:gd name="T78" fmla="*/ 59 w 441"/>
                  <a:gd name="T79" fmla="*/ 10 h 171"/>
                  <a:gd name="T80" fmla="*/ 75 w 441"/>
                  <a:gd name="T81" fmla="*/ 0 h 171"/>
                  <a:gd name="T82" fmla="*/ 61 w 441"/>
                  <a:gd name="T83" fmla="*/ 9 h 171"/>
                  <a:gd name="T84" fmla="*/ 71 w 441"/>
                  <a:gd name="T85" fmla="*/ 24 h 171"/>
                  <a:gd name="T86" fmla="*/ 83 w 441"/>
                  <a:gd name="T87" fmla="*/ 38 h 171"/>
                  <a:gd name="T88" fmla="*/ 65 w 441"/>
                  <a:gd name="T89" fmla="*/ 55 h 171"/>
                  <a:gd name="T90" fmla="*/ 169 w 441"/>
                  <a:gd name="T91" fmla="*/ 117 h 171"/>
                  <a:gd name="T92" fmla="*/ 175 w 441"/>
                  <a:gd name="T93" fmla="*/ 93 h 171"/>
                  <a:gd name="T94" fmla="*/ 222 w 441"/>
                  <a:gd name="T95" fmla="*/ 99 h 171"/>
                  <a:gd name="T96" fmla="*/ 321 w 441"/>
                  <a:gd name="T97" fmla="*/ 71 h 171"/>
                  <a:gd name="T98" fmla="*/ 334 w 441"/>
                  <a:gd name="T99" fmla="*/ 92 h 171"/>
                  <a:gd name="T100" fmla="*/ 348 w 441"/>
                  <a:gd name="T101" fmla="*/ 83 h 171"/>
                  <a:gd name="T102" fmla="*/ 333 w 441"/>
                  <a:gd name="T103" fmla="*/ 63 h 171"/>
                  <a:gd name="T104" fmla="*/ 336 w 441"/>
                  <a:gd name="T105" fmla="*/ 61 h 171"/>
                  <a:gd name="T106" fmla="*/ 364 w 441"/>
                  <a:gd name="T107" fmla="*/ 35 h 171"/>
                  <a:gd name="T108" fmla="*/ 383 w 441"/>
                  <a:gd name="T109" fmla="*/ 51 h 171"/>
                  <a:gd name="T110" fmla="*/ 401 w 441"/>
                  <a:gd name="T111" fmla="*/ 27 h 171"/>
                  <a:gd name="T112" fmla="*/ 367 w 441"/>
                  <a:gd name="T113" fmla="*/ 4 h 171"/>
                  <a:gd name="T114" fmla="*/ 222 w 441"/>
                  <a:gd name="T115" fmla="*/ 83 h 171"/>
                  <a:gd name="T116" fmla="*/ 75 w 441"/>
                  <a:gd name="T11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1" h="171">
                    <a:moveTo>
                      <a:pt x="16" y="37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46" y="121"/>
                      <a:pt x="128" y="171"/>
                      <a:pt x="222" y="171"/>
                    </a:cubicBezTo>
                    <a:cubicBezTo>
                      <a:pt x="313" y="171"/>
                      <a:pt x="394" y="124"/>
                      <a:pt x="441" y="53"/>
                    </a:cubicBezTo>
                    <a:cubicBezTo>
                      <a:pt x="425" y="43"/>
                      <a:pt x="425" y="43"/>
                      <a:pt x="425" y="43"/>
                    </a:cubicBezTo>
                    <a:cubicBezTo>
                      <a:pt x="410" y="65"/>
                      <a:pt x="391" y="86"/>
                      <a:pt x="368" y="103"/>
                    </a:cubicBezTo>
                    <a:cubicBezTo>
                      <a:pt x="325" y="136"/>
                      <a:pt x="273" y="152"/>
                      <a:pt x="223" y="152"/>
                    </a:cubicBezTo>
                    <a:cubicBezTo>
                      <a:pt x="149" y="152"/>
                      <a:pt x="77" y="119"/>
                      <a:pt x="29" y="56"/>
                    </a:cubicBezTo>
                    <a:cubicBezTo>
                      <a:pt x="24" y="50"/>
                      <a:pt x="20" y="43"/>
                      <a:pt x="16" y="37"/>
                    </a:cubicBezTo>
                    <a:moveTo>
                      <a:pt x="59" y="10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21" y="42"/>
                      <a:pt x="26" y="49"/>
                      <a:pt x="31" y="55"/>
                    </a:cubicBezTo>
                    <a:cubicBezTo>
                      <a:pt x="78" y="118"/>
                      <a:pt x="150" y="151"/>
                      <a:pt x="223" y="151"/>
                    </a:cubicBezTo>
                    <a:cubicBezTo>
                      <a:pt x="273" y="151"/>
                      <a:pt x="324" y="135"/>
                      <a:pt x="367" y="102"/>
                    </a:cubicBezTo>
                    <a:cubicBezTo>
                      <a:pt x="390" y="85"/>
                      <a:pt x="409" y="64"/>
                      <a:pt x="423" y="42"/>
                    </a:cubicBezTo>
                    <a:cubicBezTo>
                      <a:pt x="403" y="28"/>
                      <a:pt x="403" y="28"/>
                      <a:pt x="403" y="28"/>
                    </a:cubicBezTo>
                    <a:cubicBezTo>
                      <a:pt x="397" y="37"/>
                      <a:pt x="391" y="45"/>
                      <a:pt x="384" y="52"/>
                    </a:cubicBezTo>
                    <a:cubicBezTo>
                      <a:pt x="383" y="54"/>
                      <a:pt x="383" y="54"/>
                      <a:pt x="383" y="54"/>
                    </a:cubicBezTo>
                    <a:cubicBezTo>
                      <a:pt x="381" y="53"/>
                      <a:pt x="381" y="53"/>
                      <a:pt x="381" y="53"/>
                    </a:cubicBezTo>
                    <a:cubicBezTo>
                      <a:pt x="365" y="38"/>
                      <a:pt x="365" y="38"/>
                      <a:pt x="365" y="38"/>
                    </a:cubicBezTo>
                    <a:cubicBezTo>
                      <a:pt x="356" y="47"/>
                      <a:pt x="347" y="55"/>
                      <a:pt x="338" y="62"/>
                    </a:cubicBezTo>
                    <a:cubicBezTo>
                      <a:pt x="337" y="63"/>
                      <a:pt x="337" y="63"/>
                      <a:pt x="336" y="64"/>
                    </a:cubicBezTo>
                    <a:cubicBezTo>
                      <a:pt x="349" y="82"/>
                      <a:pt x="349" y="82"/>
                      <a:pt x="349" y="82"/>
                    </a:cubicBezTo>
                    <a:cubicBezTo>
                      <a:pt x="350" y="83"/>
                      <a:pt x="350" y="83"/>
                      <a:pt x="350" y="83"/>
                    </a:cubicBezTo>
                    <a:cubicBezTo>
                      <a:pt x="349" y="85"/>
                      <a:pt x="349" y="85"/>
                      <a:pt x="349" y="85"/>
                    </a:cubicBezTo>
                    <a:cubicBezTo>
                      <a:pt x="344" y="88"/>
                      <a:pt x="340" y="91"/>
                      <a:pt x="335" y="94"/>
                    </a:cubicBezTo>
                    <a:cubicBezTo>
                      <a:pt x="333" y="95"/>
                      <a:pt x="333" y="95"/>
                      <a:pt x="333" y="95"/>
                    </a:cubicBezTo>
                    <a:cubicBezTo>
                      <a:pt x="332" y="93"/>
                      <a:pt x="332" y="93"/>
                      <a:pt x="332" y="93"/>
                    </a:cubicBezTo>
                    <a:cubicBezTo>
                      <a:pt x="321" y="74"/>
                      <a:pt x="321" y="74"/>
                      <a:pt x="321" y="74"/>
                    </a:cubicBezTo>
                    <a:cubicBezTo>
                      <a:pt x="291" y="92"/>
                      <a:pt x="257" y="101"/>
                      <a:pt x="222" y="101"/>
                    </a:cubicBezTo>
                    <a:cubicBezTo>
                      <a:pt x="207" y="101"/>
                      <a:pt x="191" y="99"/>
                      <a:pt x="176" y="96"/>
                    </a:cubicBezTo>
                    <a:cubicBezTo>
                      <a:pt x="171" y="118"/>
                      <a:pt x="171" y="118"/>
                      <a:pt x="171" y="118"/>
                    </a:cubicBezTo>
                    <a:cubicBezTo>
                      <a:pt x="170" y="119"/>
                      <a:pt x="170" y="119"/>
                      <a:pt x="170" y="119"/>
                    </a:cubicBezTo>
                    <a:cubicBezTo>
                      <a:pt x="169" y="119"/>
                      <a:pt x="169" y="119"/>
                      <a:pt x="169" y="119"/>
                    </a:cubicBezTo>
                    <a:cubicBezTo>
                      <a:pt x="128" y="109"/>
                      <a:pt x="92" y="87"/>
                      <a:pt x="64" y="56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77" y="34"/>
                      <a:pt x="73" y="30"/>
                      <a:pt x="70" y="25"/>
                    </a:cubicBezTo>
                    <a:cubicBezTo>
                      <a:pt x="66" y="20"/>
                      <a:pt x="62" y="15"/>
                      <a:pt x="59" y="10"/>
                    </a:cubicBezTo>
                    <a:moveTo>
                      <a:pt x="75" y="0"/>
                    </a:moveTo>
                    <a:cubicBezTo>
                      <a:pt x="61" y="9"/>
                      <a:pt x="61" y="9"/>
                      <a:pt x="61" y="9"/>
                    </a:cubicBezTo>
                    <a:cubicBezTo>
                      <a:pt x="64" y="14"/>
                      <a:pt x="67" y="19"/>
                      <a:pt x="71" y="24"/>
                    </a:cubicBezTo>
                    <a:cubicBezTo>
                      <a:pt x="75" y="29"/>
                      <a:pt x="79" y="34"/>
                      <a:pt x="83" y="38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94" y="86"/>
                      <a:pt x="130" y="107"/>
                      <a:pt x="169" y="117"/>
                    </a:cubicBezTo>
                    <a:cubicBezTo>
                      <a:pt x="175" y="93"/>
                      <a:pt x="175" y="93"/>
                      <a:pt x="175" y="93"/>
                    </a:cubicBezTo>
                    <a:cubicBezTo>
                      <a:pt x="191" y="97"/>
                      <a:pt x="206" y="99"/>
                      <a:pt x="222" y="99"/>
                    </a:cubicBezTo>
                    <a:cubicBezTo>
                      <a:pt x="256" y="99"/>
                      <a:pt x="291" y="90"/>
                      <a:pt x="321" y="71"/>
                    </a:cubicBezTo>
                    <a:cubicBezTo>
                      <a:pt x="334" y="92"/>
                      <a:pt x="334" y="92"/>
                      <a:pt x="334" y="92"/>
                    </a:cubicBezTo>
                    <a:cubicBezTo>
                      <a:pt x="339" y="89"/>
                      <a:pt x="343" y="86"/>
                      <a:pt x="348" y="83"/>
                    </a:cubicBezTo>
                    <a:cubicBezTo>
                      <a:pt x="333" y="63"/>
                      <a:pt x="333" y="63"/>
                      <a:pt x="333" y="63"/>
                    </a:cubicBezTo>
                    <a:cubicBezTo>
                      <a:pt x="334" y="62"/>
                      <a:pt x="336" y="62"/>
                      <a:pt x="336" y="61"/>
                    </a:cubicBezTo>
                    <a:cubicBezTo>
                      <a:pt x="347" y="53"/>
                      <a:pt x="356" y="44"/>
                      <a:pt x="364" y="35"/>
                    </a:cubicBezTo>
                    <a:cubicBezTo>
                      <a:pt x="383" y="51"/>
                      <a:pt x="383" y="51"/>
                      <a:pt x="383" y="51"/>
                    </a:cubicBezTo>
                    <a:cubicBezTo>
                      <a:pt x="389" y="43"/>
                      <a:pt x="396" y="35"/>
                      <a:pt x="401" y="27"/>
                    </a:cubicBezTo>
                    <a:cubicBezTo>
                      <a:pt x="367" y="4"/>
                      <a:pt x="367" y="4"/>
                      <a:pt x="367" y="4"/>
                    </a:cubicBezTo>
                    <a:cubicBezTo>
                      <a:pt x="336" y="51"/>
                      <a:pt x="283" y="83"/>
                      <a:pt x="222" y="83"/>
                    </a:cubicBezTo>
                    <a:cubicBezTo>
                      <a:pt x="160" y="83"/>
                      <a:pt x="106" y="49"/>
                      <a:pt x="75" y="0"/>
                    </a:cubicBezTo>
                  </a:path>
                </a:pathLst>
              </a:custGeom>
              <a:grpFill/>
              <a:ln>
                <a:solidFill>
                  <a:srgbClr val="005EB8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1" name="Freeform 192">
              <a:extLst>
                <a:ext uri="{FF2B5EF4-FFF2-40B4-BE49-F238E27FC236}">
                  <a16:creationId xmlns:a16="http://schemas.microsoft.com/office/drawing/2014/main" id="{6E18269E-761C-412B-A4CB-FE02A0C82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" y="700088"/>
              <a:ext cx="969433" cy="444500"/>
            </a:xfrm>
            <a:custGeom>
              <a:avLst/>
              <a:gdLst>
                <a:gd name="T0" fmla="*/ 229 w 252"/>
                <a:gd name="T1" fmla="*/ 146 h 154"/>
                <a:gd name="T2" fmla="*/ 228 w 252"/>
                <a:gd name="T3" fmla="*/ 152 h 154"/>
                <a:gd name="T4" fmla="*/ 252 w 252"/>
                <a:gd name="T5" fmla="*/ 154 h 154"/>
                <a:gd name="T6" fmla="*/ 252 w 252"/>
                <a:gd name="T7" fmla="*/ 148 h 154"/>
                <a:gd name="T8" fmla="*/ 229 w 252"/>
                <a:gd name="T9" fmla="*/ 146 h 154"/>
                <a:gd name="T10" fmla="*/ 0 w 252"/>
                <a:gd name="T11" fmla="*/ 0 h 154"/>
                <a:gd name="T12" fmla="*/ 0 w 252"/>
                <a:gd name="T13" fmla="*/ 11 h 154"/>
                <a:gd name="T14" fmla="*/ 18 w 252"/>
                <a:gd name="T15" fmla="*/ 37 h 154"/>
                <a:gd name="T16" fmla="*/ 23 w 252"/>
                <a:gd name="T17" fmla="*/ 33 h 154"/>
                <a:gd name="T18" fmla="*/ 0 w 252"/>
                <a:gd name="T1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154">
                  <a:moveTo>
                    <a:pt x="229" y="146"/>
                  </a:moveTo>
                  <a:cubicBezTo>
                    <a:pt x="228" y="152"/>
                    <a:pt x="228" y="152"/>
                    <a:pt x="228" y="152"/>
                  </a:cubicBezTo>
                  <a:cubicBezTo>
                    <a:pt x="236" y="153"/>
                    <a:pt x="244" y="154"/>
                    <a:pt x="252" y="154"/>
                  </a:cubicBezTo>
                  <a:cubicBezTo>
                    <a:pt x="252" y="148"/>
                    <a:pt x="252" y="148"/>
                    <a:pt x="252" y="148"/>
                  </a:cubicBezTo>
                  <a:cubicBezTo>
                    <a:pt x="244" y="147"/>
                    <a:pt x="237" y="147"/>
                    <a:pt x="229" y="146"/>
                  </a:cubicBezTo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5" y="20"/>
                    <a:pt x="11" y="29"/>
                    <a:pt x="18" y="37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3"/>
                    <a:pt x="7" y="11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93">
              <a:extLst>
                <a:ext uri="{FF2B5EF4-FFF2-40B4-BE49-F238E27FC236}">
                  <a16:creationId xmlns:a16="http://schemas.microsoft.com/office/drawing/2014/main" id="{AF7A6899-6B99-43F1-9689-B6D68F7D2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34" y="1257301"/>
              <a:ext cx="46567" cy="22225"/>
            </a:xfrm>
            <a:custGeom>
              <a:avLst/>
              <a:gdLst>
                <a:gd name="T0" fmla="*/ 1 w 12"/>
                <a:gd name="T1" fmla="*/ 0 h 8"/>
                <a:gd name="T2" fmla="*/ 0 w 12"/>
                <a:gd name="T3" fmla="*/ 3 h 8"/>
                <a:gd name="T4" fmla="*/ 11 w 12"/>
                <a:gd name="T5" fmla="*/ 8 h 8"/>
                <a:gd name="T6" fmla="*/ 12 w 12"/>
                <a:gd name="T7" fmla="*/ 5 h 8"/>
                <a:gd name="T8" fmla="*/ 1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5"/>
                    <a:pt x="7" y="7"/>
                    <a:pt x="11" y="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9" y="3"/>
                    <a:pt x="5" y="1"/>
                    <a:pt x="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94">
              <a:extLst>
                <a:ext uri="{FF2B5EF4-FFF2-40B4-BE49-F238E27FC236}">
                  <a16:creationId xmlns:a16="http://schemas.microsoft.com/office/drawing/2014/main" id="{7384BEA3-0820-4BB6-A152-5F5EEF136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17" y="1144589"/>
              <a:ext cx="50800" cy="28575"/>
            </a:xfrm>
            <a:custGeom>
              <a:avLst/>
              <a:gdLst>
                <a:gd name="T0" fmla="*/ 3 w 13"/>
                <a:gd name="T1" fmla="*/ 0 h 10"/>
                <a:gd name="T2" fmla="*/ 0 w 13"/>
                <a:gd name="T3" fmla="*/ 3 h 10"/>
                <a:gd name="T4" fmla="*/ 11 w 13"/>
                <a:gd name="T5" fmla="*/ 10 h 10"/>
                <a:gd name="T6" fmla="*/ 13 w 13"/>
                <a:gd name="T7" fmla="*/ 7 h 10"/>
                <a:gd name="T8" fmla="*/ 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7" y="8"/>
                    <a:pt x="11" y="1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9" y="5"/>
                    <a:pt x="6" y="2"/>
                    <a:pt x="3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95">
              <a:extLst>
                <a:ext uri="{FF2B5EF4-FFF2-40B4-BE49-F238E27FC236}">
                  <a16:creationId xmlns:a16="http://schemas.microsoft.com/office/drawing/2014/main" id="{D36EB2F9-717B-449B-9B80-FC02D994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34" y="1176339"/>
              <a:ext cx="46567" cy="28575"/>
            </a:xfrm>
            <a:custGeom>
              <a:avLst/>
              <a:gdLst>
                <a:gd name="T0" fmla="*/ 2 w 12"/>
                <a:gd name="T1" fmla="*/ 0 h 10"/>
                <a:gd name="T2" fmla="*/ 0 w 12"/>
                <a:gd name="T3" fmla="*/ 3 h 10"/>
                <a:gd name="T4" fmla="*/ 10 w 12"/>
                <a:gd name="T5" fmla="*/ 10 h 10"/>
                <a:gd name="T6" fmla="*/ 12 w 12"/>
                <a:gd name="T7" fmla="*/ 6 h 10"/>
                <a:gd name="T8" fmla="*/ 2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5"/>
                    <a:pt x="7" y="7"/>
                    <a:pt x="10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4"/>
                    <a:pt x="5" y="2"/>
                    <a:pt x="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96">
              <a:extLst>
                <a:ext uri="{FF2B5EF4-FFF2-40B4-BE49-F238E27FC236}">
                  <a16:creationId xmlns:a16="http://schemas.microsoft.com/office/drawing/2014/main" id="{D6565CFF-69EC-4B4D-83C5-2927881A0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1230313"/>
              <a:ext cx="44451" cy="26988"/>
            </a:xfrm>
            <a:custGeom>
              <a:avLst/>
              <a:gdLst>
                <a:gd name="T0" fmla="*/ 1 w 12"/>
                <a:gd name="T1" fmla="*/ 0 h 9"/>
                <a:gd name="T2" fmla="*/ 0 w 12"/>
                <a:gd name="T3" fmla="*/ 4 h 9"/>
                <a:gd name="T4" fmla="*/ 11 w 12"/>
                <a:gd name="T5" fmla="*/ 9 h 9"/>
                <a:gd name="T6" fmla="*/ 12 w 12"/>
                <a:gd name="T7" fmla="*/ 6 h 9"/>
                <a:gd name="T8" fmla="*/ 1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6"/>
                    <a:pt x="7" y="7"/>
                    <a:pt x="11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4"/>
                    <a:pt x="5" y="2"/>
                    <a:pt x="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97">
              <a:extLst>
                <a:ext uri="{FF2B5EF4-FFF2-40B4-BE49-F238E27FC236}">
                  <a16:creationId xmlns:a16="http://schemas.microsoft.com/office/drawing/2014/main" id="{71473469-891E-4A1F-BAAC-79B1707E4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34" y="1109664"/>
              <a:ext cx="46567" cy="28575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3 h 10"/>
                <a:gd name="T4" fmla="*/ 10 w 12"/>
                <a:gd name="T5" fmla="*/ 10 h 10"/>
                <a:gd name="T6" fmla="*/ 12 w 12"/>
                <a:gd name="T7" fmla="*/ 7 h 10"/>
                <a:gd name="T8" fmla="*/ 3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7" y="8"/>
                    <a:pt x="10" y="10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5"/>
                    <a:pt x="6" y="2"/>
                    <a:pt x="3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98">
              <a:extLst>
                <a:ext uri="{FF2B5EF4-FFF2-40B4-BE49-F238E27FC236}">
                  <a16:creationId xmlns:a16="http://schemas.microsoft.com/office/drawing/2014/main" id="{2DFADA73-634F-44A0-8665-CE5B0C8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1" y="1204913"/>
              <a:ext cx="50800" cy="25400"/>
            </a:xfrm>
            <a:custGeom>
              <a:avLst/>
              <a:gdLst>
                <a:gd name="T0" fmla="*/ 2 w 13"/>
                <a:gd name="T1" fmla="*/ 0 h 9"/>
                <a:gd name="T2" fmla="*/ 0 w 13"/>
                <a:gd name="T3" fmla="*/ 3 h 9"/>
                <a:gd name="T4" fmla="*/ 11 w 13"/>
                <a:gd name="T5" fmla="*/ 9 h 9"/>
                <a:gd name="T6" fmla="*/ 13 w 13"/>
                <a:gd name="T7" fmla="*/ 6 h 9"/>
                <a:gd name="T8" fmla="*/ 2 w 1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7" y="7"/>
                    <a:pt x="11" y="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4"/>
                    <a:pt x="5" y="2"/>
                    <a:pt x="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99">
              <a:extLst>
                <a:ext uri="{FF2B5EF4-FFF2-40B4-BE49-F238E27FC236}">
                  <a16:creationId xmlns:a16="http://schemas.microsoft.com/office/drawing/2014/main" id="{C5F029FB-F1A3-410C-B14E-C648FDD4C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284" y="149225"/>
              <a:ext cx="19051" cy="38100"/>
            </a:xfrm>
            <a:custGeom>
              <a:avLst/>
              <a:gdLst>
                <a:gd name="T0" fmla="*/ 4 w 5"/>
                <a:gd name="T1" fmla="*/ 0 h 13"/>
                <a:gd name="T2" fmla="*/ 0 w 5"/>
                <a:gd name="T3" fmla="*/ 0 h 13"/>
                <a:gd name="T4" fmla="*/ 1 w 5"/>
                <a:gd name="T5" fmla="*/ 13 h 13"/>
                <a:gd name="T6" fmla="*/ 5 w 5"/>
                <a:gd name="T7" fmla="*/ 12 h 13"/>
                <a:gd name="T8" fmla="*/ 4 w 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1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8"/>
                    <a:pt x="4" y="4"/>
                    <a:pt x="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00">
              <a:extLst>
                <a:ext uri="{FF2B5EF4-FFF2-40B4-BE49-F238E27FC236}">
                  <a16:creationId xmlns:a16="http://schemas.microsoft.com/office/drawing/2014/main" id="{195A1800-8AD3-4D3D-B6FA-B9EEDB8AB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92075"/>
              <a:ext cx="21167" cy="38100"/>
            </a:xfrm>
            <a:custGeom>
              <a:avLst/>
              <a:gdLst>
                <a:gd name="T0" fmla="*/ 4 w 6"/>
                <a:gd name="T1" fmla="*/ 0 h 13"/>
                <a:gd name="T2" fmla="*/ 0 w 6"/>
                <a:gd name="T3" fmla="*/ 1 h 13"/>
                <a:gd name="T4" fmla="*/ 2 w 6"/>
                <a:gd name="T5" fmla="*/ 13 h 13"/>
                <a:gd name="T6" fmla="*/ 6 w 6"/>
                <a:gd name="T7" fmla="*/ 12 h 13"/>
                <a:gd name="T8" fmla="*/ 4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2" y="9"/>
                    <a:pt x="2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8"/>
                    <a:pt x="5" y="4"/>
                    <a:pt x="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1">
              <a:extLst>
                <a:ext uri="{FF2B5EF4-FFF2-40B4-BE49-F238E27FC236}">
                  <a16:creationId xmlns:a16="http://schemas.microsoft.com/office/drawing/2014/main" id="{CF8672D4-2928-429C-AEB4-2F32E1806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001" y="34926"/>
              <a:ext cx="23284" cy="36513"/>
            </a:xfrm>
            <a:custGeom>
              <a:avLst/>
              <a:gdLst>
                <a:gd name="T0" fmla="*/ 4 w 6"/>
                <a:gd name="T1" fmla="*/ 0 h 13"/>
                <a:gd name="T2" fmla="*/ 0 w 6"/>
                <a:gd name="T3" fmla="*/ 1 h 13"/>
                <a:gd name="T4" fmla="*/ 2 w 6"/>
                <a:gd name="T5" fmla="*/ 13 h 13"/>
                <a:gd name="T6" fmla="*/ 6 w 6"/>
                <a:gd name="T7" fmla="*/ 13 h 13"/>
                <a:gd name="T8" fmla="*/ 4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2" y="9"/>
                    <a:pt x="2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9"/>
                    <a:pt x="5" y="4"/>
                    <a:pt x="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02">
              <a:extLst>
                <a:ext uri="{FF2B5EF4-FFF2-40B4-BE49-F238E27FC236}">
                  <a16:creationId xmlns:a16="http://schemas.microsoft.com/office/drawing/2014/main" id="{FC4EFF6C-AB3F-4012-98DC-65057D66F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518" y="207964"/>
              <a:ext cx="14817" cy="34925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0 h 12"/>
                <a:gd name="T4" fmla="*/ 0 w 4"/>
                <a:gd name="T5" fmla="*/ 12 h 12"/>
                <a:gd name="T6" fmla="*/ 4 w 4"/>
                <a:gd name="T7" fmla="*/ 12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4"/>
                    <a:pt x="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03">
              <a:extLst>
                <a:ext uri="{FF2B5EF4-FFF2-40B4-BE49-F238E27FC236}">
                  <a16:creationId xmlns:a16="http://schemas.microsoft.com/office/drawing/2014/main" id="{0BB0D46F-E16B-4DCB-9E4B-D4CD5DC9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267" y="809626"/>
              <a:ext cx="33867" cy="34925"/>
            </a:xfrm>
            <a:custGeom>
              <a:avLst/>
              <a:gdLst>
                <a:gd name="T0" fmla="*/ 6 w 9"/>
                <a:gd name="T1" fmla="*/ 0 h 12"/>
                <a:gd name="T2" fmla="*/ 0 w 9"/>
                <a:gd name="T3" fmla="*/ 10 h 12"/>
                <a:gd name="T4" fmla="*/ 3 w 9"/>
                <a:gd name="T5" fmla="*/ 12 h 12"/>
                <a:gd name="T6" fmla="*/ 9 w 9"/>
                <a:gd name="T7" fmla="*/ 2 h 12"/>
                <a:gd name="T8" fmla="*/ 6 w 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6" y="0"/>
                  </a:moveTo>
                  <a:cubicBezTo>
                    <a:pt x="4" y="3"/>
                    <a:pt x="2" y="7"/>
                    <a:pt x="0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9"/>
                    <a:pt x="7" y="5"/>
                    <a:pt x="9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04">
              <a:extLst>
                <a:ext uri="{FF2B5EF4-FFF2-40B4-BE49-F238E27FC236}">
                  <a16:creationId xmlns:a16="http://schemas.microsoft.com/office/drawing/2014/main" id="{C8F88C56-2A90-476D-8371-36896A93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934" y="858839"/>
              <a:ext cx="38100" cy="34925"/>
            </a:xfrm>
            <a:custGeom>
              <a:avLst/>
              <a:gdLst>
                <a:gd name="T0" fmla="*/ 7 w 10"/>
                <a:gd name="T1" fmla="*/ 0 h 12"/>
                <a:gd name="T2" fmla="*/ 0 w 10"/>
                <a:gd name="T3" fmla="*/ 10 h 12"/>
                <a:gd name="T4" fmla="*/ 3 w 10"/>
                <a:gd name="T5" fmla="*/ 12 h 12"/>
                <a:gd name="T6" fmla="*/ 10 w 10"/>
                <a:gd name="T7" fmla="*/ 2 h 12"/>
                <a:gd name="T8" fmla="*/ 7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7" y="0"/>
                  </a:moveTo>
                  <a:cubicBezTo>
                    <a:pt x="4" y="3"/>
                    <a:pt x="2" y="7"/>
                    <a:pt x="0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9"/>
                    <a:pt x="7" y="5"/>
                    <a:pt x="10" y="2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06">
              <a:extLst>
                <a:ext uri="{FF2B5EF4-FFF2-40B4-BE49-F238E27FC236}">
                  <a16:creationId xmlns:a16="http://schemas.microsoft.com/office/drawing/2014/main" id="{A225CCD4-B41E-4553-87B3-B319A8011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233" y="709614"/>
              <a:ext cx="33867" cy="365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11 h 13"/>
                <a:gd name="T4" fmla="*/ 3 w 9"/>
                <a:gd name="T5" fmla="*/ 13 h 13"/>
                <a:gd name="T6" fmla="*/ 9 w 9"/>
                <a:gd name="T7" fmla="*/ 1 h 13"/>
                <a:gd name="T8" fmla="*/ 5 w 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4" y="4"/>
                    <a:pt x="2" y="7"/>
                    <a:pt x="0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9"/>
                    <a:pt x="7" y="5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07">
              <a:extLst>
                <a:ext uri="{FF2B5EF4-FFF2-40B4-BE49-F238E27FC236}">
                  <a16:creationId xmlns:a16="http://schemas.microsoft.com/office/drawing/2014/main" id="{1779C259-C943-409D-941C-2E922A4C2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367" y="904876"/>
              <a:ext cx="38100" cy="34925"/>
            </a:xfrm>
            <a:custGeom>
              <a:avLst/>
              <a:gdLst>
                <a:gd name="T0" fmla="*/ 7 w 10"/>
                <a:gd name="T1" fmla="*/ 0 h 12"/>
                <a:gd name="T2" fmla="*/ 0 w 10"/>
                <a:gd name="T3" fmla="*/ 10 h 12"/>
                <a:gd name="T4" fmla="*/ 3 w 10"/>
                <a:gd name="T5" fmla="*/ 12 h 12"/>
                <a:gd name="T6" fmla="*/ 10 w 10"/>
                <a:gd name="T7" fmla="*/ 2 h 12"/>
                <a:gd name="T8" fmla="*/ 7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7" y="0"/>
                  </a:moveTo>
                  <a:cubicBezTo>
                    <a:pt x="5" y="3"/>
                    <a:pt x="2" y="7"/>
                    <a:pt x="0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9"/>
                    <a:pt x="8" y="6"/>
                    <a:pt x="10" y="2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08">
              <a:extLst>
                <a:ext uri="{FF2B5EF4-FFF2-40B4-BE49-F238E27FC236}">
                  <a16:creationId xmlns:a16="http://schemas.microsoft.com/office/drawing/2014/main" id="{ECCD7DD9-A25E-4826-B1BA-E2DE0FC5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367" y="760414"/>
              <a:ext cx="33867" cy="34925"/>
            </a:xfrm>
            <a:custGeom>
              <a:avLst/>
              <a:gdLst>
                <a:gd name="T0" fmla="*/ 6 w 9"/>
                <a:gd name="T1" fmla="*/ 0 h 12"/>
                <a:gd name="T2" fmla="*/ 0 w 9"/>
                <a:gd name="T3" fmla="*/ 10 h 12"/>
                <a:gd name="T4" fmla="*/ 3 w 9"/>
                <a:gd name="T5" fmla="*/ 12 h 12"/>
                <a:gd name="T6" fmla="*/ 9 w 9"/>
                <a:gd name="T7" fmla="*/ 1 h 12"/>
                <a:gd name="T8" fmla="*/ 6 w 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6" y="0"/>
                  </a:moveTo>
                  <a:cubicBezTo>
                    <a:pt x="4" y="3"/>
                    <a:pt x="2" y="7"/>
                    <a:pt x="0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9"/>
                    <a:pt x="7" y="5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9">
              <a:extLst>
                <a:ext uri="{FF2B5EF4-FFF2-40B4-BE49-F238E27FC236}">
                  <a16:creationId xmlns:a16="http://schemas.microsoft.com/office/drawing/2014/main" id="{C630137C-B792-4E5C-B03B-8CABFC92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001" y="434975"/>
              <a:ext cx="23284" cy="38100"/>
            </a:xfrm>
            <a:custGeom>
              <a:avLst/>
              <a:gdLst>
                <a:gd name="T0" fmla="*/ 2 w 6"/>
                <a:gd name="T1" fmla="*/ 0 h 13"/>
                <a:gd name="T2" fmla="*/ 0 w 6"/>
                <a:gd name="T3" fmla="*/ 12 h 13"/>
                <a:gd name="T4" fmla="*/ 4 w 6"/>
                <a:gd name="T5" fmla="*/ 13 h 13"/>
                <a:gd name="T6" fmla="*/ 6 w 6"/>
                <a:gd name="T7" fmla="*/ 1 h 13"/>
                <a:gd name="T8" fmla="*/ 2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2" y="0"/>
                  </a:moveTo>
                  <a:cubicBezTo>
                    <a:pt x="2" y="4"/>
                    <a:pt x="1" y="8"/>
                    <a:pt x="0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9"/>
                    <a:pt x="5" y="5"/>
                    <a:pt x="6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0">
              <a:extLst>
                <a:ext uri="{FF2B5EF4-FFF2-40B4-BE49-F238E27FC236}">
                  <a16:creationId xmlns:a16="http://schemas.microsoft.com/office/drawing/2014/main" id="{5C2C1B7A-B471-48F2-BC8E-A280F34A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381000"/>
              <a:ext cx="21167" cy="33338"/>
            </a:xfrm>
            <a:custGeom>
              <a:avLst/>
              <a:gdLst>
                <a:gd name="T0" fmla="*/ 2 w 6"/>
                <a:gd name="T1" fmla="*/ 0 h 12"/>
                <a:gd name="T2" fmla="*/ 0 w 6"/>
                <a:gd name="T3" fmla="*/ 12 h 12"/>
                <a:gd name="T4" fmla="*/ 4 w 6"/>
                <a:gd name="T5" fmla="*/ 12 h 12"/>
                <a:gd name="T6" fmla="*/ 6 w 6"/>
                <a:gd name="T7" fmla="*/ 0 h 12"/>
                <a:gd name="T8" fmla="*/ 2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2" y="0"/>
                  </a:moveTo>
                  <a:cubicBezTo>
                    <a:pt x="2" y="4"/>
                    <a:pt x="1" y="8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8"/>
                    <a:pt x="5" y="4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11">
              <a:extLst>
                <a:ext uri="{FF2B5EF4-FFF2-40B4-BE49-F238E27FC236}">
                  <a16:creationId xmlns:a16="http://schemas.microsoft.com/office/drawing/2014/main" id="{6F9201C7-C008-4AFC-8A53-12676D7D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318" y="1109663"/>
              <a:ext cx="46567" cy="31750"/>
            </a:xfrm>
            <a:custGeom>
              <a:avLst/>
              <a:gdLst>
                <a:gd name="T0" fmla="*/ 10 w 12"/>
                <a:gd name="T1" fmla="*/ 0 h 11"/>
                <a:gd name="T2" fmla="*/ 0 w 12"/>
                <a:gd name="T3" fmla="*/ 8 h 11"/>
                <a:gd name="T4" fmla="*/ 2 w 12"/>
                <a:gd name="T5" fmla="*/ 11 h 11"/>
                <a:gd name="T6" fmla="*/ 12 w 12"/>
                <a:gd name="T7" fmla="*/ 3 h 11"/>
                <a:gd name="T8" fmla="*/ 10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6" y="3"/>
                    <a:pt x="3" y="5"/>
                    <a:pt x="0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5" y="8"/>
                    <a:pt x="9" y="6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12">
              <a:extLst>
                <a:ext uri="{FF2B5EF4-FFF2-40B4-BE49-F238E27FC236}">
                  <a16:creationId xmlns:a16="http://schemas.microsoft.com/office/drawing/2014/main" id="{C68BCE3C-1481-4F70-BA9E-B3305534D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284" y="322264"/>
              <a:ext cx="19051" cy="34925"/>
            </a:xfrm>
            <a:custGeom>
              <a:avLst/>
              <a:gdLst>
                <a:gd name="T0" fmla="*/ 1 w 5"/>
                <a:gd name="T1" fmla="*/ 0 h 12"/>
                <a:gd name="T2" fmla="*/ 0 w 5"/>
                <a:gd name="T3" fmla="*/ 12 h 12"/>
                <a:gd name="T4" fmla="*/ 4 w 5"/>
                <a:gd name="T5" fmla="*/ 12 h 12"/>
                <a:gd name="T6" fmla="*/ 5 w 5"/>
                <a:gd name="T7" fmla="*/ 0 h 12"/>
                <a:gd name="T8" fmla="*/ 1 w 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1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4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3">
              <a:extLst>
                <a:ext uri="{FF2B5EF4-FFF2-40B4-BE49-F238E27FC236}">
                  <a16:creationId xmlns:a16="http://schemas.microsoft.com/office/drawing/2014/main" id="{EEB86C6C-1FAA-4E8F-8E8E-72C36CDBA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518" y="265113"/>
              <a:ext cx="14817" cy="38100"/>
            </a:xfrm>
            <a:custGeom>
              <a:avLst/>
              <a:gdLst>
                <a:gd name="T0" fmla="*/ 0 w 4"/>
                <a:gd name="T1" fmla="*/ 0 h 13"/>
                <a:gd name="T2" fmla="*/ 0 w 4"/>
                <a:gd name="T3" fmla="*/ 12 h 13"/>
                <a:gd name="T4" fmla="*/ 4 w 4"/>
                <a:gd name="T5" fmla="*/ 13 h 13"/>
                <a:gd name="T6" fmla="*/ 4 w 4"/>
                <a:gd name="T7" fmla="*/ 0 h 13"/>
                <a:gd name="T8" fmla="*/ 0 w 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0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4" y="4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4">
              <a:extLst>
                <a:ext uri="{FF2B5EF4-FFF2-40B4-BE49-F238E27FC236}">
                  <a16:creationId xmlns:a16="http://schemas.microsoft.com/office/drawing/2014/main" id="{AEE099E6-65A5-4F68-B1A2-80695265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547688"/>
              <a:ext cx="27517" cy="38100"/>
            </a:xfrm>
            <a:custGeom>
              <a:avLst/>
              <a:gdLst>
                <a:gd name="T0" fmla="*/ 4 w 7"/>
                <a:gd name="T1" fmla="*/ 0 h 13"/>
                <a:gd name="T2" fmla="*/ 0 w 7"/>
                <a:gd name="T3" fmla="*/ 12 h 13"/>
                <a:gd name="T4" fmla="*/ 4 w 7"/>
                <a:gd name="T5" fmla="*/ 13 h 13"/>
                <a:gd name="T6" fmla="*/ 7 w 7"/>
                <a:gd name="T7" fmla="*/ 1 h 13"/>
                <a:gd name="T8" fmla="*/ 4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4"/>
                    <a:pt x="1" y="8"/>
                    <a:pt x="0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9"/>
                    <a:pt x="6" y="5"/>
                    <a:pt x="7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15">
              <a:extLst>
                <a:ext uri="{FF2B5EF4-FFF2-40B4-BE49-F238E27FC236}">
                  <a16:creationId xmlns:a16="http://schemas.microsoft.com/office/drawing/2014/main" id="{2C3220AA-0DC9-45D5-BC00-D78468FA9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618" y="603251"/>
              <a:ext cx="31751" cy="36513"/>
            </a:xfrm>
            <a:custGeom>
              <a:avLst/>
              <a:gdLst>
                <a:gd name="T0" fmla="*/ 4 w 8"/>
                <a:gd name="T1" fmla="*/ 0 h 13"/>
                <a:gd name="T2" fmla="*/ 0 w 8"/>
                <a:gd name="T3" fmla="*/ 12 h 13"/>
                <a:gd name="T4" fmla="*/ 3 w 8"/>
                <a:gd name="T5" fmla="*/ 13 h 13"/>
                <a:gd name="T6" fmla="*/ 8 w 8"/>
                <a:gd name="T7" fmla="*/ 1 h 13"/>
                <a:gd name="T8" fmla="*/ 4 w 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cubicBezTo>
                    <a:pt x="3" y="4"/>
                    <a:pt x="1" y="8"/>
                    <a:pt x="0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9"/>
                    <a:pt x="6" y="5"/>
                    <a:pt x="8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16">
              <a:extLst>
                <a:ext uri="{FF2B5EF4-FFF2-40B4-BE49-F238E27FC236}">
                  <a16:creationId xmlns:a16="http://schemas.microsoft.com/office/drawing/2014/main" id="{1F6F305A-EA37-436F-A887-A6360878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185" y="493714"/>
              <a:ext cx="23284" cy="36513"/>
            </a:xfrm>
            <a:custGeom>
              <a:avLst/>
              <a:gdLst>
                <a:gd name="T0" fmla="*/ 2 w 6"/>
                <a:gd name="T1" fmla="*/ 0 h 13"/>
                <a:gd name="T2" fmla="*/ 0 w 6"/>
                <a:gd name="T3" fmla="*/ 12 h 13"/>
                <a:gd name="T4" fmla="*/ 3 w 6"/>
                <a:gd name="T5" fmla="*/ 13 h 13"/>
                <a:gd name="T6" fmla="*/ 6 w 6"/>
                <a:gd name="T7" fmla="*/ 1 h 13"/>
                <a:gd name="T8" fmla="*/ 2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2" y="0"/>
                  </a:moveTo>
                  <a:cubicBezTo>
                    <a:pt x="2" y="4"/>
                    <a:pt x="1" y="8"/>
                    <a:pt x="0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9"/>
                    <a:pt x="5" y="5"/>
                    <a:pt x="6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17">
              <a:extLst>
                <a:ext uri="{FF2B5EF4-FFF2-40B4-BE49-F238E27FC236}">
                  <a16:creationId xmlns:a16="http://schemas.microsoft.com/office/drawing/2014/main" id="{38ED8944-3712-40F5-8046-E2ABDE2D1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984" y="657226"/>
              <a:ext cx="33867" cy="34925"/>
            </a:xfrm>
            <a:custGeom>
              <a:avLst/>
              <a:gdLst>
                <a:gd name="T0" fmla="*/ 5 w 9"/>
                <a:gd name="T1" fmla="*/ 0 h 12"/>
                <a:gd name="T2" fmla="*/ 0 w 9"/>
                <a:gd name="T3" fmla="*/ 11 h 12"/>
                <a:gd name="T4" fmla="*/ 4 w 9"/>
                <a:gd name="T5" fmla="*/ 12 h 12"/>
                <a:gd name="T6" fmla="*/ 9 w 9"/>
                <a:gd name="T7" fmla="*/ 1 h 12"/>
                <a:gd name="T8" fmla="*/ 5 w 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5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9"/>
                    <a:pt x="7" y="5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18">
              <a:extLst>
                <a:ext uri="{FF2B5EF4-FFF2-40B4-BE49-F238E27FC236}">
                  <a16:creationId xmlns:a16="http://schemas.microsoft.com/office/drawing/2014/main" id="{90FD8964-681C-4F5E-9979-F9A137576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17" y="1339850"/>
              <a:ext cx="50800" cy="14288"/>
            </a:xfrm>
            <a:custGeom>
              <a:avLst/>
              <a:gdLst>
                <a:gd name="T0" fmla="*/ 0 w 13"/>
                <a:gd name="T1" fmla="*/ 0 h 5"/>
                <a:gd name="T2" fmla="*/ 0 w 13"/>
                <a:gd name="T3" fmla="*/ 4 h 5"/>
                <a:gd name="T4" fmla="*/ 12 w 13"/>
                <a:gd name="T5" fmla="*/ 5 h 5"/>
                <a:gd name="T6" fmla="*/ 13 w 13"/>
                <a:gd name="T7" fmla="*/ 1 h 5"/>
                <a:gd name="T8" fmla="*/ 0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5"/>
                    <a:pt x="8" y="5"/>
                    <a:pt x="12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1"/>
                    <a:pt x="5" y="1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19">
              <a:extLst>
                <a:ext uri="{FF2B5EF4-FFF2-40B4-BE49-F238E27FC236}">
                  <a16:creationId xmlns:a16="http://schemas.microsoft.com/office/drawing/2014/main" id="{00C9C998-74E3-4031-B8BA-F463330B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84" y="1276351"/>
              <a:ext cx="50800" cy="23813"/>
            </a:xfrm>
            <a:custGeom>
              <a:avLst/>
              <a:gdLst>
                <a:gd name="T0" fmla="*/ 1 w 13"/>
                <a:gd name="T1" fmla="*/ 0 h 8"/>
                <a:gd name="T2" fmla="*/ 0 w 13"/>
                <a:gd name="T3" fmla="*/ 4 h 8"/>
                <a:gd name="T4" fmla="*/ 12 w 13"/>
                <a:gd name="T5" fmla="*/ 8 h 8"/>
                <a:gd name="T6" fmla="*/ 13 w 13"/>
                <a:gd name="T7" fmla="*/ 4 h 8"/>
                <a:gd name="T8" fmla="*/ 1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5"/>
                    <a:pt x="8" y="7"/>
                    <a:pt x="12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3"/>
                    <a:pt x="5" y="2"/>
                    <a:pt x="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20">
              <a:extLst>
                <a:ext uri="{FF2B5EF4-FFF2-40B4-BE49-F238E27FC236}">
                  <a16:creationId xmlns:a16="http://schemas.microsoft.com/office/drawing/2014/main" id="{61BD720C-CA08-4C35-88A5-75DA8A53B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33" y="1346201"/>
              <a:ext cx="44451" cy="11113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0 h 4"/>
                <a:gd name="T4" fmla="*/ 0 w 12"/>
                <a:gd name="T5" fmla="*/ 4 h 4"/>
                <a:gd name="T6" fmla="*/ 12 w 12"/>
                <a:gd name="T7" fmla="*/ 4 h 4"/>
                <a:gd name="T8" fmla="*/ 12 w 1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8" y="4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21">
              <a:extLst>
                <a:ext uri="{FF2B5EF4-FFF2-40B4-BE49-F238E27FC236}">
                  <a16:creationId xmlns:a16="http://schemas.microsoft.com/office/drawing/2014/main" id="{5B8432A4-48FD-4B7E-94F1-3A09081C1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8" y="1346201"/>
              <a:ext cx="46567" cy="11113"/>
            </a:xfrm>
            <a:custGeom>
              <a:avLst/>
              <a:gdLst>
                <a:gd name="T0" fmla="*/ 0 w 12"/>
                <a:gd name="T1" fmla="*/ 0 h 4"/>
                <a:gd name="T2" fmla="*/ 0 w 12"/>
                <a:gd name="T3" fmla="*/ 4 h 4"/>
                <a:gd name="T4" fmla="*/ 12 w 12"/>
                <a:gd name="T5" fmla="*/ 4 h 4"/>
                <a:gd name="T6" fmla="*/ 12 w 12"/>
                <a:gd name="T7" fmla="*/ 0 h 4"/>
                <a:gd name="T8" fmla="*/ 0 w 1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8" y="4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0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22">
              <a:extLst>
                <a:ext uri="{FF2B5EF4-FFF2-40B4-BE49-F238E27FC236}">
                  <a16:creationId xmlns:a16="http://schemas.microsoft.com/office/drawing/2014/main" id="{4FE27507-50BA-4A2E-ABD7-7B02A22D9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00" y="1335088"/>
              <a:ext cx="50800" cy="14288"/>
            </a:xfrm>
            <a:custGeom>
              <a:avLst/>
              <a:gdLst>
                <a:gd name="T0" fmla="*/ 12 w 13"/>
                <a:gd name="T1" fmla="*/ 0 h 5"/>
                <a:gd name="T2" fmla="*/ 0 w 13"/>
                <a:gd name="T3" fmla="*/ 2 h 5"/>
                <a:gd name="T4" fmla="*/ 1 w 13"/>
                <a:gd name="T5" fmla="*/ 5 h 5"/>
                <a:gd name="T6" fmla="*/ 13 w 13"/>
                <a:gd name="T7" fmla="*/ 4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5" y="5"/>
                    <a:pt x="9" y="4"/>
                    <a:pt x="13" y="4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223">
              <a:extLst>
                <a:ext uri="{FF2B5EF4-FFF2-40B4-BE49-F238E27FC236}">
                  <a16:creationId xmlns:a16="http://schemas.microsoft.com/office/drawing/2014/main" id="{E5696264-908B-4862-9C77-33929678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734" y="1339850"/>
              <a:ext cx="46567" cy="14288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1 h 5"/>
                <a:gd name="T4" fmla="*/ 0 w 12"/>
                <a:gd name="T5" fmla="*/ 5 h 5"/>
                <a:gd name="T6" fmla="*/ 12 w 12"/>
                <a:gd name="T7" fmla="*/ 4 h 5"/>
                <a:gd name="T8" fmla="*/ 12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1"/>
                    <a:pt x="4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8" y="5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224">
              <a:extLst>
                <a:ext uri="{FF2B5EF4-FFF2-40B4-BE49-F238E27FC236}">
                  <a16:creationId xmlns:a16="http://schemas.microsoft.com/office/drawing/2014/main" id="{2B53EA2B-B0F6-46BE-9248-5F88277A6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1" y="1296988"/>
              <a:ext cx="50800" cy="20638"/>
            </a:xfrm>
            <a:custGeom>
              <a:avLst/>
              <a:gdLst>
                <a:gd name="T0" fmla="*/ 1 w 13"/>
                <a:gd name="T1" fmla="*/ 0 h 7"/>
                <a:gd name="T2" fmla="*/ 0 w 13"/>
                <a:gd name="T3" fmla="*/ 3 h 7"/>
                <a:gd name="T4" fmla="*/ 12 w 13"/>
                <a:gd name="T5" fmla="*/ 7 h 7"/>
                <a:gd name="T6" fmla="*/ 13 w 13"/>
                <a:gd name="T7" fmla="*/ 3 h 7"/>
                <a:gd name="T8" fmla="*/ 1 w 1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8" y="6"/>
                    <a:pt x="12" y="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2"/>
                    <a:pt x="5" y="1"/>
                    <a:pt x="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225">
              <a:extLst>
                <a:ext uri="{FF2B5EF4-FFF2-40B4-BE49-F238E27FC236}">
                  <a16:creationId xmlns:a16="http://schemas.microsoft.com/office/drawing/2014/main" id="{441474B4-1CA8-490D-A398-6159BA6F8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33" y="1311275"/>
              <a:ext cx="50800" cy="20638"/>
            </a:xfrm>
            <a:custGeom>
              <a:avLst/>
              <a:gdLst>
                <a:gd name="T0" fmla="*/ 1 w 13"/>
                <a:gd name="T1" fmla="*/ 0 h 7"/>
                <a:gd name="T2" fmla="*/ 0 w 13"/>
                <a:gd name="T3" fmla="*/ 4 h 7"/>
                <a:gd name="T4" fmla="*/ 12 w 13"/>
                <a:gd name="T5" fmla="*/ 7 h 7"/>
                <a:gd name="T6" fmla="*/ 13 w 13"/>
                <a:gd name="T7" fmla="*/ 3 h 7"/>
                <a:gd name="T8" fmla="*/ 1 w 1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5"/>
                    <a:pt x="8" y="6"/>
                    <a:pt x="12" y="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2"/>
                    <a:pt x="5" y="1"/>
                    <a:pt x="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226">
              <a:extLst>
                <a:ext uri="{FF2B5EF4-FFF2-40B4-BE49-F238E27FC236}">
                  <a16:creationId xmlns:a16="http://schemas.microsoft.com/office/drawing/2014/main" id="{A19ED6A0-1E46-4EEB-92D4-A3B35FCC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734" y="1325564"/>
              <a:ext cx="46567" cy="17463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3 h 6"/>
                <a:gd name="T4" fmla="*/ 12 w 12"/>
                <a:gd name="T5" fmla="*/ 6 h 6"/>
                <a:gd name="T6" fmla="*/ 12 w 12"/>
                <a:gd name="T7" fmla="*/ 2 h 6"/>
                <a:gd name="T8" fmla="*/ 0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4"/>
                    <a:pt x="8" y="5"/>
                    <a:pt x="12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227">
              <a:extLst>
                <a:ext uri="{FF2B5EF4-FFF2-40B4-BE49-F238E27FC236}">
                  <a16:creationId xmlns:a16="http://schemas.microsoft.com/office/drawing/2014/main" id="{824EBA69-29D3-49DD-B588-4185E8A8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18" y="1335088"/>
              <a:ext cx="48684" cy="14288"/>
            </a:xfrm>
            <a:custGeom>
              <a:avLst/>
              <a:gdLst>
                <a:gd name="T0" fmla="*/ 1 w 13"/>
                <a:gd name="T1" fmla="*/ 0 h 5"/>
                <a:gd name="T2" fmla="*/ 0 w 13"/>
                <a:gd name="T3" fmla="*/ 4 h 5"/>
                <a:gd name="T4" fmla="*/ 13 w 13"/>
                <a:gd name="T5" fmla="*/ 5 h 5"/>
                <a:gd name="T6" fmla="*/ 13 w 13"/>
                <a:gd name="T7" fmla="*/ 2 h 5"/>
                <a:gd name="T8" fmla="*/ 1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8" y="5"/>
                    <a:pt x="13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9" y="1"/>
                    <a:pt x="5" y="1"/>
                    <a:pt x="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228">
              <a:extLst>
                <a:ext uri="{FF2B5EF4-FFF2-40B4-BE49-F238E27FC236}">
                  <a16:creationId xmlns:a16="http://schemas.microsoft.com/office/drawing/2014/main" id="{A63AFA15-54A2-4EAA-BAE3-997BB68F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1" y="1233489"/>
              <a:ext cx="50800" cy="23813"/>
            </a:xfrm>
            <a:custGeom>
              <a:avLst/>
              <a:gdLst>
                <a:gd name="T0" fmla="*/ 11 w 13"/>
                <a:gd name="T1" fmla="*/ 0 h 8"/>
                <a:gd name="T2" fmla="*/ 0 w 13"/>
                <a:gd name="T3" fmla="*/ 5 h 8"/>
                <a:gd name="T4" fmla="*/ 2 w 13"/>
                <a:gd name="T5" fmla="*/ 8 h 8"/>
                <a:gd name="T6" fmla="*/ 13 w 13"/>
                <a:gd name="T7" fmla="*/ 3 h 8"/>
                <a:gd name="T8" fmla="*/ 11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1" y="0"/>
                  </a:moveTo>
                  <a:cubicBezTo>
                    <a:pt x="7" y="1"/>
                    <a:pt x="4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7"/>
                    <a:pt x="9" y="5"/>
                    <a:pt x="13" y="3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229">
              <a:extLst>
                <a:ext uri="{FF2B5EF4-FFF2-40B4-BE49-F238E27FC236}">
                  <a16:creationId xmlns:a16="http://schemas.microsoft.com/office/drawing/2014/main" id="{67C57028-848D-4813-B107-A647900C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934" y="1144589"/>
              <a:ext cx="46567" cy="28575"/>
            </a:xfrm>
            <a:custGeom>
              <a:avLst/>
              <a:gdLst>
                <a:gd name="T0" fmla="*/ 10 w 12"/>
                <a:gd name="T1" fmla="*/ 0 h 10"/>
                <a:gd name="T2" fmla="*/ 0 w 12"/>
                <a:gd name="T3" fmla="*/ 7 h 10"/>
                <a:gd name="T4" fmla="*/ 2 w 12"/>
                <a:gd name="T5" fmla="*/ 10 h 10"/>
                <a:gd name="T6" fmla="*/ 12 w 12"/>
                <a:gd name="T7" fmla="*/ 3 h 10"/>
                <a:gd name="T8" fmla="*/ 10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0" y="0"/>
                  </a:moveTo>
                  <a:cubicBezTo>
                    <a:pt x="7" y="2"/>
                    <a:pt x="3" y="5"/>
                    <a:pt x="0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8"/>
                    <a:pt x="9" y="5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230">
              <a:extLst>
                <a:ext uri="{FF2B5EF4-FFF2-40B4-BE49-F238E27FC236}">
                  <a16:creationId xmlns:a16="http://schemas.microsoft.com/office/drawing/2014/main" id="{D178A579-E971-493C-9243-C45D0F911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1" y="1204913"/>
              <a:ext cx="46567" cy="25400"/>
            </a:xfrm>
            <a:custGeom>
              <a:avLst/>
              <a:gdLst>
                <a:gd name="T0" fmla="*/ 11 w 12"/>
                <a:gd name="T1" fmla="*/ 0 h 9"/>
                <a:gd name="T2" fmla="*/ 0 w 12"/>
                <a:gd name="T3" fmla="*/ 6 h 9"/>
                <a:gd name="T4" fmla="*/ 2 w 12"/>
                <a:gd name="T5" fmla="*/ 9 h 9"/>
                <a:gd name="T6" fmla="*/ 12 w 12"/>
                <a:gd name="T7" fmla="*/ 3 h 9"/>
                <a:gd name="T8" fmla="*/ 11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1" y="0"/>
                  </a:moveTo>
                  <a:cubicBezTo>
                    <a:pt x="7" y="2"/>
                    <a:pt x="3" y="4"/>
                    <a:pt x="0" y="6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8"/>
                    <a:pt x="9" y="6"/>
                    <a:pt x="12" y="3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231">
              <a:extLst>
                <a:ext uri="{FF2B5EF4-FFF2-40B4-BE49-F238E27FC236}">
                  <a16:creationId xmlns:a16="http://schemas.microsoft.com/office/drawing/2014/main" id="{A859D8DE-6D5C-4AFB-A6AE-C017F32A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018" y="1325564"/>
              <a:ext cx="48684" cy="17463"/>
            </a:xfrm>
            <a:custGeom>
              <a:avLst/>
              <a:gdLst>
                <a:gd name="T0" fmla="*/ 12 w 13"/>
                <a:gd name="T1" fmla="*/ 0 h 6"/>
                <a:gd name="T2" fmla="*/ 0 w 13"/>
                <a:gd name="T3" fmla="*/ 2 h 6"/>
                <a:gd name="T4" fmla="*/ 1 w 13"/>
                <a:gd name="T5" fmla="*/ 6 h 6"/>
                <a:gd name="T6" fmla="*/ 13 w 13"/>
                <a:gd name="T7" fmla="*/ 3 h 6"/>
                <a:gd name="T8" fmla="*/ 12 w 1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12" y="0"/>
                  </a:moveTo>
                  <a:cubicBezTo>
                    <a:pt x="8" y="0"/>
                    <a:pt x="4" y="1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5"/>
                    <a:pt x="9" y="4"/>
                    <a:pt x="13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232">
              <a:extLst>
                <a:ext uri="{FF2B5EF4-FFF2-40B4-BE49-F238E27FC236}">
                  <a16:creationId xmlns:a16="http://schemas.microsoft.com/office/drawing/2014/main" id="{EC9870EC-A77F-4213-B460-0F4384B6E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118" y="1257301"/>
              <a:ext cx="48684" cy="22225"/>
            </a:xfrm>
            <a:custGeom>
              <a:avLst/>
              <a:gdLst>
                <a:gd name="T0" fmla="*/ 11 w 13"/>
                <a:gd name="T1" fmla="*/ 0 h 8"/>
                <a:gd name="T2" fmla="*/ 0 w 13"/>
                <a:gd name="T3" fmla="*/ 5 h 8"/>
                <a:gd name="T4" fmla="*/ 1 w 13"/>
                <a:gd name="T5" fmla="*/ 8 h 8"/>
                <a:gd name="T6" fmla="*/ 13 w 13"/>
                <a:gd name="T7" fmla="*/ 3 h 8"/>
                <a:gd name="T8" fmla="*/ 11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1" y="0"/>
                  </a:moveTo>
                  <a:cubicBezTo>
                    <a:pt x="7" y="2"/>
                    <a:pt x="4" y="3"/>
                    <a:pt x="0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5" y="7"/>
                    <a:pt x="9" y="5"/>
                    <a:pt x="13" y="3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233">
              <a:extLst>
                <a:ext uri="{FF2B5EF4-FFF2-40B4-BE49-F238E27FC236}">
                  <a16:creationId xmlns:a16="http://schemas.microsoft.com/office/drawing/2014/main" id="{680D7CE7-A457-4E03-8330-BBF1E72BA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317" y="1176339"/>
              <a:ext cx="50800" cy="28575"/>
            </a:xfrm>
            <a:custGeom>
              <a:avLst/>
              <a:gdLst>
                <a:gd name="T0" fmla="*/ 11 w 13"/>
                <a:gd name="T1" fmla="*/ 0 h 10"/>
                <a:gd name="T2" fmla="*/ 0 w 13"/>
                <a:gd name="T3" fmla="*/ 6 h 10"/>
                <a:gd name="T4" fmla="*/ 2 w 13"/>
                <a:gd name="T5" fmla="*/ 10 h 10"/>
                <a:gd name="T6" fmla="*/ 13 w 13"/>
                <a:gd name="T7" fmla="*/ 3 h 10"/>
                <a:gd name="T8" fmla="*/ 11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1" y="0"/>
                  </a:moveTo>
                  <a:cubicBezTo>
                    <a:pt x="7" y="2"/>
                    <a:pt x="4" y="4"/>
                    <a:pt x="0" y="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8"/>
                    <a:pt x="9" y="5"/>
                    <a:pt x="13" y="3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234">
              <a:extLst>
                <a:ext uri="{FF2B5EF4-FFF2-40B4-BE49-F238E27FC236}">
                  <a16:creationId xmlns:a16="http://schemas.microsoft.com/office/drawing/2014/main" id="{26B9DDF1-90B0-4E5C-8E13-A8EC1A02D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984" y="1311275"/>
              <a:ext cx="50800" cy="20638"/>
            </a:xfrm>
            <a:custGeom>
              <a:avLst/>
              <a:gdLst>
                <a:gd name="T0" fmla="*/ 12 w 13"/>
                <a:gd name="T1" fmla="*/ 0 h 7"/>
                <a:gd name="T2" fmla="*/ 0 w 13"/>
                <a:gd name="T3" fmla="*/ 3 h 7"/>
                <a:gd name="T4" fmla="*/ 1 w 13"/>
                <a:gd name="T5" fmla="*/ 7 h 7"/>
                <a:gd name="T6" fmla="*/ 13 w 13"/>
                <a:gd name="T7" fmla="*/ 4 h 7"/>
                <a:gd name="T8" fmla="*/ 12 w 1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2" y="0"/>
                  </a:moveTo>
                  <a:cubicBezTo>
                    <a:pt x="8" y="1"/>
                    <a:pt x="4" y="2"/>
                    <a:pt x="0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5" y="6"/>
                    <a:pt x="9" y="5"/>
                    <a:pt x="13" y="4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235">
              <a:extLst>
                <a:ext uri="{FF2B5EF4-FFF2-40B4-BE49-F238E27FC236}">
                  <a16:creationId xmlns:a16="http://schemas.microsoft.com/office/drawing/2014/main" id="{9A02F679-FE05-4CA1-BFF3-393F9B121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033" y="1276351"/>
              <a:ext cx="50800" cy="23813"/>
            </a:xfrm>
            <a:custGeom>
              <a:avLst/>
              <a:gdLst>
                <a:gd name="T0" fmla="*/ 12 w 13"/>
                <a:gd name="T1" fmla="*/ 0 h 8"/>
                <a:gd name="T2" fmla="*/ 0 w 13"/>
                <a:gd name="T3" fmla="*/ 4 h 8"/>
                <a:gd name="T4" fmla="*/ 2 w 13"/>
                <a:gd name="T5" fmla="*/ 8 h 8"/>
                <a:gd name="T6" fmla="*/ 13 w 13"/>
                <a:gd name="T7" fmla="*/ 4 h 8"/>
                <a:gd name="T8" fmla="*/ 12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2" y="0"/>
                  </a:moveTo>
                  <a:cubicBezTo>
                    <a:pt x="8" y="2"/>
                    <a:pt x="4" y="3"/>
                    <a:pt x="0" y="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7"/>
                    <a:pt x="9" y="5"/>
                    <a:pt x="13" y="4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236">
              <a:extLst>
                <a:ext uri="{FF2B5EF4-FFF2-40B4-BE49-F238E27FC236}">
                  <a16:creationId xmlns:a16="http://schemas.microsoft.com/office/drawing/2014/main" id="{F857EF1B-30CA-43DB-B66D-3C97F3EAF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67" y="1296988"/>
              <a:ext cx="48684" cy="20638"/>
            </a:xfrm>
            <a:custGeom>
              <a:avLst/>
              <a:gdLst>
                <a:gd name="T0" fmla="*/ 12 w 13"/>
                <a:gd name="T1" fmla="*/ 0 h 7"/>
                <a:gd name="T2" fmla="*/ 0 w 13"/>
                <a:gd name="T3" fmla="*/ 3 h 7"/>
                <a:gd name="T4" fmla="*/ 1 w 13"/>
                <a:gd name="T5" fmla="*/ 7 h 7"/>
                <a:gd name="T6" fmla="*/ 13 w 13"/>
                <a:gd name="T7" fmla="*/ 3 h 7"/>
                <a:gd name="T8" fmla="*/ 12 w 1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2" y="0"/>
                  </a:moveTo>
                  <a:cubicBezTo>
                    <a:pt x="8" y="1"/>
                    <a:pt x="4" y="2"/>
                    <a:pt x="0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5" y="6"/>
                    <a:pt x="9" y="5"/>
                    <a:pt x="13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240">
              <a:extLst>
                <a:ext uri="{FF2B5EF4-FFF2-40B4-BE49-F238E27FC236}">
                  <a16:creationId xmlns:a16="http://schemas.microsoft.com/office/drawing/2014/main" id="{020ECD6A-AE49-4A34-919E-5017FD7D5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67" y="0"/>
              <a:ext cx="1661584" cy="858838"/>
            </a:xfrm>
            <a:custGeom>
              <a:avLst/>
              <a:gdLst>
                <a:gd name="T0" fmla="*/ 384 w 432"/>
                <a:gd name="T1" fmla="*/ 0 h 298"/>
                <a:gd name="T2" fmla="*/ 392 w 432"/>
                <a:gd name="T3" fmla="*/ 16 h 298"/>
                <a:gd name="T4" fmla="*/ 416 w 432"/>
                <a:gd name="T5" fmla="*/ 12 h 298"/>
                <a:gd name="T6" fmla="*/ 400 w 432"/>
                <a:gd name="T7" fmla="*/ 42 h 298"/>
                <a:gd name="T8" fmla="*/ 430 w 432"/>
                <a:gd name="T9" fmla="*/ 78 h 298"/>
                <a:gd name="T10" fmla="*/ 403 w 432"/>
                <a:gd name="T11" fmla="*/ 120 h 298"/>
                <a:gd name="T12" fmla="*/ 416 w 432"/>
                <a:gd name="T13" fmla="*/ 166 h 298"/>
                <a:gd name="T14" fmla="*/ 377 w 432"/>
                <a:gd name="T15" fmla="*/ 230 h 298"/>
                <a:gd name="T16" fmla="*/ 330 w 432"/>
                <a:gd name="T17" fmla="*/ 240 h 298"/>
                <a:gd name="T18" fmla="*/ 342 w 432"/>
                <a:gd name="T19" fmla="*/ 262 h 298"/>
                <a:gd name="T20" fmla="*/ 315 w 432"/>
                <a:gd name="T21" fmla="*/ 250 h 298"/>
                <a:gd name="T22" fmla="*/ 169 w 432"/>
                <a:gd name="T23" fmla="*/ 272 h 298"/>
                <a:gd name="T24" fmla="*/ 59 w 432"/>
                <a:gd name="T25" fmla="*/ 234 h 298"/>
                <a:gd name="T26" fmla="*/ 65 w 432"/>
                <a:gd name="T27" fmla="*/ 203 h 298"/>
                <a:gd name="T28" fmla="*/ 45 w 432"/>
                <a:gd name="T29" fmla="*/ 170 h 298"/>
                <a:gd name="T30" fmla="*/ 16 w 432"/>
                <a:gd name="T31" fmla="*/ 164 h 298"/>
                <a:gd name="T32" fmla="*/ 3 w 432"/>
                <a:gd name="T33" fmla="*/ 81 h 298"/>
                <a:gd name="T34" fmla="*/ 30 w 432"/>
                <a:gd name="T35" fmla="*/ 54 h 298"/>
                <a:gd name="T36" fmla="*/ 11 w 432"/>
                <a:gd name="T37" fmla="*/ 30 h 298"/>
                <a:gd name="T38" fmla="*/ 47 w 432"/>
                <a:gd name="T39" fmla="*/ 4 h 298"/>
                <a:gd name="T40" fmla="*/ 35 w 432"/>
                <a:gd name="T41" fmla="*/ 0 h 298"/>
                <a:gd name="T42" fmla="*/ 33 w 432"/>
                <a:gd name="T43" fmla="*/ 34 h 298"/>
                <a:gd name="T44" fmla="*/ 9 w 432"/>
                <a:gd name="T45" fmla="*/ 27 h 298"/>
                <a:gd name="T46" fmla="*/ 4 w 432"/>
                <a:gd name="T47" fmla="*/ 50 h 298"/>
                <a:gd name="T48" fmla="*/ 6 w 432"/>
                <a:gd name="T49" fmla="*/ 52 h 298"/>
                <a:gd name="T50" fmla="*/ 25 w 432"/>
                <a:gd name="T51" fmla="*/ 80 h 298"/>
                <a:gd name="T52" fmla="*/ 1 w 432"/>
                <a:gd name="T53" fmla="*/ 79 h 298"/>
                <a:gd name="T54" fmla="*/ 1 w 432"/>
                <a:gd name="T55" fmla="*/ 82 h 298"/>
                <a:gd name="T56" fmla="*/ 15 w 432"/>
                <a:gd name="T57" fmla="*/ 167 h 298"/>
                <a:gd name="T58" fmla="*/ 38 w 432"/>
                <a:gd name="T59" fmla="*/ 158 h 298"/>
                <a:gd name="T60" fmla="*/ 53 w 432"/>
                <a:gd name="T61" fmla="*/ 189 h 298"/>
                <a:gd name="T62" fmla="*/ 74 w 432"/>
                <a:gd name="T63" fmla="*/ 217 h 298"/>
                <a:gd name="T64" fmla="*/ 56 w 432"/>
                <a:gd name="T65" fmla="*/ 234 h 298"/>
                <a:gd name="T66" fmla="*/ 163 w 432"/>
                <a:gd name="T67" fmla="*/ 298 h 298"/>
                <a:gd name="T68" fmla="*/ 165 w 432"/>
                <a:gd name="T69" fmla="*/ 297 h 298"/>
                <a:gd name="T70" fmla="*/ 216 w 432"/>
                <a:gd name="T71" fmla="*/ 280 h 298"/>
                <a:gd name="T72" fmla="*/ 326 w 432"/>
                <a:gd name="T73" fmla="*/ 272 h 298"/>
                <a:gd name="T74" fmla="*/ 329 w 432"/>
                <a:gd name="T75" fmla="*/ 273 h 298"/>
                <a:gd name="T76" fmla="*/ 344 w 432"/>
                <a:gd name="T77" fmla="*/ 262 h 298"/>
                <a:gd name="T78" fmla="*/ 330 w 432"/>
                <a:gd name="T79" fmla="*/ 243 h 298"/>
                <a:gd name="T80" fmla="*/ 359 w 432"/>
                <a:gd name="T81" fmla="*/ 217 h 298"/>
                <a:gd name="T82" fmla="*/ 377 w 432"/>
                <a:gd name="T83" fmla="*/ 233 h 298"/>
                <a:gd name="T84" fmla="*/ 397 w 432"/>
                <a:gd name="T85" fmla="*/ 207 h 298"/>
                <a:gd name="T86" fmla="*/ 418 w 432"/>
                <a:gd name="T87" fmla="*/ 165 h 298"/>
                <a:gd name="T88" fmla="*/ 395 w 432"/>
                <a:gd name="T89" fmla="*/ 156 h 298"/>
                <a:gd name="T90" fmla="*/ 407 w 432"/>
                <a:gd name="T91" fmla="*/ 81 h 298"/>
                <a:gd name="T92" fmla="*/ 432 w 432"/>
                <a:gd name="T93" fmla="*/ 80 h 298"/>
                <a:gd name="T94" fmla="*/ 425 w 432"/>
                <a:gd name="T95" fmla="*/ 36 h 298"/>
                <a:gd name="T96" fmla="*/ 423 w 432"/>
                <a:gd name="T97" fmla="*/ 34 h 298"/>
                <a:gd name="T98" fmla="*/ 396 w 432"/>
                <a:gd name="T99" fmla="*/ 22 h 298"/>
                <a:gd name="T100" fmla="*/ 419 w 432"/>
                <a:gd name="T101" fmla="*/ 13 h 298"/>
                <a:gd name="T102" fmla="*/ 416 w 432"/>
                <a:gd name="T103" fmla="*/ 6 h 298"/>
                <a:gd name="T104" fmla="*/ 413 w 432"/>
                <a:gd name="T105" fmla="*/ 5 h 298"/>
                <a:gd name="T106" fmla="*/ 386 w 432"/>
                <a:gd name="T10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2" h="298">
                  <a:moveTo>
                    <a:pt x="386" y="0"/>
                  </a:moveTo>
                  <a:cubicBezTo>
                    <a:pt x="384" y="0"/>
                    <a:pt x="384" y="0"/>
                    <a:pt x="38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7" y="5"/>
                    <a:pt x="389" y="11"/>
                    <a:pt x="392" y="16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415" y="9"/>
                    <a:pt x="416" y="11"/>
                    <a:pt x="416" y="12"/>
                  </a:cubicBezTo>
                  <a:cubicBezTo>
                    <a:pt x="393" y="21"/>
                    <a:pt x="393" y="21"/>
                    <a:pt x="393" y="21"/>
                  </a:cubicBezTo>
                  <a:cubicBezTo>
                    <a:pt x="396" y="28"/>
                    <a:pt x="398" y="35"/>
                    <a:pt x="400" y="4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7" y="50"/>
                    <a:pt x="429" y="64"/>
                    <a:pt x="430" y="78"/>
                  </a:cubicBezTo>
                  <a:cubicBezTo>
                    <a:pt x="405" y="79"/>
                    <a:pt x="405" y="79"/>
                    <a:pt x="405" y="79"/>
                  </a:cubicBezTo>
                  <a:cubicBezTo>
                    <a:pt x="406" y="93"/>
                    <a:pt x="405" y="106"/>
                    <a:pt x="403" y="120"/>
                  </a:cubicBezTo>
                  <a:cubicBezTo>
                    <a:pt x="401" y="132"/>
                    <a:pt x="398" y="145"/>
                    <a:pt x="393" y="157"/>
                  </a:cubicBezTo>
                  <a:cubicBezTo>
                    <a:pt x="416" y="166"/>
                    <a:pt x="416" y="166"/>
                    <a:pt x="416" y="166"/>
                  </a:cubicBezTo>
                  <a:cubicBezTo>
                    <a:pt x="410" y="180"/>
                    <a:pt x="403" y="193"/>
                    <a:pt x="395" y="206"/>
                  </a:cubicBezTo>
                  <a:cubicBezTo>
                    <a:pt x="390" y="214"/>
                    <a:pt x="383" y="222"/>
                    <a:pt x="377" y="230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50" y="223"/>
                    <a:pt x="341" y="232"/>
                    <a:pt x="330" y="240"/>
                  </a:cubicBezTo>
                  <a:cubicBezTo>
                    <a:pt x="330" y="241"/>
                    <a:pt x="328" y="241"/>
                    <a:pt x="327" y="242"/>
                  </a:cubicBezTo>
                  <a:cubicBezTo>
                    <a:pt x="342" y="262"/>
                    <a:pt x="342" y="262"/>
                    <a:pt x="342" y="262"/>
                  </a:cubicBezTo>
                  <a:cubicBezTo>
                    <a:pt x="337" y="265"/>
                    <a:pt x="333" y="268"/>
                    <a:pt x="328" y="271"/>
                  </a:cubicBezTo>
                  <a:cubicBezTo>
                    <a:pt x="315" y="250"/>
                    <a:pt x="315" y="250"/>
                    <a:pt x="315" y="250"/>
                  </a:cubicBezTo>
                  <a:cubicBezTo>
                    <a:pt x="285" y="269"/>
                    <a:pt x="250" y="278"/>
                    <a:pt x="216" y="278"/>
                  </a:cubicBezTo>
                  <a:cubicBezTo>
                    <a:pt x="200" y="278"/>
                    <a:pt x="185" y="276"/>
                    <a:pt x="169" y="272"/>
                  </a:cubicBezTo>
                  <a:cubicBezTo>
                    <a:pt x="163" y="296"/>
                    <a:pt x="163" y="296"/>
                    <a:pt x="163" y="296"/>
                  </a:cubicBezTo>
                  <a:cubicBezTo>
                    <a:pt x="124" y="286"/>
                    <a:pt x="88" y="265"/>
                    <a:pt x="59" y="234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3" y="213"/>
                    <a:pt x="69" y="208"/>
                    <a:pt x="65" y="203"/>
                  </a:cubicBezTo>
                  <a:cubicBezTo>
                    <a:pt x="61" y="198"/>
                    <a:pt x="58" y="193"/>
                    <a:pt x="55" y="188"/>
                  </a:cubicBezTo>
                  <a:cubicBezTo>
                    <a:pt x="51" y="182"/>
                    <a:pt x="48" y="176"/>
                    <a:pt x="45" y="170"/>
                  </a:cubicBezTo>
                  <a:cubicBezTo>
                    <a:pt x="43" y="165"/>
                    <a:pt x="41" y="160"/>
                    <a:pt x="39" y="156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6" y="138"/>
                    <a:pt x="2" y="110"/>
                    <a:pt x="3" y="82"/>
                  </a:cubicBezTo>
                  <a:cubicBezTo>
                    <a:pt x="3" y="82"/>
                    <a:pt x="3" y="81"/>
                    <a:pt x="3" y="81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72"/>
                    <a:pt x="28" y="63"/>
                    <a:pt x="30" y="54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3"/>
                    <a:pt x="9" y="36"/>
                    <a:pt x="11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25"/>
                    <a:pt x="41" y="14"/>
                    <a:pt x="47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9" y="14"/>
                    <a:pt x="36" y="24"/>
                    <a:pt x="33" y="3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6"/>
                    <a:pt x="5" y="43"/>
                    <a:pt x="4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64"/>
                    <a:pt x="26" y="72"/>
                    <a:pt x="25" y="80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0" y="111"/>
                    <a:pt x="5" y="138"/>
                    <a:pt x="15" y="165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7" y="166"/>
                    <a:pt x="17" y="166"/>
                    <a:pt x="17" y="166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0" y="162"/>
                    <a:pt x="42" y="167"/>
                    <a:pt x="43" y="171"/>
                  </a:cubicBezTo>
                  <a:cubicBezTo>
                    <a:pt x="46" y="177"/>
                    <a:pt x="50" y="183"/>
                    <a:pt x="53" y="189"/>
                  </a:cubicBezTo>
                  <a:cubicBezTo>
                    <a:pt x="56" y="194"/>
                    <a:pt x="60" y="199"/>
                    <a:pt x="64" y="204"/>
                  </a:cubicBezTo>
                  <a:cubicBezTo>
                    <a:pt x="67" y="209"/>
                    <a:pt x="71" y="213"/>
                    <a:pt x="74" y="217"/>
                  </a:cubicBezTo>
                  <a:cubicBezTo>
                    <a:pt x="58" y="232"/>
                    <a:pt x="58" y="232"/>
                    <a:pt x="58" y="232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8" y="235"/>
                    <a:pt x="58" y="235"/>
                    <a:pt x="58" y="235"/>
                  </a:cubicBezTo>
                  <a:cubicBezTo>
                    <a:pt x="86" y="266"/>
                    <a:pt x="122" y="288"/>
                    <a:pt x="163" y="298"/>
                  </a:cubicBezTo>
                  <a:cubicBezTo>
                    <a:pt x="164" y="298"/>
                    <a:pt x="164" y="298"/>
                    <a:pt x="164" y="298"/>
                  </a:cubicBezTo>
                  <a:cubicBezTo>
                    <a:pt x="165" y="297"/>
                    <a:pt x="165" y="297"/>
                    <a:pt x="165" y="297"/>
                  </a:cubicBezTo>
                  <a:cubicBezTo>
                    <a:pt x="170" y="275"/>
                    <a:pt x="170" y="275"/>
                    <a:pt x="170" y="275"/>
                  </a:cubicBezTo>
                  <a:cubicBezTo>
                    <a:pt x="185" y="278"/>
                    <a:pt x="201" y="280"/>
                    <a:pt x="216" y="280"/>
                  </a:cubicBezTo>
                  <a:cubicBezTo>
                    <a:pt x="251" y="280"/>
                    <a:pt x="285" y="271"/>
                    <a:pt x="315" y="253"/>
                  </a:cubicBezTo>
                  <a:cubicBezTo>
                    <a:pt x="326" y="272"/>
                    <a:pt x="326" y="272"/>
                    <a:pt x="326" y="272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9" y="273"/>
                    <a:pt x="329" y="273"/>
                    <a:pt x="329" y="273"/>
                  </a:cubicBezTo>
                  <a:cubicBezTo>
                    <a:pt x="334" y="270"/>
                    <a:pt x="338" y="267"/>
                    <a:pt x="343" y="264"/>
                  </a:cubicBezTo>
                  <a:cubicBezTo>
                    <a:pt x="344" y="262"/>
                    <a:pt x="344" y="262"/>
                    <a:pt x="344" y="262"/>
                  </a:cubicBezTo>
                  <a:cubicBezTo>
                    <a:pt x="343" y="261"/>
                    <a:pt x="343" y="261"/>
                    <a:pt x="343" y="261"/>
                  </a:cubicBezTo>
                  <a:cubicBezTo>
                    <a:pt x="330" y="243"/>
                    <a:pt x="330" y="243"/>
                    <a:pt x="330" y="243"/>
                  </a:cubicBezTo>
                  <a:cubicBezTo>
                    <a:pt x="331" y="242"/>
                    <a:pt x="331" y="242"/>
                    <a:pt x="332" y="241"/>
                  </a:cubicBezTo>
                  <a:cubicBezTo>
                    <a:pt x="341" y="234"/>
                    <a:pt x="350" y="226"/>
                    <a:pt x="359" y="217"/>
                  </a:cubicBezTo>
                  <a:cubicBezTo>
                    <a:pt x="375" y="232"/>
                    <a:pt x="375" y="232"/>
                    <a:pt x="375" y="232"/>
                  </a:cubicBezTo>
                  <a:cubicBezTo>
                    <a:pt x="377" y="233"/>
                    <a:pt x="377" y="233"/>
                    <a:pt x="377" y="233"/>
                  </a:cubicBezTo>
                  <a:cubicBezTo>
                    <a:pt x="378" y="231"/>
                    <a:pt x="378" y="231"/>
                    <a:pt x="378" y="231"/>
                  </a:cubicBezTo>
                  <a:cubicBezTo>
                    <a:pt x="385" y="224"/>
                    <a:pt x="391" y="216"/>
                    <a:pt x="397" y="207"/>
                  </a:cubicBezTo>
                  <a:cubicBezTo>
                    <a:pt x="405" y="194"/>
                    <a:pt x="412" y="181"/>
                    <a:pt x="417" y="166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6" y="164"/>
                    <a:pt x="416" y="164"/>
                    <a:pt x="416" y="164"/>
                  </a:cubicBezTo>
                  <a:cubicBezTo>
                    <a:pt x="395" y="156"/>
                    <a:pt x="395" y="156"/>
                    <a:pt x="395" y="156"/>
                  </a:cubicBezTo>
                  <a:cubicBezTo>
                    <a:pt x="400" y="144"/>
                    <a:pt x="403" y="132"/>
                    <a:pt x="405" y="120"/>
                  </a:cubicBezTo>
                  <a:cubicBezTo>
                    <a:pt x="407" y="107"/>
                    <a:pt x="408" y="94"/>
                    <a:pt x="407" y="81"/>
                  </a:cubicBezTo>
                  <a:cubicBezTo>
                    <a:pt x="430" y="80"/>
                    <a:pt x="430" y="80"/>
                    <a:pt x="430" y="80"/>
                  </a:cubicBezTo>
                  <a:cubicBezTo>
                    <a:pt x="432" y="80"/>
                    <a:pt x="432" y="80"/>
                    <a:pt x="432" y="80"/>
                  </a:cubicBezTo>
                  <a:cubicBezTo>
                    <a:pt x="432" y="78"/>
                    <a:pt x="432" y="78"/>
                    <a:pt x="432" y="78"/>
                  </a:cubicBezTo>
                  <a:cubicBezTo>
                    <a:pt x="431" y="64"/>
                    <a:pt x="429" y="50"/>
                    <a:pt x="425" y="36"/>
                  </a:cubicBezTo>
                  <a:cubicBezTo>
                    <a:pt x="425" y="34"/>
                    <a:pt x="425" y="34"/>
                    <a:pt x="425" y="34"/>
                  </a:cubicBezTo>
                  <a:cubicBezTo>
                    <a:pt x="423" y="34"/>
                    <a:pt x="423" y="34"/>
                    <a:pt x="423" y="34"/>
                  </a:cubicBezTo>
                  <a:cubicBezTo>
                    <a:pt x="401" y="40"/>
                    <a:pt x="401" y="40"/>
                    <a:pt x="401" y="40"/>
                  </a:cubicBezTo>
                  <a:cubicBezTo>
                    <a:pt x="400" y="34"/>
                    <a:pt x="398" y="28"/>
                    <a:pt x="396" y="22"/>
                  </a:cubicBezTo>
                  <a:cubicBezTo>
                    <a:pt x="417" y="14"/>
                    <a:pt x="417" y="14"/>
                    <a:pt x="417" y="14"/>
                  </a:cubicBezTo>
                  <a:cubicBezTo>
                    <a:pt x="419" y="13"/>
                    <a:pt x="419" y="13"/>
                    <a:pt x="419" y="13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17" y="10"/>
                    <a:pt x="417" y="8"/>
                    <a:pt x="416" y="6"/>
                  </a:cubicBezTo>
                  <a:cubicBezTo>
                    <a:pt x="415" y="5"/>
                    <a:pt x="415" y="5"/>
                    <a:pt x="415" y="5"/>
                  </a:cubicBezTo>
                  <a:cubicBezTo>
                    <a:pt x="413" y="5"/>
                    <a:pt x="413" y="5"/>
                    <a:pt x="413" y="5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1" y="9"/>
                    <a:pt x="388" y="5"/>
                    <a:pt x="386" y="0"/>
                  </a:cubicBezTo>
                  <a:cubicBezTo>
                    <a:pt x="386" y="0"/>
                    <a:pt x="386" y="0"/>
                    <a:pt x="386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5EB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241">
              <a:extLst>
                <a:ext uri="{FF2B5EF4-FFF2-40B4-BE49-F238E27FC236}">
                  <a16:creationId xmlns:a16="http://schemas.microsoft.com/office/drawing/2014/main" id="{3D33060C-5E85-4615-BE9D-2473BAA6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1" y="0"/>
              <a:ext cx="1879600" cy="954088"/>
            </a:xfrm>
            <a:custGeom>
              <a:avLst/>
              <a:gdLst>
                <a:gd name="T0" fmla="*/ 469 w 489"/>
                <a:gd name="T1" fmla="*/ 0 h 331"/>
                <a:gd name="T2" fmla="*/ 467 w 489"/>
                <a:gd name="T3" fmla="*/ 0 h 331"/>
                <a:gd name="T4" fmla="*/ 467 w 489"/>
                <a:gd name="T5" fmla="*/ 0 h 331"/>
                <a:gd name="T6" fmla="*/ 480 w 489"/>
                <a:gd name="T7" fmla="*/ 128 h 331"/>
                <a:gd name="T8" fmla="*/ 444 w 489"/>
                <a:gd name="T9" fmla="*/ 221 h 331"/>
                <a:gd name="T10" fmla="*/ 388 w 489"/>
                <a:gd name="T11" fmla="*/ 281 h 331"/>
                <a:gd name="T12" fmla="*/ 244 w 489"/>
                <a:gd name="T13" fmla="*/ 330 h 331"/>
                <a:gd name="T14" fmla="*/ 52 w 489"/>
                <a:gd name="T15" fmla="*/ 234 h 331"/>
                <a:gd name="T16" fmla="*/ 38 w 489"/>
                <a:gd name="T17" fmla="*/ 215 h 331"/>
                <a:gd name="T18" fmla="*/ 26 w 489"/>
                <a:gd name="T19" fmla="*/ 192 h 331"/>
                <a:gd name="T20" fmla="*/ 3 w 489"/>
                <a:gd name="T21" fmla="*/ 81 h 331"/>
                <a:gd name="T22" fmla="*/ 20 w 489"/>
                <a:gd name="T23" fmla="*/ 0 h 331"/>
                <a:gd name="T24" fmla="*/ 18 w 489"/>
                <a:gd name="T25" fmla="*/ 0 h 331"/>
                <a:gd name="T26" fmla="*/ 1 w 489"/>
                <a:gd name="T27" fmla="*/ 81 h 331"/>
                <a:gd name="T28" fmla="*/ 24 w 489"/>
                <a:gd name="T29" fmla="*/ 193 h 331"/>
                <a:gd name="T30" fmla="*/ 37 w 489"/>
                <a:gd name="T31" fmla="*/ 216 h 331"/>
                <a:gd name="T32" fmla="*/ 50 w 489"/>
                <a:gd name="T33" fmla="*/ 235 h 331"/>
                <a:gd name="T34" fmla="*/ 244 w 489"/>
                <a:gd name="T35" fmla="*/ 331 h 331"/>
                <a:gd name="T36" fmla="*/ 389 w 489"/>
                <a:gd name="T37" fmla="*/ 282 h 331"/>
                <a:gd name="T38" fmla="*/ 446 w 489"/>
                <a:gd name="T39" fmla="*/ 222 h 331"/>
                <a:gd name="T40" fmla="*/ 482 w 489"/>
                <a:gd name="T41" fmla="*/ 128 h 331"/>
                <a:gd name="T42" fmla="*/ 469 w 489"/>
                <a:gd name="T43" fmla="*/ 0 h 331"/>
                <a:gd name="T44" fmla="*/ 469 w 489"/>
                <a:gd name="T4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9" h="331">
                  <a:moveTo>
                    <a:pt x="469" y="0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83" y="41"/>
                    <a:pt x="487" y="85"/>
                    <a:pt x="480" y="128"/>
                  </a:cubicBezTo>
                  <a:cubicBezTo>
                    <a:pt x="475" y="161"/>
                    <a:pt x="463" y="192"/>
                    <a:pt x="444" y="221"/>
                  </a:cubicBezTo>
                  <a:cubicBezTo>
                    <a:pt x="430" y="243"/>
                    <a:pt x="411" y="264"/>
                    <a:pt x="388" y="281"/>
                  </a:cubicBezTo>
                  <a:cubicBezTo>
                    <a:pt x="345" y="314"/>
                    <a:pt x="294" y="330"/>
                    <a:pt x="244" y="330"/>
                  </a:cubicBezTo>
                  <a:cubicBezTo>
                    <a:pt x="171" y="330"/>
                    <a:pt x="99" y="297"/>
                    <a:pt x="52" y="234"/>
                  </a:cubicBezTo>
                  <a:cubicBezTo>
                    <a:pt x="47" y="228"/>
                    <a:pt x="42" y="221"/>
                    <a:pt x="38" y="215"/>
                  </a:cubicBezTo>
                  <a:cubicBezTo>
                    <a:pt x="34" y="207"/>
                    <a:pt x="30" y="200"/>
                    <a:pt x="26" y="192"/>
                  </a:cubicBezTo>
                  <a:cubicBezTo>
                    <a:pt x="10" y="157"/>
                    <a:pt x="2" y="119"/>
                    <a:pt x="3" y="81"/>
                  </a:cubicBezTo>
                  <a:cubicBezTo>
                    <a:pt x="4" y="54"/>
                    <a:pt x="10" y="26"/>
                    <a:pt x="2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26"/>
                    <a:pt x="2" y="54"/>
                    <a:pt x="1" y="81"/>
                  </a:cubicBezTo>
                  <a:cubicBezTo>
                    <a:pt x="0" y="119"/>
                    <a:pt x="8" y="157"/>
                    <a:pt x="24" y="193"/>
                  </a:cubicBezTo>
                  <a:cubicBezTo>
                    <a:pt x="28" y="200"/>
                    <a:pt x="32" y="208"/>
                    <a:pt x="37" y="216"/>
                  </a:cubicBezTo>
                  <a:cubicBezTo>
                    <a:pt x="41" y="222"/>
                    <a:pt x="45" y="229"/>
                    <a:pt x="50" y="235"/>
                  </a:cubicBezTo>
                  <a:cubicBezTo>
                    <a:pt x="98" y="298"/>
                    <a:pt x="170" y="331"/>
                    <a:pt x="244" y="331"/>
                  </a:cubicBezTo>
                  <a:cubicBezTo>
                    <a:pt x="294" y="331"/>
                    <a:pt x="346" y="315"/>
                    <a:pt x="389" y="282"/>
                  </a:cubicBezTo>
                  <a:cubicBezTo>
                    <a:pt x="412" y="265"/>
                    <a:pt x="431" y="244"/>
                    <a:pt x="446" y="222"/>
                  </a:cubicBezTo>
                  <a:cubicBezTo>
                    <a:pt x="464" y="193"/>
                    <a:pt x="477" y="161"/>
                    <a:pt x="482" y="128"/>
                  </a:cubicBezTo>
                  <a:cubicBezTo>
                    <a:pt x="489" y="86"/>
                    <a:pt x="485" y="41"/>
                    <a:pt x="469" y="0"/>
                  </a:cubicBezTo>
                  <a:cubicBezTo>
                    <a:pt x="469" y="0"/>
                    <a:pt x="469" y="0"/>
                    <a:pt x="469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5EB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242">
              <a:extLst>
                <a:ext uri="{FF2B5EF4-FFF2-40B4-BE49-F238E27FC236}">
                  <a16:creationId xmlns:a16="http://schemas.microsoft.com/office/drawing/2014/main" id="{BD4E1A3D-8549-4FD5-925F-BB4855FE8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2951" y="0"/>
              <a:ext cx="224367" cy="495300"/>
            </a:xfrm>
            <a:custGeom>
              <a:avLst/>
              <a:gdLst>
                <a:gd name="T0" fmla="*/ 14 w 58"/>
                <a:gd name="T1" fmla="*/ 0 h 172"/>
                <a:gd name="T2" fmla="*/ 0 w 58"/>
                <a:gd name="T3" fmla="*/ 0 h 172"/>
                <a:gd name="T4" fmla="*/ 14 w 58"/>
                <a:gd name="T5" fmla="*/ 88 h 172"/>
                <a:gd name="T6" fmla="*/ 5 w 58"/>
                <a:gd name="T7" fmla="*/ 161 h 172"/>
                <a:gd name="T8" fmla="*/ 18 w 58"/>
                <a:gd name="T9" fmla="*/ 164 h 172"/>
                <a:gd name="T10" fmla="*/ 28 w 58"/>
                <a:gd name="T11" fmla="*/ 88 h 172"/>
                <a:gd name="T12" fmla="*/ 14 w 58"/>
                <a:gd name="T13" fmla="*/ 0 h 172"/>
                <a:gd name="T14" fmla="*/ 37 w 58"/>
                <a:gd name="T15" fmla="*/ 0 h 172"/>
                <a:gd name="T16" fmla="*/ 17 w 58"/>
                <a:gd name="T17" fmla="*/ 0 h 172"/>
                <a:gd name="T18" fmla="*/ 30 w 58"/>
                <a:gd name="T19" fmla="*/ 88 h 172"/>
                <a:gd name="T20" fmla="*/ 20 w 58"/>
                <a:gd name="T21" fmla="*/ 165 h 172"/>
                <a:gd name="T22" fmla="*/ 39 w 58"/>
                <a:gd name="T23" fmla="*/ 170 h 172"/>
                <a:gd name="T24" fmla="*/ 50 w 58"/>
                <a:gd name="T25" fmla="*/ 88 h 172"/>
                <a:gd name="T26" fmla="*/ 37 w 58"/>
                <a:gd name="T27" fmla="*/ 0 h 172"/>
                <a:gd name="T28" fmla="*/ 45 w 58"/>
                <a:gd name="T29" fmla="*/ 0 h 172"/>
                <a:gd name="T30" fmla="*/ 40 w 58"/>
                <a:gd name="T31" fmla="*/ 0 h 172"/>
                <a:gd name="T32" fmla="*/ 52 w 58"/>
                <a:gd name="T33" fmla="*/ 88 h 172"/>
                <a:gd name="T34" fmla="*/ 42 w 58"/>
                <a:gd name="T35" fmla="*/ 170 h 172"/>
                <a:gd name="T36" fmla="*/ 47 w 58"/>
                <a:gd name="T37" fmla="*/ 172 h 172"/>
                <a:gd name="T38" fmla="*/ 58 w 58"/>
                <a:gd name="T39" fmla="*/ 88 h 172"/>
                <a:gd name="T40" fmla="*/ 45 w 58"/>
                <a:gd name="T4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172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28"/>
                    <a:pt x="14" y="57"/>
                    <a:pt x="14" y="88"/>
                  </a:cubicBezTo>
                  <a:cubicBezTo>
                    <a:pt x="14" y="113"/>
                    <a:pt x="11" y="138"/>
                    <a:pt x="5" y="161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4" y="140"/>
                    <a:pt x="28" y="114"/>
                    <a:pt x="28" y="88"/>
                  </a:cubicBezTo>
                  <a:cubicBezTo>
                    <a:pt x="28" y="58"/>
                    <a:pt x="23" y="28"/>
                    <a:pt x="14" y="0"/>
                  </a:cubicBezTo>
                  <a:moveTo>
                    <a:pt x="3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6" y="28"/>
                    <a:pt x="30" y="58"/>
                    <a:pt x="30" y="88"/>
                  </a:cubicBezTo>
                  <a:cubicBezTo>
                    <a:pt x="30" y="115"/>
                    <a:pt x="27" y="140"/>
                    <a:pt x="20" y="165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6" y="144"/>
                    <a:pt x="50" y="116"/>
                    <a:pt x="50" y="88"/>
                  </a:cubicBezTo>
                  <a:cubicBezTo>
                    <a:pt x="50" y="58"/>
                    <a:pt x="45" y="28"/>
                    <a:pt x="37" y="0"/>
                  </a:cubicBezTo>
                  <a:moveTo>
                    <a:pt x="45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8" y="28"/>
                    <a:pt x="52" y="58"/>
                    <a:pt x="52" y="88"/>
                  </a:cubicBezTo>
                  <a:cubicBezTo>
                    <a:pt x="52" y="117"/>
                    <a:pt x="49" y="144"/>
                    <a:pt x="42" y="170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54" y="145"/>
                    <a:pt x="58" y="117"/>
                    <a:pt x="58" y="88"/>
                  </a:cubicBezTo>
                  <a:cubicBezTo>
                    <a:pt x="58" y="58"/>
                    <a:pt x="53" y="28"/>
                    <a:pt x="45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243">
              <a:extLst>
                <a:ext uri="{FF2B5EF4-FFF2-40B4-BE49-F238E27FC236}">
                  <a16:creationId xmlns:a16="http://schemas.microsoft.com/office/drawing/2014/main" id="{AB9F7822-97FB-4716-8969-C161D145F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434" y="1049338"/>
              <a:ext cx="270933" cy="141288"/>
            </a:xfrm>
            <a:custGeom>
              <a:avLst/>
              <a:gdLst>
                <a:gd name="T0" fmla="*/ 24 w 71"/>
                <a:gd name="T1" fmla="*/ 43 h 49"/>
                <a:gd name="T2" fmla="*/ 6 w 71"/>
                <a:gd name="T3" fmla="*/ 44 h 49"/>
                <a:gd name="T4" fmla="*/ 0 w 71"/>
                <a:gd name="T5" fmla="*/ 44 h 49"/>
                <a:gd name="T6" fmla="*/ 0 w 71"/>
                <a:gd name="T7" fmla="*/ 49 h 49"/>
                <a:gd name="T8" fmla="*/ 6 w 71"/>
                <a:gd name="T9" fmla="*/ 49 h 49"/>
                <a:gd name="T10" fmla="*/ 24 w 71"/>
                <a:gd name="T11" fmla="*/ 48 h 49"/>
                <a:gd name="T12" fmla="*/ 24 w 71"/>
                <a:gd name="T13" fmla="*/ 43 h 49"/>
                <a:gd name="T14" fmla="*/ 70 w 71"/>
                <a:gd name="T15" fmla="*/ 37 h 49"/>
                <a:gd name="T16" fmla="*/ 24 w 71"/>
                <a:gd name="T17" fmla="*/ 43 h 49"/>
                <a:gd name="T18" fmla="*/ 24 w 71"/>
                <a:gd name="T19" fmla="*/ 48 h 49"/>
                <a:gd name="T20" fmla="*/ 71 w 71"/>
                <a:gd name="T21" fmla="*/ 42 h 49"/>
                <a:gd name="T22" fmla="*/ 70 w 71"/>
                <a:gd name="T23" fmla="*/ 37 h 49"/>
                <a:gd name="T24" fmla="*/ 65 w 71"/>
                <a:gd name="T25" fmla="*/ 16 h 49"/>
                <a:gd name="T26" fmla="*/ 6 w 71"/>
                <a:gd name="T27" fmla="*/ 22 h 49"/>
                <a:gd name="T28" fmla="*/ 0 w 71"/>
                <a:gd name="T29" fmla="*/ 21 h 49"/>
                <a:gd name="T30" fmla="*/ 0 w 71"/>
                <a:gd name="T31" fmla="*/ 27 h 49"/>
                <a:gd name="T32" fmla="*/ 0 w 71"/>
                <a:gd name="T33" fmla="*/ 33 h 49"/>
                <a:gd name="T34" fmla="*/ 0 w 71"/>
                <a:gd name="T35" fmla="*/ 41 h 49"/>
                <a:gd name="T36" fmla="*/ 6 w 71"/>
                <a:gd name="T37" fmla="*/ 41 h 49"/>
                <a:gd name="T38" fmla="*/ 69 w 71"/>
                <a:gd name="T39" fmla="*/ 35 h 49"/>
                <a:gd name="T40" fmla="*/ 65 w 71"/>
                <a:gd name="T41" fmla="*/ 16 h 49"/>
                <a:gd name="T42" fmla="*/ 62 w 71"/>
                <a:gd name="T43" fmla="*/ 0 h 49"/>
                <a:gd name="T44" fmla="*/ 6 w 71"/>
                <a:gd name="T45" fmla="*/ 6 h 49"/>
                <a:gd name="T46" fmla="*/ 1 w 71"/>
                <a:gd name="T47" fmla="*/ 6 h 49"/>
                <a:gd name="T48" fmla="*/ 1 w 71"/>
                <a:gd name="T49" fmla="*/ 19 h 49"/>
                <a:gd name="T50" fmla="*/ 6 w 71"/>
                <a:gd name="T51" fmla="*/ 19 h 49"/>
                <a:gd name="T52" fmla="*/ 65 w 71"/>
                <a:gd name="T53" fmla="*/ 13 h 49"/>
                <a:gd name="T54" fmla="*/ 62 w 71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49">
                  <a:moveTo>
                    <a:pt x="24" y="43"/>
                  </a:moveTo>
                  <a:cubicBezTo>
                    <a:pt x="18" y="44"/>
                    <a:pt x="12" y="44"/>
                    <a:pt x="6" y="44"/>
                  </a:cubicBezTo>
                  <a:cubicBezTo>
                    <a:pt x="4" y="44"/>
                    <a:pt x="2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49"/>
                    <a:pt x="4" y="49"/>
                    <a:pt x="6" y="49"/>
                  </a:cubicBezTo>
                  <a:cubicBezTo>
                    <a:pt x="12" y="49"/>
                    <a:pt x="18" y="49"/>
                    <a:pt x="24" y="48"/>
                  </a:cubicBezTo>
                  <a:cubicBezTo>
                    <a:pt x="24" y="43"/>
                    <a:pt x="24" y="43"/>
                    <a:pt x="24" y="43"/>
                  </a:cubicBezTo>
                  <a:moveTo>
                    <a:pt x="70" y="37"/>
                  </a:moveTo>
                  <a:cubicBezTo>
                    <a:pt x="55" y="40"/>
                    <a:pt x="40" y="42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56" y="46"/>
                    <a:pt x="71" y="42"/>
                  </a:cubicBezTo>
                  <a:cubicBezTo>
                    <a:pt x="70" y="37"/>
                    <a:pt x="70" y="37"/>
                    <a:pt x="70" y="37"/>
                  </a:cubicBezTo>
                  <a:moveTo>
                    <a:pt x="65" y="16"/>
                  </a:moveTo>
                  <a:cubicBezTo>
                    <a:pt x="46" y="19"/>
                    <a:pt x="27" y="22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1"/>
                    <a:pt x="6" y="41"/>
                  </a:cubicBezTo>
                  <a:cubicBezTo>
                    <a:pt x="28" y="41"/>
                    <a:pt x="49" y="39"/>
                    <a:pt x="69" y="35"/>
                  </a:cubicBezTo>
                  <a:cubicBezTo>
                    <a:pt x="65" y="16"/>
                    <a:pt x="65" y="16"/>
                    <a:pt x="65" y="16"/>
                  </a:cubicBezTo>
                  <a:moveTo>
                    <a:pt x="62" y="0"/>
                  </a:moveTo>
                  <a:cubicBezTo>
                    <a:pt x="44" y="4"/>
                    <a:pt x="25" y="6"/>
                    <a:pt x="6" y="6"/>
                  </a:cubicBezTo>
                  <a:cubicBezTo>
                    <a:pt x="4" y="6"/>
                    <a:pt x="3" y="6"/>
                    <a:pt x="1" y="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19"/>
                    <a:pt x="6" y="19"/>
                  </a:cubicBezTo>
                  <a:cubicBezTo>
                    <a:pt x="26" y="19"/>
                    <a:pt x="46" y="17"/>
                    <a:pt x="65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244">
              <a:extLst>
                <a:ext uri="{FF2B5EF4-FFF2-40B4-BE49-F238E27FC236}">
                  <a16:creationId xmlns:a16="http://schemas.microsoft.com/office/drawing/2014/main" id="{7B33E7A7-E40F-483D-B19F-794CA9097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2" y="758825"/>
              <a:ext cx="867833" cy="425450"/>
            </a:xfrm>
            <a:custGeom>
              <a:avLst/>
              <a:gdLst>
                <a:gd name="T0" fmla="*/ 4 w 226"/>
                <a:gd name="T1" fmla="*/ 24 h 148"/>
                <a:gd name="T2" fmla="*/ 0 w 226"/>
                <a:gd name="T3" fmla="*/ 27 h 148"/>
                <a:gd name="T4" fmla="*/ 222 w 226"/>
                <a:gd name="T5" fmla="*/ 148 h 148"/>
                <a:gd name="T6" fmla="*/ 222 w 226"/>
                <a:gd name="T7" fmla="*/ 143 h 148"/>
                <a:gd name="T8" fmla="*/ 4 w 226"/>
                <a:gd name="T9" fmla="*/ 24 h 148"/>
                <a:gd name="T10" fmla="*/ 22 w 226"/>
                <a:gd name="T11" fmla="*/ 10 h 148"/>
                <a:gd name="T12" fmla="*/ 18 w 226"/>
                <a:gd name="T13" fmla="*/ 13 h 148"/>
                <a:gd name="T14" fmla="*/ 13 w 226"/>
                <a:gd name="T15" fmla="*/ 17 h 148"/>
                <a:gd name="T16" fmla="*/ 6 w 226"/>
                <a:gd name="T17" fmla="*/ 22 h 148"/>
                <a:gd name="T18" fmla="*/ 222 w 226"/>
                <a:gd name="T19" fmla="*/ 141 h 148"/>
                <a:gd name="T20" fmla="*/ 223 w 226"/>
                <a:gd name="T21" fmla="*/ 132 h 148"/>
                <a:gd name="T22" fmla="*/ 224 w 226"/>
                <a:gd name="T23" fmla="*/ 126 h 148"/>
                <a:gd name="T24" fmla="*/ 224 w 226"/>
                <a:gd name="T25" fmla="*/ 121 h 148"/>
                <a:gd name="T26" fmla="*/ 22 w 226"/>
                <a:gd name="T27" fmla="*/ 10 h 148"/>
                <a:gd name="T28" fmla="*/ 34 w 226"/>
                <a:gd name="T29" fmla="*/ 0 h 148"/>
                <a:gd name="T30" fmla="*/ 24 w 226"/>
                <a:gd name="T31" fmla="*/ 9 h 148"/>
                <a:gd name="T32" fmla="*/ 225 w 226"/>
                <a:gd name="T33" fmla="*/ 119 h 148"/>
                <a:gd name="T34" fmla="*/ 226 w 226"/>
                <a:gd name="T35" fmla="*/ 105 h 148"/>
                <a:gd name="T36" fmla="*/ 34 w 226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148">
                  <a:moveTo>
                    <a:pt x="4" y="24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53" y="94"/>
                    <a:pt x="132" y="140"/>
                    <a:pt x="222" y="148"/>
                  </a:cubicBezTo>
                  <a:cubicBezTo>
                    <a:pt x="222" y="143"/>
                    <a:pt x="222" y="143"/>
                    <a:pt x="222" y="143"/>
                  </a:cubicBezTo>
                  <a:cubicBezTo>
                    <a:pt x="134" y="135"/>
                    <a:pt x="57" y="90"/>
                    <a:pt x="4" y="24"/>
                  </a:cubicBezTo>
                  <a:moveTo>
                    <a:pt x="22" y="1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8" y="88"/>
                    <a:pt x="135" y="132"/>
                    <a:pt x="222" y="141"/>
                  </a:cubicBezTo>
                  <a:cubicBezTo>
                    <a:pt x="223" y="132"/>
                    <a:pt x="223" y="132"/>
                    <a:pt x="223" y="132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24" y="121"/>
                    <a:pt x="224" y="121"/>
                    <a:pt x="224" y="121"/>
                  </a:cubicBezTo>
                  <a:cubicBezTo>
                    <a:pt x="142" y="113"/>
                    <a:pt x="70" y="71"/>
                    <a:pt x="22" y="10"/>
                  </a:cubicBezTo>
                  <a:moveTo>
                    <a:pt x="34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72" y="69"/>
                    <a:pt x="143" y="111"/>
                    <a:pt x="225" y="119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148" y="98"/>
                    <a:pt x="80" y="58"/>
                    <a:pt x="3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245">
              <a:extLst>
                <a:ext uri="{FF2B5EF4-FFF2-40B4-BE49-F238E27FC236}">
                  <a16:creationId xmlns:a16="http://schemas.microsoft.com/office/drawing/2014/main" id="{90888F2E-0D32-4380-93D4-CBAA14252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9984" y="712788"/>
              <a:ext cx="457200" cy="336550"/>
            </a:xfrm>
            <a:custGeom>
              <a:avLst/>
              <a:gdLst>
                <a:gd name="T0" fmla="*/ 115 w 119"/>
                <a:gd name="T1" fmla="*/ 22 h 117"/>
                <a:gd name="T2" fmla="*/ 20 w 119"/>
                <a:gd name="T3" fmla="*/ 113 h 117"/>
                <a:gd name="T4" fmla="*/ 22 w 119"/>
                <a:gd name="T5" fmla="*/ 117 h 117"/>
                <a:gd name="T6" fmla="*/ 119 w 119"/>
                <a:gd name="T7" fmla="*/ 25 h 117"/>
                <a:gd name="T8" fmla="*/ 115 w 119"/>
                <a:gd name="T9" fmla="*/ 22 h 117"/>
                <a:gd name="T10" fmla="*/ 96 w 119"/>
                <a:gd name="T11" fmla="*/ 9 h 117"/>
                <a:gd name="T12" fmla="*/ 8 w 119"/>
                <a:gd name="T13" fmla="*/ 94 h 117"/>
                <a:gd name="T14" fmla="*/ 18 w 119"/>
                <a:gd name="T15" fmla="*/ 111 h 117"/>
                <a:gd name="T16" fmla="*/ 112 w 119"/>
                <a:gd name="T17" fmla="*/ 20 h 117"/>
                <a:gd name="T18" fmla="*/ 96 w 119"/>
                <a:gd name="T19" fmla="*/ 9 h 117"/>
                <a:gd name="T20" fmla="*/ 83 w 119"/>
                <a:gd name="T21" fmla="*/ 0 h 117"/>
                <a:gd name="T22" fmla="*/ 0 w 119"/>
                <a:gd name="T23" fmla="*/ 81 h 117"/>
                <a:gd name="T24" fmla="*/ 7 w 119"/>
                <a:gd name="T25" fmla="*/ 92 h 117"/>
                <a:gd name="T26" fmla="*/ 94 w 119"/>
                <a:gd name="T27" fmla="*/ 8 h 117"/>
                <a:gd name="T28" fmla="*/ 83 w 119"/>
                <a:gd name="T2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17">
                  <a:moveTo>
                    <a:pt x="115" y="22"/>
                  </a:moveTo>
                  <a:cubicBezTo>
                    <a:pt x="90" y="58"/>
                    <a:pt x="57" y="89"/>
                    <a:pt x="20" y="113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61" y="93"/>
                    <a:pt x="93" y="62"/>
                    <a:pt x="119" y="25"/>
                  </a:cubicBezTo>
                  <a:cubicBezTo>
                    <a:pt x="115" y="22"/>
                    <a:pt x="115" y="22"/>
                    <a:pt x="115" y="22"/>
                  </a:cubicBezTo>
                  <a:moveTo>
                    <a:pt x="96" y="9"/>
                  </a:moveTo>
                  <a:cubicBezTo>
                    <a:pt x="73" y="43"/>
                    <a:pt x="43" y="72"/>
                    <a:pt x="8" y="9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56" y="87"/>
                    <a:pt x="88" y="57"/>
                    <a:pt x="112" y="20"/>
                  </a:cubicBezTo>
                  <a:cubicBezTo>
                    <a:pt x="96" y="9"/>
                    <a:pt x="96" y="9"/>
                    <a:pt x="96" y="9"/>
                  </a:cubicBezTo>
                  <a:moveTo>
                    <a:pt x="83" y="0"/>
                  </a:moveTo>
                  <a:cubicBezTo>
                    <a:pt x="61" y="32"/>
                    <a:pt x="33" y="60"/>
                    <a:pt x="0" y="81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41" y="70"/>
                    <a:pt x="71" y="42"/>
                    <a:pt x="94" y="8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246">
              <a:extLst>
                <a:ext uri="{FF2B5EF4-FFF2-40B4-BE49-F238E27FC236}">
                  <a16:creationId xmlns:a16="http://schemas.microsoft.com/office/drawing/2014/main" id="{FC942231-5445-41D8-A378-5E81FE1DC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3317" y="484188"/>
              <a:ext cx="203200" cy="134938"/>
            </a:xfrm>
            <a:custGeom>
              <a:avLst/>
              <a:gdLst>
                <a:gd name="T0" fmla="*/ 48 w 53"/>
                <a:gd name="T1" fmla="*/ 10 h 47"/>
                <a:gd name="T2" fmla="*/ 35 w 53"/>
                <a:gd name="T3" fmla="*/ 45 h 47"/>
                <a:gd name="T4" fmla="*/ 40 w 53"/>
                <a:gd name="T5" fmla="*/ 47 h 47"/>
                <a:gd name="T6" fmla="*/ 53 w 53"/>
                <a:gd name="T7" fmla="*/ 12 h 47"/>
                <a:gd name="T8" fmla="*/ 48 w 53"/>
                <a:gd name="T9" fmla="*/ 10 h 47"/>
                <a:gd name="T10" fmla="*/ 26 w 53"/>
                <a:gd name="T11" fmla="*/ 4 h 47"/>
                <a:gd name="T12" fmla="*/ 15 w 53"/>
                <a:gd name="T13" fmla="*/ 37 h 47"/>
                <a:gd name="T14" fmla="*/ 33 w 53"/>
                <a:gd name="T15" fmla="*/ 44 h 47"/>
                <a:gd name="T16" fmla="*/ 45 w 53"/>
                <a:gd name="T17" fmla="*/ 10 h 47"/>
                <a:gd name="T18" fmla="*/ 26 w 53"/>
                <a:gd name="T19" fmla="*/ 4 h 47"/>
                <a:gd name="T20" fmla="*/ 11 w 53"/>
                <a:gd name="T21" fmla="*/ 0 h 47"/>
                <a:gd name="T22" fmla="*/ 0 w 53"/>
                <a:gd name="T23" fmla="*/ 31 h 47"/>
                <a:gd name="T24" fmla="*/ 12 w 53"/>
                <a:gd name="T25" fmla="*/ 36 h 47"/>
                <a:gd name="T26" fmla="*/ 24 w 53"/>
                <a:gd name="T27" fmla="*/ 3 h 47"/>
                <a:gd name="T28" fmla="*/ 11 w 53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47">
                  <a:moveTo>
                    <a:pt x="48" y="10"/>
                  </a:moveTo>
                  <a:cubicBezTo>
                    <a:pt x="44" y="22"/>
                    <a:pt x="40" y="34"/>
                    <a:pt x="35" y="45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5" y="36"/>
                    <a:pt x="49" y="24"/>
                    <a:pt x="53" y="12"/>
                  </a:cubicBezTo>
                  <a:cubicBezTo>
                    <a:pt x="48" y="10"/>
                    <a:pt x="48" y="10"/>
                    <a:pt x="48" y="10"/>
                  </a:cubicBezTo>
                  <a:moveTo>
                    <a:pt x="26" y="4"/>
                  </a:moveTo>
                  <a:cubicBezTo>
                    <a:pt x="23" y="15"/>
                    <a:pt x="19" y="26"/>
                    <a:pt x="15" y="37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7" y="33"/>
                    <a:pt x="42" y="21"/>
                    <a:pt x="45" y="10"/>
                  </a:cubicBezTo>
                  <a:cubicBezTo>
                    <a:pt x="26" y="4"/>
                    <a:pt x="26" y="4"/>
                    <a:pt x="26" y="4"/>
                  </a:cubicBezTo>
                  <a:moveTo>
                    <a:pt x="11" y="0"/>
                  </a:moveTo>
                  <a:cubicBezTo>
                    <a:pt x="8" y="10"/>
                    <a:pt x="4" y="20"/>
                    <a:pt x="0" y="31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7" y="25"/>
                    <a:pt x="21" y="14"/>
                    <a:pt x="24" y="3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247">
              <a:extLst>
                <a:ext uri="{FF2B5EF4-FFF2-40B4-BE49-F238E27FC236}">
                  <a16:creationId xmlns:a16="http://schemas.microsoft.com/office/drawing/2014/main" id="{76A2CFA0-2C7C-49D9-B358-E9894A7B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2129367" cy="1112838"/>
            </a:xfrm>
            <a:custGeom>
              <a:avLst/>
              <a:gdLst>
                <a:gd name="T0" fmla="*/ 541 w 554"/>
                <a:gd name="T1" fmla="*/ 0 h 386"/>
                <a:gd name="T2" fmla="*/ 538 w 554"/>
                <a:gd name="T3" fmla="*/ 0 h 386"/>
                <a:gd name="T4" fmla="*/ 538 w 554"/>
                <a:gd name="T5" fmla="*/ 0 h 386"/>
                <a:gd name="T6" fmla="*/ 552 w 554"/>
                <a:gd name="T7" fmla="*/ 88 h 386"/>
                <a:gd name="T8" fmla="*/ 542 w 554"/>
                <a:gd name="T9" fmla="*/ 164 h 386"/>
                <a:gd name="T10" fmla="*/ 540 w 554"/>
                <a:gd name="T11" fmla="*/ 171 h 386"/>
                <a:gd name="T12" fmla="*/ 528 w 554"/>
                <a:gd name="T13" fmla="*/ 204 h 386"/>
                <a:gd name="T14" fmla="*/ 500 w 554"/>
                <a:gd name="T15" fmla="*/ 255 h 386"/>
                <a:gd name="T16" fmla="*/ 413 w 554"/>
                <a:gd name="T17" fmla="*/ 339 h 386"/>
                <a:gd name="T18" fmla="*/ 317 w 554"/>
                <a:gd name="T19" fmla="*/ 377 h 386"/>
                <a:gd name="T20" fmla="*/ 258 w 554"/>
                <a:gd name="T21" fmla="*/ 383 h 386"/>
                <a:gd name="T22" fmla="*/ 253 w 554"/>
                <a:gd name="T23" fmla="*/ 383 h 386"/>
                <a:gd name="T24" fmla="*/ 230 w 554"/>
                <a:gd name="T25" fmla="*/ 382 h 386"/>
                <a:gd name="T26" fmla="*/ 29 w 554"/>
                <a:gd name="T27" fmla="*/ 272 h 386"/>
                <a:gd name="T28" fmla="*/ 0 w 554"/>
                <a:gd name="T29" fmla="*/ 227 h 386"/>
                <a:gd name="T30" fmla="*/ 0 w 554"/>
                <a:gd name="T31" fmla="*/ 233 h 386"/>
                <a:gd name="T32" fmla="*/ 27 w 554"/>
                <a:gd name="T33" fmla="*/ 273 h 386"/>
                <a:gd name="T34" fmla="*/ 229 w 554"/>
                <a:gd name="T35" fmla="*/ 384 h 386"/>
                <a:gd name="T36" fmla="*/ 252 w 554"/>
                <a:gd name="T37" fmla="*/ 385 h 386"/>
                <a:gd name="T38" fmla="*/ 258 w 554"/>
                <a:gd name="T39" fmla="*/ 386 h 386"/>
                <a:gd name="T40" fmla="*/ 317 w 554"/>
                <a:gd name="T41" fmla="*/ 380 h 386"/>
                <a:gd name="T42" fmla="*/ 414 w 554"/>
                <a:gd name="T43" fmla="*/ 341 h 386"/>
                <a:gd name="T44" fmla="*/ 502 w 554"/>
                <a:gd name="T45" fmla="*/ 256 h 386"/>
                <a:gd name="T46" fmla="*/ 531 w 554"/>
                <a:gd name="T47" fmla="*/ 205 h 386"/>
                <a:gd name="T48" fmla="*/ 542 w 554"/>
                <a:gd name="T49" fmla="*/ 172 h 386"/>
                <a:gd name="T50" fmla="*/ 544 w 554"/>
                <a:gd name="T51" fmla="*/ 165 h 386"/>
                <a:gd name="T52" fmla="*/ 554 w 554"/>
                <a:gd name="T53" fmla="*/ 88 h 386"/>
                <a:gd name="T54" fmla="*/ 541 w 554"/>
                <a:gd name="T55" fmla="*/ 0 h 386"/>
                <a:gd name="T56" fmla="*/ 541 w 554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4" h="386">
                  <a:moveTo>
                    <a:pt x="541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47" y="28"/>
                    <a:pt x="552" y="58"/>
                    <a:pt x="552" y="88"/>
                  </a:cubicBezTo>
                  <a:cubicBezTo>
                    <a:pt x="552" y="114"/>
                    <a:pt x="548" y="140"/>
                    <a:pt x="542" y="164"/>
                  </a:cubicBezTo>
                  <a:cubicBezTo>
                    <a:pt x="541" y="166"/>
                    <a:pt x="541" y="169"/>
                    <a:pt x="540" y="171"/>
                  </a:cubicBezTo>
                  <a:cubicBezTo>
                    <a:pt x="537" y="182"/>
                    <a:pt x="533" y="193"/>
                    <a:pt x="528" y="204"/>
                  </a:cubicBezTo>
                  <a:cubicBezTo>
                    <a:pt x="521" y="222"/>
                    <a:pt x="511" y="239"/>
                    <a:pt x="500" y="255"/>
                  </a:cubicBezTo>
                  <a:cubicBezTo>
                    <a:pt x="477" y="289"/>
                    <a:pt x="447" y="317"/>
                    <a:pt x="413" y="339"/>
                  </a:cubicBezTo>
                  <a:cubicBezTo>
                    <a:pt x="384" y="357"/>
                    <a:pt x="351" y="370"/>
                    <a:pt x="317" y="377"/>
                  </a:cubicBezTo>
                  <a:cubicBezTo>
                    <a:pt x="298" y="381"/>
                    <a:pt x="278" y="383"/>
                    <a:pt x="258" y="383"/>
                  </a:cubicBezTo>
                  <a:cubicBezTo>
                    <a:pt x="256" y="383"/>
                    <a:pt x="254" y="383"/>
                    <a:pt x="253" y="383"/>
                  </a:cubicBezTo>
                  <a:cubicBezTo>
                    <a:pt x="245" y="383"/>
                    <a:pt x="237" y="382"/>
                    <a:pt x="230" y="382"/>
                  </a:cubicBezTo>
                  <a:cubicBezTo>
                    <a:pt x="148" y="374"/>
                    <a:pt x="77" y="332"/>
                    <a:pt x="29" y="272"/>
                  </a:cubicBezTo>
                  <a:cubicBezTo>
                    <a:pt x="18" y="258"/>
                    <a:pt x="8" y="243"/>
                    <a:pt x="0" y="227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8" y="247"/>
                    <a:pt x="17" y="260"/>
                    <a:pt x="27" y="273"/>
                  </a:cubicBezTo>
                  <a:cubicBezTo>
                    <a:pt x="75" y="334"/>
                    <a:pt x="147" y="376"/>
                    <a:pt x="229" y="384"/>
                  </a:cubicBezTo>
                  <a:cubicBezTo>
                    <a:pt x="237" y="385"/>
                    <a:pt x="245" y="385"/>
                    <a:pt x="252" y="385"/>
                  </a:cubicBezTo>
                  <a:cubicBezTo>
                    <a:pt x="254" y="386"/>
                    <a:pt x="256" y="386"/>
                    <a:pt x="258" y="386"/>
                  </a:cubicBezTo>
                  <a:cubicBezTo>
                    <a:pt x="279" y="386"/>
                    <a:pt x="298" y="383"/>
                    <a:pt x="317" y="380"/>
                  </a:cubicBezTo>
                  <a:cubicBezTo>
                    <a:pt x="352" y="372"/>
                    <a:pt x="385" y="359"/>
                    <a:pt x="414" y="341"/>
                  </a:cubicBezTo>
                  <a:cubicBezTo>
                    <a:pt x="449" y="319"/>
                    <a:pt x="479" y="290"/>
                    <a:pt x="502" y="256"/>
                  </a:cubicBezTo>
                  <a:cubicBezTo>
                    <a:pt x="513" y="240"/>
                    <a:pt x="523" y="223"/>
                    <a:pt x="531" y="205"/>
                  </a:cubicBezTo>
                  <a:cubicBezTo>
                    <a:pt x="535" y="194"/>
                    <a:pt x="539" y="183"/>
                    <a:pt x="542" y="172"/>
                  </a:cubicBezTo>
                  <a:cubicBezTo>
                    <a:pt x="543" y="170"/>
                    <a:pt x="544" y="167"/>
                    <a:pt x="544" y="165"/>
                  </a:cubicBezTo>
                  <a:cubicBezTo>
                    <a:pt x="551" y="140"/>
                    <a:pt x="554" y="115"/>
                    <a:pt x="554" y="88"/>
                  </a:cubicBezTo>
                  <a:cubicBezTo>
                    <a:pt x="554" y="58"/>
                    <a:pt x="550" y="28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248">
              <a:extLst>
                <a:ext uri="{FF2B5EF4-FFF2-40B4-BE49-F238E27FC236}">
                  <a16:creationId xmlns:a16="http://schemas.microsoft.com/office/drawing/2014/main" id="{4AC6BA33-ED4A-422B-B8B7-0EDA37E8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33" y="1144589"/>
              <a:ext cx="298451" cy="123825"/>
            </a:xfrm>
            <a:custGeom>
              <a:avLst/>
              <a:gdLst>
                <a:gd name="T0" fmla="*/ 6 w 78"/>
                <a:gd name="T1" fmla="*/ 0 h 43"/>
                <a:gd name="T2" fmla="*/ 0 w 78"/>
                <a:gd name="T3" fmla="*/ 11 h 43"/>
                <a:gd name="T4" fmla="*/ 6 w 78"/>
                <a:gd name="T5" fmla="*/ 14 h 43"/>
                <a:gd name="T6" fmla="*/ 74 w 78"/>
                <a:gd name="T7" fmla="*/ 43 h 43"/>
                <a:gd name="T8" fmla="*/ 78 w 78"/>
                <a:gd name="T9" fmla="*/ 31 h 43"/>
                <a:gd name="T10" fmla="*/ 6 w 7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3">
                  <a:moveTo>
                    <a:pt x="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28" y="26"/>
                    <a:pt x="51" y="36"/>
                    <a:pt x="74" y="43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52" y="23"/>
                    <a:pt x="28" y="13"/>
                    <a:pt x="6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249">
              <a:extLst>
                <a:ext uri="{FF2B5EF4-FFF2-40B4-BE49-F238E27FC236}">
                  <a16:creationId xmlns:a16="http://schemas.microsoft.com/office/drawing/2014/main" id="{80D0355D-852B-4B27-AE73-C24A59D64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954088"/>
              <a:ext cx="226484" cy="179388"/>
            </a:xfrm>
            <a:custGeom>
              <a:avLst/>
              <a:gdLst>
                <a:gd name="T0" fmla="*/ 0 w 59"/>
                <a:gd name="T1" fmla="*/ 0 h 62"/>
                <a:gd name="T2" fmla="*/ 0 w 59"/>
                <a:gd name="T3" fmla="*/ 17 h 62"/>
                <a:gd name="T4" fmla="*/ 53 w 59"/>
                <a:gd name="T5" fmla="*/ 62 h 62"/>
                <a:gd name="T6" fmla="*/ 59 w 59"/>
                <a:gd name="T7" fmla="*/ 51 h 62"/>
                <a:gd name="T8" fmla="*/ 0 w 5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2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6" y="34"/>
                    <a:pt x="33" y="48"/>
                    <a:pt x="53" y="6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37" y="36"/>
                    <a:pt x="17" y="19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250">
              <a:extLst>
                <a:ext uri="{FF2B5EF4-FFF2-40B4-BE49-F238E27FC236}">
                  <a16:creationId xmlns:a16="http://schemas.microsoft.com/office/drawing/2014/main" id="{D8050D14-A6A3-4449-81C1-A7158E8D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18" y="1166814"/>
              <a:ext cx="565151" cy="144463"/>
            </a:xfrm>
            <a:custGeom>
              <a:avLst/>
              <a:gdLst>
                <a:gd name="T0" fmla="*/ 141 w 147"/>
                <a:gd name="T1" fmla="*/ 0 h 50"/>
                <a:gd name="T2" fmla="*/ 0 w 147"/>
                <a:gd name="T3" fmla="*/ 38 h 50"/>
                <a:gd name="T4" fmla="*/ 1 w 147"/>
                <a:gd name="T5" fmla="*/ 50 h 50"/>
                <a:gd name="T6" fmla="*/ 147 w 147"/>
                <a:gd name="T7" fmla="*/ 11 h 50"/>
                <a:gd name="T8" fmla="*/ 141 w 14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50">
                  <a:moveTo>
                    <a:pt x="141" y="0"/>
                  </a:moveTo>
                  <a:cubicBezTo>
                    <a:pt x="98" y="22"/>
                    <a:pt x="50" y="35"/>
                    <a:pt x="0" y="38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52" y="47"/>
                    <a:pt x="101" y="34"/>
                    <a:pt x="147" y="11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251">
              <a:extLst>
                <a:ext uri="{FF2B5EF4-FFF2-40B4-BE49-F238E27FC236}">
                  <a16:creationId xmlns:a16="http://schemas.microsoft.com/office/drawing/2014/main" id="{994E455F-C475-40AE-9FA4-E6EBAAB86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085" y="169863"/>
              <a:ext cx="438151" cy="812800"/>
            </a:xfrm>
            <a:custGeom>
              <a:avLst/>
              <a:gdLst>
                <a:gd name="T0" fmla="*/ 108 w 114"/>
                <a:gd name="T1" fmla="*/ 0 h 282"/>
                <a:gd name="T2" fmla="*/ 96 w 114"/>
                <a:gd name="T3" fmla="*/ 1 h 282"/>
                <a:gd name="T4" fmla="*/ 88 w 114"/>
                <a:gd name="T5" fmla="*/ 111 h 282"/>
                <a:gd name="T6" fmla="*/ 0 w 114"/>
                <a:gd name="T7" fmla="*/ 274 h 282"/>
                <a:gd name="T8" fmla="*/ 9 w 114"/>
                <a:gd name="T9" fmla="*/ 282 h 282"/>
                <a:gd name="T10" fmla="*/ 65 w 114"/>
                <a:gd name="T11" fmla="*/ 205 h 282"/>
                <a:gd name="T12" fmla="*/ 108 w 114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82">
                  <a:moveTo>
                    <a:pt x="108" y="0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9" y="37"/>
                    <a:pt x="96" y="74"/>
                    <a:pt x="88" y="111"/>
                  </a:cubicBezTo>
                  <a:cubicBezTo>
                    <a:pt x="73" y="174"/>
                    <a:pt x="42" y="230"/>
                    <a:pt x="0" y="274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30" y="259"/>
                    <a:pt x="49" y="234"/>
                    <a:pt x="65" y="205"/>
                  </a:cubicBezTo>
                  <a:cubicBezTo>
                    <a:pt x="100" y="140"/>
                    <a:pt x="114" y="69"/>
                    <a:pt x="108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252">
              <a:extLst>
                <a:ext uri="{FF2B5EF4-FFF2-40B4-BE49-F238E27FC236}">
                  <a16:creationId xmlns:a16="http://schemas.microsoft.com/office/drawing/2014/main" id="{4FE123C6-352A-44AB-BEDC-76C4C4D5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267" y="977901"/>
              <a:ext cx="152400" cy="106363"/>
            </a:xfrm>
            <a:custGeom>
              <a:avLst/>
              <a:gdLst>
                <a:gd name="T0" fmla="*/ 31 w 40"/>
                <a:gd name="T1" fmla="*/ 0 h 37"/>
                <a:gd name="T2" fmla="*/ 0 w 40"/>
                <a:gd name="T3" fmla="*/ 28 h 37"/>
                <a:gd name="T4" fmla="*/ 8 w 40"/>
                <a:gd name="T5" fmla="*/ 37 h 37"/>
                <a:gd name="T6" fmla="*/ 40 w 40"/>
                <a:gd name="T7" fmla="*/ 9 h 37"/>
                <a:gd name="T8" fmla="*/ 31 w 40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7">
                  <a:moveTo>
                    <a:pt x="31" y="0"/>
                  </a:moveTo>
                  <a:cubicBezTo>
                    <a:pt x="21" y="10"/>
                    <a:pt x="11" y="19"/>
                    <a:pt x="0" y="2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9" y="29"/>
                    <a:pt x="29" y="19"/>
                    <a:pt x="40" y="9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253">
              <a:extLst>
                <a:ext uri="{FF2B5EF4-FFF2-40B4-BE49-F238E27FC236}">
                  <a16:creationId xmlns:a16="http://schemas.microsoft.com/office/drawing/2014/main" id="{0E90D170-9544-42ED-A1E3-5B833749D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51" y="1173164"/>
              <a:ext cx="0" cy="23813"/>
            </a:xfrm>
            <a:custGeom>
              <a:avLst/>
              <a:gdLst>
                <a:gd name="T0" fmla="*/ 0 h 15"/>
                <a:gd name="T1" fmla="*/ 0 h 15"/>
                <a:gd name="T2" fmla="*/ 9 h 15"/>
                <a:gd name="T3" fmla="*/ 15 h 15"/>
                <a:gd name="T4" fmla="*/ 9 h 15"/>
                <a:gd name="T5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254">
              <a:extLst>
                <a:ext uri="{FF2B5EF4-FFF2-40B4-BE49-F238E27FC236}">
                  <a16:creationId xmlns:a16="http://schemas.microsoft.com/office/drawing/2014/main" id="{F8F85BF3-FC0E-43C5-816B-B1B5A12D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51" y="1173164"/>
              <a:ext cx="0" cy="23813"/>
            </a:xfrm>
            <a:custGeom>
              <a:avLst/>
              <a:gdLst>
                <a:gd name="T0" fmla="*/ 0 h 15"/>
                <a:gd name="T1" fmla="*/ 0 h 15"/>
                <a:gd name="T2" fmla="*/ 9 h 15"/>
                <a:gd name="T3" fmla="*/ 15 h 15"/>
                <a:gd name="T4" fmla="*/ 9 h 15"/>
                <a:gd name="T5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255">
              <a:extLst>
                <a:ext uri="{FF2B5EF4-FFF2-40B4-BE49-F238E27FC236}">
                  <a16:creationId xmlns:a16="http://schemas.microsoft.com/office/drawing/2014/main" id="{7983CE5A-9E8B-413A-AAA2-2E5A214AD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06133" cy="1392238"/>
            </a:xfrm>
            <a:custGeom>
              <a:avLst/>
              <a:gdLst>
                <a:gd name="T0" fmla="*/ 642 w 652"/>
                <a:gd name="T1" fmla="*/ 0 h 483"/>
                <a:gd name="T2" fmla="*/ 638 w 652"/>
                <a:gd name="T3" fmla="*/ 0 h 483"/>
                <a:gd name="T4" fmla="*/ 648 w 652"/>
                <a:gd name="T5" fmla="*/ 88 h 483"/>
                <a:gd name="T6" fmla="*/ 258 w 652"/>
                <a:gd name="T7" fmla="*/ 480 h 483"/>
                <a:gd name="T8" fmla="*/ 0 w 652"/>
                <a:gd name="T9" fmla="*/ 381 h 483"/>
                <a:gd name="T10" fmla="*/ 0 w 652"/>
                <a:gd name="T11" fmla="*/ 386 h 483"/>
                <a:gd name="T12" fmla="*/ 258 w 652"/>
                <a:gd name="T13" fmla="*/ 483 h 483"/>
                <a:gd name="T14" fmla="*/ 652 w 652"/>
                <a:gd name="T15" fmla="*/ 88 h 483"/>
                <a:gd name="T16" fmla="*/ 642 w 652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483">
                  <a:moveTo>
                    <a:pt x="642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45" y="28"/>
                    <a:pt x="648" y="58"/>
                    <a:pt x="648" y="88"/>
                  </a:cubicBezTo>
                  <a:cubicBezTo>
                    <a:pt x="648" y="304"/>
                    <a:pt x="473" y="480"/>
                    <a:pt x="258" y="480"/>
                  </a:cubicBezTo>
                  <a:cubicBezTo>
                    <a:pt x="159" y="480"/>
                    <a:pt x="68" y="442"/>
                    <a:pt x="0" y="381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69" y="446"/>
                    <a:pt x="159" y="483"/>
                    <a:pt x="258" y="483"/>
                  </a:cubicBezTo>
                  <a:cubicBezTo>
                    <a:pt x="475" y="483"/>
                    <a:pt x="652" y="306"/>
                    <a:pt x="652" y="88"/>
                  </a:cubicBezTo>
                  <a:cubicBezTo>
                    <a:pt x="652" y="58"/>
                    <a:pt x="648" y="28"/>
                    <a:pt x="64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256">
              <a:extLst>
                <a:ext uri="{FF2B5EF4-FFF2-40B4-BE49-F238E27FC236}">
                  <a16:creationId xmlns:a16="http://schemas.microsoft.com/office/drawing/2014/main" id="{882D0954-D3F1-4BF7-A247-5D711C11F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719917" cy="1557338"/>
            </a:xfrm>
            <a:custGeom>
              <a:avLst/>
              <a:gdLst>
                <a:gd name="T0" fmla="*/ 699 w 708"/>
                <a:gd name="T1" fmla="*/ 0 h 540"/>
                <a:gd name="T2" fmla="*/ 697 w 708"/>
                <a:gd name="T3" fmla="*/ 0 h 540"/>
                <a:gd name="T4" fmla="*/ 706 w 708"/>
                <a:gd name="T5" fmla="*/ 88 h 540"/>
                <a:gd name="T6" fmla="*/ 258 w 708"/>
                <a:gd name="T7" fmla="*/ 538 h 540"/>
                <a:gd name="T8" fmla="*/ 0 w 708"/>
                <a:gd name="T9" fmla="*/ 455 h 540"/>
                <a:gd name="T10" fmla="*/ 0 w 708"/>
                <a:gd name="T11" fmla="*/ 458 h 540"/>
                <a:gd name="T12" fmla="*/ 258 w 708"/>
                <a:gd name="T13" fmla="*/ 540 h 540"/>
                <a:gd name="T14" fmla="*/ 626 w 708"/>
                <a:gd name="T15" fmla="*/ 348 h 540"/>
                <a:gd name="T16" fmla="*/ 625 w 708"/>
                <a:gd name="T17" fmla="*/ 347 h 540"/>
                <a:gd name="T18" fmla="*/ 631 w 708"/>
                <a:gd name="T19" fmla="*/ 341 h 540"/>
                <a:gd name="T20" fmla="*/ 696 w 708"/>
                <a:gd name="T21" fmla="*/ 192 h 540"/>
                <a:gd name="T22" fmla="*/ 696 w 708"/>
                <a:gd name="T23" fmla="*/ 191 h 540"/>
                <a:gd name="T24" fmla="*/ 698 w 708"/>
                <a:gd name="T25" fmla="*/ 179 h 540"/>
                <a:gd name="T26" fmla="*/ 699 w 708"/>
                <a:gd name="T27" fmla="*/ 180 h 540"/>
                <a:gd name="T28" fmla="*/ 708 w 708"/>
                <a:gd name="T29" fmla="*/ 88 h 540"/>
                <a:gd name="T30" fmla="*/ 705 w 708"/>
                <a:gd name="T31" fmla="*/ 36 h 540"/>
                <a:gd name="T32" fmla="*/ 705 w 708"/>
                <a:gd name="T33" fmla="*/ 36 h 540"/>
                <a:gd name="T34" fmla="*/ 704 w 708"/>
                <a:gd name="T35" fmla="*/ 30 h 540"/>
                <a:gd name="T36" fmla="*/ 699 w 708"/>
                <a:gd name="T3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8" h="540">
                  <a:moveTo>
                    <a:pt x="699" y="0"/>
                  </a:moveTo>
                  <a:cubicBezTo>
                    <a:pt x="697" y="0"/>
                    <a:pt x="697" y="0"/>
                    <a:pt x="697" y="0"/>
                  </a:cubicBezTo>
                  <a:cubicBezTo>
                    <a:pt x="703" y="29"/>
                    <a:pt x="706" y="58"/>
                    <a:pt x="706" y="88"/>
                  </a:cubicBezTo>
                  <a:cubicBezTo>
                    <a:pt x="706" y="336"/>
                    <a:pt x="505" y="538"/>
                    <a:pt x="258" y="538"/>
                  </a:cubicBezTo>
                  <a:cubicBezTo>
                    <a:pt x="162" y="538"/>
                    <a:pt x="73" y="507"/>
                    <a:pt x="0" y="455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73" y="509"/>
                    <a:pt x="162" y="540"/>
                    <a:pt x="258" y="540"/>
                  </a:cubicBezTo>
                  <a:cubicBezTo>
                    <a:pt x="410" y="540"/>
                    <a:pt x="545" y="464"/>
                    <a:pt x="626" y="348"/>
                  </a:cubicBezTo>
                  <a:cubicBezTo>
                    <a:pt x="625" y="347"/>
                    <a:pt x="625" y="347"/>
                    <a:pt x="625" y="347"/>
                  </a:cubicBezTo>
                  <a:cubicBezTo>
                    <a:pt x="631" y="341"/>
                    <a:pt x="631" y="341"/>
                    <a:pt x="631" y="341"/>
                  </a:cubicBezTo>
                  <a:cubicBezTo>
                    <a:pt x="661" y="296"/>
                    <a:pt x="684" y="246"/>
                    <a:pt x="696" y="192"/>
                  </a:cubicBezTo>
                  <a:cubicBezTo>
                    <a:pt x="696" y="191"/>
                    <a:pt x="696" y="191"/>
                    <a:pt x="696" y="191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9" y="180"/>
                    <a:pt x="699" y="180"/>
                    <a:pt x="699" y="180"/>
                  </a:cubicBezTo>
                  <a:cubicBezTo>
                    <a:pt x="705" y="150"/>
                    <a:pt x="708" y="120"/>
                    <a:pt x="708" y="88"/>
                  </a:cubicBezTo>
                  <a:cubicBezTo>
                    <a:pt x="708" y="71"/>
                    <a:pt x="707" y="53"/>
                    <a:pt x="705" y="36"/>
                  </a:cubicBezTo>
                  <a:cubicBezTo>
                    <a:pt x="705" y="36"/>
                    <a:pt x="705" y="36"/>
                    <a:pt x="705" y="36"/>
                  </a:cubicBezTo>
                  <a:cubicBezTo>
                    <a:pt x="704" y="30"/>
                    <a:pt x="704" y="30"/>
                    <a:pt x="704" y="30"/>
                  </a:cubicBezTo>
                  <a:cubicBezTo>
                    <a:pt x="703" y="20"/>
                    <a:pt x="701" y="10"/>
                    <a:pt x="699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257">
              <a:extLst>
                <a:ext uri="{FF2B5EF4-FFF2-40B4-BE49-F238E27FC236}">
                  <a16:creationId xmlns:a16="http://schemas.microsoft.com/office/drawing/2014/main" id="{E3B3FBA1-D225-4444-8315-238389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2214033" cy="1176338"/>
            </a:xfrm>
            <a:custGeom>
              <a:avLst/>
              <a:gdLst>
                <a:gd name="T0" fmla="*/ 564 w 576"/>
                <a:gd name="T1" fmla="*/ 0 h 408"/>
                <a:gd name="T2" fmla="*/ 561 w 576"/>
                <a:gd name="T3" fmla="*/ 0 h 408"/>
                <a:gd name="T4" fmla="*/ 561 w 576"/>
                <a:gd name="T5" fmla="*/ 0 h 408"/>
                <a:gd name="T6" fmla="*/ 574 w 576"/>
                <a:gd name="T7" fmla="*/ 88 h 408"/>
                <a:gd name="T8" fmla="*/ 563 w 576"/>
                <a:gd name="T9" fmla="*/ 170 h 408"/>
                <a:gd name="T10" fmla="*/ 561 w 576"/>
                <a:gd name="T11" fmla="*/ 178 h 408"/>
                <a:gd name="T12" fmla="*/ 549 w 576"/>
                <a:gd name="T13" fmla="*/ 212 h 408"/>
                <a:gd name="T14" fmla="*/ 518 w 576"/>
                <a:gd name="T15" fmla="*/ 267 h 408"/>
                <a:gd name="T16" fmla="*/ 424 w 576"/>
                <a:gd name="T17" fmla="*/ 358 h 408"/>
                <a:gd name="T18" fmla="*/ 321 w 576"/>
                <a:gd name="T19" fmla="*/ 399 h 408"/>
                <a:gd name="T20" fmla="*/ 258 w 576"/>
                <a:gd name="T21" fmla="*/ 405 h 408"/>
                <a:gd name="T22" fmla="*/ 252 w 576"/>
                <a:gd name="T23" fmla="*/ 405 h 408"/>
                <a:gd name="T24" fmla="*/ 227 w 576"/>
                <a:gd name="T25" fmla="*/ 404 h 408"/>
                <a:gd name="T26" fmla="*/ 11 w 576"/>
                <a:gd name="T27" fmla="*/ 285 h 408"/>
                <a:gd name="T28" fmla="*/ 0 w 576"/>
                <a:gd name="T29" fmla="*/ 269 h 408"/>
                <a:gd name="T30" fmla="*/ 0 w 576"/>
                <a:gd name="T31" fmla="*/ 274 h 408"/>
                <a:gd name="T32" fmla="*/ 9 w 576"/>
                <a:gd name="T33" fmla="*/ 287 h 408"/>
                <a:gd name="T34" fmla="*/ 227 w 576"/>
                <a:gd name="T35" fmla="*/ 406 h 408"/>
                <a:gd name="T36" fmla="*/ 252 w 576"/>
                <a:gd name="T37" fmla="*/ 408 h 408"/>
                <a:gd name="T38" fmla="*/ 258 w 576"/>
                <a:gd name="T39" fmla="*/ 408 h 408"/>
                <a:gd name="T40" fmla="*/ 276 w 576"/>
                <a:gd name="T41" fmla="*/ 407 h 408"/>
                <a:gd name="T42" fmla="*/ 276 w 576"/>
                <a:gd name="T43" fmla="*/ 407 h 408"/>
                <a:gd name="T44" fmla="*/ 322 w 576"/>
                <a:gd name="T45" fmla="*/ 401 h 408"/>
                <a:gd name="T46" fmla="*/ 426 w 576"/>
                <a:gd name="T47" fmla="*/ 360 h 408"/>
                <a:gd name="T48" fmla="*/ 521 w 576"/>
                <a:gd name="T49" fmla="*/ 269 h 408"/>
                <a:gd name="T50" fmla="*/ 551 w 576"/>
                <a:gd name="T51" fmla="*/ 213 h 408"/>
                <a:gd name="T52" fmla="*/ 564 w 576"/>
                <a:gd name="T53" fmla="*/ 178 h 408"/>
                <a:gd name="T54" fmla="*/ 566 w 576"/>
                <a:gd name="T55" fmla="*/ 170 h 408"/>
                <a:gd name="T56" fmla="*/ 576 w 576"/>
                <a:gd name="T57" fmla="*/ 88 h 408"/>
                <a:gd name="T58" fmla="*/ 564 w 576"/>
                <a:gd name="T59" fmla="*/ 0 h 408"/>
                <a:gd name="T60" fmla="*/ 564 w 576"/>
                <a:gd name="T6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6" h="408">
                  <a:moveTo>
                    <a:pt x="564" y="0"/>
                  </a:moveTo>
                  <a:cubicBezTo>
                    <a:pt x="561" y="0"/>
                    <a:pt x="561" y="0"/>
                    <a:pt x="561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69" y="28"/>
                    <a:pt x="574" y="58"/>
                    <a:pt x="574" y="88"/>
                  </a:cubicBezTo>
                  <a:cubicBezTo>
                    <a:pt x="574" y="116"/>
                    <a:pt x="570" y="144"/>
                    <a:pt x="563" y="170"/>
                  </a:cubicBezTo>
                  <a:cubicBezTo>
                    <a:pt x="563" y="172"/>
                    <a:pt x="562" y="175"/>
                    <a:pt x="561" y="178"/>
                  </a:cubicBezTo>
                  <a:cubicBezTo>
                    <a:pt x="558" y="189"/>
                    <a:pt x="553" y="201"/>
                    <a:pt x="549" y="212"/>
                  </a:cubicBezTo>
                  <a:cubicBezTo>
                    <a:pt x="540" y="232"/>
                    <a:pt x="530" y="250"/>
                    <a:pt x="518" y="267"/>
                  </a:cubicBezTo>
                  <a:cubicBezTo>
                    <a:pt x="494" y="304"/>
                    <a:pt x="462" y="334"/>
                    <a:pt x="424" y="358"/>
                  </a:cubicBezTo>
                  <a:cubicBezTo>
                    <a:pt x="393" y="377"/>
                    <a:pt x="358" y="391"/>
                    <a:pt x="321" y="399"/>
                  </a:cubicBezTo>
                  <a:cubicBezTo>
                    <a:pt x="301" y="403"/>
                    <a:pt x="280" y="405"/>
                    <a:pt x="258" y="405"/>
                  </a:cubicBezTo>
                  <a:cubicBezTo>
                    <a:pt x="256" y="405"/>
                    <a:pt x="254" y="405"/>
                    <a:pt x="252" y="405"/>
                  </a:cubicBezTo>
                  <a:cubicBezTo>
                    <a:pt x="244" y="405"/>
                    <a:pt x="236" y="404"/>
                    <a:pt x="227" y="404"/>
                  </a:cubicBezTo>
                  <a:cubicBezTo>
                    <a:pt x="140" y="395"/>
                    <a:pt x="63" y="351"/>
                    <a:pt x="11" y="285"/>
                  </a:cubicBezTo>
                  <a:cubicBezTo>
                    <a:pt x="7" y="280"/>
                    <a:pt x="3" y="275"/>
                    <a:pt x="0" y="269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3" y="278"/>
                    <a:pt x="6" y="283"/>
                    <a:pt x="9" y="287"/>
                  </a:cubicBezTo>
                  <a:cubicBezTo>
                    <a:pt x="62" y="353"/>
                    <a:pt x="139" y="398"/>
                    <a:pt x="227" y="406"/>
                  </a:cubicBezTo>
                  <a:cubicBezTo>
                    <a:pt x="235" y="407"/>
                    <a:pt x="244" y="408"/>
                    <a:pt x="252" y="408"/>
                  </a:cubicBezTo>
                  <a:cubicBezTo>
                    <a:pt x="254" y="408"/>
                    <a:pt x="256" y="408"/>
                    <a:pt x="258" y="408"/>
                  </a:cubicBezTo>
                  <a:cubicBezTo>
                    <a:pt x="264" y="408"/>
                    <a:pt x="270" y="408"/>
                    <a:pt x="276" y="407"/>
                  </a:cubicBezTo>
                  <a:cubicBezTo>
                    <a:pt x="276" y="407"/>
                    <a:pt x="276" y="407"/>
                    <a:pt x="276" y="407"/>
                  </a:cubicBezTo>
                  <a:cubicBezTo>
                    <a:pt x="292" y="406"/>
                    <a:pt x="307" y="404"/>
                    <a:pt x="322" y="401"/>
                  </a:cubicBezTo>
                  <a:cubicBezTo>
                    <a:pt x="359" y="394"/>
                    <a:pt x="394" y="379"/>
                    <a:pt x="426" y="360"/>
                  </a:cubicBezTo>
                  <a:cubicBezTo>
                    <a:pt x="463" y="336"/>
                    <a:pt x="496" y="305"/>
                    <a:pt x="521" y="269"/>
                  </a:cubicBezTo>
                  <a:cubicBezTo>
                    <a:pt x="533" y="252"/>
                    <a:pt x="543" y="233"/>
                    <a:pt x="551" y="213"/>
                  </a:cubicBezTo>
                  <a:cubicBezTo>
                    <a:pt x="556" y="202"/>
                    <a:pt x="560" y="190"/>
                    <a:pt x="564" y="178"/>
                  </a:cubicBezTo>
                  <a:cubicBezTo>
                    <a:pt x="564" y="176"/>
                    <a:pt x="565" y="173"/>
                    <a:pt x="566" y="170"/>
                  </a:cubicBezTo>
                  <a:cubicBezTo>
                    <a:pt x="573" y="144"/>
                    <a:pt x="576" y="117"/>
                    <a:pt x="576" y="88"/>
                  </a:cubicBezTo>
                  <a:cubicBezTo>
                    <a:pt x="576" y="58"/>
                    <a:pt x="572" y="28"/>
                    <a:pt x="564" y="0"/>
                  </a:cubicBezTo>
                  <a:cubicBezTo>
                    <a:pt x="564" y="0"/>
                    <a:pt x="564" y="0"/>
                    <a:pt x="564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5EB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258">
              <a:extLst>
                <a:ext uri="{FF2B5EF4-FFF2-40B4-BE49-F238E27FC236}">
                  <a16:creationId xmlns:a16="http://schemas.microsoft.com/office/drawing/2014/main" id="{3604F4BE-B717-4669-9723-B92A1683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165225"/>
              <a:ext cx="1767417" cy="273050"/>
            </a:xfrm>
            <a:custGeom>
              <a:avLst/>
              <a:gdLst>
                <a:gd name="T0" fmla="*/ 0 w 460"/>
                <a:gd name="T1" fmla="*/ 0 h 95"/>
                <a:gd name="T2" fmla="*/ 0 w 460"/>
                <a:gd name="T3" fmla="*/ 3 h 95"/>
                <a:gd name="T4" fmla="*/ 259 w 460"/>
                <a:gd name="T5" fmla="*/ 95 h 95"/>
                <a:gd name="T6" fmla="*/ 460 w 460"/>
                <a:gd name="T7" fmla="*/ 42 h 95"/>
                <a:gd name="T8" fmla="*/ 459 w 460"/>
                <a:gd name="T9" fmla="*/ 40 h 95"/>
                <a:gd name="T10" fmla="*/ 459 w 460"/>
                <a:gd name="T11" fmla="*/ 40 h 95"/>
                <a:gd name="T12" fmla="*/ 259 w 460"/>
                <a:gd name="T13" fmla="*/ 93 h 95"/>
                <a:gd name="T14" fmla="*/ 0 w 460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95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73" y="63"/>
                    <a:pt x="165" y="95"/>
                    <a:pt x="259" y="95"/>
                  </a:cubicBezTo>
                  <a:cubicBezTo>
                    <a:pt x="327" y="95"/>
                    <a:pt x="396" y="78"/>
                    <a:pt x="460" y="42"/>
                  </a:cubicBezTo>
                  <a:cubicBezTo>
                    <a:pt x="459" y="40"/>
                    <a:pt x="459" y="40"/>
                    <a:pt x="459" y="40"/>
                  </a:cubicBezTo>
                  <a:cubicBezTo>
                    <a:pt x="459" y="40"/>
                    <a:pt x="459" y="40"/>
                    <a:pt x="459" y="40"/>
                  </a:cubicBezTo>
                  <a:cubicBezTo>
                    <a:pt x="395" y="76"/>
                    <a:pt x="327" y="93"/>
                    <a:pt x="259" y="93"/>
                  </a:cubicBezTo>
                  <a:cubicBezTo>
                    <a:pt x="165" y="93"/>
                    <a:pt x="73" y="60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259">
              <a:extLst>
                <a:ext uri="{FF2B5EF4-FFF2-40B4-BE49-F238E27FC236}">
                  <a16:creationId xmlns:a16="http://schemas.microsoft.com/office/drawing/2014/main" id="{74C5D3FA-91FF-457A-9189-74C2EF58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44600"/>
              <a:ext cx="1013884" cy="260350"/>
            </a:xfrm>
            <a:custGeom>
              <a:avLst/>
              <a:gdLst>
                <a:gd name="T0" fmla="*/ 0 w 264"/>
                <a:gd name="T1" fmla="*/ 0 h 90"/>
                <a:gd name="T2" fmla="*/ 0 w 264"/>
                <a:gd name="T3" fmla="*/ 4 h 90"/>
                <a:gd name="T4" fmla="*/ 258 w 264"/>
                <a:gd name="T5" fmla="*/ 90 h 90"/>
                <a:gd name="T6" fmla="*/ 264 w 264"/>
                <a:gd name="T7" fmla="*/ 90 h 90"/>
                <a:gd name="T8" fmla="*/ 264 w 264"/>
                <a:gd name="T9" fmla="*/ 88 h 90"/>
                <a:gd name="T10" fmla="*/ 264 w 264"/>
                <a:gd name="T11" fmla="*/ 88 h 90"/>
                <a:gd name="T12" fmla="*/ 258 w 264"/>
                <a:gd name="T13" fmla="*/ 88 h 90"/>
                <a:gd name="T14" fmla="*/ 0 w 264"/>
                <a:gd name="T1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9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72" y="58"/>
                    <a:pt x="161" y="90"/>
                    <a:pt x="258" y="90"/>
                  </a:cubicBezTo>
                  <a:cubicBezTo>
                    <a:pt x="260" y="90"/>
                    <a:pt x="262" y="90"/>
                    <a:pt x="264" y="90"/>
                  </a:cubicBezTo>
                  <a:cubicBezTo>
                    <a:pt x="264" y="88"/>
                    <a:pt x="264" y="88"/>
                    <a:pt x="264" y="88"/>
                  </a:cubicBezTo>
                  <a:cubicBezTo>
                    <a:pt x="264" y="88"/>
                    <a:pt x="264" y="88"/>
                    <a:pt x="264" y="88"/>
                  </a:cubicBezTo>
                  <a:cubicBezTo>
                    <a:pt x="262" y="88"/>
                    <a:pt x="260" y="88"/>
                    <a:pt x="258" y="88"/>
                  </a:cubicBezTo>
                  <a:cubicBezTo>
                    <a:pt x="161" y="88"/>
                    <a:pt x="72" y="55"/>
                    <a:pt x="0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260">
              <a:extLst>
                <a:ext uri="{FF2B5EF4-FFF2-40B4-BE49-F238E27FC236}">
                  <a16:creationId xmlns:a16="http://schemas.microsoft.com/office/drawing/2014/main" id="{8E91F721-A52D-4550-8133-E77E0D60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1" y="0"/>
              <a:ext cx="42333" cy="236538"/>
            </a:xfrm>
            <a:custGeom>
              <a:avLst/>
              <a:gdLst>
                <a:gd name="T0" fmla="*/ 2 w 11"/>
                <a:gd name="T1" fmla="*/ 0 h 82"/>
                <a:gd name="T2" fmla="*/ 0 w 11"/>
                <a:gd name="T3" fmla="*/ 0 h 82"/>
                <a:gd name="T4" fmla="*/ 9 w 11"/>
                <a:gd name="T5" fmla="*/ 82 h 82"/>
                <a:gd name="T6" fmla="*/ 11 w 11"/>
                <a:gd name="T7" fmla="*/ 82 h 82"/>
                <a:gd name="T8" fmla="*/ 2 w 11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7"/>
                    <a:pt x="8" y="54"/>
                    <a:pt x="9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54"/>
                    <a:pt x="8" y="27"/>
                    <a:pt x="2" y="0"/>
                  </a:cubicBez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261">
              <a:extLst>
                <a:ext uri="{FF2B5EF4-FFF2-40B4-BE49-F238E27FC236}">
                  <a16:creationId xmlns:a16="http://schemas.microsoft.com/office/drawing/2014/main" id="{332B5063-8EF4-4574-A885-C172F8485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9917" y="230188"/>
              <a:ext cx="3490384" cy="26988"/>
            </a:xfrm>
            <a:custGeom>
              <a:avLst/>
              <a:gdLst>
                <a:gd name="T0" fmla="*/ 884 w 908"/>
                <a:gd name="T1" fmla="*/ 0 h 9"/>
                <a:gd name="T2" fmla="*/ 758 w 908"/>
                <a:gd name="T3" fmla="*/ 0 h 9"/>
                <a:gd name="T4" fmla="*/ 750 w 908"/>
                <a:gd name="T5" fmla="*/ 6 h 9"/>
                <a:gd name="T6" fmla="*/ 747 w 908"/>
                <a:gd name="T7" fmla="*/ 2 h 9"/>
                <a:gd name="T8" fmla="*/ 750 w 908"/>
                <a:gd name="T9" fmla="*/ 0 h 9"/>
                <a:gd name="T10" fmla="*/ 264 w 908"/>
                <a:gd name="T11" fmla="*/ 0 h 9"/>
                <a:gd name="T12" fmla="*/ 256 w 908"/>
                <a:gd name="T13" fmla="*/ 6 h 9"/>
                <a:gd name="T14" fmla="*/ 252 w 908"/>
                <a:gd name="T15" fmla="*/ 2 h 9"/>
                <a:gd name="T16" fmla="*/ 255 w 908"/>
                <a:gd name="T17" fmla="*/ 0 h 9"/>
                <a:gd name="T18" fmla="*/ 0 w 908"/>
                <a:gd name="T19" fmla="*/ 0 h 9"/>
                <a:gd name="T20" fmla="*/ 0 w 908"/>
                <a:gd name="T21" fmla="*/ 9 h 9"/>
                <a:gd name="T22" fmla="*/ 186 w 908"/>
                <a:gd name="T23" fmla="*/ 9 h 9"/>
                <a:gd name="T24" fmla="*/ 184 w 908"/>
                <a:gd name="T25" fmla="*/ 8 h 9"/>
                <a:gd name="T26" fmla="*/ 191 w 908"/>
                <a:gd name="T27" fmla="*/ 1 h 9"/>
                <a:gd name="T28" fmla="*/ 199 w 908"/>
                <a:gd name="T29" fmla="*/ 9 h 9"/>
                <a:gd name="T30" fmla="*/ 885 w 908"/>
                <a:gd name="T31" fmla="*/ 9 h 9"/>
                <a:gd name="T32" fmla="*/ 884 w 908"/>
                <a:gd name="T33" fmla="*/ 0 h 9"/>
                <a:gd name="T34" fmla="*/ 905 w 908"/>
                <a:gd name="T35" fmla="*/ 0 h 9"/>
                <a:gd name="T36" fmla="*/ 890 w 908"/>
                <a:gd name="T37" fmla="*/ 0 h 9"/>
                <a:gd name="T38" fmla="*/ 892 w 908"/>
                <a:gd name="T39" fmla="*/ 9 h 9"/>
                <a:gd name="T40" fmla="*/ 908 w 908"/>
                <a:gd name="T41" fmla="*/ 9 h 9"/>
                <a:gd name="T42" fmla="*/ 905 w 908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8" h="9">
                  <a:moveTo>
                    <a:pt x="884" y="0"/>
                  </a:moveTo>
                  <a:cubicBezTo>
                    <a:pt x="758" y="0"/>
                    <a:pt x="758" y="0"/>
                    <a:pt x="758" y="0"/>
                  </a:cubicBezTo>
                  <a:cubicBezTo>
                    <a:pt x="750" y="6"/>
                    <a:pt x="750" y="6"/>
                    <a:pt x="750" y="6"/>
                  </a:cubicBezTo>
                  <a:cubicBezTo>
                    <a:pt x="747" y="2"/>
                    <a:pt x="747" y="2"/>
                    <a:pt x="747" y="2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2" y="2"/>
                    <a:pt x="252" y="2"/>
                    <a:pt x="252" y="2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885" y="9"/>
                    <a:pt x="885" y="9"/>
                    <a:pt x="885" y="9"/>
                  </a:cubicBezTo>
                  <a:cubicBezTo>
                    <a:pt x="884" y="6"/>
                    <a:pt x="884" y="3"/>
                    <a:pt x="884" y="0"/>
                  </a:cubicBezTo>
                  <a:moveTo>
                    <a:pt x="905" y="0"/>
                  </a:moveTo>
                  <a:cubicBezTo>
                    <a:pt x="890" y="0"/>
                    <a:pt x="890" y="0"/>
                    <a:pt x="890" y="0"/>
                  </a:cubicBezTo>
                  <a:cubicBezTo>
                    <a:pt x="890" y="3"/>
                    <a:pt x="891" y="6"/>
                    <a:pt x="892" y="9"/>
                  </a:cubicBezTo>
                  <a:cubicBezTo>
                    <a:pt x="908" y="9"/>
                    <a:pt x="908" y="9"/>
                    <a:pt x="908" y="9"/>
                  </a:cubicBezTo>
                  <a:cubicBezTo>
                    <a:pt x="906" y="7"/>
                    <a:pt x="905" y="3"/>
                    <a:pt x="905" y="0"/>
                  </a:cubicBezTo>
                </a:path>
              </a:pathLst>
            </a:cu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262">
              <a:extLst>
                <a:ext uri="{FF2B5EF4-FFF2-40B4-BE49-F238E27FC236}">
                  <a16:creationId xmlns:a16="http://schemas.microsoft.com/office/drawing/2014/main" id="{3E18E25B-11CC-43F9-B8DF-EF65D8326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6885" y="233364"/>
              <a:ext cx="1629833" cy="403225"/>
            </a:xfrm>
            <a:custGeom>
              <a:avLst/>
              <a:gdLst>
                <a:gd name="T0" fmla="*/ 424 w 424"/>
                <a:gd name="T1" fmla="*/ 131 h 140"/>
                <a:gd name="T2" fmla="*/ 409 w 424"/>
                <a:gd name="T3" fmla="*/ 131 h 140"/>
                <a:gd name="T4" fmla="*/ 408 w 424"/>
                <a:gd name="T5" fmla="*/ 136 h 140"/>
                <a:gd name="T6" fmla="*/ 409 w 424"/>
                <a:gd name="T7" fmla="*/ 140 h 140"/>
                <a:gd name="T8" fmla="*/ 424 w 424"/>
                <a:gd name="T9" fmla="*/ 140 h 140"/>
                <a:gd name="T10" fmla="*/ 423 w 424"/>
                <a:gd name="T11" fmla="*/ 136 h 140"/>
                <a:gd name="T12" fmla="*/ 424 w 424"/>
                <a:gd name="T13" fmla="*/ 131 h 140"/>
                <a:gd name="T14" fmla="*/ 7 w 424"/>
                <a:gd name="T15" fmla="*/ 0 h 140"/>
                <a:gd name="T16" fmla="*/ 0 w 424"/>
                <a:gd name="T17" fmla="*/ 7 h 140"/>
                <a:gd name="T18" fmla="*/ 2 w 424"/>
                <a:gd name="T19" fmla="*/ 8 h 140"/>
                <a:gd name="T20" fmla="*/ 106 w 424"/>
                <a:gd name="T21" fmla="*/ 114 h 140"/>
                <a:gd name="T22" fmla="*/ 110 w 424"/>
                <a:gd name="T23" fmla="*/ 110 h 140"/>
                <a:gd name="T24" fmla="*/ 117 w 424"/>
                <a:gd name="T25" fmla="*/ 117 h 140"/>
                <a:gd name="T26" fmla="*/ 113 w 424"/>
                <a:gd name="T27" fmla="*/ 120 h 140"/>
                <a:gd name="T28" fmla="*/ 133 w 424"/>
                <a:gd name="T29" fmla="*/ 140 h 140"/>
                <a:gd name="T30" fmla="*/ 153 w 424"/>
                <a:gd name="T31" fmla="*/ 140 h 140"/>
                <a:gd name="T32" fmla="*/ 152 w 424"/>
                <a:gd name="T33" fmla="*/ 139 h 140"/>
                <a:gd name="T34" fmla="*/ 156 w 424"/>
                <a:gd name="T35" fmla="*/ 135 h 140"/>
                <a:gd name="T36" fmla="*/ 161 w 424"/>
                <a:gd name="T37" fmla="*/ 140 h 140"/>
                <a:gd name="T38" fmla="*/ 402 w 424"/>
                <a:gd name="T39" fmla="*/ 140 h 140"/>
                <a:gd name="T40" fmla="*/ 402 w 424"/>
                <a:gd name="T41" fmla="*/ 136 h 140"/>
                <a:gd name="T42" fmla="*/ 403 w 424"/>
                <a:gd name="T43" fmla="*/ 131 h 140"/>
                <a:gd name="T44" fmla="*/ 226 w 424"/>
                <a:gd name="T45" fmla="*/ 131 h 140"/>
                <a:gd name="T46" fmla="*/ 221 w 424"/>
                <a:gd name="T47" fmla="*/ 135 h 140"/>
                <a:gd name="T48" fmla="*/ 218 w 424"/>
                <a:gd name="T49" fmla="*/ 131 h 140"/>
                <a:gd name="T50" fmla="*/ 218 w 424"/>
                <a:gd name="T51" fmla="*/ 131 h 140"/>
                <a:gd name="T52" fmla="*/ 137 w 424"/>
                <a:gd name="T53" fmla="*/ 131 h 140"/>
                <a:gd name="T54" fmla="*/ 15 w 424"/>
                <a:gd name="T55" fmla="*/ 8 h 140"/>
                <a:gd name="T56" fmla="*/ 7 w 424"/>
                <a:gd name="T5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4" h="140">
                  <a:moveTo>
                    <a:pt x="424" y="131"/>
                  </a:moveTo>
                  <a:cubicBezTo>
                    <a:pt x="409" y="131"/>
                    <a:pt x="409" y="131"/>
                    <a:pt x="409" y="131"/>
                  </a:cubicBezTo>
                  <a:cubicBezTo>
                    <a:pt x="409" y="132"/>
                    <a:pt x="408" y="134"/>
                    <a:pt x="408" y="136"/>
                  </a:cubicBezTo>
                  <a:cubicBezTo>
                    <a:pt x="408" y="137"/>
                    <a:pt x="409" y="139"/>
                    <a:pt x="409" y="140"/>
                  </a:cubicBezTo>
                  <a:cubicBezTo>
                    <a:pt x="424" y="140"/>
                    <a:pt x="424" y="140"/>
                    <a:pt x="424" y="140"/>
                  </a:cubicBezTo>
                  <a:cubicBezTo>
                    <a:pt x="423" y="139"/>
                    <a:pt x="423" y="137"/>
                    <a:pt x="423" y="136"/>
                  </a:cubicBezTo>
                  <a:cubicBezTo>
                    <a:pt x="423" y="134"/>
                    <a:pt x="423" y="132"/>
                    <a:pt x="424" y="131"/>
                  </a:cubicBezTo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402" y="140"/>
                    <a:pt x="402" y="140"/>
                    <a:pt x="402" y="140"/>
                  </a:cubicBezTo>
                  <a:cubicBezTo>
                    <a:pt x="402" y="139"/>
                    <a:pt x="402" y="137"/>
                    <a:pt x="402" y="136"/>
                  </a:cubicBezTo>
                  <a:cubicBezTo>
                    <a:pt x="402" y="134"/>
                    <a:pt x="402" y="132"/>
                    <a:pt x="403" y="131"/>
                  </a:cubicBezTo>
                  <a:cubicBezTo>
                    <a:pt x="226" y="131"/>
                    <a:pt x="226" y="131"/>
                    <a:pt x="226" y="131"/>
                  </a:cubicBezTo>
                  <a:cubicBezTo>
                    <a:pt x="221" y="135"/>
                    <a:pt x="221" y="135"/>
                    <a:pt x="221" y="135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263">
              <a:extLst>
                <a:ext uri="{FF2B5EF4-FFF2-40B4-BE49-F238E27FC236}">
                  <a16:creationId xmlns:a16="http://schemas.microsoft.com/office/drawing/2014/main" id="{B675FFC7-F618-487B-84CF-C11352443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5468" y="515938"/>
              <a:ext cx="3026833" cy="749300"/>
            </a:xfrm>
            <a:custGeom>
              <a:avLst/>
              <a:gdLst>
                <a:gd name="T0" fmla="*/ 784 w 788"/>
                <a:gd name="T1" fmla="*/ 251 h 260"/>
                <a:gd name="T2" fmla="*/ 769 w 788"/>
                <a:gd name="T3" fmla="*/ 251 h 260"/>
                <a:gd name="T4" fmla="*/ 771 w 788"/>
                <a:gd name="T5" fmla="*/ 260 h 260"/>
                <a:gd name="T6" fmla="*/ 788 w 788"/>
                <a:gd name="T7" fmla="*/ 260 h 260"/>
                <a:gd name="T8" fmla="*/ 784 w 788"/>
                <a:gd name="T9" fmla="*/ 251 h 260"/>
                <a:gd name="T10" fmla="*/ 2 w 788"/>
                <a:gd name="T11" fmla="*/ 0 h 260"/>
                <a:gd name="T12" fmla="*/ 0 w 788"/>
                <a:gd name="T13" fmla="*/ 12 h 260"/>
                <a:gd name="T14" fmla="*/ 0 w 788"/>
                <a:gd name="T15" fmla="*/ 13 h 260"/>
                <a:gd name="T16" fmla="*/ 247 w 788"/>
                <a:gd name="T17" fmla="*/ 259 h 260"/>
                <a:gd name="T18" fmla="*/ 249 w 788"/>
                <a:gd name="T19" fmla="*/ 260 h 260"/>
                <a:gd name="T20" fmla="*/ 765 w 788"/>
                <a:gd name="T21" fmla="*/ 260 h 260"/>
                <a:gd name="T22" fmla="*/ 763 w 788"/>
                <a:gd name="T23" fmla="*/ 251 h 260"/>
                <a:gd name="T24" fmla="*/ 253 w 788"/>
                <a:gd name="T25" fmla="*/ 251 h 260"/>
                <a:gd name="T26" fmla="*/ 167 w 788"/>
                <a:gd name="T27" fmla="*/ 165 h 260"/>
                <a:gd name="T28" fmla="*/ 164 w 788"/>
                <a:gd name="T29" fmla="*/ 168 h 260"/>
                <a:gd name="T30" fmla="*/ 157 w 788"/>
                <a:gd name="T31" fmla="*/ 161 h 260"/>
                <a:gd name="T32" fmla="*/ 160 w 788"/>
                <a:gd name="T33" fmla="*/ 158 h 260"/>
                <a:gd name="T34" fmla="*/ 3 w 788"/>
                <a:gd name="T35" fmla="*/ 1 h 260"/>
                <a:gd name="T36" fmla="*/ 2 w 788"/>
                <a:gd name="T3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8" h="260">
                  <a:moveTo>
                    <a:pt x="784" y="251"/>
                  </a:moveTo>
                  <a:cubicBezTo>
                    <a:pt x="769" y="251"/>
                    <a:pt x="769" y="251"/>
                    <a:pt x="769" y="251"/>
                  </a:cubicBezTo>
                  <a:cubicBezTo>
                    <a:pt x="769" y="254"/>
                    <a:pt x="770" y="257"/>
                    <a:pt x="771" y="260"/>
                  </a:cubicBezTo>
                  <a:cubicBezTo>
                    <a:pt x="788" y="260"/>
                    <a:pt x="788" y="260"/>
                    <a:pt x="788" y="260"/>
                  </a:cubicBezTo>
                  <a:cubicBezTo>
                    <a:pt x="786" y="258"/>
                    <a:pt x="784" y="254"/>
                    <a:pt x="784" y="251"/>
                  </a:cubicBezTo>
                  <a:moveTo>
                    <a:pt x="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47" y="259"/>
                    <a:pt x="247" y="259"/>
                    <a:pt x="247" y="259"/>
                  </a:cubicBezTo>
                  <a:cubicBezTo>
                    <a:pt x="249" y="260"/>
                    <a:pt x="249" y="260"/>
                    <a:pt x="249" y="260"/>
                  </a:cubicBezTo>
                  <a:cubicBezTo>
                    <a:pt x="765" y="260"/>
                    <a:pt x="765" y="260"/>
                    <a:pt x="765" y="260"/>
                  </a:cubicBezTo>
                  <a:cubicBezTo>
                    <a:pt x="764" y="257"/>
                    <a:pt x="763" y="254"/>
                    <a:pt x="763" y="251"/>
                  </a:cubicBezTo>
                  <a:cubicBezTo>
                    <a:pt x="253" y="251"/>
                    <a:pt x="253" y="251"/>
                    <a:pt x="253" y="251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4" y="168"/>
                    <a:pt x="164" y="168"/>
                    <a:pt x="164" y="168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60" y="158"/>
                    <a:pt x="160" y="158"/>
                    <a:pt x="160" y="15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264">
              <a:extLst>
                <a:ext uri="{FF2B5EF4-FFF2-40B4-BE49-F238E27FC236}">
                  <a16:creationId xmlns:a16="http://schemas.microsoft.com/office/drawing/2014/main" id="{27BA06D0-25C3-447A-A5B2-78C2C460A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718" y="550864"/>
              <a:ext cx="599017" cy="449263"/>
            </a:xfrm>
            <a:custGeom>
              <a:avLst/>
              <a:gdLst>
                <a:gd name="T0" fmla="*/ 270 w 283"/>
                <a:gd name="T1" fmla="*/ 0 h 283"/>
                <a:gd name="T2" fmla="*/ 263 w 283"/>
                <a:gd name="T3" fmla="*/ 7 h 283"/>
                <a:gd name="T4" fmla="*/ 5 w 283"/>
                <a:gd name="T5" fmla="*/ 265 h 283"/>
                <a:gd name="T6" fmla="*/ 0 w 283"/>
                <a:gd name="T7" fmla="*/ 270 h 283"/>
                <a:gd name="T8" fmla="*/ 12 w 283"/>
                <a:gd name="T9" fmla="*/ 283 h 283"/>
                <a:gd name="T10" fmla="*/ 18 w 283"/>
                <a:gd name="T11" fmla="*/ 278 h 283"/>
                <a:gd name="T12" fmla="*/ 275 w 283"/>
                <a:gd name="T13" fmla="*/ 18 h 283"/>
                <a:gd name="T14" fmla="*/ 283 w 283"/>
                <a:gd name="T15" fmla="*/ 13 h 283"/>
                <a:gd name="T16" fmla="*/ 270 w 283"/>
                <a:gd name="T1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270" y="0"/>
                  </a:moveTo>
                  <a:lnTo>
                    <a:pt x="263" y="7"/>
                  </a:lnTo>
                  <a:lnTo>
                    <a:pt x="5" y="265"/>
                  </a:lnTo>
                  <a:lnTo>
                    <a:pt x="0" y="270"/>
                  </a:lnTo>
                  <a:lnTo>
                    <a:pt x="12" y="283"/>
                  </a:lnTo>
                  <a:lnTo>
                    <a:pt x="18" y="278"/>
                  </a:lnTo>
                  <a:lnTo>
                    <a:pt x="275" y="18"/>
                  </a:lnTo>
                  <a:lnTo>
                    <a:pt x="283" y="13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265">
              <a:extLst>
                <a:ext uri="{FF2B5EF4-FFF2-40B4-BE49-F238E27FC236}">
                  <a16:creationId xmlns:a16="http://schemas.microsoft.com/office/drawing/2014/main" id="{9AAF101C-6F52-4573-BE45-A53C5E207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718" y="550864"/>
              <a:ext cx="599017" cy="449263"/>
            </a:xfrm>
            <a:custGeom>
              <a:avLst/>
              <a:gdLst>
                <a:gd name="T0" fmla="*/ 270 w 283"/>
                <a:gd name="T1" fmla="*/ 0 h 283"/>
                <a:gd name="T2" fmla="*/ 263 w 283"/>
                <a:gd name="T3" fmla="*/ 7 h 283"/>
                <a:gd name="T4" fmla="*/ 5 w 283"/>
                <a:gd name="T5" fmla="*/ 265 h 283"/>
                <a:gd name="T6" fmla="*/ 0 w 283"/>
                <a:gd name="T7" fmla="*/ 270 h 283"/>
                <a:gd name="T8" fmla="*/ 12 w 283"/>
                <a:gd name="T9" fmla="*/ 283 h 283"/>
                <a:gd name="T10" fmla="*/ 18 w 283"/>
                <a:gd name="T11" fmla="*/ 278 h 283"/>
                <a:gd name="T12" fmla="*/ 275 w 283"/>
                <a:gd name="T13" fmla="*/ 18 h 283"/>
                <a:gd name="T14" fmla="*/ 283 w 283"/>
                <a:gd name="T15" fmla="*/ 13 h 283"/>
                <a:gd name="T16" fmla="*/ 270 w 283"/>
                <a:gd name="T1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270" y="0"/>
                  </a:moveTo>
                  <a:lnTo>
                    <a:pt x="263" y="7"/>
                  </a:lnTo>
                  <a:lnTo>
                    <a:pt x="5" y="265"/>
                  </a:lnTo>
                  <a:lnTo>
                    <a:pt x="0" y="270"/>
                  </a:lnTo>
                  <a:lnTo>
                    <a:pt x="12" y="283"/>
                  </a:lnTo>
                  <a:lnTo>
                    <a:pt x="18" y="278"/>
                  </a:lnTo>
                  <a:lnTo>
                    <a:pt x="275" y="18"/>
                  </a:lnTo>
                  <a:lnTo>
                    <a:pt x="283" y="13"/>
                  </a:lnTo>
                  <a:lnTo>
                    <a:pt x="270" y="0"/>
                  </a:lnTo>
                </a:path>
              </a:pathLst>
            </a:cu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266">
              <a:extLst>
                <a:ext uri="{FF2B5EF4-FFF2-40B4-BE49-F238E27FC236}">
                  <a16:creationId xmlns:a16="http://schemas.microsoft.com/office/drawing/2014/main" id="{89C8956B-DEF6-40E2-AFE4-CA2252F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618" y="0"/>
              <a:ext cx="165100" cy="103188"/>
            </a:xfrm>
            <a:custGeom>
              <a:avLst/>
              <a:gdLst>
                <a:gd name="T0" fmla="*/ 78 w 78"/>
                <a:gd name="T1" fmla="*/ 0 h 65"/>
                <a:gd name="T2" fmla="*/ 54 w 78"/>
                <a:gd name="T3" fmla="*/ 0 h 65"/>
                <a:gd name="T4" fmla="*/ 0 w 78"/>
                <a:gd name="T5" fmla="*/ 54 h 65"/>
                <a:gd name="T6" fmla="*/ 12 w 78"/>
                <a:gd name="T7" fmla="*/ 65 h 65"/>
                <a:gd name="T8" fmla="*/ 78 w 7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5">
                  <a:moveTo>
                    <a:pt x="78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12" y="6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267">
              <a:extLst>
                <a:ext uri="{FF2B5EF4-FFF2-40B4-BE49-F238E27FC236}">
                  <a16:creationId xmlns:a16="http://schemas.microsoft.com/office/drawing/2014/main" id="{CECA7AA9-E342-456B-97E5-33D8C172F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618" y="3763"/>
              <a:ext cx="165100" cy="103188"/>
            </a:xfrm>
            <a:custGeom>
              <a:avLst/>
              <a:gdLst>
                <a:gd name="T0" fmla="*/ 78 w 78"/>
                <a:gd name="T1" fmla="*/ 0 h 65"/>
                <a:gd name="T2" fmla="*/ 54 w 78"/>
                <a:gd name="T3" fmla="*/ 0 h 65"/>
                <a:gd name="T4" fmla="*/ 0 w 78"/>
                <a:gd name="T5" fmla="*/ 54 h 65"/>
                <a:gd name="T6" fmla="*/ 12 w 78"/>
                <a:gd name="T7" fmla="*/ 65 h 65"/>
                <a:gd name="T8" fmla="*/ 78 w 7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5">
                  <a:moveTo>
                    <a:pt x="78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12" y="65"/>
                  </a:lnTo>
                  <a:lnTo>
                    <a:pt x="78" y="0"/>
                  </a:ln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268">
              <a:extLst>
                <a:ext uri="{FF2B5EF4-FFF2-40B4-BE49-F238E27FC236}">
                  <a16:creationId xmlns:a16="http://schemas.microsoft.com/office/drawing/2014/main" id="{EF3B7DBC-F74B-4FEA-BCF4-6231966EA6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2417" y="979489"/>
              <a:ext cx="1811867" cy="511175"/>
            </a:xfrm>
            <a:custGeom>
              <a:avLst/>
              <a:gdLst>
                <a:gd name="T0" fmla="*/ 472 w 472"/>
                <a:gd name="T1" fmla="*/ 168 h 177"/>
                <a:gd name="T2" fmla="*/ 456 w 472"/>
                <a:gd name="T3" fmla="*/ 168 h 177"/>
                <a:gd name="T4" fmla="*/ 454 w 472"/>
                <a:gd name="T5" fmla="*/ 177 h 177"/>
                <a:gd name="T6" fmla="*/ 454 w 472"/>
                <a:gd name="T7" fmla="*/ 177 h 177"/>
                <a:gd name="T8" fmla="*/ 469 w 472"/>
                <a:gd name="T9" fmla="*/ 177 h 177"/>
                <a:gd name="T10" fmla="*/ 469 w 472"/>
                <a:gd name="T11" fmla="*/ 177 h 177"/>
                <a:gd name="T12" fmla="*/ 472 w 472"/>
                <a:gd name="T13" fmla="*/ 168 h 177"/>
                <a:gd name="T14" fmla="*/ 7 w 472"/>
                <a:gd name="T15" fmla="*/ 0 h 177"/>
                <a:gd name="T16" fmla="*/ 6 w 472"/>
                <a:gd name="T17" fmla="*/ 1 h 177"/>
                <a:gd name="T18" fmla="*/ 0 w 472"/>
                <a:gd name="T19" fmla="*/ 7 h 177"/>
                <a:gd name="T20" fmla="*/ 1 w 472"/>
                <a:gd name="T21" fmla="*/ 8 h 177"/>
                <a:gd name="T22" fmla="*/ 170 w 472"/>
                <a:gd name="T23" fmla="*/ 177 h 177"/>
                <a:gd name="T24" fmla="*/ 448 w 472"/>
                <a:gd name="T25" fmla="*/ 177 h 177"/>
                <a:gd name="T26" fmla="*/ 448 w 472"/>
                <a:gd name="T27" fmla="*/ 177 h 177"/>
                <a:gd name="T28" fmla="*/ 449 w 472"/>
                <a:gd name="T29" fmla="*/ 168 h 177"/>
                <a:gd name="T30" fmla="*/ 174 w 472"/>
                <a:gd name="T31" fmla="*/ 168 h 177"/>
                <a:gd name="T32" fmla="*/ 7 w 472"/>
                <a:gd name="T3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2" h="177">
                  <a:moveTo>
                    <a:pt x="472" y="168"/>
                  </a:moveTo>
                  <a:cubicBezTo>
                    <a:pt x="456" y="168"/>
                    <a:pt x="456" y="168"/>
                    <a:pt x="456" y="168"/>
                  </a:cubicBezTo>
                  <a:cubicBezTo>
                    <a:pt x="455" y="171"/>
                    <a:pt x="454" y="174"/>
                    <a:pt x="454" y="177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69" y="177"/>
                    <a:pt x="469" y="177"/>
                    <a:pt x="469" y="177"/>
                  </a:cubicBezTo>
                  <a:cubicBezTo>
                    <a:pt x="469" y="177"/>
                    <a:pt x="469" y="177"/>
                    <a:pt x="469" y="177"/>
                  </a:cubicBezTo>
                  <a:cubicBezTo>
                    <a:pt x="469" y="174"/>
                    <a:pt x="470" y="170"/>
                    <a:pt x="472" y="168"/>
                  </a:cubicBezTo>
                  <a:moveTo>
                    <a:pt x="7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448" y="177"/>
                    <a:pt x="448" y="177"/>
                    <a:pt x="448" y="177"/>
                  </a:cubicBezTo>
                  <a:cubicBezTo>
                    <a:pt x="448" y="177"/>
                    <a:pt x="448" y="177"/>
                    <a:pt x="448" y="177"/>
                  </a:cubicBezTo>
                  <a:cubicBezTo>
                    <a:pt x="448" y="174"/>
                    <a:pt x="449" y="171"/>
                    <a:pt x="449" y="168"/>
                  </a:cubicBezTo>
                  <a:cubicBezTo>
                    <a:pt x="174" y="168"/>
                    <a:pt x="174" y="168"/>
                    <a:pt x="174" y="168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270">
              <a:extLst>
                <a:ext uri="{FF2B5EF4-FFF2-40B4-BE49-F238E27FC236}">
                  <a16:creationId xmlns:a16="http://schemas.microsoft.com/office/drawing/2014/main" id="{9862CA96-5792-441F-898E-DA5FFF44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18" y="7939"/>
              <a:ext cx="1794933" cy="239713"/>
            </a:xfrm>
            <a:custGeom>
              <a:avLst/>
              <a:gdLst>
                <a:gd name="T0" fmla="*/ 848 w 848"/>
                <a:gd name="T1" fmla="*/ 0 h 151"/>
                <a:gd name="T2" fmla="*/ 166 w 848"/>
                <a:gd name="T3" fmla="*/ 0 h 151"/>
                <a:gd name="T4" fmla="*/ 6 w 848"/>
                <a:gd name="T5" fmla="*/ 140 h 151"/>
                <a:gd name="T6" fmla="*/ 0 w 848"/>
                <a:gd name="T7" fmla="*/ 144 h 151"/>
                <a:gd name="T8" fmla="*/ 6 w 848"/>
                <a:gd name="T9" fmla="*/ 151 h 151"/>
                <a:gd name="T10" fmla="*/ 20 w 848"/>
                <a:gd name="T11" fmla="*/ 140 h 151"/>
                <a:gd name="T12" fmla="*/ 169 w 848"/>
                <a:gd name="T13" fmla="*/ 11 h 151"/>
                <a:gd name="T14" fmla="*/ 360 w 848"/>
                <a:gd name="T15" fmla="*/ 11 h 151"/>
                <a:gd name="T16" fmla="*/ 356 w 848"/>
                <a:gd name="T17" fmla="*/ 8 h 151"/>
                <a:gd name="T18" fmla="*/ 363 w 848"/>
                <a:gd name="T19" fmla="*/ 0 h 151"/>
                <a:gd name="T20" fmla="*/ 374 w 848"/>
                <a:gd name="T21" fmla="*/ 11 h 151"/>
                <a:gd name="T22" fmla="*/ 848 w 848"/>
                <a:gd name="T23" fmla="*/ 11 h 151"/>
                <a:gd name="T24" fmla="*/ 848 w 848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8" h="151">
                  <a:moveTo>
                    <a:pt x="848" y="0"/>
                  </a:moveTo>
                  <a:lnTo>
                    <a:pt x="166" y="0"/>
                  </a:lnTo>
                  <a:lnTo>
                    <a:pt x="6" y="140"/>
                  </a:lnTo>
                  <a:lnTo>
                    <a:pt x="0" y="144"/>
                  </a:lnTo>
                  <a:lnTo>
                    <a:pt x="6" y="151"/>
                  </a:lnTo>
                  <a:lnTo>
                    <a:pt x="20" y="140"/>
                  </a:lnTo>
                  <a:lnTo>
                    <a:pt x="169" y="11"/>
                  </a:lnTo>
                  <a:lnTo>
                    <a:pt x="360" y="11"/>
                  </a:lnTo>
                  <a:lnTo>
                    <a:pt x="356" y="8"/>
                  </a:lnTo>
                  <a:lnTo>
                    <a:pt x="363" y="0"/>
                  </a:lnTo>
                  <a:lnTo>
                    <a:pt x="374" y="11"/>
                  </a:lnTo>
                  <a:lnTo>
                    <a:pt x="848" y="1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6D20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271">
              <a:extLst>
                <a:ext uri="{FF2B5EF4-FFF2-40B4-BE49-F238E27FC236}">
                  <a16:creationId xmlns:a16="http://schemas.microsoft.com/office/drawing/2014/main" id="{4A393A4E-C1DB-486F-8406-90DABB7B1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18" y="7939"/>
              <a:ext cx="1794933" cy="239713"/>
            </a:xfrm>
            <a:custGeom>
              <a:avLst/>
              <a:gdLst>
                <a:gd name="T0" fmla="*/ 848 w 848"/>
                <a:gd name="T1" fmla="*/ 0 h 151"/>
                <a:gd name="T2" fmla="*/ 166 w 848"/>
                <a:gd name="T3" fmla="*/ 0 h 151"/>
                <a:gd name="T4" fmla="*/ 6 w 848"/>
                <a:gd name="T5" fmla="*/ 140 h 151"/>
                <a:gd name="T6" fmla="*/ 0 w 848"/>
                <a:gd name="T7" fmla="*/ 144 h 151"/>
                <a:gd name="T8" fmla="*/ 6 w 848"/>
                <a:gd name="T9" fmla="*/ 151 h 151"/>
                <a:gd name="T10" fmla="*/ 20 w 848"/>
                <a:gd name="T11" fmla="*/ 140 h 151"/>
                <a:gd name="T12" fmla="*/ 169 w 848"/>
                <a:gd name="T13" fmla="*/ 11 h 151"/>
                <a:gd name="T14" fmla="*/ 360 w 848"/>
                <a:gd name="T15" fmla="*/ 11 h 151"/>
                <a:gd name="T16" fmla="*/ 356 w 848"/>
                <a:gd name="T17" fmla="*/ 8 h 151"/>
                <a:gd name="T18" fmla="*/ 363 w 848"/>
                <a:gd name="T19" fmla="*/ 0 h 151"/>
                <a:gd name="T20" fmla="*/ 374 w 848"/>
                <a:gd name="T21" fmla="*/ 11 h 151"/>
                <a:gd name="T22" fmla="*/ 848 w 848"/>
                <a:gd name="T23" fmla="*/ 11 h 151"/>
                <a:gd name="T24" fmla="*/ 848 w 848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8" h="151">
                  <a:moveTo>
                    <a:pt x="848" y="0"/>
                  </a:moveTo>
                  <a:lnTo>
                    <a:pt x="166" y="0"/>
                  </a:lnTo>
                  <a:lnTo>
                    <a:pt x="6" y="140"/>
                  </a:lnTo>
                  <a:lnTo>
                    <a:pt x="0" y="144"/>
                  </a:lnTo>
                  <a:lnTo>
                    <a:pt x="6" y="151"/>
                  </a:lnTo>
                  <a:lnTo>
                    <a:pt x="20" y="140"/>
                  </a:lnTo>
                  <a:lnTo>
                    <a:pt x="169" y="11"/>
                  </a:lnTo>
                  <a:lnTo>
                    <a:pt x="360" y="11"/>
                  </a:lnTo>
                  <a:lnTo>
                    <a:pt x="356" y="8"/>
                  </a:lnTo>
                  <a:lnTo>
                    <a:pt x="363" y="0"/>
                  </a:lnTo>
                  <a:lnTo>
                    <a:pt x="374" y="11"/>
                  </a:lnTo>
                  <a:lnTo>
                    <a:pt x="848" y="11"/>
                  </a:lnTo>
                  <a:lnTo>
                    <a:pt x="848" y="0"/>
                  </a:ln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272">
              <a:extLst>
                <a:ext uri="{FF2B5EF4-FFF2-40B4-BE49-F238E27FC236}">
                  <a16:creationId xmlns:a16="http://schemas.microsoft.com/office/drawing/2014/main" id="{72B3A0A0-01FA-4AB2-93E3-E1965B71E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3651" y="7938"/>
              <a:ext cx="1530351" cy="139700"/>
            </a:xfrm>
            <a:custGeom>
              <a:avLst/>
              <a:gdLst>
                <a:gd name="T0" fmla="*/ 396 w 398"/>
                <a:gd name="T1" fmla="*/ 42 h 48"/>
                <a:gd name="T2" fmla="*/ 382 w 398"/>
                <a:gd name="T3" fmla="*/ 42 h 48"/>
                <a:gd name="T4" fmla="*/ 382 w 398"/>
                <a:gd name="T5" fmla="*/ 48 h 48"/>
                <a:gd name="T6" fmla="*/ 398 w 398"/>
                <a:gd name="T7" fmla="*/ 48 h 48"/>
                <a:gd name="T8" fmla="*/ 396 w 398"/>
                <a:gd name="T9" fmla="*/ 42 h 48"/>
                <a:gd name="T10" fmla="*/ 4 w 398"/>
                <a:gd name="T11" fmla="*/ 0 h 48"/>
                <a:gd name="T12" fmla="*/ 0 w 398"/>
                <a:gd name="T13" fmla="*/ 4 h 48"/>
                <a:gd name="T14" fmla="*/ 2 w 398"/>
                <a:gd name="T15" fmla="*/ 6 h 48"/>
                <a:gd name="T16" fmla="*/ 44 w 398"/>
                <a:gd name="T17" fmla="*/ 48 h 48"/>
                <a:gd name="T18" fmla="*/ 376 w 398"/>
                <a:gd name="T19" fmla="*/ 48 h 48"/>
                <a:gd name="T20" fmla="*/ 375 w 398"/>
                <a:gd name="T21" fmla="*/ 42 h 48"/>
                <a:gd name="T22" fmla="*/ 46 w 398"/>
                <a:gd name="T23" fmla="*/ 42 h 48"/>
                <a:gd name="T24" fmla="*/ 10 w 398"/>
                <a:gd name="T25" fmla="*/ 6 h 48"/>
                <a:gd name="T26" fmla="*/ 4 w 398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48">
                  <a:moveTo>
                    <a:pt x="396" y="42"/>
                  </a:moveTo>
                  <a:cubicBezTo>
                    <a:pt x="382" y="42"/>
                    <a:pt x="382" y="42"/>
                    <a:pt x="382" y="42"/>
                  </a:cubicBezTo>
                  <a:cubicBezTo>
                    <a:pt x="382" y="44"/>
                    <a:pt x="382" y="46"/>
                    <a:pt x="382" y="48"/>
                  </a:cubicBezTo>
                  <a:cubicBezTo>
                    <a:pt x="398" y="48"/>
                    <a:pt x="398" y="48"/>
                    <a:pt x="398" y="48"/>
                  </a:cubicBezTo>
                  <a:cubicBezTo>
                    <a:pt x="397" y="46"/>
                    <a:pt x="396" y="44"/>
                    <a:pt x="396" y="42"/>
                  </a:cubicBezTo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376" y="48"/>
                    <a:pt x="376" y="48"/>
                    <a:pt x="376" y="48"/>
                  </a:cubicBezTo>
                  <a:cubicBezTo>
                    <a:pt x="376" y="46"/>
                    <a:pt x="375" y="44"/>
                    <a:pt x="375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273">
              <a:extLst>
                <a:ext uri="{FF2B5EF4-FFF2-40B4-BE49-F238E27FC236}">
                  <a16:creationId xmlns:a16="http://schemas.microsoft.com/office/drawing/2014/main" id="{77891052-95EF-45F6-9DC5-150B3C14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5084" y="400050"/>
              <a:ext cx="1710267" cy="222250"/>
            </a:xfrm>
            <a:custGeom>
              <a:avLst/>
              <a:gdLst>
                <a:gd name="T0" fmla="*/ 583 w 808"/>
                <a:gd name="T1" fmla="*/ 0 h 140"/>
                <a:gd name="T2" fmla="*/ 131 w 808"/>
                <a:gd name="T3" fmla="*/ 0 h 140"/>
                <a:gd name="T4" fmla="*/ 0 w 808"/>
                <a:gd name="T5" fmla="*/ 133 h 140"/>
                <a:gd name="T6" fmla="*/ 0 w 808"/>
                <a:gd name="T7" fmla="*/ 133 h 140"/>
                <a:gd name="T8" fmla="*/ 6 w 808"/>
                <a:gd name="T9" fmla="*/ 140 h 140"/>
                <a:gd name="T10" fmla="*/ 15 w 808"/>
                <a:gd name="T11" fmla="*/ 133 h 140"/>
                <a:gd name="T12" fmla="*/ 136 w 808"/>
                <a:gd name="T13" fmla="*/ 11 h 140"/>
                <a:gd name="T14" fmla="*/ 581 w 808"/>
                <a:gd name="T15" fmla="*/ 11 h 140"/>
                <a:gd name="T16" fmla="*/ 577 w 808"/>
                <a:gd name="T17" fmla="*/ 6 h 140"/>
                <a:gd name="T18" fmla="*/ 583 w 808"/>
                <a:gd name="T19" fmla="*/ 0 h 140"/>
                <a:gd name="T20" fmla="*/ 808 w 808"/>
                <a:gd name="T21" fmla="*/ 0 h 140"/>
                <a:gd name="T22" fmla="*/ 586 w 808"/>
                <a:gd name="T23" fmla="*/ 0 h 140"/>
                <a:gd name="T24" fmla="*/ 596 w 808"/>
                <a:gd name="T25" fmla="*/ 11 h 140"/>
                <a:gd name="T26" fmla="*/ 808 w 808"/>
                <a:gd name="T27" fmla="*/ 11 h 140"/>
                <a:gd name="T28" fmla="*/ 808 w 808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8" h="140">
                  <a:moveTo>
                    <a:pt x="583" y="0"/>
                  </a:moveTo>
                  <a:lnTo>
                    <a:pt x="131" y="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6" y="140"/>
                  </a:lnTo>
                  <a:lnTo>
                    <a:pt x="15" y="133"/>
                  </a:lnTo>
                  <a:lnTo>
                    <a:pt x="136" y="11"/>
                  </a:lnTo>
                  <a:lnTo>
                    <a:pt x="581" y="11"/>
                  </a:lnTo>
                  <a:lnTo>
                    <a:pt x="577" y="6"/>
                  </a:lnTo>
                  <a:lnTo>
                    <a:pt x="583" y="0"/>
                  </a:lnTo>
                  <a:close/>
                  <a:moveTo>
                    <a:pt x="808" y="0"/>
                  </a:moveTo>
                  <a:lnTo>
                    <a:pt x="586" y="0"/>
                  </a:lnTo>
                  <a:lnTo>
                    <a:pt x="596" y="11"/>
                  </a:lnTo>
                  <a:lnTo>
                    <a:pt x="808" y="11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6D2077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274">
              <a:extLst>
                <a:ext uri="{FF2B5EF4-FFF2-40B4-BE49-F238E27FC236}">
                  <a16:creationId xmlns:a16="http://schemas.microsoft.com/office/drawing/2014/main" id="{D41A1682-ACA6-4C8E-A8F4-02BEAA3C5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5084" y="400050"/>
              <a:ext cx="1710267" cy="222250"/>
            </a:xfrm>
            <a:custGeom>
              <a:avLst/>
              <a:gdLst>
                <a:gd name="T0" fmla="*/ 583 w 808"/>
                <a:gd name="T1" fmla="*/ 0 h 140"/>
                <a:gd name="T2" fmla="*/ 131 w 808"/>
                <a:gd name="T3" fmla="*/ 0 h 140"/>
                <a:gd name="T4" fmla="*/ 0 w 808"/>
                <a:gd name="T5" fmla="*/ 133 h 140"/>
                <a:gd name="T6" fmla="*/ 0 w 808"/>
                <a:gd name="T7" fmla="*/ 133 h 140"/>
                <a:gd name="T8" fmla="*/ 6 w 808"/>
                <a:gd name="T9" fmla="*/ 140 h 140"/>
                <a:gd name="T10" fmla="*/ 15 w 808"/>
                <a:gd name="T11" fmla="*/ 133 h 140"/>
                <a:gd name="T12" fmla="*/ 136 w 808"/>
                <a:gd name="T13" fmla="*/ 11 h 140"/>
                <a:gd name="T14" fmla="*/ 581 w 808"/>
                <a:gd name="T15" fmla="*/ 11 h 140"/>
                <a:gd name="T16" fmla="*/ 577 w 808"/>
                <a:gd name="T17" fmla="*/ 6 h 140"/>
                <a:gd name="T18" fmla="*/ 583 w 808"/>
                <a:gd name="T19" fmla="*/ 0 h 140"/>
                <a:gd name="T20" fmla="*/ 808 w 808"/>
                <a:gd name="T21" fmla="*/ 0 h 140"/>
                <a:gd name="T22" fmla="*/ 586 w 808"/>
                <a:gd name="T23" fmla="*/ 0 h 140"/>
                <a:gd name="T24" fmla="*/ 596 w 808"/>
                <a:gd name="T25" fmla="*/ 11 h 140"/>
                <a:gd name="T26" fmla="*/ 808 w 808"/>
                <a:gd name="T27" fmla="*/ 11 h 140"/>
                <a:gd name="T28" fmla="*/ 808 w 808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8" h="140">
                  <a:moveTo>
                    <a:pt x="583" y="0"/>
                  </a:moveTo>
                  <a:lnTo>
                    <a:pt x="131" y="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6" y="140"/>
                  </a:lnTo>
                  <a:lnTo>
                    <a:pt x="15" y="133"/>
                  </a:lnTo>
                  <a:lnTo>
                    <a:pt x="136" y="11"/>
                  </a:lnTo>
                  <a:lnTo>
                    <a:pt x="581" y="11"/>
                  </a:lnTo>
                  <a:lnTo>
                    <a:pt x="577" y="6"/>
                  </a:lnTo>
                  <a:lnTo>
                    <a:pt x="583" y="0"/>
                  </a:lnTo>
                  <a:moveTo>
                    <a:pt x="808" y="0"/>
                  </a:moveTo>
                  <a:lnTo>
                    <a:pt x="586" y="0"/>
                  </a:lnTo>
                  <a:lnTo>
                    <a:pt x="596" y="11"/>
                  </a:lnTo>
                  <a:lnTo>
                    <a:pt x="808" y="11"/>
                  </a:lnTo>
                  <a:lnTo>
                    <a:pt x="808" y="0"/>
                  </a:ln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275">
              <a:extLst>
                <a:ext uri="{FF2B5EF4-FFF2-40B4-BE49-F238E27FC236}">
                  <a16:creationId xmlns:a16="http://schemas.microsoft.com/office/drawing/2014/main" id="{851C6DF5-79ED-4E7D-8839-8D9F1B70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084" y="622301"/>
              <a:ext cx="1964267" cy="225425"/>
            </a:xfrm>
            <a:custGeom>
              <a:avLst/>
              <a:gdLst>
                <a:gd name="T0" fmla="*/ 8 w 928"/>
                <a:gd name="T1" fmla="*/ 0 h 142"/>
                <a:gd name="T2" fmla="*/ 0 w 928"/>
                <a:gd name="T3" fmla="*/ 7 h 142"/>
                <a:gd name="T4" fmla="*/ 2 w 928"/>
                <a:gd name="T5" fmla="*/ 9 h 142"/>
                <a:gd name="T6" fmla="*/ 135 w 928"/>
                <a:gd name="T7" fmla="*/ 142 h 142"/>
                <a:gd name="T8" fmla="*/ 928 w 928"/>
                <a:gd name="T9" fmla="*/ 142 h 142"/>
                <a:gd name="T10" fmla="*/ 928 w 928"/>
                <a:gd name="T11" fmla="*/ 133 h 142"/>
                <a:gd name="T12" fmla="*/ 138 w 928"/>
                <a:gd name="T13" fmla="*/ 133 h 142"/>
                <a:gd name="T14" fmla="*/ 17 w 928"/>
                <a:gd name="T15" fmla="*/ 9 h 142"/>
                <a:gd name="T16" fmla="*/ 8 w 928"/>
                <a:gd name="T1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8" h="142">
                  <a:moveTo>
                    <a:pt x="8" y="0"/>
                  </a:moveTo>
                  <a:lnTo>
                    <a:pt x="0" y="7"/>
                  </a:lnTo>
                  <a:lnTo>
                    <a:pt x="2" y="9"/>
                  </a:lnTo>
                  <a:lnTo>
                    <a:pt x="135" y="142"/>
                  </a:lnTo>
                  <a:lnTo>
                    <a:pt x="928" y="142"/>
                  </a:lnTo>
                  <a:lnTo>
                    <a:pt x="928" y="133"/>
                  </a:lnTo>
                  <a:lnTo>
                    <a:pt x="138" y="133"/>
                  </a:lnTo>
                  <a:lnTo>
                    <a:pt x="17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D20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276">
              <a:extLst>
                <a:ext uri="{FF2B5EF4-FFF2-40B4-BE49-F238E27FC236}">
                  <a16:creationId xmlns:a16="http://schemas.microsoft.com/office/drawing/2014/main" id="{CD2017DA-2F76-4F09-9D86-4F4405BA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084" y="622301"/>
              <a:ext cx="1964267" cy="225425"/>
            </a:xfrm>
            <a:custGeom>
              <a:avLst/>
              <a:gdLst>
                <a:gd name="T0" fmla="*/ 8 w 928"/>
                <a:gd name="T1" fmla="*/ 0 h 142"/>
                <a:gd name="T2" fmla="*/ 0 w 928"/>
                <a:gd name="T3" fmla="*/ 7 h 142"/>
                <a:gd name="T4" fmla="*/ 2 w 928"/>
                <a:gd name="T5" fmla="*/ 9 h 142"/>
                <a:gd name="T6" fmla="*/ 135 w 928"/>
                <a:gd name="T7" fmla="*/ 142 h 142"/>
                <a:gd name="T8" fmla="*/ 928 w 928"/>
                <a:gd name="T9" fmla="*/ 142 h 142"/>
                <a:gd name="T10" fmla="*/ 928 w 928"/>
                <a:gd name="T11" fmla="*/ 133 h 142"/>
                <a:gd name="T12" fmla="*/ 138 w 928"/>
                <a:gd name="T13" fmla="*/ 133 h 142"/>
                <a:gd name="T14" fmla="*/ 17 w 928"/>
                <a:gd name="T15" fmla="*/ 9 h 142"/>
                <a:gd name="T16" fmla="*/ 8 w 928"/>
                <a:gd name="T1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8" h="142">
                  <a:moveTo>
                    <a:pt x="8" y="0"/>
                  </a:moveTo>
                  <a:lnTo>
                    <a:pt x="0" y="7"/>
                  </a:lnTo>
                  <a:lnTo>
                    <a:pt x="2" y="9"/>
                  </a:lnTo>
                  <a:lnTo>
                    <a:pt x="135" y="142"/>
                  </a:lnTo>
                  <a:lnTo>
                    <a:pt x="928" y="142"/>
                  </a:lnTo>
                  <a:lnTo>
                    <a:pt x="928" y="133"/>
                  </a:lnTo>
                  <a:lnTo>
                    <a:pt x="138" y="133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277">
              <a:extLst>
                <a:ext uri="{FF2B5EF4-FFF2-40B4-BE49-F238E27FC236}">
                  <a16:creationId xmlns:a16="http://schemas.microsoft.com/office/drawing/2014/main" id="{1306101C-CAC3-4051-9BA1-6EC50F58C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398464"/>
              <a:ext cx="1964267" cy="227013"/>
            </a:xfrm>
            <a:custGeom>
              <a:avLst/>
              <a:gdLst>
                <a:gd name="T0" fmla="*/ 8 w 928"/>
                <a:gd name="T1" fmla="*/ 0 h 143"/>
                <a:gd name="T2" fmla="*/ 6 w 928"/>
                <a:gd name="T3" fmla="*/ 1 h 143"/>
                <a:gd name="T4" fmla="*/ 0 w 928"/>
                <a:gd name="T5" fmla="*/ 7 h 143"/>
                <a:gd name="T6" fmla="*/ 4 w 928"/>
                <a:gd name="T7" fmla="*/ 12 h 143"/>
                <a:gd name="T8" fmla="*/ 135 w 928"/>
                <a:gd name="T9" fmla="*/ 143 h 143"/>
                <a:gd name="T10" fmla="*/ 928 w 928"/>
                <a:gd name="T11" fmla="*/ 143 h 143"/>
                <a:gd name="T12" fmla="*/ 928 w 928"/>
                <a:gd name="T13" fmla="*/ 132 h 143"/>
                <a:gd name="T14" fmla="*/ 138 w 928"/>
                <a:gd name="T15" fmla="*/ 132 h 143"/>
                <a:gd name="T16" fmla="*/ 19 w 928"/>
                <a:gd name="T17" fmla="*/ 12 h 143"/>
                <a:gd name="T18" fmla="*/ 9 w 928"/>
                <a:gd name="T19" fmla="*/ 1 h 143"/>
                <a:gd name="T20" fmla="*/ 8 w 928"/>
                <a:gd name="T2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143">
                  <a:moveTo>
                    <a:pt x="8" y="0"/>
                  </a:moveTo>
                  <a:lnTo>
                    <a:pt x="6" y="1"/>
                  </a:lnTo>
                  <a:lnTo>
                    <a:pt x="0" y="7"/>
                  </a:lnTo>
                  <a:lnTo>
                    <a:pt x="4" y="12"/>
                  </a:lnTo>
                  <a:lnTo>
                    <a:pt x="135" y="143"/>
                  </a:lnTo>
                  <a:lnTo>
                    <a:pt x="928" y="143"/>
                  </a:lnTo>
                  <a:lnTo>
                    <a:pt x="928" y="132"/>
                  </a:lnTo>
                  <a:lnTo>
                    <a:pt x="138" y="132"/>
                  </a:lnTo>
                  <a:lnTo>
                    <a:pt x="19" y="12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D20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278">
              <a:extLst>
                <a:ext uri="{FF2B5EF4-FFF2-40B4-BE49-F238E27FC236}">
                  <a16:creationId xmlns:a16="http://schemas.microsoft.com/office/drawing/2014/main" id="{FDFB494B-FD12-409C-9675-CAF235C9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398464"/>
              <a:ext cx="1964267" cy="227013"/>
            </a:xfrm>
            <a:custGeom>
              <a:avLst/>
              <a:gdLst>
                <a:gd name="T0" fmla="*/ 8 w 928"/>
                <a:gd name="T1" fmla="*/ 0 h 143"/>
                <a:gd name="T2" fmla="*/ 6 w 928"/>
                <a:gd name="T3" fmla="*/ 1 h 143"/>
                <a:gd name="T4" fmla="*/ 0 w 928"/>
                <a:gd name="T5" fmla="*/ 7 h 143"/>
                <a:gd name="T6" fmla="*/ 4 w 928"/>
                <a:gd name="T7" fmla="*/ 12 h 143"/>
                <a:gd name="T8" fmla="*/ 135 w 928"/>
                <a:gd name="T9" fmla="*/ 143 h 143"/>
                <a:gd name="T10" fmla="*/ 928 w 928"/>
                <a:gd name="T11" fmla="*/ 143 h 143"/>
                <a:gd name="T12" fmla="*/ 928 w 928"/>
                <a:gd name="T13" fmla="*/ 132 h 143"/>
                <a:gd name="T14" fmla="*/ 138 w 928"/>
                <a:gd name="T15" fmla="*/ 132 h 143"/>
                <a:gd name="T16" fmla="*/ 19 w 928"/>
                <a:gd name="T17" fmla="*/ 12 h 143"/>
                <a:gd name="T18" fmla="*/ 9 w 928"/>
                <a:gd name="T19" fmla="*/ 1 h 143"/>
                <a:gd name="T20" fmla="*/ 8 w 928"/>
                <a:gd name="T2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143">
                  <a:moveTo>
                    <a:pt x="8" y="0"/>
                  </a:moveTo>
                  <a:lnTo>
                    <a:pt x="6" y="1"/>
                  </a:lnTo>
                  <a:lnTo>
                    <a:pt x="0" y="7"/>
                  </a:lnTo>
                  <a:lnTo>
                    <a:pt x="4" y="12"/>
                  </a:lnTo>
                  <a:lnTo>
                    <a:pt x="135" y="143"/>
                  </a:lnTo>
                  <a:lnTo>
                    <a:pt x="928" y="143"/>
                  </a:lnTo>
                  <a:lnTo>
                    <a:pt x="928" y="132"/>
                  </a:lnTo>
                  <a:lnTo>
                    <a:pt x="138" y="132"/>
                  </a:lnTo>
                  <a:lnTo>
                    <a:pt x="19" y="12"/>
                  </a:lnTo>
                  <a:lnTo>
                    <a:pt x="9" y="1"/>
                  </a:lnTo>
                  <a:lnTo>
                    <a:pt x="8" y="0"/>
                  </a:ln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279">
              <a:extLst>
                <a:ext uri="{FF2B5EF4-FFF2-40B4-BE49-F238E27FC236}">
                  <a16:creationId xmlns:a16="http://schemas.microsoft.com/office/drawing/2014/main" id="{77B09190-0733-4BCA-8D59-9A8BEC8F5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100" y="85726"/>
              <a:ext cx="179917" cy="17463"/>
            </a:xfrm>
            <a:custGeom>
              <a:avLst/>
              <a:gdLst>
                <a:gd name="T0" fmla="*/ 73 w 85"/>
                <a:gd name="T1" fmla="*/ 0 h 11"/>
                <a:gd name="T2" fmla="*/ 0 w 85"/>
                <a:gd name="T3" fmla="*/ 0 h 11"/>
                <a:gd name="T4" fmla="*/ 0 w 85"/>
                <a:gd name="T5" fmla="*/ 0 h 11"/>
                <a:gd name="T6" fmla="*/ 2 w 85"/>
                <a:gd name="T7" fmla="*/ 11 h 11"/>
                <a:gd name="T8" fmla="*/ 2 w 85"/>
                <a:gd name="T9" fmla="*/ 11 h 11"/>
                <a:gd name="T10" fmla="*/ 85 w 85"/>
                <a:gd name="T11" fmla="*/ 11 h 11"/>
                <a:gd name="T12" fmla="*/ 73 w 8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">
                  <a:moveTo>
                    <a:pt x="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85" y="1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280">
              <a:extLst>
                <a:ext uri="{FF2B5EF4-FFF2-40B4-BE49-F238E27FC236}">
                  <a16:creationId xmlns:a16="http://schemas.microsoft.com/office/drawing/2014/main" id="{47749CE9-4451-4D72-99AE-64D32E7C7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100" y="85726"/>
              <a:ext cx="179917" cy="17463"/>
            </a:xfrm>
            <a:custGeom>
              <a:avLst/>
              <a:gdLst>
                <a:gd name="T0" fmla="*/ 73 w 85"/>
                <a:gd name="T1" fmla="*/ 0 h 11"/>
                <a:gd name="T2" fmla="*/ 0 w 85"/>
                <a:gd name="T3" fmla="*/ 0 h 11"/>
                <a:gd name="T4" fmla="*/ 0 w 85"/>
                <a:gd name="T5" fmla="*/ 0 h 11"/>
                <a:gd name="T6" fmla="*/ 2 w 85"/>
                <a:gd name="T7" fmla="*/ 11 h 11"/>
                <a:gd name="T8" fmla="*/ 2 w 85"/>
                <a:gd name="T9" fmla="*/ 11 h 11"/>
                <a:gd name="T10" fmla="*/ 85 w 85"/>
                <a:gd name="T11" fmla="*/ 11 h 11"/>
                <a:gd name="T12" fmla="*/ 73 w 8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">
                  <a:moveTo>
                    <a:pt x="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85" y="11"/>
                  </a:lnTo>
                  <a:lnTo>
                    <a:pt x="73" y="0"/>
                  </a:lnTo>
                </a:path>
              </a:pathLst>
            </a:custGeom>
            <a:solidFill>
              <a:srgbClr val="0091DA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276">
              <a:extLst>
                <a:ext uri="{FF2B5EF4-FFF2-40B4-BE49-F238E27FC236}">
                  <a16:creationId xmlns:a16="http://schemas.microsoft.com/office/drawing/2014/main" id="{1603C661-4302-4D18-9BF0-E2F1851EDDDA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3672029" y="32913"/>
              <a:ext cx="1964267" cy="225425"/>
            </a:xfrm>
            <a:custGeom>
              <a:avLst/>
              <a:gdLst>
                <a:gd name="T0" fmla="*/ 8 w 928"/>
                <a:gd name="T1" fmla="*/ 0 h 142"/>
                <a:gd name="T2" fmla="*/ 0 w 928"/>
                <a:gd name="T3" fmla="*/ 7 h 142"/>
                <a:gd name="T4" fmla="*/ 2 w 928"/>
                <a:gd name="T5" fmla="*/ 9 h 142"/>
                <a:gd name="T6" fmla="*/ 135 w 928"/>
                <a:gd name="T7" fmla="*/ 142 h 142"/>
                <a:gd name="T8" fmla="*/ 928 w 928"/>
                <a:gd name="T9" fmla="*/ 142 h 142"/>
                <a:gd name="T10" fmla="*/ 928 w 928"/>
                <a:gd name="T11" fmla="*/ 133 h 142"/>
                <a:gd name="T12" fmla="*/ 138 w 928"/>
                <a:gd name="T13" fmla="*/ 133 h 142"/>
                <a:gd name="T14" fmla="*/ 17 w 928"/>
                <a:gd name="T15" fmla="*/ 9 h 142"/>
                <a:gd name="T16" fmla="*/ 8 w 928"/>
                <a:gd name="T1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8" h="142">
                  <a:moveTo>
                    <a:pt x="8" y="0"/>
                  </a:moveTo>
                  <a:lnTo>
                    <a:pt x="0" y="7"/>
                  </a:lnTo>
                  <a:lnTo>
                    <a:pt x="2" y="9"/>
                  </a:lnTo>
                  <a:lnTo>
                    <a:pt x="135" y="142"/>
                  </a:lnTo>
                  <a:lnTo>
                    <a:pt x="928" y="142"/>
                  </a:lnTo>
                  <a:lnTo>
                    <a:pt x="928" y="133"/>
                  </a:lnTo>
                  <a:lnTo>
                    <a:pt x="138" y="133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solidFill>
              <a:srgbClr val="005EB8"/>
            </a:solidFill>
            <a:ln>
              <a:solidFill>
                <a:srgbClr val="0091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8FEAB0-3E79-45A6-BB74-F4818A28CEB1}"/>
                </a:ext>
              </a:extLst>
            </p:cNvPr>
            <p:cNvGrpSpPr/>
            <p:nvPr userDrawn="1"/>
          </p:nvGrpSpPr>
          <p:grpSpPr>
            <a:xfrm>
              <a:off x="4101709" y="38493"/>
              <a:ext cx="3873164" cy="1532489"/>
              <a:chOff x="3076281" y="38492"/>
              <a:chExt cx="2904873" cy="1532489"/>
            </a:xfrm>
            <a:solidFill>
              <a:srgbClr val="483698"/>
            </a:solidFill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02B7ADD-CCEF-424F-8671-7FE3C66CEF7E}"/>
                  </a:ext>
                </a:extLst>
              </p:cNvPr>
              <p:cNvGrpSpPr/>
              <p:nvPr userDrawn="1"/>
            </p:nvGrpSpPr>
            <p:grpSpPr>
              <a:xfrm>
                <a:off x="4198929" y="1152427"/>
                <a:ext cx="199381" cy="199381"/>
                <a:chOff x="4472310" y="1161854"/>
                <a:chExt cx="199381" cy="199381"/>
              </a:xfrm>
              <a:grpFill/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2FFF6A19-CE61-41C2-97C4-D77E050F4606}"/>
                    </a:ext>
                  </a:extLst>
                </p:cNvPr>
                <p:cNvSpPr/>
                <p:nvPr userDrawn="1"/>
              </p:nvSpPr>
              <p:spPr>
                <a:xfrm>
                  <a:off x="4472310" y="1161854"/>
                  <a:ext cx="199381" cy="199381"/>
                </a:xfrm>
                <a:prstGeom prst="ellipse">
                  <a:avLst/>
                </a:prstGeom>
                <a:solidFill>
                  <a:srgbClr val="005EB8"/>
                </a:solidFill>
                <a:ln w="19050">
                  <a:solidFill>
                    <a:srgbClr val="009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Freeform 281">
                  <a:extLst>
                    <a:ext uri="{FF2B5EF4-FFF2-40B4-BE49-F238E27FC236}">
                      <a16:creationId xmlns:a16="http://schemas.microsoft.com/office/drawing/2014/main" id="{0677AAAA-C63F-4DE6-9433-C2899EDDD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424" y="1224968"/>
                  <a:ext cx="73152" cy="73152"/>
                </a:xfrm>
                <a:custGeom>
                  <a:avLst/>
                  <a:gdLst>
                    <a:gd name="T0" fmla="*/ 15 w 31"/>
                    <a:gd name="T1" fmla="*/ 0 h 31"/>
                    <a:gd name="T2" fmla="*/ 3 w 31"/>
                    <a:gd name="T3" fmla="*/ 6 h 31"/>
                    <a:gd name="T4" fmla="*/ 0 w 31"/>
                    <a:gd name="T5" fmla="*/ 15 h 31"/>
                    <a:gd name="T6" fmla="*/ 0 w 31"/>
                    <a:gd name="T7" fmla="*/ 15 h 31"/>
                    <a:gd name="T8" fmla="*/ 15 w 31"/>
                    <a:gd name="T9" fmla="*/ 31 h 31"/>
                    <a:gd name="T10" fmla="*/ 31 w 31"/>
                    <a:gd name="T11" fmla="*/ 15 h 31"/>
                    <a:gd name="T12" fmla="*/ 15 w 31"/>
                    <a:gd name="T13" fmla="*/ 0 h 31"/>
                    <a:gd name="T14" fmla="*/ 15 w 31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1">
                      <a:moveTo>
                        <a:pt x="15" y="0"/>
                      </a:moveTo>
                      <a:cubicBezTo>
                        <a:pt x="10" y="0"/>
                        <a:pt x="6" y="2"/>
                        <a:pt x="3" y="6"/>
                      </a:cubicBezTo>
                      <a:cubicBezTo>
                        <a:pt x="1" y="8"/>
                        <a:pt x="0" y="12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24" y="31"/>
                        <a:pt x="31" y="24"/>
                        <a:pt x="31" y="15"/>
                      </a:cubicBezTo>
                      <a:cubicBezTo>
                        <a:pt x="31" y="7"/>
                        <a:pt x="2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0091DA"/>
                </a:solidFill>
                <a:ln w="19050">
                  <a:solidFill>
                    <a:srgbClr val="0091DA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CE273AA-DD15-4498-B2EF-0BBEBFBF5885}"/>
                  </a:ext>
                </a:extLst>
              </p:cNvPr>
              <p:cNvGrpSpPr/>
              <p:nvPr userDrawn="1"/>
            </p:nvGrpSpPr>
            <p:grpSpPr>
              <a:xfrm>
                <a:off x="3076281" y="1371600"/>
                <a:ext cx="199381" cy="199381"/>
                <a:chOff x="4472310" y="1161854"/>
                <a:chExt cx="199381" cy="199381"/>
              </a:xfrm>
              <a:grpFill/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E22E2DA-C09B-4D4C-914B-6C4BA668EAF6}"/>
                    </a:ext>
                  </a:extLst>
                </p:cNvPr>
                <p:cNvSpPr/>
                <p:nvPr userDrawn="1"/>
              </p:nvSpPr>
              <p:spPr>
                <a:xfrm>
                  <a:off x="4472310" y="1161854"/>
                  <a:ext cx="199381" cy="199381"/>
                </a:xfrm>
                <a:prstGeom prst="ellipse">
                  <a:avLst/>
                </a:prstGeom>
                <a:solidFill>
                  <a:srgbClr val="005EB8"/>
                </a:solidFill>
                <a:ln w="19050">
                  <a:solidFill>
                    <a:srgbClr val="009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3" name="Freeform 281">
                  <a:extLst>
                    <a:ext uri="{FF2B5EF4-FFF2-40B4-BE49-F238E27FC236}">
                      <a16:creationId xmlns:a16="http://schemas.microsoft.com/office/drawing/2014/main" id="{9ED083CE-ACB5-4771-BB82-9917942BC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424" y="1224968"/>
                  <a:ext cx="73152" cy="73152"/>
                </a:xfrm>
                <a:custGeom>
                  <a:avLst/>
                  <a:gdLst>
                    <a:gd name="T0" fmla="*/ 15 w 31"/>
                    <a:gd name="T1" fmla="*/ 0 h 31"/>
                    <a:gd name="T2" fmla="*/ 3 w 31"/>
                    <a:gd name="T3" fmla="*/ 6 h 31"/>
                    <a:gd name="T4" fmla="*/ 0 w 31"/>
                    <a:gd name="T5" fmla="*/ 15 h 31"/>
                    <a:gd name="T6" fmla="*/ 0 w 31"/>
                    <a:gd name="T7" fmla="*/ 15 h 31"/>
                    <a:gd name="T8" fmla="*/ 15 w 31"/>
                    <a:gd name="T9" fmla="*/ 31 h 31"/>
                    <a:gd name="T10" fmla="*/ 31 w 31"/>
                    <a:gd name="T11" fmla="*/ 15 h 31"/>
                    <a:gd name="T12" fmla="*/ 15 w 31"/>
                    <a:gd name="T13" fmla="*/ 0 h 31"/>
                    <a:gd name="T14" fmla="*/ 15 w 31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1">
                      <a:moveTo>
                        <a:pt x="15" y="0"/>
                      </a:moveTo>
                      <a:cubicBezTo>
                        <a:pt x="10" y="0"/>
                        <a:pt x="6" y="2"/>
                        <a:pt x="3" y="6"/>
                      </a:cubicBezTo>
                      <a:cubicBezTo>
                        <a:pt x="1" y="8"/>
                        <a:pt x="0" y="12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24" y="31"/>
                        <a:pt x="31" y="24"/>
                        <a:pt x="31" y="15"/>
                      </a:cubicBezTo>
                      <a:cubicBezTo>
                        <a:pt x="31" y="7"/>
                        <a:pt x="2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0091DA"/>
                </a:solidFill>
                <a:ln w="19050">
                  <a:solidFill>
                    <a:srgbClr val="0091DA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39C167F-4FC1-43F4-B682-A97334AB3DC2}"/>
                  </a:ext>
                </a:extLst>
              </p:cNvPr>
              <p:cNvGrpSpPr/>
              <p:nvPr userDrawn="1"/>
            </p:nvGrpSpPr>
            <p:grpSpPr>
              <a:xfrm>
                <a:off x="5524108" y="505119"/>
                <a:ext cx="199381" cy="199381"/>
                <a:chOff x="4472310" y="1161854"/>
                <a:chExt cx="199381" cy="199381"/>
              </a:xfrm>
              <a:grpFill/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1658371-6D9D-4590-A053-56F97C149E9F}"/>
                    </a:ext>
                  </a:extLst>
                </p:cNvPr>
                <p:cNvSpPr/>
                <p:nvPr userDrawn="1"/>
              </p:nvSpPr>
              <p:spPr>
                <a:xfrm>
                  <a:off x="4472310" y="1161854"/>
                  <a:ext cx="199381" cy="199381"/>
                </a:xfrm>
                <a:prstGeom prst="ellipse">
                  <a:avLst/>
                </a:prstGeom>
                <a:solidFill>
                  <a:srgbClr val="005EB8"/>
                </a:solidFill>
                <a:ln w="19050">
                  <a:solidFill>
                    <a:srgbClr val="009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Freeform 281">
                  <a:extLst>
                    <a:ext uri="{FF2B5EF4-FFF2-40B4-BE49-F238E27FC236}">
                      <a16:creationId xmlns:a16="http://schemas.microsoft.com/office/drawing/2014/main" id="{6C87BDA6-9FB5-42FA-98B2-21F841D07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424" y="1224968"/>
                  <a:ext cx="73152" cy="73152"/>
                </a:xfrm>
                <a:custGeom>
                  <a:avLst/>
                  <a:gdLst>
                    <a:gd name="T0" fmla="*/ 15 w 31"/>
                    <a:gd name="T1" fmla="*/ 0 h 31"/>
                    <a:gd name="T2" fmla="*/ 3 w 31"/>
                    <a:gd name="T3" fmla="*/ 6 h 31"/>
                    <a:gd name="T4" fmla="*/ 0 w 31"/>
                    <a:gd name="T5" fmla="*/ 15 h 31"/>
                    <a:gd name="T6" fmla="*/ 0 w 31"/>
                    <a:gd name="T7" fmla="*/ 15 h 31"/>
                    <a:gd name="T8" fmla="*/ 15 w 31"/>
                    <a:gd name="T9" fmla="*/ 31 h 31"/>
                    <a:gd name="T10" fmla="*/ 31 w 31"/>
                    <a:gd name="T11" fmla="*/ 15 h 31"/>
                    <a:gd name="T12" fmla="*/ 15 w 31"/>
                    <a:gd name="T13" fmla="*/ 0 h 31"/>
                    <a:gd name="T14" fmla="*/ 15 w 31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1">
                      <a:moveTo>
                        <a:pt x="15" y="0"/>
                      </a:moveTo>
                      <a:cubicBezTo>
                        <a:pt x="10" y="0"/>
                        <a:pt x="6" y="2"/>
                        <a:pt x="3" y="6"/>
                      </a:cubicBezTo>
                      <a:cubicBezTo>
                        <a:pt x="1" y="8"/>
                        <a:pt x="0" y="12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24" y="31"/>
                        <a:pt x="31" y="24"/>
                        <a:pt x="31" y="15"/>
                      </a:cubicBezTo>
                      <a:cubicBezTo>
                        <a:pt x="31" y="7"/>
                        <a:pt x="2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0091DA"/>
                </a:solidFill>
                <a:ln w="19050">
                  <a:solidFill>
                    <a:srgbClr val="0091DA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62D6CE0-56EB-4039-96EA-BF95C7576A8C}"/>
                  </a:ext>
                </a:extLst>
              </p:cNvPr>
              <p:cNvGrpSpPr/>
              <p:nvPr userDrawn="1"/>
            </p:nvGrpSpPr>
            <p:grpSpPr>
              <a:xfrm>
                <a:off x="3657600" y="533400"/>
                <a:ext cx="199381" cy="199381"/>
                <a:chOff x="4472310" y="1161854"/>
                <a:chExt cx="199381" cy="199381"/>
              </a:xfrm>
              <a:grpFill/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12CB0E7-034C-48EC-BA71-98F8EF52A740}"/>
                    </a:ext>
                  </a:extLst>
                </p:cNvPr>
                <p:cNvSpPr/>
                <p:nvPr userDrawn="1"/>
              </p:nvSpPr>
              <p:spPr>
                <a:xfrm>
                  <a:off x="4472310" y="1161854"/>
                  <a:ext cx="199381" cy="199381"/>
                </a:xfrm>
                <a:prstGeom prst="ellipse">
                  <a:avLst/>
                </a:prstGeom>
                <a:solidFill>
                  <a:srgbClr val="005EB8"/>
                </a:solidFill>
                <a:ln w="19050">
                  <a:solidFill>
                    <a:srgbClr val="009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9" name="Freeform 281">
                  <a:extLst>
                    <a:ext uri="{FF2B5EF4-FFF2-40B4-BE49-F238E27FC236}">
                      <a16:creationId xmlns:a16="http://schemas.microsoft.com/office/drawing/2014/main" id="{E594027A-C0C1-4EF5-ADE4-621157A5E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424" y="1224968"/>
                  <a:ext cx="73152" cy="73152"/>
                </a:xfrm>
                <a:custGeom>
                  <a:avLst/>
                  <a:gdLst>
                    <a:gd name="T0" fmla="*/ 15 w 31"/>
                    <a:gd name="T1" fmla="*/ 0 h 31"/>
                    <a:gd name="T2" fmla="*/ 3 w 31"/>
                    <a:gd name="T3" fmla="*/ 6 h 31"/>
                    <a:gd name="T4" fmla="*/ 0 w 31"/>
                    <a:gd name="T5" fmla="*/ 15 h 31"/>
                    <a:gd name="T6" fmla="*/ 0 w 31"/>
                    <a:gd name="T7" fmla="*/ 15 h 31"/>
                    <a:gd name="T8" fmla="*/ 15 w 31"/>
                    <a:gd name="T9" fmla="*/ 31 h 31"/>
                    <a:gd name="T10" fmla="*/ 31 w 31"/>
                    <a:gd name="T11" fmla="*/ 15 h 31"/>
                    <a:gd name="T12" fmla="*/ 15 w 31"/>
                    <a:gd name="T13" fmla="*/ 0 h 31"/>
                    <a:gd name="T14" fmla="*/ 15 w 31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1">
                      <a:moveTo>
                        <a:pt x="15" y="0"/>
                      </a:moveTo>
                      <a:cubicBezTo>
                        <a:pt x="10" y="0"/>
                        <a:pt x="6" y="2"/>
                        <a:pt x="3" y="6"/>
                      </a:cubicBezTo>
                      <a:cubicBezTo>
                        <a:pt x="1" y="8"/>
                        <a:pt x="0" y="12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24" y="31"/>
                        <a:pt x="31" y="24"/>
                        <a:pt x="31" y="15"/>
                      </a:cubicBezTo>
                      <a:cubicBezTo>
                        <a:pt x="31" y="7"/>
                        <a:pt x="2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0091DA"/>
                </a:solidFill>
                <a:ln w="19050">
                  <a:solidFill>
                    <a:srgbClr val="0091DA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F34A9BD-C261-4B64-AEA3-545F5E1ADC82}"/>
                  </a:ext>
                </a:extLst>
              </p:cNvPr>
              <p:cNvGrpSpPr/>
              <p:nvPr userDrawn="1"/>
            </p:nvGrpSpPr>
            <p:grpSpPr>
              <a:xfrm>
                <a:off x="4572000" y="133546"/>
                <a:ext cx="199381" cy="199381"/>
                <a:chOff x="4472310" y="1161854"/>
                <a:chExt cx="199381" cy="199381"/>
              </a:xfrm>
              <a:grpFill/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4BBABFB-6760-44A5-B108-13FA63A378CE}"/>
                    </a:ext>
                  </a:extLst>
                </p:cNvPr>
                <p:cNvSpPr/>
                <p:nvPr userDrawn="1"/>
              </p:nvSpPr>
              <p:spPr>
                <a:xfrm>
                  <a:off x="4472310" y="1161854"/>
                  <a:ext cx="199381" cy="199381"/>
                </a:xfrm>
                <a:prstGeom prst="ellipse">
                  <a:avLst/>
                </a:prstGeom>
                <a:solidFill>
                  <a:srgbClr val="005EB8"/>
                </a:solidFill>
                <a:ln w="19050">
                  <a:solidFill>
                    <a:srgbClr val="009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7" name="Freeform 281">
                  <a:extLst>
                    <a:ext uri="{FF2B5EF4-FFF2-40B4-BE49-F238E27FC236}">
                      <a16:creationId xmlns:a16="http://schemas.microsoft.com/office/drawing/2014/main" id="{EAAC7186-9AF5-4732-A62F-E542B1899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424" y="1224968"/>
                  <a:ext cx="73152" cy="73152"/>
                </a:xfrm>
                <a:custGeom>
                  <a:avLst/>
                  <a:gdLst>
                    <a:gd name="T0" fmla="*/ 15 w 31"/>
                    <a:gd name="T1" fmla="*/ 0 h 31"/>
                    <a:gd name="T2" fmla="*/ 3 w 31"/>
                    <a:gd name="T3" fmla="*/ 6 h 31"/>
                    <a:gd name="T4" fmla="*/ 0 w 31"/>
                    <a:gd name="T5" fmla="*/ 15 h 31"/>
                    <a:gd name="T6" fmla="*/ 0 w 31"/>
                    <a:gd name="T7" fmla="*/ 15 h 31"/>
                    <a:gd name="T8" fmla="*/ 15 w 31"/>
                    <a:gd name="T9" fmla="*/ 31 h 31"/>
                    <a:gd name="T10" fmla="*/ 31 w 31"/>
                    <a:gd name="T11" fmla="*/ 15 h 31"/>
                    <a:gd name="T12" fmla="*/ 15 w 31"/>
                    <a:gd name="T13" fmla="*/ 0 h 31"/>
                    <a:gd name="T14" fmla="*/ 15 w 31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1">
                      <a:moveTo>
                        <a:pt x="15" y="0"/>
                      </a:moveTo>
                      <a:cubicBezTo>
                        <a:pt x="10" y="0"/>
                        <a:pt x="6" y="2"/>
                        <a:pt x="3" y="6"/>
                      </a:cubicBezTo>
                      <a:cubicBezTo>
                        <a:pt x="1" y="8"/>
                        <a:pt x="0" y="12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24" y="31"/>
                        <a:pt x="31" y="24"/>
                        <a:pt x="31" y="15"/>
                      </a:cubicBezTo>
                      <a:cubicBezTo>
                        <a:pt x="31" y="7"/>
                        <a:pt x="2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0091DA"/>
                </a:solidFill>
                <a:ln w="19050">
                  <a:solidFill>
                    <a:srgbClr val="0091DA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70A3F14-A3D7-4CEF-8019-9415B8CDB84B}"/>
                  </a:ext>
                </a:extLst>
              </p:cNvPr>
              <p:cNvGrpSpPr/>
              <p:nvPr userDrawn="1"/>
            </p:nvGrpSpPr>
            <p:grpSpPr>
              <a:xfrm>
                <a:off x="5781773" y="38492"/>
                <a:ext cx="199381" cy="199381"/>
                <a:chOff x="4472310" y="1161854"/>
                <a:chExt cx="199381" cy="199381"/>
              </a:xfrm>
              <a:grpFill/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66AC055-7156-4216-9C89-58950F7A815C}"/>
                    </a:ext>
                  </a:extLst>
                </p:cNvPr>
                <p:cNvSpPr/>
                <p:nvPr userDrawn="1"/>
              </p:nvSpPr>
              <p:spPr>
                <a:xfrm>
                  <a:off x="4472310" y="1161854"/>
                  <a:ext cx="199381" cy="199381"/>
                </a:xfrm>
                <a:prstGeom prst="ellipse">
                  <a:avLst/>
                </a:prstGeom>
                <a:solidFill>
                  <a:srgbClr val="005EB8"/>
                </a:solidFill>
                <a:ln w="19050">
                  <a:solidFill>
                    <a:srgbClr val="009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Freeform 281">
                  <a:extLst>
                    <a:ext uri="{FF2B5EF4-FFF2-40B4-BE49-F238E27FC236}">
                      <a16:creationId xmlns:a16="http://schemas.microsoft.com/office/drawing/2014/main" id="{D715983E-B14B-4B47-B84C-3A4E248E8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424" y="1224968"/>
                  <a:ext cx="73152" cy="73152"/>
                </a:xfrm>
                <a:custGeom>
                  <a:avLst/>
                  <a:gdLst>
                    <a:gd name="T0" fmla="*/ 15 w 31"/>
                    <a:gd name="T1" fmla="*/ 0 h 31"/>
                    <a:gd name="T2" fmla="*/ 3 w 31"/>
                    <a:gd name="T3" fmla="*/ 6 h 31"/>
                    <a:gd name="T4" fmla="*/ 0 w 31"/>
                    <a:gd name="T5" fmla="*/ 15 h 31"/>
                    <a:gd name="T6" fmla="*/ 0 w 31"/>
                    <a:gd name="T7" fmla="*/ 15 h 31"/>
                    <a:gd name="T8" fmla="*/ 15 w 31"/>
                    <a:gd name="T9" fmla="*/ 31 h 31"/>
                    <a:gd name="T10" fmla="*/ 31 w 31"/>
                    <a:gd name="T11" fmla="*/ 15 h 31"/>
                    <a:gd name="T12" fmla="*/ 15 w 31"/>
                    <a:gd name="T13" fmla="*/ 0 h 31"/>
                    <a:gd name="T14" fmla="*/ 15 w 31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1">
                      <a:moveTo>
                        <a:pt x="15" y="0"/>
                      </a:moveTo>
                      <a:cubicBezTo>
                        <a:pt x="10" y="0"/>
                        <a:pt x="6" y="2"/>
                        <a:pt x="3" y="6"/>
                      </a:cubicBezTo>
                      <a:cubicBezTo>
                        <a:pt x="1" y="8"/>
                        <a:pt x="0" y="12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24" y="31"/>
                        <a:pt x="31" y="24"/>
                        <a:pt x="31" y="15"/>
                      </a:cubicBezTo>
                      <a:cubicBezTo>
                        <a:pt x="31" y="7"/>
                        <a:pt x="2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0091DA"/>
                </a:solidFill>
                <a:ln w="19050">
                  <a:solidFill>
                    <a:srgbClr val="0091DA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</p:grp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5C13995-D37F-4A59-8FD6-D752176F0A0C}"/>
              </a:ext>
            </a:extLst>
          </p:cNvPr>
          <p:cNvCxnSpPr/>
          <p:nvPr userDrawn="1"/>
        </p:nvCxnSpPr>
        <p:spPr>
          <a:xfrm>
            <a:off x="914400" y="1551055"/>
            <a:ext cx="0" cy="5303520"/>
          </a:xfrm>
          <a:prstGeom prst="line">
            <a:avLst/>
          </a:prstGeom>
          <a:ln w="19050">
            <a:solidFill>
              <a:srgbClr val="009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itle 1">
            <a:extLst>
              <a:ext uri="{FF2B5EF4-FFF2-40B4-BE49-F238E27FC236}">
                <a16:creationId xmlns:a16="http://schemas.microsoft.com/office/drawing/2014/main" id="{9D810EF1-5DAC-4777-8E51-07048EAF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199" y="2057400"/>
            <a:ext cx="8905359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4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2 - Right dark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traffic, sitting, table&#10;&#10;Description automatically generated">
            <a:extLst>
              <a:ext uri="{FF2B5EF4-FFF2-40B4-BE49-F238E27FC236}">
                <a16:creationId xmlns:a16="http://schemas.microsoft.com/office/drawing/2014/main" id="{45BEC4CA-89DE-4720-B246-AD111ED6CB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3"/>
            <a:ext cx="12192000" cy="6857074"/>
          </a:xfrm>
          <a:prstGeom prst="rect">
            <a:avLst/>
          </a:prstGeom>
        </p:spPr>
      </p:pic>
      <p:sp>
        <p:nvSpPr>
          <p:cNvPr id="9" name="Freeform 19">
            <a:extLst>
              <a:ext uri="{FF2B5EF4-FFF2-40B4-BE49-F238E27FC236}">
                <a16:creationId xmlns:a16="http://schemas.microsoft.com/office/drawing/2014/main" id="{29B8BF51-1857-417F-AA8D-74858C156C8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34520" y="525547"/>
            <a:ext cx="1007050" cy="410281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4BD9C2-790B-432F-9052-C4E199883F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34850" y="0"/>
            <a:ext cx="5715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E4B4ACC-C3FD-4F93-9288-4D4A227DB4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995364" y="1322388"/>
            <a:ext cx="5105634" cy="2666413"/>
          </a:xfrm>
          <a:prstGeom prst="rect">
            <a:avLst/>
          </a:prstGeom>
        </p:spPr>
        <p:txBody>
          <a:bodyPr anchor="t" anchorCtr="0"/>
          <a:lstStyle>
            <a:lvl1pPr algn="l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Wide screen</a:t>
            </a:r>
            <a:br>
              <a:rPr lang="en-US"/>
            </a:br>
            <a:r>
              <a:rPr lang="en-US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26628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1149178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98400" y="431800"/>
            <a:ext cx="10195200" cy="53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03201" y="1331360"/>
            <a:ext cx="10194470" cy="4545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11353407" y="6587454"/>
            <a:ext cx="449655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26" name="Freeform 19"/>
          <p:cNvSpPr>
            <a:spLocks noEditPoints="1"/>
          </p:cNvSpPr>
          <p:nvPr userDrawn="1"/>
        </p:nvSpPr>
        <p:spPr bwMode="auto">
          <a:xfrm>
            <a:off x="388938" y="6563714"/>
            <a:ext cx="484029" cy="196893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B13F28-ACA0-4EAA-A62D-E433446DF5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66" y="-17252"/>
            <a:ext cx="1759534" cy="12115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A914CA-FC0E-48C9-9DBB-FD6B8B142110}"/>
              </a:ext>
            </a:extLst>
          </p:cNvPr>
          <p:cNvSpPr/>
          <p:nvPr userDrawn="1"/>
        </p:nvSpPr>
        <p:spPr>
          <a:xfrm>
            <a:off x="0" y="0"/>
            <a:ext cx="241300" cy="1149178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5E49C-ECD7-4E6A-974D-3830B984156A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998400" y="6583627"/>
            <a:ext cx="10509421" cy="19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700">
                <a:solidFill>
                  <a:prstClr val="white">
                    <a:lumMod val="65000"/>
                  </a:prstClr>
                </a:solidFill>
                <a:latin typeface="Univers for KPMG" panose="020B0603020202020204" pitchFamily="34" charset="0"/>
                <a:ea typeface="Univers for KPMG Light"/>
                <a:cs typeface="Arial" panose="020B0604020202020204" pitchFamily="34" charset="0"/>
              </a:rPr>
              <a:t>© 2023 KPMG Assurance and Consulting Services LLP, an Indian Limited Liability Partnership and a member firm of the KPMG network of independent member firms affiliated with KPMG International  Cooperative ("KPMG International"), a Swiss entity.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8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b="1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720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 baseline="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152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29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2" pos="245">
          <p15:clr>
            <a:srgbClr val="F26B43"/>
          </p15:clr>
        </p15:guide>
        <p15:guide id="3" pos="7433">
          <p15:clr>
            <a:srgbClr val="F26B43"/>
          </p15:clr>
        </p15:guide>
        <p15:guide id="4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0.sv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sv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253FC-88DA-43D0-9112-A0B5FF26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623" y="2237509"/>
            <a:ext cx="4403950" cy="2737099"/>
          </a:xfrm>
        </p:spPr>
        <p:txBody>
          <a:bodyPr/>
          <a:lstStyle/>
          <a:p>
            <a:r>
              <a:rPr lang="en-US" sz="6600" dirty="0"/>
              <a:t>Our Point of View</a:t>
            </a:r>
            <a:br>
              <a:rPr lang="en-US" sz="8000" dirty="0"/>
            </a:br>
            <a:br>
              <a:rPr lang="en-US" sz="8000" dirty="0"/>
            </a:br>
            <a:r>
              <a:rPr lang="en-US" sz="4800" dirty="0"/>
              <a:t>Use of Generative AI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0331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A21-3E71-2D74-EFAE-EF678449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Decrypting the meaning and potential of Generative</a:t>
            </a:r>
            <a:r>
              <a:rPr lang="en-US" sz="3200" spc="-110" dirty="0"/>
              <a:t> </a:t>
            </a:r>
            <a:r>
              <a:rPr lang="en-US" sz="3200" dirty="0"/>
              <a:t>AI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C7FCBCC0-C9A7-3912-35F6-6568FE70C030}"/>
              </a:ext>
            </a:extLst>
          </p:cNvPr>
          <p:cNvSpPr/>
          <p:nvPr/>
        </p:nvSpPr>
        <p:spPr>
          <a:xfrm>
            <a:off x="1029893" y="1364159"/>
            <a:ext cx="10140390" cy="452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4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FE2-806A-4857-17B4-1919F2FA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do we leverage Generative AI</a:t>
            </a:r>
            <a:r>
              <a:rPr lang="en-US" sz="3200" spc="-114" dirty="0"/>
              <a:t> </a:t>
            </a:r>
            <a:r>
              <a:rPr lang="en-US" sz="3200" dirty="0"/>
              <a:t>capabilities?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869645B5-7266-44F4-38BB-6BE18CAAF2E7}"/>
              </a:ext>
            </a:extLst>
          </p:cNvPr>
          <p:cNvSpPr/>
          <p:nvPr/>
        </p:nvSpPr>
        <p:spPr>
          <a:xfrm>
            <a:off x="1118616" y="1740407"/>
            <a:ext cx="1828800" cy="2927985"/>
          </a:xfrm>
          <a:custGeom>
            <a:avLst/>
            <a:gdLst/>
            <a:ahLst/>
            <a:cxnLst/>
            <a:rect l="l" t="t" r="r" b="b"/>
            <a:pathLst>
              <a:path w="1828800" h="2927985">
                <a:moveTo>
                  <a:pt x="0" y="2927604"/>
                </a:moveTo>
                <a:lnTo>
                  <a:pt x="1828800" y="2927604"/>
                </a:lnTo>
                <a:lnTo>
                  <a:pt x="1828800" y="0"/>
                </a:lnTo>
                <a:lnTo>
                  <a:pt x="0" y="0"/>
                </a:lnTo>
                <a:lnTo>
                  <a:pt x="0" y="2927604"/>
                </a:lnTo>
                <a:close/>
              </a:path>
            </a:pathLst>
          </a:custGeom>
          <a:solidFill>
            <a:srgbClr val="6BA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038A5379-BD4B-807A-C01C-045489987017}"/>
              </a:ext>
            </a:extLst>
          </p:cNvPr>
          <p:cNvSpPr txBox="1"/>
          <p:nvPr/>
        </p:nvSpPr>
        <p:spPr>
          <a:xfrm>
            <a:off x="1118616" y="2658872"/>
            <a:ext cx="1828800" cy="156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81025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Content  Ge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erators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PMG Bold"/>
              <a:ea typeface="+mn-ea"/>
              <a:cs typeface="KPMG Bold"/>
            </a:endParaRPr>
          </a:p>
          <a:p>
            <a:pPr marL="55244" marR="88900" lvl="0" indent="0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Generative tools which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 generate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blog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posts, 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emails,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images</a:t>
            </a:r>
            <a:r>
              <a:rPr kumimoji="0" sz="11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etc.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334F8BC-6B3E-487A-7FD2-A62144B4731E}"/>
              </a:ext>
            </a:extLst>
          </p:cNvPr>
          <p:cNvSpPr/>
          <p:nvPr/>
        </p:nvSpPr>
        <p:spPr>
          <a:xfrm>
            <a:off x="3177539" y="1740407"/>
            <a:ext cx="1828800" cy="2927985"/>
          </a:xfrm>
          <a:custGeom>
            <a:avLst/>
            <a:gdLst/>
            <a:ahLst/>
            <a:cxnLst/>
            <a:rect l="l" t="t" r="r" b="b"/>
            <a:pathLst>
              <a:path w="1828800" h="2927985">
                <a:moveTo>
                  <a:pt x="0" y="2927604"/>
                </a:moveTo>
                <a:lnTo>
                  <a:pt x="1828800" y="2927604"/>
                </a:lnTo>
                <a:lnTo>
                  <a:pt x="1828800" y="0"/>
                </a:lnTo>
                <a:lnTo>
                  <a:pt x="0" y="0"/>
                </a:lnTo>
                <a:lnTo>
                  <a:pt x="0" y="2927604"/>
                </a:lnTo>
                <a:close/>
              </a:path>
            </a:pathLst>
          </a:custGeom>
          <a:solidFill>
            <a:srgbClr val="00256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52467879-AEDA-DBEB-1B42-0D0977EECB96}"/>
              </a:ext>
            </a:extLst>
          </p:cNvPr>
          <p:cNvSpPr txBox="1"/>
          <p:nvPr/>
        </p:nvSpPr>
        <p:spPr>
          <a:xfrm>
            <a:off x="3177539" y="1740407"/>
            <a:ext cx="1828800" cy="2927985"/>
          </a:xfrm>
          <a:prstGeom prst="rect">
            <a:avLst/>
          </a:prstGeom>
          <a:ln w="12700">
            <a:solidFill>
              <a:srgbClr val="1E579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244" marR="520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Inf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o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rmation  Extractors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PMG Bold"/>
              <a:ea typeface="+mn-ea"/>
              <a:cs typeface="KPMG Bold"/>
            </a:endParaRPr>
          </a:p>
          <a:p>
            <a:pPr marL="55244" marR="104775" lvl="0" indent="0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Summarize and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analyze 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larger documents,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1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short-  and</a:t>
            </a:r>
            <a:r>
              <a:rPr kumimoji="0" sz="11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long-form.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6C2A7727-9DDD-11B1-CB90-FC4DBE4446D0}"/>
              </a:ext>
            </a:extLst>
          </p:cNvPr>
          <p:cNvSpPr/>
          <p:nvPr/>
        </p:nvSpPr>
        <p:spPr>
          <a:xfrm>
            <a:off x="5236464" y="1740407"/>
            <a:ext cx="1828800" cy="2927985"/>
          </a:xfrm>
          <a:custGeom>
            <a:avLst/>
            <a:gdLst/>
            <a:ahLst/>
            <a:cxnLst/>
            <a:rect l="l" t="t" r="r" b="b"/>
            <a:pathLst>
              <a:path w="1828800" h="2927985">
                <a:moveTo>
                  <a:pt x="0" y="2927604"/>
                </a:moveTo>
                <a:lnTo>
                  <a:pt x="1828799" y="2927604"/>
                </a:lnTo>
                <a:lnTo>
                  <a:pt x="1828799" y="0"/>
                </a:lnTo>
                <a:lnTo>
                  <a:pt x="0" y="0"/>
                </a:lnTo>
                <a:lnTo>
                  <a:pt x="0" y="2927604"/>
                </a:lnTo>
                <a:close/>
              </a:path>
            </a:pathLst>
          </a:custGeom>
          <a:solidFill>
            <a:srgbClr val="0018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333E4E33-B976-03A8-6E9D-DC7F0A01D38D}"/>
              </a:ext>
            </a:extLst>
          </p:cNvPr>
          <p:cNvSpPr txBox="1"/>
          <p:nvPr/>
        </p:nvSpPr>
        <p:spPr>
          <a:xfrm>
            <a:off x="5236464" y="2658872"/>
            <a:ext cx="1828800" cy="156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625475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Digital 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Assistants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PMG Bold"/>
              <a:ea typeface="+mn-ea"/>
              <a:cs typeface="KPMG Bold"/>
            </a:endParaRPr>
          </a:p>
          <a:p>
            <a:pPr marL="55244" marR="175895" lvl="0" indent="0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Virtual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assistants that</a:t>
            </a:r>
            <a:r>
              <a:rPr kumimoji="0" sz="11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 interact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conversationally, 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 on defined</a:t>
            </a:r>
            <a:r>
              <a:rPr kumimoji="0" sz="11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logic.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2F5EEBC7-1D57-F81B-E07F-3021C97418C4}"/>
              </a:ext>
            </a:extLst>
          </p:cNvPr>
          <p:cNvSpPr/>
          <p:nvPr/>
        </p:nvSpPr>
        <p:spPr>
          <a:xfrm>
            <a:off x="7295388" y="1740407"/>
            <a:ext cx="1828800" cy="2927985"/>
          </a:xfrm>
          <a:custGeom>
            <a:avLst/>
            <a:gdLst/>
            <a:ahLst/>
            <a:cxnLst/>
            <a:rect l="l" t="t" r="r" b="b"/>
            <a:pathLst>
              <a:path w="1828800" h="2927985">
                <a:moveTo>
                  <a:pt x="0" y="2927604"/>
                </a:moveTo>
                <a:lnTo>
                  <a:pt x="1828800" y="2927604"/>
                </a:lnTo>
                <a:lnTo>
                  <a:pt x="1828800" y="0"/>
                </a:lnTo>
                <a:lnTo>
                  <a:pt x="0" y="0"/>
                </a:lnTo>
                <a:lnTo>
                  <a:pt x="0" y="2927604"/>
                </a:lnTo>
                <a:close/>
              </a:path>
            </a:pathLst>
          </a:custGeom>
          <a:solidFill>
            <a:srgbClr val="0089B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A3D595F9-7100-0F1A-6F2F-8ED1820C2FA0}"/>
              </a:ext>
            </a:extLst>
          </p:cNvPr>
          <p:cNvSpPr txBox="1"/>
          <p:nvPr/>
        </p:nvSpPr>
        <p:spPr>
          <a:xfrm>
            <a:off x="7295388" y="2658872"/>
            <a:ext cx="1828800" cy="156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5372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Language  Translators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PMG Bold"/>
              <a:ea typeface="+mn-ea"/>
              <a:cs typeface="KPMG Bold"/>
            </a:endParaRPr>
          </a:p>
          <a:p>
            <a:pPr marL="55244" marR="99060" lvl="0" indent="0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Tools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translate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into  multiple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languages, as</a:t>
            </a:r>
            <a:r>
              <a:rPr kumimoji="0" sz="11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well 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</a:t>
            </a:r>
            <a:r>
              <a:rPr kumimoji="0" sz="11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content.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7694CA77-0DBD-3A07-FAB2-5CC1B970B9D5}"/>
              </a:ext>
            </a:extLst>
          </p:cNvPr>
          <p:cNvSpPr/>
          <p:nvPr/>
        </p:nvSpPr>
        <p:spPr>
          <a:xfrm>
            <a:off x="9354311" y="1740407"/>
            <a:ext cx="1828800" cy="2927985"/>
          </a:xfrm>
          <a:custGeom>
            <a:avLst/>
            <a:gdLst/>
            <a:ahLst/>
            <a:cxnLst/>
            <a:rect l="l" t="t" r="r" b="b"/>
            <a:pathLst>
              <a:path w="1828800" h="2927985">
                <a:moveTo>
                  <a:pt x="0" y="2927604"/>
                </a:moveTo>
                <a:lnTo>
                  <a:pt x="1828800" y="2927604"/>
                </a:lnTo>
                <a:lnTo>
                  <a:pt x="1828800" y="0"/>
                </a:lnTo>
                <a:lnTo>
                  <a:pt x="0" y="0"/>
                </a:lnTo>
                <a:lnTo>
                  <a:pt x="0" y="2927604"/>
                </a:lnTo>
                <a:close/>
              </a:path>
            </a:pathLst>
          </a:custGeom>
          <a:solidFill>
            <a:srgbClr val="AA6F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641C8CC8-E9A5-5879-6280-73BC6DE68907}"/>
              </a:ext>
            </a:extLst>
          </p:cNvPr>
          <p:cNvSpPr txBox="1"/>
          <p:nvPr/>
        </p:nvSpPr>
        <p:spPr>
          <a:xfrm>
            <a:off x="9354311" y="2658872"/>
            <a:ext cx="1828800" cy="156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81025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Code  Ge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KPMG Bold"/>
              </a:rPr>
              <a:t>erators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PMG Bold"/>
              <a:ea typeface="+mn-ea"/>
              <a:cs typeface="KPMG Bold"/>
            </a:endParaRPr>
          </a:p>
          <a:p>
            <a:pPr marL="55244" marR="218440" lvl="0" indent="0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Convert text inputs into 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various 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programming</a:t>
            </a:r>
            <a:r>
              <a:rPr kumimoji="0" sz="11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languages.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408B1BBF-96F4-4EA3-DA3F-F5E214B6C33D}"/>
              </a:ext>
            </a:extLst>
          </p:cNvPr>
          <p:cNvSpPr txBox="1"/>
          <p:nvPr/>
        </p:nvSpPr>
        <p:spPr>
          <a:xfrm>
            <a:off x="1106525" y="1353057"/>
            <a:ext cx="2758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Five broad capabilities of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</a:t>
            </a:r>
            <a:r>
              <a:rPr kumimoji="0" sz="1400" b="1" i="0" u="none" strike="noStrike" kern="1200" cap="none" spc="-17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AI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5F2E5D42-85A3-0717-60FD-3E23771789D5}"/>
              </a:ext>
            </a:extLst>
          </p:cNvPr>
          <p:cNvSpPr txBox="1"/>
          <p:nvPr/>
        </p:nvSpPr>
        <p:spPr>
          <a:xfrm>
            <a:off x="643660" y="4905993"/>
            <a:ext cx="224790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</a:t>
            </a:r>
            <a:r>
              <a:rPr kumimoji="0" sz="1400" b="1" i="0" u="none" strike="noStrike" kern="1200" cap="none" spc="-7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5F4BE8CF-4D83-CC4B-2EE2-1C4B44A0CB66}"/>
              </a:ext>
            </a:extLst>
          </p:cNvPr>
          <p:cNvSpPr txBox="1"/>
          <p:nvPr/>
        </p:nvSpPr>
        <p:spPr>
          <a:xfrm>
            <a:off x="1185468" y="4834534"/>
            <a:ext cx="1623060" cy="119519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lang="en-US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Business KPI Generation</a:t>
            </a: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Reports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Email content</a:t>
            </a:r>
            <a:r>
              <a:rPr kumimoji="0" sz="1000" b="0" i="0" u="none" strike="noStrike" kern="1200" cap="none" spc="-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PDF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Images</a:t>
            </a:r>
            <a:r>
              <a:rPr kumimoji="0" sz="10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Video</a:t>
            </a:r>
            <a:r>
              <a:rPr kumimoji="0" sz="1000" b="0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Music</a:t>
            </a:r>
            <a:r>
              <a:rPr kumimoji="0" sz="1000" b="0" i="0" u="none" strike="noStrike" kern="1200" cap="none" spc="-6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D7719655-CAF4-7147-0074-04D7A3E9818A}"/>
              </a:ext>
            </a:extLst>
          </p:cNvPr>
          <p:cNvSpPr txBox="1"/>
          <p:nvPr/>
        </p:nvSpPr>
        <p:spPr>
          <a:xfrm>
            <a:off x="3304159" y="4789703"/>
            <a:ext cx="1841500" cy="10318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Extraction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Feature</a:t>
            </a:r>
            <a:r>
              <a:rPr kumimoji="0" sz="10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Extraction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Terms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 Condition</a:t>
            </a:r>
            <a:r>
              <a:rPr kumimoji="0" sz="1000" b="0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Extraction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Contract</a:t>
            </a:r>
            <a:r>
              <a:rPr kumimoji="0" sz="1000" b="0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Extraction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r>
              <a:rPr kumimoji="0" sz="1000" b="0" i="0" u="none" strike="noStrike" kern="1200" cap="none" spc="-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Extraction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Summarization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324B6F3-9BEA-06CB-7548-8EEA3D3B50E8}"/>
              </a:ext>
            </a:extLst>
          </p:cNvPr>
          <p:cNvSpPr txBox="1"/>
          <p:nvPr/>
        </p:nvSpPr>
        <p:spPr>
          <a:xfrm>
            <a:off x="5335015" y="4789703"/>
            <a:ext cx="1171575" cy="3606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Smart</a:t>
            </a:r>
            <a:r>
              <a:rPr kumimoji="0" sz="1000" b="0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Chatbots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Knowledge</a:t>
            </a:r>
            <a:r>
              <a:rPr kumimoji="0" sz="1000" b="0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Miner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F0D72267-D938-B0FC-0993-C052E81B81BE}"/>
              </a:ext>
            </a:extLst>
          </p:cNvPr>
          <p:cNvSpPr txBox="1"/>
          <p:nvPr/>
        </p:nvSpPr>
        <p:spPr>
          <a:xfrm>
            <a:off x="7398766" y="4732680"/>
            <a:ext cx="1873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lvl="0" indent="-17272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Translating the 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r>
              <a:rPr kumimoji="0" sz="1000" b="0" i="0" u="none" strike="noStrike" kern="1200" cap="none" spc="-6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English to any other</a:t>
            </a:r>
            <a:r>
              <a:rPr kumimoji="0" sz="1000" b="0" i="0" u="none" strike="noStrike" kern="1200" cap="none" spc="-8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D8048F4D-BAF5-0304-A210-075E87BB426D}"/>
              </a:ext>
            </a:extLst>
          </p:cNvPr>
          <p:cNvSpPr txBox="1"/>
          <p:nvPr/>
        </p:nvSpPr>
        <p:spPr>
          <a:xfrm>
            <a:off x="9430004" y="4703558"/>
            <a:ext cx="1058545" cy="528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SQL</a:t>
            </a:r>
            <a:r>
              <a:rPr kumimoji="0" sz="1000" b="0" i="0" u="none" strike="noStrike" kern="1200" cap="none" spc="-1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Python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code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85420" algn="l"/>
              </a:tabLst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</a:t>
            </a:r>
            <a:r>
              <a:rPr kumimoji="0" sz="1000" b="0" i="0" u="none" strike="noStrike" kern="1200" cap="none" spc="-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Reviewer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58B391EF-CD15-C6CE-CF16-782E9815E4AA}"/>
              </a:ext>
            </a:extLst>
          </p:cNvPr>
          <p:cNvSpPr/>
          <p:nvPr/>
        </p:nvSpPr>
        <p:spPr>
          <a:xfrm>
            <a:off x="1197863" y="1813560"/>
            <a:ext cx="612648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A0070A3A-F87B-B441-869C-8B1CDC6135FB}"/>
              </a:ext>
            </a:extLst>
          </p:cNvPr>
          <p:cNvSpPr/>
          <p:nvPr/>
        </p:nvSpPr>
        <p:spPr>
          <a:xfrm>
            <a:off x="3316223" y="1831848"/>
            <a:ext cx="573024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42D5B4DD-B05E-4863-D5CB-940A74E3781D}"/>
              </a:ext>
            </a:extLst>
          </p:cNvPr>
          <p:cNvSpPr/>
          <p:nvPr/>
        </p:nvSpPr>
        <p:spPr>
          <a:xfrm>
            <a:off x="5369052" y="1813560"/>
            <a:ext cx="854963" cy="662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EAFC3379-EBB0-2A97-3664-49AA25780C56}"/>
              </a:ext>
            </a:extLst>
          </p:cNvPr>
          <p:cNvSpPr/>
          <p:nvPr/>
        </p:nvSpPr>
        <p:spPr>
          <a:xfrm>
            <a:off x="7411211" y="1831848"/>
            <a:ext cx="72237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BE3B37AB-4945-BD69-054C-6AAE4AA02646}"/>
              </a:ext>
            </a:extLst>
          </p:cNvPr>
          <p:cNvSpPr/>
          <p:nvPr/>
        </p:nvSpPr>
        <p:spPr>
          <a:xfrm>
            <a:off x="9406128" y="1805939"/>
            <a:ext cx="597407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7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FE2-806A-4857-17B4-1919F2FA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Typical Gen AI use cases for the Enterprise </a:t>
            </a:r>
          </a:p>
        </p:txBody>
      </p:sp>
      <p:sp>
        <p:nvSpPr>
          <p:cNvPr id="79" name="Arrow: Chevron 78">
            <a:extLst>
              <a:ext uri="{FF2B5EF4-FFF2-40B4-BE49-F238E27FC236}">
                <a16:creationId xmlns:a16="http://schemas.microsoft.com/office/drawing/2014/main" id="{E50DEEF5-BC1D-E2B9-9DFF-CD819133404E}"/>
              </a:ext>
            </a:extLst>
          </p:cNvPr>
          <p:cNvSpPr/>
          <p:nvPr/>
        </p:nvSpPr>
        <p:spPr>
          <a:xfrm>
            <a:off x="2050776" y="1448592"/>
            <a:ext cx="1524003" cy="909205"/>
          </a:xfrm>
          <a:prstGeom prst="chevron">
            <a:avLst>
              <a:gd name="adj" fmla="val 25000"/>
            </a:avLst>
          </a:prstGeom>
          <a:solidFill>
            <a:srgbClr val="1E49E2">
              <a:lumMod val="75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t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Sales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4BD24B3E-C1B6-B9A8-4BE7-B4FED2A5EB1E}"/>
              </a:ext>
            </a:extLst>
          </p:cNvPr>
          <p:cNvSpPr/>
          <p:nvPr/>
        </p:nvSpPr>
        <p:spPr>
          <a:xfrm>
            <a:off x="3396813" y="1448592"/>
            <a:ext cx="1524003" cy="909205"/>
          </a:xfrm>
          <a:prstGeom prst="chevron">
            <a:avLst>
              <a:gd name="adj" fmla="val 25000"/>
            </a:avLst>
          </a:prstGeom>
          <a:solidFill>
            <a:srgbClr val="0C233C">
              <a:lumMod val="75000"/>
              <a:lumOff val="25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Support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CFABB9DF-CDE5-E923-DEC4-C188A131EDB7}"/>
              </a:ext>
            </a:extLst>
          </p:cNvPr>
          <p:cNvSpPr/>
          <p:nvPr/>
        </p:nvSpPr>
        <p:spPr>
          <a:xfrm>
            <a:off x="4740424" y="1448592"/>
            <a:ext cx="1524003" cy="909205"/>
          </a:xfrm>
          <a:prstGeom prst="chevron">
            <a:avLst>
              <a:gd name="adj" fmla="val 25000"/>
            </a:avLst>
          </a:prstGeom>
          <a:solidFill>
            <a:srgbClr val="00B8F5">
              <a:lumMod val="75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Success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Arrow: Chevron 81">
            <a:extLst>
              <a:ext uri="{FF2B5EF4-FFF2-40B4-BE49-F238E27FC236}">
                <a16:creationId xmlns:a16="http://schemas.microsoft.com/office/drawing/2014/main" id="{3560E5E1-9874-C126-8E61-B0E4692434F6}"/>
              </a:ext>
            </a:extLst>
          </p:cNvPr>
          <p:cNvSpPr/>
          <p:nvPr/>
        </p:nvSpPr>
        <p:spPr>
          <a:xfrm>
            <a:off x="6092128" y="1451720"/>
            <a:ext cx="1524003" cy="909205"/>
          </a:xfrm>
          <a:prstGeom prst="chevron">
            <a:avLst>
              <a:gd name="adj" fmla="val 25000"/>
            </a:avLst>
          </a:prstGeom>
          <a:solidFill>
            <a:srgbClr val="00338D">
              <a:lumMod val="60000"/>
              <a:lumOff val="40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t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Legal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2E36B76C-EFFA-AF11-BF17-228941829E9F}"/>
              </a:ext>
            </a:extLst>
          </p:cNvPr>
          <p:cNvSpPr/>
          <p:nvPr/>
        </p:nvSpPr>
        <p:spPr>
          <a:xfrm>
            <a:off x="7435457" y="1458320"/>
            <a:ext cx="1524003" cy="909205"/>
          </a:xfrm>
          <a:prstGeom prst="chevron">
            <a:avLst>
              <a:gd name="adj" fmla="val 25000"/>
            </a:avLst>
          </a:prstGeom>
          <a:solidFill>
            <a:srgbClr val="0C233C">
              <a:lumMod val="50000"/>
              <a:lumOff val="50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t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F4BEE189-303C-4C4B-8B0F-C2DD1EFEAECE}"/>
              </a:ext>
            </a:extLst>
          </p:cNvPr>
          <p:cNvSpPr/>
          <p:nvPr/>
        </p:nvSpPr>
        <p:spPr>
          <a:xfrm>
            <a:off x="8781745" y="1461552"/>
            <a:ext cx="1524003" cy="909205"/>
          </a:xfrm>
          <a:prstGeom prst="chevron">
            <a:avLst>
              <a:gd name="adj" fmla="val 25000"/>
            </a:avLst>
          </a:prstGeom>
          <a:solidFill>
            <a:srgbClr val="00338D">
              <a:lumMod val="40000"/>
              <a:lumOff val="60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 Resources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8FDF644F-3FE8-4034-E48F-8F3100AF1F6D}"/>
              </a:ext>
            </a:extLst>
          </p:cNvPr>
          <p:cNvSpPr/>
          <p:nvPr/>
        </p:nvSpPr>
        <p:spPr>
          <a:xfrm>
            <a:off x="10137549" y="1464780"/>
            <a:ext cx="1524003" cy="909205"/>
          </a:xfrm>
          <a:prstGeom prst="chevron">
            <a:avLst>
              <a:gd name="adj" fmla="val 25000"/>
            </a:avLst>
          </a:prstGeom>
          <a:solidFill>
            <a:srgbClr val="0C233C">
              <a:lumMod val="25000"/>
              <a:lumOff val="75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Tech/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18200C9-F22E-625B-B1FB-CFA910F6488F}"/>
              </a:ext>
            </a:extLst>
          </p:cNvPr>
          <p:cNvSpPr/>
          <p:nvPr/>
        </p:nvSpPr>
        <p:spPr>
          <a:xfrm>
            <a:off x="784576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Personalized offers for each customer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69B916-A982-98F5-91AC-E710453E5C49}"/>
              </a:ext>
            </a:extLst>
          </p:cNvPr>
          <p:cNvSpPr/>
          <p:nvPr/>
        </p:nvSpPr>
        <p:spPr>
          <a:xfrm>
            <a:off x="2136025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Personalized sale pitch generation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6479E8-6558-DA33-A664-28555D09619D}"/>
              </a:ext>
            </a:extLst>
          </p:cNvPr>
          <p:cNvSpPr/>
          <p:nvPr/>
        </p:nvSpPr>
        <p:spPr>
          <a:xfrm>
            <a:off x="3487473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Virtual assistants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7EE741-538E-CBC5-8660-746362ACD47D}"/>
              </a:ext>
            </a:extLst>
          </p:cNvPr>
          <p:cNvSpPr/>
          <p:nvPr/>
        </p:nvSpPr>
        <p:spPr>
          <a:xfrm>
            <a:off x="4838921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Segmentation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02C20E-BC2A-276D-ED80-AB200DE49969}"/>
              </a:ext>
            </a:extLst>
          </p:cNvPr>
          <p:cNvSpPr/>
          <p:nvPr/>
        </p:nvSpPr>
        <p:spPr>
          <a:xfrm>
            <a:off x="6190372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Legal document review and synthesis to extract key points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382B61B-334D-F304-C8CF-CD9469EC6CEC}"/>
              </a:ext>
            </a:extLst>
          </p:cNvPr>
          <p:cNvSpPr/>
          <p:nvPr/>
        </p:nvSpPr>
        <p:spPr>
          <a:xfrm>
            <a:off x="7541821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Fraud detection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1E7CA5-1D81-99F1-67E9-CDD6466ACCEA}"/>
              </a:ext>
            </a:extLst>
          </p:cNvPr>
          <p:cNvSpPr/>
          <p:nvPr/>
        </p:nvSpPr>
        <p:spPr>
          <a:xfrm>
            <a:off x="8893269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Conversational Assistant for employee knowledge management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8359A3A-1127-F773-F175-D6CB7A25B38D}"/>
              </a:ext>
            </a:extLst>
          </p:cNvPr>
          <p:cNvSpPr/>
          <p:nvPr/>
        </p:nvSpPr>
        <p:spPr>
          <a:xfrm>
            <a:off x="10244717" y="2596152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Generate/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 / review / document code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0156B6-A273-077F-DDC7-DD09FC83DD5B}"/>
              </a:ext>
            </a:extLst>
          </p:cNvPr>
          <p:cNvSpPr/>
          <p:nvPr/>
        </p:nvSpPr>
        <p:spPr>
          <a:xfrm>
            <a:off x="784576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White paper, blogs commercial, and ad writing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F3AB6F-45F8-6991-B3B1-533460026CC7}"/>
              </a:ext>
            </a:extLst>
          </p:cNvPr>
          <p:cNvSpPr/>
          <p:nvPr/>
        </p:nvSpPr>
        <p:spPr>
          <a:xfrm>
            <a:off x="2136025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Demos tailored to customer environment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E63443-BE88-E9CC-0F7C-3743B95784FC}"/>
              </a:ext>
            </a:extLst>
          </p:cNvPr>
          <p:cNvSpPr/>
          <p:nvPr/>
        </p:nvSpPr>
        <p:spPr>
          <a:xfrm>
            <a:off x="3487473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Auto-generated user guides &amp; tutorials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3F2B240-211C-69F1-B33E-98E1FE24D97D}"/>
              </a:ext>
            </a:extLst>
          </p:cNvPr>
          <p:cNvSpPr/>
          <p:nvPr/>
        </p:nvSpPr>
        <p:spPr>
          <a:xfrm>
            <a:off x="4838921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 profile generation to find upsell opportunities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CB56C7D-19E8-22F8-335B-5F39C8062536}"/>
              </a:ext>
            </a:extLst>
          </p:cNvPr>
          <p:cNvSpPr/>
          <p:nvPr/>
        </p:nvSpPr>
        <p:spPr>
          <a:xfrm>
            <a:off x="6190372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Convert colloquial languages into English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4C2567-BC24-9A88-1FE5-4B0D3F22779D}"/>
              </a:ext>
            </a:extLst>
          </p:cNvPr>
          <p:cNvSpPr/>
          <p:nvPr/>
        </p:nvSpPr>
        <p:spPr>
          <a:xfrm>
            <a:off x="7541821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risk and market risk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64A9885-017F-2679-52E7-3F085A320D27}"/>
              </a:ext>
            </a:extLst>
          </p:cNvPr>
          <p:cNvSpPr/>
          <p:nvPr/>
        </p:nvSpPr>
        <p:spPr>
          <a:xfrm>
            <a:off x="8893269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Virtual recruiter for sourcing, interviewing, and screening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692D86-7D93-B960-3627-C3465D0BB498}"/>
              </a:ext>
            </a:extLst>
          </p:cNvPr>
          <p:cNvSpPr/>
          <p:nvPr/>
        </p:nvSpPr>
        <p:spPr>
          <a:xfrm>
            <a:off x="10244717" y="3546340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 creation of data tables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169A1B-9DDA-704E-F626-E683274CEFB9}"/>
              </a:ext>
            </a:extLst>
          </p:cNvPr>
          <p:cNvSpPr/>
          <p:nvPr/>
        </p:nvSpPr>
        <p:spPr>
          <a:xfrm>
            <a:off x="784576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Visual marketing material generation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F5E027-A5B5-D49D-3CB1-A3B611F18850}"/>
              </a:ext>
            </a:extLst>
          </p:cNvPr>
          <p:cNvSpPr/>
          <p:nvPr/>
        </p:nvSpPr>
        <p:spPr>
          <a:xfrm>
            <a:off x="2136025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Client outreach email writing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99ED844-F87F-EA4B-102A-8F6B017C82F3}"/>
              </a:ext>
            </a:extLst>
          </p:cNvPr>
          <p:cNvSpPr/>
          <p:nvPr/>
        </p:nvSpPr>
        <p:spPr>
          <a:xfrm>
            <a:off x="3487473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recommendations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CCB7F17-D38A-315A-E8C6-421F53CA8DE6}"/>
              </a:ext>
            </a:extLst>
          </p:cNvPr>
          <p:cNvSpPr/>
          <p:nvPr/>
        </p:nvSpPr>
        <p:spPr>
          <a:xfrm>
            <a:off x="4838921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sentiment and experience management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EF9389-664F-C46F-0944-04E274E47A92}"/>
              </a:ext>
            </a:extLst>
          </p:cNvPr>
          <p:cNvSpPr/>
          <p:nvPr/>
        </p:nvSpPr>
        <p:spPr>
          <a:xfrm>
            <a:off x="6190372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Contract creation and review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9814177-1AB9-CB94-E78E-A7CB8CF35850}"/>
              </a:ext>
            </a:extLst>
          </p:cNvPr>
          <p:cNvSpPr/>
          <p:nvPr/>
        </p:nvSpPr>
        <p:spPr>
          <a:xfrm>
            <a:off x="7541821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Regulatory compliance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BFE2DF0-3474-302E-0BCC-BA782F79CCD0}"/>
              </a:ext>
            </a:extLst>
          </p:cNvPr>
          <p:cNvSpPr/>
          <p:nvPr/>
        </p:nvSpPr>
        <p:spPr>
          <a:xfrm>
            <a:off x="8893269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Workforce training and job simulation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AAB2D7-AF5C-8911-1F21-981AAD16402B}"/>
              </a:ext>
            </a:extLst>
          </p:cNvPr>
          <p:cNvSpPr/>
          <p:nvPr/>
        </p:nvSpPr>
        <p:spPr>
          <a:xfrm>
            <a:off x="10244717" y="4496508"/>
            <a:ext cx="1285875" cy="865909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lIns="54611" tIns="54611" rIns="54611" bIns="54611" rtlCol="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Translate/ transform data and programming code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3255653-8DC3-7CF7-C269-73FA872BFD22}"/>
              </a:ext>
            </a:extLst>
          </p:cNvPr>
          <p:cNvCxnSpPr>
            <a:cxnSpLocks/>
          </p:cNvCxnSpPr>
          <p:nvPr/>
        </p:nvCxnSpPr>
        <p:spPr>
          <a:xfrm>
            <a:off x="640743" y="1451656"/>
            <a:ext cx="0" cy="909205"/>
          </a:xfrm>
          <a:prstGeom prst="line">
            <a:avLst/>
          </a:prstGeom>
          <a:noFill/>
          <a:ln w="38100" cap="flat" cmpd="sng" algn="ctr">
            <a:solidFill>
              <a:srgbClr val="1E49E2"/>
            </a:solidFill>
            <a:prstDash val="solid"/>
            <a:miter lim="800000"/>
          </a:ln>
          <a:effectLst/>
        </p:spPr>
      </p:cxnSp>
      <p:sp>
        <p:nvSpPr>
          <p:cNvPr id="111" name="Arrow: Pentagon 110">
            <a:extLst>
              <a:ext uri="{FF2B5EF4-FFF2-40B4-BE49-F238E27FC236}">
                <a16:creationId xmlns:a16="http://schemas.microsoft.com/office/drawing/2014/main" id="{0B40B01D-AE23-F3A7-C53C-43A1E68B5AF9}"/>
              </a:ext>
            </a:extLst>
          </p:cNvPr>
          <p:cNvSpPr/>
          <p:nvPr/>
        </p:nvSpPr>
        <p:spPr>
          <a:xfrm>
            <a:off x="783240" y="1448635"/>
            <a:ext cx="1440808" cy="912140"/>
          </a:xfrm>
          <a:prstGeom prst="homePlate">
            <a:avLst>
              <a:gd name="adj" fmla="val 23697"/>
            </a:avLst>
          </a:prstGeom>
          <a:solidFill>
            <a:srgbClr val="1E49E2">
              <a:lumMod val="50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1" tIns="54611" rIns="54611" bIns="54611" rtlCol="0" anchor="t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Marketing</a:t>
            </a: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4AC9954-DA1E-8F13-1FC6-7873B2972467}"/>
              </a:ext>
            </a:extLst>
          </p:cNvPr>
          <p:cNvCxnSpPr>
            <a:cxnSpLocks/>
          </p:cNvCxnSpPr>
          <p:nvPr/>
        </p:nvCxnSpPr>
        <p:spPr>
          <a:xfrm>
            <a:off x="640743" y="2476919"/>
            <a:ext cx="0" cy="2953512"/>
          </a:xfrm>
          <a:prstGeom prst="line">
            <a:avLst/>
          </a:prstGeom>
          <a:noFill/>
          <a:ln w="38100" cap="flat" cmpd="sng" algn="ctr">
            <a:solidFill>
              <a:srgbClr val="E5E5E5">
                <a:lumMod val="25000"/>
              </a:srgbClr>
            </a:solidFill>
            <a:prstDash val="solid"/>
            <a:miter lim="800000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C5C75E0-EBA2-77BE-E0D8-B64486B65721}"/>
              </a:ext>
            </a:extLst>
          </p:cNvPr>
          <p:cNvCxnSpPr>
            <a:cxnSpLocks/>
          </p:cNvCxnSpPr>
          <p:nvPr/>
        </p:nvCxnSpPr>
        <p:spPr>
          <a:xfrm>
            <a:off x="640743" y="5562091"/>
            <a:ext cx="0" cy="598516"/>
          </a:xfrm>
          <a:prstGeom prst="line">
            <a:avLst/>
          </a:prstGeom>
          <a:noFill/>
          <a:ln w="38100" cap="flat" cmpd="sng" algn="ctr">
            <a:solidFill>
              <a:srgbClr val="00B8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F1714B2-67C1-4EB5-CABB-FEFA2C04B487}"/>
              </a:ext>
            </a:extLst>
          </p:cNvPr>
          <p:cNvSpPr txBox="1"/>
          <p:nvPr/>
        </p:nvSpPr>
        <p:spPr>
          <a:xfrm>
            <a:off x="790984" y="5480091"/>
            <a:ext cx="1173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10x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Faster Content Generation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343D21-734F-6918-DAF9-A43C5B0D6BC1}"/>
              </a:ext>
            </a:extLst>
          </p:cNvPr>
          <p:cNvSpPr txBox="1"/>
          <p:nvPr/>
        </p:nvSpPr>
        <p:spPr>
          <a:xfrm>
            <a:off x="2168677" y="5487940"/>
            <a:ext cx="1173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60%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Reduction in costs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87C63E-06D1-906F-3B20-4D5A45D79F62}"/>
              </a:ext>
            </a:extLst>
          </p:cNvPr>
          <p:cNvSpPr txBox="1"/>
          <p:nvPr/>
        </p:nvSpPr>
        <p:spPr>
          <a:xfrm>
            <a:off x="3481056" y="5503330"/>
            <a:ext cx="1173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40%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Increase </a:t>
            </a:r>
            <a:r>
              <a:rPr lang="en-GB" sz="1100" b="1">
                <a:solidFill>
                  <a:srgbClr val="374151"/>
                </a:solidFill>
                <a:cs typeface="Arial" panose="020B0604020202020204" pitchFamily="34" charset="0"/>
              </a:rPr>
              <a:t>in productivity</a:t>
            </a:r>
            <a:endParaRPr lang="en-GB" sz="1100" b="1" dirty="0">
              <a:solidFill>
                <a:srgbClr val="374151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384A019-303F-21A3-FA5F-FCA5850F1AD4}"/>
              </a:ext>
            </a:extLst>
          </p:cNvPr>
          <p:cNvSpPr txBox="1"/>
          <p:nvPr/>
        </p:nvSpPr>
        <p:spPr>
          <a:xfrm>
            <a:off x="4884793" y="5487786"/>
            <a:ext cx="11733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12%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Net Revenue Retention Increase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7FE217-D65C-B217-94BB-945D8925D709}"/>
              </a:ext>
            </a:extLst>
          </p:cNvPr>
          <p:cNvSpPr txBox="1"/>
          <p:nvPr/>
        </p:nvSpPr>
        <p:spPr>
          <a:xfrm>
            <a:off x="6190357" y="5507402"/>
            <a:ext cx="1173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35-60%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Increase in Productivity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9BB9D5-A68D-CFEC-2A27-1AB1F263FB2D}"/>
              </a:ext>
            </a:extLst>
          </p:cNvPr>
          <p:cNvSpPr txBox="1"/>
          <p:nvPr/>
        </p:nvSpPr>
        <p:spPr>
          <a:xfrm>
            <a:off x="7551833" y="5507414"/>
            <a:ext cx="1173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15%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Reduction in risk exposure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D758DE-D1E6-F936-87AE-E4C8AD3FE9F8}"/>
              </a:ext>
            </a:extLst>
          </p:cNvPr>
          <p:cNvSpPr txBox="1"/>
          <p:nvPr/>
        </p:nvSpPr>
        <p:spPr>
          <a:xfrm>
            <a:off x="8928947" y="5503975"/>
            <a:ext cx="125193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55%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Support issues can be resolved end-to-end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262600-3660-CB81-56FF-D7328364932F}"/>
              </a:ext>
            </a:extLst>
          </p:cNvPr>
          <p:cNvSpPr txBox="1"/>
          <p:nvPr/>
        </p:nvSpPr>
        <p:spPr>
          <a:xfrm>
            <a:off x="10231459" y="5515110"/>
            <a:ext cx="129913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GB" b="1" dirty="0">
                <a:solidFill>
                  <a:srgbClr val="00B8F5">
                    <a:lumMod val="75000"/>
                  </a:srgbClr>
                </a:solidFill>
                <a:cs typeface="Arial" panose="020B0604020202020204" pitchFamily="34" charset="0"/>
              </a:rPr>
              <a:t>90%</a:t>
            </a:r>
          </a:p>
          <a:p>
            <a:pPr algn="ctr" defTabSz="914354">
              <a:defRPr/>
            </a:pPr>
            <a:r>
              <a:rPr lang="en-GB" sz="1100" b="1" dirty="0">
                <a:solidFill>
                  <a:srgbClr val="374151"/>
                </a:solidFill>
                <a:cs typeface="Arial" panose="020B0604020202020204" pitchFamily="34" charset="0"/>
              </a:rPr>
              <a:t>Developers are faster with repetitive tasks</a:t>
            </a:r>
          </a:p>
        </p:txBody>
      </p:sp>
      <p:pic>
        <p:nvPicPr>
          <p:cNvPr id="122" name="Graphic 121" descr="Advertising with solid fill">
            <a:extLst>
              <a:ext uri="{FF2B5EF4-FFF2-40B4-BE49-F238E27FC236}">
                <a16:creationId xmlns:a16="http://schemas.microsoft.com/office/drawing/2014/main" id="{E899A775-0916-0AFA-CF9A-7E6EF04D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731" y="1922098"/>
            <a:ext cx="378047" cy="378047"/>
          </a:xfrm>
          <a:prstGeom prst="rect">
            <a:avLst/>
          </a:prstGeom>
        </p:spPr>
      </p:pic>
      <p:pic>
        <p:nvPicPr>
          <p:cNvPr id="123" name="Graphic 122" descr="Customer review with solid fill">
            <a:extLst>
              <a:ext uri="{FF2B5EF4-FFF2-40B4-BE49-F238E27FC236}">
                <a16:creationId xmlns:a16="http://schemas.microsoft.com/office/drawing/2014/main" id="{1C67F841-E67C-FEBA-CF00-32A381A829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497" y="1955921"/>
            <a:ext cx="361291" cy="361291"/>
          </a:xfrm>
          <a:prstGeom prst="rect">
            <a:avLst/>
          </a:prstGeom>
        </p:spPr>
      </p:pic>
      <p:pic>
        <p:nvPicPr>
          <p:cNvPr id="124" name="Graphic 123" descr="Rating 3 Star with solid fill">
            <a:extLst>
              <a:ext uri="{FF2B5EF4-FFF2-40B4-BE49-F238E27FC236}">
                <a16:creationId xmlns:a16="http://schemas.microsoft.com/office/drawing/2014/main" id="{DF25DF4B-AB52-AE1C-8323-32AE32D6A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323" y="1808255"/>
            <a:ext cx="590780" cy="590780"/>
          </a:xfrm>
          <a:prstGeom prst="rect">
            <a:avLst/>
          </a:prstGeom>
        </p:spPr>
      </p:pic>
      <p:pic>
        <p:nvPicPr>
          <p:cNvPr id="125" name="Graphic 124" descr="Coins with solid fill">
            <a:extLst>
              <a:ext uri="{FF2B5EF4-FFF2-40B4-BE49-F238E27FC236}">
                <a16:creationId xmlns:a16="http://schemas.microsoft.com/office/drawing/2014/main" id="{8231F3CF-9693-B6A1-7773-FB6EAC84E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5437" y="1921872"/>
            <a:ext cx="416211" cy="416211"/>
          </a:xfrm>
          <a:prstGeom prst="rect">
            <a:avLst/>
          </a:prstGeom>
        </p:spPr>
      </p:pic>
      <p:pic>
        <p:nvPicPr>
          <p:cNvPr id="126" name="Graphic 125" descr="Scales of justice with solid fill">
            <a:extLst>
              <a:ext uri="{FF2B5EF4-FFF2-40B4-BE49-F238E27FC236}">
                <a16:creationId xmlns:a16="http://schemas.microsoft.com/office/drawing/2014/main" id="{97DBFF25-2133-6E03-A115-41579EDAD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9595" y="1898544"/>
            <a:ext cx="386663" cy="386663"/>
          </a:xfrm>
          <a:prstGeom prst="rect">
            <a:avLst/>
          </a:prstGeom>
        </p:spPr>
      </p:pic>
      <p:pic>
        <p:nvPicPr>
          <p:cNvPr id="127" name="Graphic 126" descr="Calculator with solid fill">
            <a:extLst>
              <a:ext uri="{FF2B5EF4-FFF2-40B4-BE49-F238E27FC236}">
                <a16:creationId xmlns:a16="http://schemas.microsoft.com/office/drawing/2014/main" id="{C01DB88F-5DFA-6B12-40A0-7F265ABC41D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8712" y="1955920"/>
            <a:ext cx="361291" cy="361291"/>
          </a:xfrm>
          <a:prstGeom prst="rect">
            <a:avLst/>
          </a:prstGeom>
        </p:spPr>
      </p:pic>
      <p:pic>
        <p:nvPicPr>
          <p:cNvPr id="128" name="Graphic 127" descr="Cycle with people with solid fill">
            <a:extLst>
              <a:ext uri="{FF2B5EF4-FFF2-40B4-BE49-F238E27FC236}">
                <a16:creationId xmlns:a16="http://schemas.microsoft.com/office/drawing/2014/main" id="{BAD74C31-1F58-9552-97F1-09B73A4D46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78250" y="1942995"/>
            <a:ext cx="419548" cy="419548"/>
          </a:xfrm>
          <a:prstGeom prst="rect">
            <a:avLst/>
          </a:prstGeom>
        </p:spPr>
      </p:pic>
      <p:pic>
        <p:nvPicPr>
          <p:cNvPr id="129" name="Graphic 128" descr="Blueprint with solid fill">
            <a:extLst>
              <a:ext uri="{FF2B5EF4-FFF2-40B4-BE49-F238E27FC236}">
                <a16:creationId xmlns:a16="http://schemas.microsoft.com/office/drawing/2014/main" id="{5E86C4FB-B5B1-FFE4-8A10-173FE1B9BC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91915" y="1971109"/>
            <a:ext cx="341223" cy="341223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9C382A2-09A0-1242-9902-EDE6D89FD932}"/>
              </a:ext>
            </a:extLst>
          </p:cNvPr>
          <p:cNvSpPr txBox="1"/>
          <p:nvPr/>
        </p:nvSpPr>
        <p:spPr>
          <a:xfrm>
            <a:off x="324824" y="2978742"/>
            <a:ext cx="259195" cy="2106751"/>
          </a:xfrm>
          <a:prstGeom prst="rect">
            <a:avLst/>
          </a:prstGeom>
        </p:spPr>
        <p:txBody>
          <a:bodyPr vert="vert270" wrap="square" lIns="0" tIns="0" rIns="0" bIns="0" rtlCol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</a:rPr>
              <a:t>Gen AI Use Cases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DF2BBA-BE6F-1C89-1E49-689658550B54}"/>
              </a:ext>
            </a:extLst>
          </p:cNvPr>
          <p:cNvSpPr txBox="1"/>
          <p:nvPr/>
        </p:nvSpPr>
        <p:spPr>
          <a:xfrm>
            <a:off x="299873" y="5321755"/>
            <a:ext cx="259195" cy="1081095"/>
          </a:xfrm>
          <a:prstGeom prst="rect">
            <a:avLst/>
          </a:prstGeom>
        </p:spPr>
        <p:txBody>
          <a:bodyPr vert="vert270" wrap="square" lIns="0" tIns="0" rIns="0" bIns="0" rtlCol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</a:rPr>
              <a:t>Benefits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4FA583A-7AD7-26C6-D9F4-F68A5C548E9F}"/>
              </a:ext>
            </a:extLst>
          </p:cNvPr>
          <p:cNvSpPr txBox="1"/>
          <p:nvPr/>
        </p:nvSpPr>
        <p:spPr>
          <a:xfrm>
            <a:off x="299873" y="1381857"/>
            <a:ext cx="259195" cy="1081095"/>
          </a:xfrm>
          <a:prstGeom prst="rect">
            <a:avLst/>
          </a:prstGeom>
        </p:spPr>
        <p:txBody>
          <a:bodyPr vert="vert270" wrap="square" lIns="0" tIns="0" rIns="0" bIns="0" rtlCol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498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FE2-806A-4857-17B4-1919F2FA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Reshape work in the finance function with AI and Gen AI </a:t>
            </a:r>
          </a:p>
        </p:txBody>
      </p:sp>
      <p:sp>
        <p:nvSpPr>
          <p:cNvPr id="3" name="Freeform 22">
            <a:extLst>
              <a:ext uri="{FF2B5EF4-FFF2-40B4-BE49-F238E27FC236}">
                <a16:creationId xmlns:a16="http://schemas.microsoft.com/office/drawing/2014/main" id="{A096ADFC-3ECA-7A82-7276-D770616A8A88}"/>
              </a:ext>
            </a:extLst>
          </p:cNvPr>
          <p:cNvSpPr>
            <a:spLocks/>
          </p:cNvSpPr>
          <p:nvPr/>
        </p:nvSpPr>
        <p:spPr bwMode="auto">
          <a:xfrm>
            <a:off x="10164320" y="1437336"/>
            <a:ext cx="1754213" cy="4885465"/>
          </a:xfrm>
          <a:prstGeom prst="roundRect">
            <a:avLst>
              <a:gd name="adj" fmla="val 4190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hevron 399">
            <a:extLst>
              <a:ext uri="{FF2B5EF4-FFF2-40B4-BE49-F238E27FC236}">
                <a16:creationId xmlns:a16="http://schemas.microsoft.com/office/drawing/2014/main" id="{750C791D-388F-CA38-CCD5-DE418C33718B}"/>
              </a:ext>
            </a:extLst>
          </p:cNvPr>
          <p:cNvSpPr/>
          <p:nvPr/>
        </p:nvSpPr>
        <p:spPr>
          <a:xfrm>
            <a:off x="422976" y="2793827"/>
            <a:ext cx="11574713" cy="3599195"/>
          </a:xfrm>
          <a:prstGeom prst="round2SameRect">
            <a:avLst>
              <a:gd name="adj1" fmla="val 304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wrap="square" lIns="228600" tIns="0" rIns="91440" bIns="0" rtlCol="0" anchor="ctr">
            <a:no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1" i="0" u="none" strike="noStrike" kern="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5A3CB-3AB1-17F9-34EA-DA641BA1AD59}"/>
              </a:ext>
            </a:extLst>
          </p:cNvPr>
          <p:cNvSpPr txBox="1"/>
          <p:nvPr/>
        </p:nvSpPr>
        <p:spPr>
          <a:xfrm>
            <a:off x="3913467" y="2709774"/>
            <a:ext cx="4709160" cy="2585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300" normalizeH="0" baseline="0" noProof="0">
              <a:ln>
                <a:noFill/>
              </a:ln>
              <a:solidFill>
                <a:srgbClr val="00B8F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ACB610BC-FF74-3211-0853-F3607834F291}"/>
              </a:ext>
            </a:extLst>
          </p:cNvPr>
          <p:cNvSpPr>
            <a:spLocks/>
          </p:cNvSpPr>
          <p:nvPr/>
        </p:nvSpPr>
        <p:spPr bwMode="auto">
          <a:xfrm>
            <a:off x="8255307" y="1525953"/>
            <a:ext cx="1778149" cy="4784775"/>
          </a:xfrm>
          <a:prstGeom prst="roundRect">
            <a:avLst>
              <a:gd name="adj" fmla="val 4190"/>
            </a:avLst>
          </a:prstGeom>
          <a:solidFill>
            <a:srgbClr val="DBE8F8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C727FB18-079D-91F2-8B14-FCE02E9E75EA}"/>
              </a:ext>
            </a:extLst>
          </p:cNvPr>
          <p:cNvSpPr>
            <a:spLocks/>
          </p:cNvSpPr>
          <p:nvPr/>
        </p:nvSpPr>
        <p:spPr bwMode="auto">
          <a:xfrm>
            <a:off x="6327358" y="1425262"/>
            <a:ext cx="1793415" cy="4885465"/>
          </a:xfrm>
          <a:prstGeom prst="roundRect">
            <a:avLst>
              <a:gd name="adj" fmla="val 4190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D73DB2B5-529A-3A9A-9C87-9F33506230F2}"/>
              </a:ext>
            </a:extLst>
          </p:cNvPr>
          <p:cNvSpPr>
            <a:spLocks/>
          </p:cNvSpPr>
          <p:nvPr/>
        </p:nvSpPr>
        <p:spPr bwMode="auto">
          <a:xfrm>
            <a:off x="2457888" y="1437336"/>
            <a:ext cx="1755648" cy="4885465"/>
          </a:xfrm>
          <a:prstGeom prst="roundRect">
            <a:avLst>
              <a:gd name="adj" fmla="val 4190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D7CBF0B5-1272-46DC-2C6A-D1FE838833DF}"/>
              </a:ext>
            </a:extLst>
          </p:cNvPr>
          <p:cNvSpPr>
            <a:spLocks/>
          </p:cNvSpPr>
          <p:nvPr/>
        </p:nvSpPr>
        <p:spPr bwMode="auto">
          <a:xfrm>
            <a:off x="518705" y="1580265"/>
            <a:ext cx="1771639" cy="4742536"/>
          </a:xfrm>
          <a:prstGeom prst="roundRect">
            <a:avLst>
              <a:gd name="adj" fmla="val 4190"/>
            </a:avLst>
          </a:prstGeom>
          <a:solidFill>
            <a:srgbClr val="DBE8F8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F3A9CC-64FE-B31E-36E7-D25EAE4F7672}"/>
              </a:ext>
            </a:extLst>
          </p:cNvPr>
          <p:cNvGrpSpPr/>
          <p:nvPr/>
        </p:nvGrpSpPr>
        <p:grpSpPr>
          <a:xfrm>
            <a:off x="10086387" y="1222111"/>
            <a:ext cx="1911300" cy="912159"/>
            <a:chOff x="9281163" y="1395650"/>
            <a:chExt cx="1911300" cy="912159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2B0F42AA-A10B-BF43-B2F9-761D2F75931B}"/>
                </a:ext>
              </a:extLst>
            </p:cNvPr>
            <p:cNvSpPr/>
            <p:nvPr/>
          </p:nvSpPr>
          <p:spPr>
            <a:xfrm flipH="1">
              <a:off x="9346669" y="1395650"/>
              <a:ext cx="1780288" cy="912159"/>
            </a:xfrm>
            <a:prstGeom prst="round2SameRect">
              <a:avLst>
                <a:gd name="adj1" fmla="val 7756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BE232A-8EF5-3E59-C712-162524129355}"/>
                </a:ext>
              </a:extLst>
            </p:cNvPr>
            <p:cNvCxnSpPr>
              <a:cxnSpLocks/>
            </p:cNvCxnSpPr>
            <p:nvPr/>
          </p:nvCxnSpPr>
          <p:spPr>
            <a:xfrm>
              <a:off x="9281163" y="2307808"/>
              <a:ext cx="1911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79B532-D123-63F5-FDFE-429B01FA6384}"/>
                </a:ext>
              </a:extLst>
            </p:cNvPr>
            <p:cNvGrpSpPr/>
            <p:nvPr/>
          </p:nvGrpSpPr>
          <p:grpSpPr>
            <a:xfrm>
              <a:off x="9972951" y="1582334"/>
              <a:ext cx="527725" cy="538790"/>
              <a:chOff x="4821558" y="3738852"/>
              <a:chExt cx="215508" cy="220027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3F40D7A-1A0A-2EA7-C72A-B1A11415D3EF}"/>
                  </a:ext>
                </a:extLst>
              </p:cNvPr>
              <p:cNvSpPr/>
              <p:nvPr/>
            </p:nvSpPr>
            <p:spPr>
              <a:xfrm>
                <a:off x="4849180" y="3738852"/>
                <a:ext cx="161925" cy="123825"/>
              </a:xfrm>
              <a:custGeom>
                <a:avLst/>
                <a:gdLst>
                  <a:gd name="connsiteX0" fmla="*/ 162878 w 161925"/>
                  <a:gd name="connsiteY0" fmla="*/ 85725 h 123825"/>
                  <a:gd name="connsiteX1" fmla="*/ 162878 w 161925"/>
                  <a:gd name="connsiteY1" fmla="*/ 16193 h 123825"/>
                  <a:gd name="connsiteX2" fmla="*/ 146685 w 161925"/>
                  <a:gd name="connsiteY2" fmla="*/ 0 h 123825"/>
                  <a:gd name="connsiteX3" fmla="*/ 16193 w 161925"/>
                  <a:gd name="connsiteY3" fmla="*/ 0 h 123825"/>
                  <a:gd name="connsiteX4" fmla="*/ 0 w 161925"/>
                  <a:gd name="connsiteY4" fmla="*/ 16193 h 123825"/>
                  <a:gd name="connsiteX5" fmla="*/ 0 w 161925"/>
                  <a:gd name="connsiteY5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925" h="123825">
                    <a:moveTo>
                      <a:pt x="162878" y="85725"/>
                    </a:moveTo>
                    <a:lnTo>
                      <a:pt x="162878" y="16193"/>
                    </a:lnTo>
                    <a:cubicBezTo>
                      <a:pt x="162878" y="7620"/>
                      <a:pt x="156210" y="0"/>
                      <a:pt x="146685" y="0"/>
                    </a:cubicBezTo>
                    <a:lnTo>
                      <a:pt x="16193" y="0"/>
                    </a:lnTo>
                    <a:cubicBezTo>
                      <a:pt x="7620" y="0"/>
                      <a:pt x="0" y="6668"/>
                      <a:pt x="0" y="16193"/>
                    </a:cubicBezTo>
                    <a:lnTo>
                      <a:pt x="0" y="123825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9D299C9-C471-5D77-9ED5-8BE33E1885A1}"/>
                  </a:ext>
                </a:extLst>
              </p:cNvPr>
              <p:cNvSpPr/>
              <p:nvPr/>
            </p:nvSpPr>
            <p:spPr>
              <a:xfrm>
                <a:off x="4821558" y="3862677"/>
                <a:ext cx="95250" cy="38100"/>
              </a:xfrm>
              <a:custGeom>
                <a:avLst/>
                <a:gdLst>
                  <a:gd name="connsiteX0" fmla="*/ 95250 w 95250"/>
                  <a:gd name="connsiteY0" fmla="*/ 38100 h 38100"/>
                  <a:gd name="connsiteX1" fmla="*/ 48578 w 95250"/>
                  <a:gd name="connsiteY1" fmla="*/ 38100 h 38100"/>
                  <a:gd name="connsiteX2" fmla="*/ 0 w 95250"/>
                  <a:gd name="connsiteY2" fmla="*/ 0 h 38100"/>
                  <a:gd name="connsiteX3" fmla="*/ 85725 w 95250"/>
                  <a:gd name="connsiteY3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38100">
                    <a:moveTo>
                      <a:pt x="95250" y="38100"/>
                    </a:moveTo>
                    <a:lnTo>
                      <a:pt x="48578" y="38100"/>
                    </a:lnTo>
                    <a:cubicBezTo>
                      <a:pt x="25717" y="38100"/>
                      <a:pt x="5715" y="22860"/>
                      <a:pt x="0" y="0"/>
                    </a:cubicBezTo>
                    <a:lnTo>
                      <a:pt x="85725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1526F1C-A33C-2EED-B8FB-B01DC401B346}"/>
                  </a:ext>
                </a:extLst>
              </p:cNvPr>
              <p:cNvSpPr/>
              <p:nvPr/>
            </p:nvSpPr>
            <p:spPr>
              <a:xfrm>
                <a:off x="4973005" y="3883631"/>
                <a:ext cx="19050" cy="19050"/>
              </a:xfrm>
              <a:custGeom>
                <a:avLst/>
                <a:gdLst>
                  <a:gd name="connsiteX0" fmla="*/ 13335 w 19050"/>
                  <a:gd name="connsiteY0" fmla="*/ 26670 h 19050"/>
                  <a:gd name="connsiteX1" fmla="*/ 26670 w 19050"/>
                  <a:gd name="connsiteY1" fmla="*/ 13335 h 19050"/>
                  <a:gd name="connsiteX2" fmla="*/ 13335 w 19050"/>
                  <a:gd name="connsiteY2" fmla="*/ 0 h 19050"/>
                  <a:gd name="connsiteX3" fmla="*/ 0 w 19050"/>
                  <a:gd name="connsiteY3" fmla="*/ 13335 h 19050"/>
                  <a:gd name="connsiteX4" fmla="*/ 13335 w 19050"/>
                  <a:gd name="connsiteY4" fmla="*/ 2667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335" y="26670"/>
                    </a:moveTo>
                    <a:cubicBezTo>
                      <a:pt x="20955" y="26670"/>
                      <a:pt x="26670" y="20955"/>
                      <a:pt x="26670" y="13335"/>
                    </a:cubicBezTo>
                    <a:cubicBezTo>
                      <a:pt x="26670" y="5715"/>
                      <a:pt x="20955" y="0"/>
                      <a:pt x="13335" y="0"/>
                    </a:cubicBezTo>
                    <a:cubicBezTo>
                      <a:pt x="5715" y="0"/>
                      <a:pt x="0" y="5715"/>
                      <a:pt x="0" y="13335"/>
                    </a:cubicBezTo>
                    <a:cubicBezTo>
                      <a:pt x="0" y="20955"/>
                      <a:pt x="5715" y="26670"/>
                      <a:pt x="13335" y="2667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403DD5F-7FFA-24D3-BC3B-7C8759F90D7C}"/>
                  </a:ext>
                </a:extLst>
              </p:cNvPr>
              <p:cNvSpPr/>
              <p:nvPr/>
            </p:nvSpPr>
            <p:spPr>
              <a:xfrm>
                <a:off x="4932291" y="3835054"/>
                <a:ext cx="104775" cy="123825"/>
              </a:xfrm>
              <a:custGeom>
                <a:avLst/>
                <a:gdLst>
                  <a:gd name="connsiteX0" fmla="*/ 65479 w 104775"/>
                  <a:gd name="connsiteY0" fmla="*/ 8572 h 123825"/>
                  <a:gd name="connsiteX1" fmla="*/ 69289 w 104775"/>
                  <a:gd name="connsiteY1" fmla="*/ 21907 h 123825"/>
                  <a:gd name="connsiteX2" fmla="*/ 79766 w 104775"/>
                  <a:gd name="connsiteY2" fmla="*/ 28575 h 123825"/>
                  <a:gd name="connsiteX3" fmla="*/ 93101 w 104775"/>
                  <a:gd name="connsiteY3" fmla="*/ 25717 h 123825"/>
                  <a:gd name="connsiteX4" fmla="*/ 106436 w 104775"/>
                  <a:gd name="connsiteY4" fmla="*/ 31432 h 123825"/>
                  <a:gd name="connsiteX5" fmla="*/ 104532 w 104775"/>
                  <a:gd name="connsiteY5" fmla="*/ 45720 h 123825"/>
                  <a:gd name="connsiteX6" fmla="*/ 95007 w 104775"/>
                  <a:gd name="connsiteY6" fmla="*/ 56197 h 123825"/>
                  <a:gd name="connsiteX7" fmla="*/ 95007 w 104775"/>
                  <a:gd name="connsiteY7" fmla="*/ 68580 h 123825"/>
                  <a:gd name="connsiteX8" fmla="*/ 104532 w 104775"/>
                  <a:gd name="connsiteY8" fmla="*/ 79057 h 123825"/>
                  <a:gd name="connsiteX9" fmla="*/ 106436 w 104775"/>
                  <a:gd name="connsiteY9" fmla="*/ 93345 h 123825"/>
                  <a:gd name="connsiteX10" fmla="*/ 93101 w 104775"/>
                  <a:gd name="connsiteY10" fmla="*/ 99060 h 123825"/>
                  <a:gd name="connsiteX11" fmla="*/ 79766 w 104775"/>
                  <a:gd name="connsiteY11" fmla="*/ 96203 h 123825"/>
                  <a:gd name="connsiteX12" fmla="*/ 69289 w 104775"/>
                  <a:gd name="connsiteY12" fmla="*/ 102870 h 123825"/>
                  <a:gd name="connsiteX13" fmla="*/ 65479 w 104775"/>
                  <a:gd name="connsiteY13" fmla="*/ 116205 h 123825"/>
                  <a:gd name="connsiteX14" fmla="*/ 54049 w 104775"/>
                  <a:gd name="connsiteY14" fmla="*/ 124778 h 123825"/>
                  <a:gd name="connsiteX15" fmla="*/ 42619 w 104775"/>
                  <a:gd name="connsiteY15" fmla="*/ 116205 h 123825"/>
                  <a:gd name="connsiteX16" fmla="*/ 38809 w 104775"/>
                  <a:gd name="connsiteY16" fmla="*/ 102870 h 123825"/>
                  <a:gd name="connsiteX17" fmla="*/ 28332 w 104775"/>
                  <a:gd name="connsiteY17" fmla="*/ 96203 h 123825"/>
                  <a:gd name="connsiteX18" fmla="*/ 14996 w 104775"/>
                  <a:gd name="connsiteY18" fmla="*/ 99060 h 123825"/>
                  <a:gd name="connsiteX19" fmla="*/ 1661 w 104775"/>
                  <a:gd name="connsiteY19" fmla="*/ 93345 h 123825"/>
                  <a:gd name="connsiteX20" fmla="*/ 3566 w 104775"/>
                  <a:gd name="connsiteY20" fmla="*/ 79057 h 123825"/>
                  <a:gd name="connsiteX21" fmla="*/ 13091 w 104775"/>
                  <a:gd name="connsiteY21" fmla="*/ 68580 h 123825"/>
                  <a:gd name="connsiteX22" fmla="*/ 13091 w 104775"/>
                  <a:gd name="connsiteY22" fmla="*/ 56197 h 123825"/>
                  <a:gd name="connsiteX23" fmla="*/ 3566 w 104775"/>
                  <a:gd name="connsiteY23" fmla="*/ 45720 h 123825"/>
                  <a:gd name="connsiteX24" fmla="*/ 1661 w 104775"/>
                  <a:gd name="connsiteY24" fmla="*/ 31432 h 123825"/>
                  <a:gd name="connsiteX25" fmla="*/ 14996 w 104775"/>
                  <a:gd name="connsiteY25" fmla="*/ 25717 h 123825"/>
                  <a:gd name="connsiteX26" fmla="*/ 28332 w 104775"/>
                  <a:gd name="connsiteY26" fmla="*/ 28575 h 123825"/>
                  <a:gd name="connsiteX27" fmla="*/ 38809 w 104775"/>
                  <a:gd name="connsiteY27" fmla="*/ 21907 h 123825"/>
                  <a:gd name="connsiteX28" fmla="*/ 42619 w 104775"/>
                  <a:gd name="connsiteY28" fmla="*/ 8572 h 123825"/>
                  <a:gd name="connsiteX29" fmla="*/ 54049 w 104775"/>
                  <a:gd name="connsiteY29" fmla="*/ 0 h 123825"/>
                  <a:gd name="connsiteX30" fmla="*/ 65479 w 104775"/>
                  <a:gd name="connsiteY30" fmla="*/ 8572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4775" h="123825">
                    <a:moveTo>
                      <a:pt x="65479" y="8572"/>
                    </a:moveTo>
                    <a:lnTo>
                      <a:pt x="69289" y="21907"/>
                    </a:lnTo>
                    <a:cubicBezTo>
                      <a:pt x="70241" y="26670"/>
                      <a:pt x="75004" y="29527"/>
                      <a:pt x="79766" y="28575"/>
                    </a:cubicBezTo>
                    <a:lnTo>
                      <a:pt x="93101" y="25717"/>
                    </a:lnTo>
                    <a:cubicBezTo>
                      <a:pt x="97864" y="24765"/>
                      <a:pt x="103579" y="26670"/>
                      <a:pt x="106436" y="31432"/>
                    </a:cubicBezTo>
                    <a:cubicBezTo>
                      <a:pt x="109294" y="36195"/>
                      <a:pt x="108341" y="41910"/>
                      <a:pt x="104532" y="45720"/>
                    </a:cubicBezTo>
                    <a:lnTo>
                      <a:pt x="95007" y="56197"/>
                    </a:lnTo>
                    <a:cubicBezTo>
                      <a:pt x="92149" y="60007"/>
                      <a:pt x="92149" y="64770"/>
                      <a:pt x="95007" y="68580"/>
                    </a:cubicBezTo>
                    <a:lnTo>
                      <a:pt x="104532" y="79057"/>
                    </a:lnTo>
                    <a:cubicBezTo>
                      <a:pt x="108341" y="82867"/>
                      <a:pt x="109294" y="88582"/>
                      <a:pt x="106436" y="93345"/>
                    </a:cubicBezTo>
                    <a:cubicBezTo>
                      <a:pt x="103579" y="98107"/>
                      <a:pt x="98816" y="100013"/>
                      <a:pt x="93101" y="99060"/>
                    </a:cubicBezTo>
                    <a:lnTo>
                      <a:pt x="79766" y="96203"/>
                    </a:lnTo>
                    <a:cubicBezTo>
                      <a:pt x="75004" y="95250"/>
                      <a:pt x="70241" y="98107"/>
                      <a:pt x="69289" y="102870"/>
                    </a:cubicBezTo>
                    <a:lnTo>
                      <a:pt x="65479" y="116205"/>
                    </a:lnTo>
                    <a:cubicBezTo>
                      <a:pt x="63574" y="120967"/>
                      <a:pt x="58811" y="124778"/>
                      <a:pt x="54049" y="124778"/>
                    </a:cubicBezTo>
                    <a:cubicBezTo>
                      <a:pt x="48334" y="124778"/>
                      <a:pt x="43572" y="120967"/>
                      <a:pt x="42619" y="116205"/>
                    </a:cubicBezTo>
                    <a:lnTo>
                      <a:pt x="38809" y="102870"/>
                    </a:lnTo>
                    <a:cubicBezTo>
                      <a:pt x="37857" y="98107"/>
                      <a:pt x="33094" y="95250"/>
                      <a:pt x="28332" y="96203"/>
                    </a:cubicBezTo>
                    <a:lnTo>
                      <a:pt x="14996" y="99060"/>
                    </a:lnTo>
                    <a:cubicBezTo>
                      <a:pt x="10234" y="100013"/>
                      <a:pt x="4519" y="98107"/>
                      <a:pt x="1661" y="93345"/>
                    </a:cubicBezTo>
                    <a:cubicBezTo>
                      <a:pt x="-1196" y="88582"/>
                      <a:pt x="-243" y="82867"/>
                      <a:pt x="3566" y="79057"/>
                    </a:cubicBezTo>
                    <a:lnTo>
                      <a:pt x="13091" y="68580"/>
                    </a:lnTo>
                    <a:cubicBezTo>
                      <a:pt x="15949" y="64770"/>
                      <a:pt x="15949" y="60007"/>
                      <a:pt x="13091" y="56197"/>
                    </a:cubicBezTo>
                    <a:lnTo>
                      <a:pt x="3566" y="45720"/>
                    </a:lnTo>
                    <a:cubicBezTo>
                      <a:pt x="-243" y="41910"/>
                      <a:pt x="-1196" y="36195"/>
                      <a:pt x="1661" y="31432"/>
                    </a:cubicBezTo>
                    <a:cubicBezTo>
                      <a:pt x="4519" y="26670"/>
                      <a:pt x="9282" y="24765"/>
                      <a:pt x="14996" y="25717"/>
                    </a:cubicBezTo>
                    <a:lnTo>
                      <a:pt x="28332" y="28575"/>
                    </a:lnTo>
                    <a:cubicBezTo>
                      <a:pt x="33094" y="29527"/>
                      <a:pt x="37857" y="26670"/>
                      <a:pt x="38809" y="21907"/>
                    </a:cubicBezTo>
                    <a:lnTo>
                      <a:pt x="42619" y="8572"/>
                    </a:lnTo>
                    <a:cubicBezTo>
                      <a:pt x="44524" y="3810"/>
                      <a:pt x="49286" y="0"/>
                      <a:pt x="54049" y="0"/>
                    </a:cubicBezTo>
                    <a:cubicBezTo>
                      <a:pt x="58811" y="0"/>
                      <a:pt x="63574" y="2857"/>
                      <a:pt x="65479" y="8572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495A9-77F6-8710-1468-A3EBE1EB4C29}"/>
              </a:ext>
            </a:extLst>
          </p:cNvPr>
          <p:cNvGrpSpPr/>
          <p:nvPr/>
        </p:nvGrpSpPr>
        <p:grpSpPr>
          <a:xfrm>
            <a:off x="6245543" y="1222111"/>
            <a:ext cx="1911300" cy="912159"/>
            <a:chOff x="7289209" y="1423117"/>
            <a:chExt cx="1911300" cy="912159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64AFE4B-2D19-BE37-A1F4-FB4869D40302}"/>
                </a:ext>
              </a:extLst>
            </p:cNvPr>
            <p:cNvSpPr/>
            <p:nvPr/>
          </p:nvSpPr>
          <p:spPr>
            <a:xfrm flipH="1">
              <a:off x="7382997" y="1423117"/>
              <a:ext cx="1783080" cy="912159"/>
            </a:xfrm>
            <a:prstGeom prst="round2SameRect">
              <a:avLst>
                <a:gd name="adj1" fmla="val 9186"/>
                <a:gd name="adj2" fmla="val 0"/>
              </a:avLst>
            </a:prstGeom>
            <a:solidFill>
              <a:srgbClr val="4B0C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3ACB76-0C9C-30B8-3152-5B4604931534}"/>
                </a:ext>
              </a:extLst>
            </p:cNvPr>
            <p:cNvCxnSpPr>
              <a:cxnSpLocks/>
            </p:cNvCxnSpPr>
            <p:nvPr/>
          </p:nvCxnSpPr>
          <p:spPr>
            <a:xfrm>
              <a:off x="7289209" y="2335275"/>
              <a:ext cx="1911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36072F-FB58-FAA9-531B-382500617E9F}"/>
                </a:ext>
              </a:extLst>
            </p:cNvPr>
            <p:cNvGrpSpPr/>
            <p:nvPr/>
          </p:nvGrpSpPr>
          <p:grpSpPr>
            <a:xfrm>
              <a:off x="7989782" y="1609853"/>
              <a:ext cx="515265" cy="538686"/>
              <a:chOff x="2468932" y="2790063"/>
              <a:chExt cx="209550" cy="21907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25A470-5E2E-FE1A-1FAF-06821188EAF5}"/>
                  </a:ext>
                </a:extLst>
              </p:cNvPr>
              <p:cNvSpPr/>
              <p:nvPr/>
            </p:nvSpPr>
            <p:spPr>
              <a:xfrm>
                <a:off x="2468932" y="2790063"/>
                <a:ext cx="209550" cy="219075"/>
              </a:xfrm>
              <a:custGeom>
                <a:avLst/>
                <a:gdLst>
                  <a:gd name="connsiteX0" fmla="*/ 214693 w 209550"/>
                  <a:gd name="connsiteY0" fmla="*/ 124301 h 219075"/>
                  <a:gd name="connsiteX1" fmla="*/ 218884 w 209550"/>
                  <a:gd name="connsiteY1" fmla="*/ 119539 h 219075"/>
                  <a:gd name="connsiteX2" fmla="*/ 218884 w 209550"/>
                  <a:gd name="connsiteY2" fmla="*/ 99441 h 219075"/>
                  <a:gd name="connsiteX3" fmla="*/ 214693 w 209550"/>
                  <a:gd name="connsiteY3" fmla="*/ 94679 h 219075"/>
                  <a:gd name="connsiteX4" fmla="*/ 193262 w 209550"/>
                  <a:gd name="connsiteY4" fmla="*/ 92012 h 219075"/>
                  <a:gd name="connsiteX5" fmla="*/ 180975 w 209550"/>
                  <a:gd name="connsiteY5" fmla="*/ 62579 h 219075"/>
                  <a:gd name="connsiteX6" fmla="*/ 194310 w 209550"/>
                  <a:gd name="connsiteY6" fmla="*/ 45434 h 219075"/>
                  <a:gd name="connsiteX7" fmla="*/ 193929 w 209550"/>
                  <a:gd name="connsiteY7" fmla="*/ 39148 h 219075"/>
                  <a:gd name="connsiteX8" fmla="*/ 179642 w 209550"/>
                  <a:gd name="connsiteY8" fmla="*/ 24860 h 219075"/>
                  <a:gd name="connsiteX9" fmla="*/ 173355 w 209550"/>
                  <a:gd name="connsiteY9" fmla="*/ 24479 h 219075"/>
                  <a:gd name="connsiteX10" fmla="*/ 156305 w 209550"/>
                  <a:gd name="connsiteY10" fmla="*/ 37910 h 219075"/>
                  <a:gd name="connsiteX11" fmla="*/ 126873 w 209550"/>
                  <a:gd name="connsiteY11" fmla="*/ 25622 h 219075"/>
                  <a:gd name="connsiteX12" fmla="*/ 124206 w 209550"/>
                  <a:gd name="connsiteY12" fmla="*/ 4191 h 219075"/>
                  <a:gd name="connsiteX13" fmla="*/ 119443 w 209550"/>
                  <a:gd name="connsiteY13" fmla="*/ 0 h 219075"/>
                  <a:gd name="connsiteX14" fmla="*/ 99346 w 209550"/>
                  <a:gd name="connsiteY14" fmla="*/ 0 h 219075"/>
                  <a:gd name="connsiteX15" fmla="*/ 94583 w 209550"/>
                  <a:gd name="connsiteY15" fmla="*/ 4191 h 219075"/>
                  <a:gd name="connsiteX16" fmla="*/ 91916 w 209550"/>
                  <a:gd name="connsiteY16" fmla="*/ 25622 h 219075"/>
                  <a:gd name="connsiteX17" fmla="*/ 62484 w 209550"/>
                  <a:gd name="connsiteY17" fmla="*/ 37910 h 219075"/>
                  <a:gd name="connsiteX18" fmla="*/ 45434 w 209550"/>
                  <a:gd name="connsiteY18" fmla="*/ 24670 h 219075"/>
                  <a:gd name="connsiteX19" fmla="*/ 39148 w 209550"/>
                  <a:gd name="connsiteY19" fmla="*/ 25051 h 219075"/>
                  <a:gd name="connsiteX20" fmla="*/ 24860 w 209550"/>
                  <a:gd name="connsiteY20" fmla="*/ 39338 h 219075"/>
                  <a:gd name="connsiteX21" fmla="*/ 24479 w 209550"/>
                  <a:gd name="connsiteY21" fmla="*/ 45625 h 219075"/>
                  <a:gd name="connsiteX22" fmla="*/ 37814 w 209550"/>
                  <a:gd name="connsiteY22" fmla="*/ 62770 h 219075"/>
                  <a:gd name="connsiteX23" fmla="*/ 25622 w 209550"/>
                  <a:gd name="connsiteY23" fmla="*/ 92202 h 219075"/>
                  <a:gd name="connsiteX24" fmla="*/ 4191 w 209550"/>
                  <a:gd name="connsiteY24" fmla="*/ 94869 h 219075"/>
                  <a:gd name="connsiteX25" fmla="*/ 0 w 209550"/>
                  <a:gd name="connsiteY25" fmla="*/ 99631 h 219075"/>
                  <a:gd name="connsiteX26" fmla="*/ 0 w 209550"/>
                  <a:gd name="connsiteY26" fmla="*/ 119729 h 219075"/>
                  <a:gd name="connsiteX27" fmla="*/ 4191 w 209550"/>
                  <a:gd name="connsiteY27" fmla="*/ 124492 h 219075"/>
                  <a:gd name="connsiteX28" fmla="*/ 25622 w 209550"/>
                  <a:gd name="connsiteY28" fmla="*/ 127159 h 219075"/>
                  <a:gd name="connsiteX29" fmla="*/ 37814 w 209550"/>
                  <a:gd name="connsiteY29" fmla="*/ 156591 h 219075"/>
                  <a:gd name="connsiteX30" fmla="*/ 24575 w 209550"/>
                  <a:gd name="connsiteY30" fmla="*/ 173736 h 219075"/>
                  <a:gd name="connsiteX31" fmla="*/ 24955 w 209550"/>
                  <a:gd name="connsiteY31" fmla="*/ 180023 h 219075"/>
                  <a:gd name="connsiteX32" fmla="*/ 39243 w 209550"/>
                  <a:gd name="connsiteY32" fmla="*/ 194310 h 219075"/>
                  <a:gd name="connsiteX33" fmla="*/ 45529 w 209550"/>
                  <a:gd name="connsiteY33" fmla="*/ 194691 h 219075"/>
                  <a:gd name="connsiteX34" fmla="*/ 62675 w 209550"/>
                  <a:gd name="connsiteY34" fmla="*/ 181451 h 219075"/>
                  <a:gd name="connsiteX35" fmla="*/ 92107 w 209550"/>
                  <a:gd name="connsiteY35" fmla="*/ 193739 h 219075"/>
                  <a:gd name="connsiteX36" fmla="*/ 94774 w 209550"/>
                  <a:gd name="connsiteY36" fmla="*/ 215170 h 219075"/>
                  <a:gd name="connsiteX37" fmla="*/ 99536 w 209550"/>
                  <a:gd name="connsiteY37" fmla="*/ 219361 h 219075"/>
                  <a:gd name="connsiteX38" fmla="*/ 119729 w 209550"/>
                  <a:gd name="connsiteY38" fmla="*/ 219361 h 219075"/>
                  <a:gd name="connsiteX39" fmla="*/ 124492 w 209550"/>
                  <a:gd name="connsiteY39" fmla="*/ 215170 h 219075"/>
                  <a:gd name="connsiteX40" fmla="*/ 127159 w 209550"/>
                  <a:gd name="connsiteY40" fmla="*/ 193739 h 219075"/>
                  <a:gd name="connsiteX41" fmla="*/ 156591 w 209550"/>
                  <a:gd name="connsiteY41" fmla="*/ 181451 h 219075"/>
                  <a:gd name="connsiteX42" fmla="*/ 173641 w 209550"/>
                  <a:gd name="connsiteY42" fmla="*/ 194691 h 219075"/>
                  <a:gd name="connsiteX43" fmla="*/ 179927 w 209550"/>
                  <a:gd name="connsiteY43" fmla="*/ 194310 h 219075"/>
                  <a:gd name="connsiteX44" fmla="*/ 194215 w 209550"/>
                  <a:gd name="connsiteY44" fmla="*/ 180023 h 219075"/>
                  <a:gd name="connsiteX45" fmla="*/ 194596 w 209550"/>
                  <a:gd name="connsiteY45" fmla="*/ 173736 h 219075"/>
                  <a:gd name="connsiteX46" fmla="*/ 181261 w 209550"/>
                  <a:gd name="connsiteY46" fmla="*/ 156591 h 219075"/>
                  <a:gd name="connsiteX47" fmla="*/ 193548 w 209550"/>
                  <a:gd name="connsiteY47" fmla="*/ 127159 h 219075"/>
                  <a:gd name="connsiteX48" fmla="*/ 214693 w 209550"/>
                  <a:gd name="connsiteY48" fmla="*/ 124301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09550" h="219075">
                    <a:moveTo>
                      <a:pt x="214693" y="124301"/>
                    </a:moveTo>
                    <a:cubicBezTo>
                      <a:pt x="217075" y="124016"/>
                      <a:pt x="218884" y="121920"/>
                      <a:pt x="218884" y="119539"/>
                    </a:cubicBezTo>
                    <a:lnTo>
                      <a:pt x="218884" y="99441"/>
                    </a:lnTo>
                    <a:cubicBezTo>
                      <a:pt x="218884" y="97060"/>
                      <a:pt x="217075" y="94964"/>
                      <a:pt x="214693" y="94679"/>
                    </a:cubicBezTo>
                    <a:lnTo>
                      <a:pt x="193262" y="92012"/>
                    </a:lnTo>
                    <a:cubicBezTo>
                      <a:pt x="191071" y="81534"/>
                      <a:pt x="186880" y="71533"/>
                      <a:pt x="180975" y="62579"/>
                    </a:cubicBezTo>
                    <a:lnTo>
                      <a:pt x="194310" y="45434"/>
                    </a:lnTo>
                    <a:cubicBezTo>
                      <a:pt x="195739" y="43529"/>
                      <a:pt x="195643" y="40862"/>
                      <a:pt x="193929" y="39148"/>
                    </a:cubicBezTo>
                    <a:lnTo>
                      <a:pt x="179642" y="24860"/>
                    </a:lnTo>
                    <a:cubicBezTo>
                      <a:pt x="177927" y="23146"/>
                      <a:pt x="175260" y="22955"/>
                      <a:pt x="173355" y="24479"/>
                    </a:cubicBezTo>
                    <a:lnTo>
                      <a:pt x="156305" y="37910"/>
                    </a:lnTo>
                    <a:cubicBezTo>
                      <a:pt x="147352" y="32004"/>
                      <a:pt x="137350" y="27813"/>
                      <a:pt x="126873" y="25622"/>
                    </a:cubicBezTo>
                    <a:lnTo>
                      <a:pt x="124206" y="4191"/>
                    </a:lnTo>
                    <a:cubicBezTo>
                      <a:pt x="123920" y="1810"/>
                      <a:pt x="121825" y="0"/>
                      <a:pt x="119443" y="0"/>
                    </a:cubicBezTo>
                    <a:lnTo>
                      <a:pt x="99346" y="0"/>
                    </a:lnTo>
                    <a:cubicBezTo>
                      <a:pt x="96964" y="0"/>
                      <a:pt x="94869" y="1810"/>
                      <a:pt x="94583" y="4191"/>
                    </a:cubicBezTo>
                    <a:lnTo>
                      <a:pt x="91916" y="25622"/>
                    </a:lnTo>
                    <a:cubicBezTo>
                      <a:pt x="81439" y="27813"/>
                      <a:pt x="71438" y="32004"/>
                      <a:pt x="62484" y="37910"/>
                    </a:cubicBezTo>
                    <a:lnTo>
                      <a:pt x="45434" y="24670"/>
                    </a:lnTo>
                    <a:cubicBezTo>
                      <a:pt x="43529" y="23241"/>
                      <a:pt x="40862" y="23336"/>
                      <a:pt x="39148" y="25051"/>
                    </a:cubicBezTo>
                    <a:lnTo>
                      <a:pt x="24860" y="39338"/>
                    </a:lnTo>
                    <a:cubicBezTo>
                      <a:pt x="23146" y="41053"/>
                      <a:pt x="22955" y="43720"/>
                      <a:pt x="24479" y="45625"/>
                    </a:cubicBezTo>
                    <a:lnTo>
                      <a:pt x="37814" y="62770"/>
                    </a:lnTo>
                    <a:cubicBezTo>
                      <a:pt x="31909" y="71723"/>
                      <a:pt x="27718" y="81725"/>
                      <a:pt x="25622" y="92202"/>
                    </a:cubicBezTo>
                    <a:lnTo>
                      <a:pt x="4191" y="94869"/>
                    </a:lnTo>
                    <a:cubicBezTo>
                      <a:pt x="1810" y="95155"/>
                      <a:pt x="0" y="97250"/>
                      <a:pt x="0" y="99631"/>
                    </a:cubicBezTo>
                    <a:lnTo>
                      <a:pt x="0" y="119729"/>
                    </a:lnTo>
                    <a:cubicBezTo>
                      <a:pt x="0" y="122111"/>
                      <a:pt x="1810" y="124206"/>
                      <a:pt x="4191" y="124492"/>
                    </a:cubicBezTo>
                    <a:lnTo>
                      <a:pt x="25622" y="127159"/>
                    </a:lnTo>
                    <a:cubicBezTo>
                      <a:pt x="27813" y="137636"/>
                      <a:pt x="32004" y="147638"/>
                      <a:pt x="37814" y="156591"/>
                    </a:cubicBezTo>
                    <a:lnTo>
                      <a:pt x="24575" y="173736"/>
                    </a:lnTo>
                    <a:cubicBezTo>
                      <a:pt x="23146" y="175641"/>
                      <a:pt x="23241" y="178308"/>
                      <a:pt x="24955" y="180023"/>
                    </a:cubicBezTo>
                    <a:lnTo>
                      <a:pt x="39243" y="194310"/>
                    </a:lnTo>
                    <a:cubicBezTo>
                      <a:pt x="40958" y="196025"/>
                      <a:pt x="43625" y="196215"/>
                      <a:pt x="45529" y="194691"/>
                    </a:cubicBezTo>
                    <a:lnTo>
                      <a:pt x="62675" y="181451"/>
                    </a:lnTo>
                    <a:cubicBezTo>
                      <a:pt x="71628" y="187357"/>
                      <a:pt x="81629" y="191548"/>
                      <a:pt x="92107" y="193739"/>
                    </a:cubicBezTo>
                    <a:lnTo>
                      <a:pt x="94774" y="215170"/>
                    </a:lnTo>
                    <a:cubicBezTo>
                      <a:pt x="95059" y="217551"/>
                      <a:pt x="97155" y="219361"/>
                      <a:pt x="99536" y="219361"/>
                    </a:cubicBezTo>
                    <a:lnTo>
                      <a:pt x="119729" y="219361"/>
                    </a:lnTo>
                    <a:cubicBezTo>
                      <a:pt x="122110" y="219361"/>
                      <a:pt x="124206" y="217551"/>
                      <a:pt x="124492" y="215170"/>
                    </a:cubicBezTo>
                    <a:lnTo>
                      <a:pt x="127159" y="193739"/>
                    </a:lnTo>
                    <a:cubicBezTo>
                      <a:pt x="137636" y="191548"/>
                      <a:pt x="147638" y="187357"/>
                      <a:pt x="156591" y="181451"/>
                    </a:cubicBezTo>
                    <a:lnTo>
                      <a:pt x="173641" y="194691"/>
                    </a:lnTo>
                    <a:cubicBezTo>
                      <a:pt x="175546" y="196120"/>
                      <a:pt x="178213" y="196025"/>
                      <a:pt x="179927" y="194310"/>
                    </a:cubicBezTo>
                    <a:lnTo>
                      <a:pt x="194215" y="180023"/>
                    </a:lnTo>
                    <a:cubicBezTo>
                      <a:pt x="195929" y="178308"/>
                      <a:pt x="196120" y="175641"/>
                      <a:pt x="194596" y="173736"/>
                    </a:cubicBezTo>
                    <a:lnTo>
                      <a:pt x="181261" y="156591"/>
                    </a:lnTo>
                    <a:cubicBezTo>
                      <a:pt x="187166" y="147638"/>
                      <a:pt x="191357" y="137636"/>
                      <a:pt x="193548" y="127159"/>
                    </a:cubicBezTo>
                    <a:lnTo>
                      <a:pt x="214693" y="12430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7C4ABE5-93E6-6141-4D29-60935BE729D3}"/>
                  </a:ext>
                </a:extLst>
              </p:cNvPr>
              <p:cNvSpPr/>
              <p:nvPr/>
            </p:nvSpPr>
            <p:spPr>
              <a:xfrm>
                <a:off x="2516366" y="2837688"/>
                <a:ext cx="123825" cy="123825"/>
              </a:xfrm>
              <a:custGeom>
                <a:avLst/>
                <a:gdLst>
                  <a:gd name="connsiteX0" fmla="*/ 61913 w 123825"/>
                  <a:gd name="connsiteY0" fmla="*/ 123825 h 123825"/>
                  <a:gd name="connsiteX1" fmla="*/ 123825 w 123825"/>
                  <a:gd name="connsiteY1" fmla="*/ 61913 h 123825"/>
                  <a:gd name="connsiteX2" fmla="*/ 61913 w 123825"/>
                  <a:gd name="connsiteY2" fmla="*/ 0 h 123825"/>
                  <a:gd name="connsiteX3" fmla="*/ 0 w 123825"/>
                  <a:gd name="connsiteY3" fmla="*/ 61913 h 123825"/>
                  <a:gd name="connsiteX4" fmla="*/ 61913 w 123825"/>
                  <a:gd name="connsiteY4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61913" y="123825"/>
                    </a:moveTo>
                    <a:cubicBezTo>
                      <a:pt x="96107" y="123825"/>
                      <a:pt x="123825" y="96107"/>
                      <a:pt x="123825" y="61913"/>
                    </a:cubicBezTo>
                    <a:cubicBezTo>
                      <a:pt x="123825" y="27718"/>
                      <a:pt x="96107" y="0"/>
                      <a:pt x="61913" y="0"/>
                    </a:cubicBezTo>
                    <a:cubicBezTo>
                      <a:pt x="27718" y="0"/>
                      <a:pt x="0" y="27718"/>
                      <a:pt x="0" y="61913"/>
                    </a:cubicBezTo>
                    <a:cubicBezTo>
                      <a:pt x="0" y="96107"/>
                      <a:pt x="27718" y="123825"/>
                      <a:pt x="61913" y="123825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7B61A70-7D59-9A38-56E3-638E457443D0}"/>
                  </a:ext>
                </a:extLst>
              </p:cNvPr>
              <p:cNvSpPr/>
              <p:nvPr/>
            </p:nvSpPr>
            <p:spPr>
              <a:xfrm>
                <a:off x="2578279" y="2837688"/>
                <a:ext cx="9525" cy="47625"/>
              </a:xfrm>
              <a:custGeom>
                <a:avLst/>
                <a:gdLst>
                  <a:gd name="connsiteX0" fmla="*/ 0 w 0"/>
                  <a:gd name="connsiteY0" fmla="*/ 0 h 47625"/>
                  <a:gd name="connsiteX1" fmla="*/ 0 w 0"/>
                  <a:gd name="connsiteY1" fmla="*/ 476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7625">
                    <a:moveTo>
                      <a:pt x="0" y="0"/>
                    </a:moveTo>
                    <a:lnTo>
                      <a:pt x="0" y="47625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1BF6F2C-C772-ACFD-7982-50517E03AB02}"/>
                  </a:ext>
                </a:extLst>
              </p:cNvPr>
              <p:cNvSpPr/>
              <p:nvPr/>
            </p:nvSpPr>
            <p:spPr>
              <a:xfrm>
                <a:off x="2563991" y="2885313"/>
                <a:ext cx="28575" cy="28575"/>
              </a:xfrm>
              <a:custGeom>
                <a:avLst/>
                <a:gdLst>
                  <a:gd name="connsiteX0" fmla="*/ 14288 w 28575"/>
                  <a:gd name="connsiteY0" fmla="*/ 28575 h 28575"/>
                  <a:gd name="connsiteX1" fmla="*/ 28575 w 28575"/>
                  <a:gd name="connsiteY1" fmla="*/ 14288 h 28575"/>
                  <a:gd name="connsiteX2" fmla="*/ 14288 w 28575"/>
                  <a:gd name="connsiteY2" fmla="*/ 0 h 28575"/>
                  <a:gd name="connsiteX3" fmla="*/ 0 w 28575"/>
                  <a:gd name="connsiteY3" fmla="*/ 14288 h 28575"/>
                  <a:gd name="connsiteX4" fmla="*/ 14288 w 28575"/>
                  <a:gd name="connsiteY4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288" y="28575"/>
                    </a:moveTo>
                    <a:cubicBezTo>
                      <a:pt x="22193" y="28575"/>
                      <a:pt x="28575" y="22193"/>
                      <a:pt x="28575" y="14288"/>
                    </a:cubicBezTo>
                    <a:cubicBezTo>
                      <a:pt x="28575" y="6382"/>
                      <a:pt x="22193" y="0"/>
                      <a:pt x="14288" y="0"/>
                    </a:cubicBezTo>
                    <a:cubicBezTo>
                      <a:pt x="6382" y="0"/>
                      <a:pt x="0" y="6382"/>
                      <a:pt x="0" y="14288"/>
                    </a:cubicBezTo>
                    <a:cubicBezTo>
                      <a:pt x="0" y="22193"/>
                      <a:pt x="6382" y="28575"/>
                      <a:pt x="14288" y="28575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2D5A1CE-30EE-3B34-181F-52872522B7A5}"/>
                  </a:ext>
                </a:extLst>
              </p:cNvPr>
              <p:cNvSpPr/>
              <p:nvPr/>
            </p:nvSpPr>
            <p:spPr>
              <a:xfrm>
                <a:off x="2589519" y="2908459"/>
                <a:ext cx="28575" cy="28575"/>
              </a:xfrm>
              <a:custGeom>
                <a:avLst/>
                <a:gdLst>
                  <a:gd name="connsiteX0" fmla="*/ 0 w 28575"/>
                  <a:gd name="connsiteY0" fmla="*/ 0 h 28575"/>
                  <a:gd name="connsiteX1" fmla="*/ 37433 w 28575"/>
                  <a:gd name="connsiteY1" fmla="*/ 2943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0" y="0"/>
                    </a:moveTo>
                    <a:lnTo>
                      <a:pt x="37433" y="2943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9BEFFA2-020F-654D-4823-9898B2B06BCB}"/>
                  </a:ext>
                </a:extLst>
              </p:cNvPr>
              <p:cNvSpPr/>
              <p:nvPr/>
            </p:nvSpPr>
            <p:spPr>
              <a:xfrm>
                <a:off x="2529606" y="2908459"/>
                <a:ext cx="28575" cy="28575"/>
              </a:xfrm>
              <a:custGeom>
                <a:avLst/>
                <a:gdLst>
                  <a:gd name="connsiteX0" fmla="*/ 37433 w 28575"/>
                  <a:gd name="connsiteY0" fmla="*/ 0 h 28575"/>
                  <a:gd name="connsiteX1" fmla="*/ 0 w 28575"/>
                  <a:gd name="connsiteY1" fmla="*/ 2943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37433" y="0"/>
                    </a:moveTo>
                    <a:lnTo>
                      <a:pt x="0" y="2943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6E4AED-047A-8859-AB39-92B1C242D233}"/>
              </a:ext>
            </a:extLst>
          </p:cNvPr>
          <p:cNvGrpSpPr/>
          <p:nvPr/>
        </p:nvGrpSpPr>
        <p:grpSpPr>
          <a:xfrm>
            <a:off x="8159143" y="1222111"/>
            <a:ext cx="1911300" cy="912159"/>
            <a:chOff x="3100161" y="1423117"/>
            <a:chExt cx="1911300" cy="9121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C2E69E1-A184-CE03-E6BE-17AB73A64274}"/>
                </a:ext>
              </a:extLst>
            </p:cNvPr>
            <p:cNvGrpSpPr/>
            <p:nvPr/>
          </p:nvGrpSpPr>
          <p:grpSpPr>
            <a:xfrm>
              <a:off x="3191394" y="1423117"/>
              <a:ext cx="1783080" cy="912159"/>
              <a:chOff x="3219337" y="1423117"/>
              <a:chExt cx="1783080" cy="912159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09C73DA2-89C2-136A-EB53-3F119E6185B3}"/>
                  </a:ext>
                </a:extLst>
              </p:cNvPr>
              <p:cNvSpPr/>
              <p:nvPr/>
            </p:nvSpPr>
            <p:spPr>
              <a:xfrm flipH="1">
                <a:off x="3219337" y="1423117"/>
                <a:ext cx="1783080" cy="912159"/>
              </a:xfrm>
              <a:prstGeom prst="round2SameRect">
                <a:avLst>
                  <a:gd name="adj1" fmla="val 769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1" tIns="54611" rIns="54611" bIns="54611"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PMG Bold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782B3E-B26A-8CB7-6FA6-A495E9D32361}"/>
                  </a:ext>
                </a:extLst>
              </p:cNvPr>
              <p:cNvGrpSpPr/>
              <p:nvPr/>
            </p:nvGrpSpPr>
            <p:grpSpPr>
              <a:xfrm>
                <a:off x="3802223" y="1609906"/>
                <a:ext cx="563062" cy="538581"/>
                <a:chOff x="949742" y="2336800"/>
                <a:chExt cx="219075" cy="20955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2FE5DFA1-71B8-69E3-87C1-0E3933047F5C}"/>
                    </a:ext>
                  </a:extLst>
                </p:cNvPr>
                <p:cNvSpPr/>
                <p:nvPr/>
              </p:nvSpPr>
              <p:spPr>
                <a:xfrm>
                  <a:off x="949742" y="2403475"/>
                  <a:ext cx="219075" cy="142875"/>
                </a:xfrm>
                <a:custGeom>
                  <a:avLst/>
                  <a:gdLst>
                    <a:gd name="connsiteX0" fmla="*/ 218976 w 219075"/>
                    <a:gd name="connsiteY0" fmla="*/ 40005 h 142875"/>
                    <a:gd name="connsiteX1" fmla="*/ 216976 w 219075"/>
                    <a:gd name="connsiteY1" fmla="*/ 32099 h 142875"/>
                    <a:gd name="connsiteX2" fmla="*/ 209546 w 219075"/>
                    <a:gd name="connsiteY2" fmla="*/ 28575 h 142875"/>
                    <a:gd name="connsiteX3" fmla="*/ 92389 w 219075"/>
                    <a:gd name="connsiteY3" fmla="*/ 28575 h 142875"/>
                    <a:gd name="connsiteX4" fmla="*/ 83054 w 219075"/>
                    <a:gd name="connsiteY4" fmla="*/ 20955 h 142875"/>
                    <a:gd name="connsiteX5" fmla="*/ 80387 w 219075"/>
                    <a:gd name="connsiteY5" fmla="*/ 7620 h 142875"/>
                    <a:gd name="connsiteX6" fmla="*/ 71053 w 219075"/>
                    <a:gd name="connsiteY6" fmla="*/ 0 h 142875"/>
                    <a:gd name="connsiteX7" fmla="*/ 9616 w 219075"/>
                    <a:gd name="connsiteY7" fmla="*/ 0 h 142875"/>
                    <a:gd name="connsiteX8" fmla="*/ 2187 w 219075"/>
                    <a:gd name="connsiteY8" fmla="*/ 3524 h 142875"/>
                    <a:gd name="connsiteX9" fmla="*/ 187 w 219075"/>
                    <a:gd name="connsiteY9" fmla="*/ 11430 h 142875"/>
                    <a:gd name="connsiteX10" fmla="*/ 24952 w 219075"/>
                    <a:gd name="connsiteY10" fmla="*/ 135255 h 142875"/>
                    <a:gd name="connsiteX11" fmla="*/ 34286 w 219075"/>
                    <a:gd name="connsiteY11" fmla="*/ 142875 h 142875"/>
                    <a:gd name="connsiteX12" fmla="*/ 190496 w 219075"/>
                    <a:gd name="connsiteY12" fmla="*/ 142875 h 142875"/>
                    <a:gd name="connsiteX13" fmla="*/ 199831 w 219075"/>
                    <a:gd name="connsiteY13" fmla="*/ 135255 h 142875"/>
                    <a:gd name="connsiteX14" fmla="*/ 218976 w 219075"/>
                    <a:gd name="connsiteY14" fmla="*/ 4000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9075" h="142875">
                      <a:moveTo>
                        <a:pt x="218976" y="40005"/>
                      </a:moveTo>
                      <a:cubicBezTo>
                        <a:pt x="219547" y="37243"/>
                        <a:pt x="218785" y="34290"/>
                        <a:pt x="216976" y="32099"/>
                      </a:cubicBezTo>
                      <a:cubicBezTo>
                        <a:pt x="215166" y="29908"/>
                        <a:pt x="212499" y="28575"/>
                        <a:pt x="209546" y="28575"/>
                      </a:cubicBezTo>
                      <a:lnTo>
                        <a:pt x="92389" y="28575"/>
                      </a:lnTo>
                      <a:cubicBezTo>
                        <a:pt x="87817" y="28575"/>
                        <a:pt x="83911" y="25432"/>
                        <a:pt x="83054" y="20955"/>
                      </a:cubicBezTo>
                      <a:lnTo>
                        <a:pt x="80387" y="7620"/>
                      </a:lnTo>
                      <a:cubicBezTo>
                        <a:pt x="79435" y="3143"/>
                        <a:pt x="75529" y="0"/>
                        <a:pt x="71053" y="0"/>
                      </a:cubicBezTo>
                      <a:lnTo>
                        <a:pt x="9616" y="0"/>
                      </a:lnTo>
                      <a:cubicBezTo>
                        <a:pt x="6759" y="0"/>
                        <a:pt x="3997" y="1238"/>
                        <a:pt x="2187" y="3524"/>
                      </a:cubicBezTo>
                      <a:cubicBezTo>
                        <a:pt x="377" y="5715"/>
                        <a:pt x="-385" y="8668"/>
                        <a:pt x="187" y="11430"/>
                      </a:cubicBezTo>
                      <a:lnTo>
                        <a:pt x="24952" y="135255"/>
                      </a:lnTo>
                      <a:cubicBezTo>
                        <a:pt x="25904" y="139732"/>
                        <a:pt x="29809" y="142875"/>
                        <a:pt x="34286" y="142875"/>
                      </a:cubicBezTo>
                      <a:lnTo>
                        <a:pt x="190496" y="142875"/>
                      </a:lnTo>
                      <a:cubicBezTo>
                        <a:pt x="195068" y="142875"/>
                        <a:pt x="198973" y="139732"/>
                        <a:pt x="199831" y="135255"/>
                      </a:cubicBezTo>
                      <a:cubicBezTo>
                        <a:pt x="203831" y="115538"/>
                        <a:pt x="214309" y="63246"/>
                        <a:pt x="218976" y="40005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BDFCB93-3EA5-FF1D-D02D-2C33DF5E6A2F}"/>
                    </a:ext>
                  </a:extLst>
                </p:cNvPr>
                <p:cNvSpPr/>
                <p:nvPr/>
              </p:nvSpPr>
              <p:spPr>
                <a:xfrm>
                  <a:off x="997458" y="2336800"/>
                  <a:ext cx="142875" cy="76200"/>
                </a:xfrm>
                <a:custGeom>
                  <a:avLst/>
                  <a:gdLst>
                    <a:gd name="connsiteX0" fmla="*/ 0 w 142875"/>
                    <a:gd name="connsiteY0" fmla="*/ 47625 h 76200"/>
                    <a:gd name="connsiteX1" fmla="*/ 0 w 142875"/>
                    <a:gd name="connsiteY1" fmla="*/ 9525 h 76200"/>
                    <a:gd name="connsiteX2" fmla="*/ 9525 w 142875"/>
                    <a:gd name="connsiteY2" fmla="*/ 0 h 76200"/>
                    <a:gd name="connsiteX3" fmla="*/ 133350 w 142875"/>
                    <a:gd name="connsiteY3" fmla="*/ 0 h 76200"/>
                    <a:gd name="connsiteX4" fmla="*/ 142875 w 142875"/>
                    <a:gd name="connsiteY4" fmla="*/ 9525 h 76200"/>
                    <a:gd name="connsiteX5" fmla="*/ 142875 w 142875"/>
                    <a:gd name="connsiteY5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2875" h="76200">
                      <a:moveTo>
                        <a:pt x="0" y="47625"/>
                      </a:moveTo>
                      <a:lnTo>
                        <a:pt x="0" y="9525"/>
                      </a:lnTo>
                      <a:cubicBezTo>
                        <a:pt x="0" y="4286"/>
                        <a:pt x="4286" y="0"/>
                        <a:pt x="9525" y="0"/>
                      </a:cubicBezTo>
                      <a:lnTo>
                        <a:pt x="133350" y="0"/>
                      </a:lnTo>
                      <a:cubicBezTo>
                        <a:pt x="138589" y="0"/>
                        <a:pt x="142875" y="4286"/>
                        <a:pt x="142875" y="9525"/>
                      </a:cubicBezTo>
                      <a:lnTo>
                        <a:pt x="142875" y="76200"/>
                      </a:ln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1DA7CC1-524D-DECB-DF34-79E1A351D49D}"/>
                    </a:ext>
                  </a:extLst>
                </p:cNvPr>
                <p:cNvSpPr/>
                <p:nvPr/>
              </p:nvSpPr>
              <p:spPr>
                <a:xfrm>
                  <a:off x="1026033" y="2365375"/>
                  <a:ext cx="76200" cy="9525"/>
                </a:xfrm>
                <a:custGeom>
                  <a:avLst/>
                  <a:gdLst>
                    <a:gd name="connsiteX0" fmla="*/ 0 w 76200"/>
                    <a:gd name="connsiteY0" fmla="*/ 0 h 0"/>
                    <a:gd name="connsiteX1" fmla="*/ 80963 w 762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200">
                      <a:moveTo>
                        <a:pt x="0" y="0"/>
                      </a:moveTo>
                      <a:lnTo>
                        <a:pt x="80963" y="0"/>
                      </a:ln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F972B7C-A479-B1C8-8D37-7BC8D47FF1B3}"/>
                    </a:ext>
                  </a:extLst>
                </p:cNvPr>
                <p:cNvSpPr/>
                <p:nvPr/>
              </p:nvSpPr>
              <p:spPr>
                <a:xfrm>
                  <a:off x="1064133" y="2393950"/>
                  <a:ext cx="38100" cy="9525"/>
                </a:xfrm>
                <a:custGeom>
                  <a:avLst/>
                  <a:gdLst>
                    <a:gd name="connsiteX0" fmla="*/ 0 w 38100"/>
                    <a:gd name="connsiteY0" fmla="*/ 0 h 0"/>
                    <a:gd name="connsiteX1" fmla="*/ 42863 w 381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">
                      <a:moveTo>
                        <a:pt x="0" y="0"/>
                      </a:moveTo>
                      <a:lnTo>
                        <a:pt x="42863" y="0"/>
                      </a:ln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084D279-F864-1B9E-D186-1FC97B65B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00161" y="2335275"/>
              <a:ext cx="1911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863803-29EF-05A7-1033-9BAA02F64A52}"/>
              </a:ext>
            </a:extLst>
          </p:cNvPr>
          <p:cNvGrpSpPr/>
          <p:nvPr/>
        </p:nvGrpSpPr>
        <p:grpSpPr>
          <a:xfrm>
            <a:off x="2370151" y="1235393"/>
            <a:ext cx="1911300" cy="912159"/>
            <a:chOff x="5165225" y="1423117"/>
            <a:chExt cx="1911300" cy="9121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0B3845D-F070-E606-679E-B9B32FDFF6FB}"/>
                </a:ext>
              </a:extLst>
            </p:cNvPr>
            <p:cNvGrpSpPr/>
            <p:nvPr/>
          </p:nvGrpSpPr>
          <p:grpSpPr>
            <a:xfrm>
              <a:off x="5226161" y="1423117"/>
              <a:ext cx="1780288" cy="912159"/>
              <a:chOff x="5278010" y="1423117"/>
              <a:chExt cx="1780288" cy="912159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10F00EB9-14CF-649F-D567-B9A4FFAA6883}"/>
                  </a:ext>
                </a:extLst>
              </p:cNvPr>
              <p:cNvSpPr/>
              <p:nvPr/>
            </p:nvSpPr>
            <p:spPr>
              <a:xfrm>
                <a:off x="5278010" y="1423117"/>
                <a:ext cx="1780288" cy="912159"/>
              </a:xfrm>
              <a:prstGeom prst="round2SameRect">
                <a:avLst>
                  <a:gd name="adj1" fmla="val 769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1" tIns="54611" rIns="54611" bIns="54611"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PMG Bold"/>
                  <a:ea typeface="+mn-ea"/>
                  <a:cs typeface="+mn-cs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83109C-726E-D86E-6885-4F9A87D44C6E}"/>
                  </a:ext>
                </a:extLst>
              </p:cNvPr>
              <p:cNvGrpSpPr/>
              <p:nvPr/>
            </p:nvGrpSpPr>
            <p:grpSpPr>
              <a:xfrm>
                <a:off x="5810607" y="1680078"/>
                <a:ext cx="715094" cy="398236"/>
                <a:chOff x="252063" y="1717706"/>
                <a:chExt cx="212407" cy="110490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D5813FFA-F2FF-A5A8-EFC1-301238B207E1}"/>
                    </a:ext>
                  </a:extLst>
                </p:cNvPr>
                <p:cNvSpPr/>
                <p:nvPr/>
              </p:nvSpPr>
              <p:spPr>
                <a:xfrm>
                  <a:off x="273018" y="1717706"/>
                  <a:ext cx="38100" cy="38100"/>
                </a:xfrm>
                <a:custGeom>
                  <a:avLst/>
                  <a:gdLst>
                    <a:gd name="connsiteX0" fmla="*/ 21908 w 38100"/>
                    <a:gd name="connsiteY0" fmla="*/ 43815 h 38100"/>
                    <a:gd name="connsiteX1" fmla="*/ 43815 w 38100"/>
                    <a:gd name="connsiteY1" fmla="*/ 21908 h 38100"/>
                    <a:gd name="connsiteX2" fmla="*/ 21908 w 38100"/>
                    <a:gd name="connsiteY2" fmla="*/ 0 h 38100"/>
                    <a:gd name="connsiteX3" fmla="*/ 0 w 38100"/>
                    <a:gd name="connsiteY3" fmla="*/ 21908 h 38100"/>
                    <a:gd name="connsiteX4" fmla="*/ 21908 w 38100"/>
                    <a:gd name="connsiteY4" fmla="*/ 4381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" h="38100">
                      <a:moveTo>
                        <a:pt x="21908" y="43815"/>
                      </a:moveTo>
                      <a:cubicBezTo>
                        <a:pt x="33337" y="43815"/>
                        <a:pt x="43815" y="34290"/>
                        <a:pt x="43815" y="21908"/>
                      </a:cubicBezTo>
                      <a:cubicBezTo>
                        <a:pt x="43815" y="9525"/>
                        <a:pt x="34290" y="0"/>
                        <a:pt x="21908" y="0"/>
                      </a:cubicBezTo>
                      <a:cubicBezTo>
                        <a:pt x="10477" y="0"/>
                        <a:pt x="0" y="9525"/>
                        <a:pt x="0" y="21908"/>
                      </a:cubicBezTo>
                      <a:cubicBezTo>
                        <a:pt x="0" y="34290"/>
                        <a:pt x="10477" y="43815"/>
                        <a:pt x="21908" y="43815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522B2AA-3928-8431-AE99-70F26AB61B44}"/>
                    </a:ext>
                  </a:extLst>
                </p:cNvPr>
                <p:cNvSpPr/>
                <p:nvPr/>
              </p:nvSpPr>
              <p:spPr>
                <a:xfrm>
                  <a:off x="252063" y="1771507"/>
                  <a:ext cx="66675" cy="28575"/>
                </a:xfrm>
                <a:custGeom>
                  <a:avLst/>
                  <a:gdLst>
                    <a:gd name="connsiteX0" fmla="*/ 73343 w 66675"/>
                    <a:gd name="connsiteY0" fmla="*/ 11921 h 28575"/>
                    <a:gd name="connsiteX1" fmla="*/ 30480 w 66675"/>
                    <a:gd name="connsiteY1" fmla="*/ 1444 h 28575"/>
                    <a:gd name="connsiteX2" fmla="*/ 0 w 66675"/>
                    <a:gd name="connsiteY2" fmla="*/ 32876 h 28575"/>
                    <a:gd name="connsiteX3" fmla="*/ 57150 w 66675"/>
                    <a:gd name="connsiteY3" fmla="*/ 32876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5" h="28575">
                      <a:moveTo>
                        <a:pt x="73343" y="11921"/>
                      </a:moveTo>
                      <a:cubicBezTo>
                        <a:pt x="61913" y="1444"/>
                        <a:pt x="45720" y="-2366"/>
                        <a:pt x="30480" y="1444"/>
                      </a:cubicBezTo>
                      <a:cubicBezTo>
                        <a:pt x="15240" y="6206"/>
                        <a:pt x="3810" y="17636"/>
                        <a:pt x="0" y="32876"/>
                      </a:cubicBezTo>
                      <a:lnTo>
                        <a:pt x="57150" y="32876"/>
                      </a:ln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770FA893-A6E0-BED5-5CCB-C21FEFF0A5AA}"/>
                    </a:ext>
                  </a:extLst>
                </p:cNvPr>
                <p:cNvSpPr/>
                <p:nvPr/>
              </p:nvSpPr>
              <p:spPr>
                <a:xfrm>
                  <a:off x="406368" y="1717706"/>
                  <a:ext cx="38100" cy="38100"/>
                </a:xfrm>
                <a:custGeom>
                  <a:avLst/>
                  <a:gdLst>
                    <a:gd name="connsiteX0" fmla="*/ 21907 w 38100"/>
                    <a:gd name="connsiteY0" fmla="*/ 43815 h 38100"/>
                    <a:gd name="connsiteX1" fmla="*/ 43815 w 38100"/>
                    <a:gd name="connsiteY1" fmla="*/ 21908 h 38100"/>
                    <a:gd name="connsiteX2" fmla="*/ 21907 w 38100"/>
                    <a:gd name="connsiteY2" fmla="*/ 0 h 38100"/>
                    <a:gd name="connsiteX3" fmla="*/ 0 w 38100"/>
                    <a:gd name="connsiteY3" fmla="*/ 21908 h 38100"/>
                    <a:gd name="connsiteX4" fmla="*/ 21907 w 38100"/>
                    <a:gd name="connsiteY4" fmla="*/ 4381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" h="38100">
                      <a:moveTo>
                        <a:pt x="21907" y="43815"/>
                      </a:moveTo>
                      <a:cubicBezTo>
                        <a:pt x="33338" y="43815"/>
                        <a:pt x="43815" y="34290"/>
                        <a:pt x="43815" y="21908"/>
                      </a:cubicBezTo>
                      <a:cubicBezTo>
                        <a:pt x="43815" y="9525"/>
                        <a:pt x="34290" y="0"/>
                        <a:pt x="21907" y="0"/>
                      </a:cubicBezTo>
                      <a:cubicBezTo>
                        <a:pt x="10477" y="0"/>
                        <a:pt x="0" y="9525"/>
                        <a:pt x="0" y="21908"/>
                      </a:cubicBezTo>
                      <a:cubicBezTo>
                        <a:pt x="0" y="34290"/>
                        <a:pt x="10477" y="43815"/>
                        <a:pt x="21907" y="43815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E720D1D-51B3-F36F-8C47-2B99AF240B8D}"/>
                    </a:ext>
                  </a:extLst>
                </p:cNvPr>
                <p:cNvSpPr/>
                <p:nvPr/>
              </p:nvSpPr>
              <p:spPr>
                <a:xfrm>
                  <a:off x="397795" y="1771507"/>
                  <a:ext cx="66675" cy="28575"/>
                </a:xfrm>
                <a:custGeom>
                  <a:avLst/>
                  <a:gdLst>
                    <a:gd name="connsiteX0" fmla="*/ 0 w 66675"/>
                    <a:gd name="connsiteY0" fmla="*/ 11921 h 28575"/>
                    <a:gd name="connsiteX1" fmla="*/ 42862 w 66675"/>
                    <a:gd name="connsiteY1" fmla="*/ 1444 h 28575"/>
                    <a:gd name="connsiteX2" fmla="*/ 73343 w 66675"/>
                    <a:gd name="connsiteY2" fmla="*/ 32876 h 28575"/>
                    <a:gd name="connsiteX3" fmla="*/ 16192 w 66675"/>
                    <a:gd name="connsiteY3" fmla="*/ 32876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5" h="28575">
                      <a:moveTo>
                        <a:pt x="0" y="11921"/>
                      </a:moveTo>
                      <a:cubicBezTo>
                        <a:pt x="11430" y="1444"/>
                        <a:pt x="27623" y="-2366"/>
                        <a:pt x="42862" y="1444"/>
                      </a:cubicBezTo>
                      <a:cubicBezTo>
                        <a:pt x="58102" y="6206"/>
                        <a:pt x="69533" y="17636"/>
                        <a:pt x="73343" y="32876"/>
                      </a:cubicBezTo>
                      <a:lnTo>
                        <a:pt x="16192" y="32876"/>
                      </a:ln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90896CE2-60C7-2D66-4BCF-713F94E29F47}"/>
                    </a:ext>
                  </a:extLst>
                </p:cNvPr>
                <p:cNvSpPr/>
                <p:nvPr/>
              </p:nvSpPr>
              <p:spPr>
                <a:xfrm>
                  <a:off x="339692" y="1746281"/>
                  <a:ext cx="38100" cy="38100"/>
                </a:xfrm>
                <a:custGeom>
                  <a:avLst/>
                  <a:gdLst>
                    <a:gd name="connsiteX0" fmla="*/ 21908 w 38100"/>
                    <a:gd name="connsiteY0" fmla="*/ 43815 h 38100"/>
                    <a:gd name="connsiteX1" fmla="*/ 43815 w 38100"/>
                    <a:gd name="connsiteY1" fmla="*/ 21908 h 38100"/>
                    <a:gd name="connsiteX2" fmla="*/ 21908 w 38100"/>
                    <a:gd name="connsiteY2" fmla="*/ 0 h 38100"/>
                    <a:gd name="connsiteX3" fmla="*/ 0 w 38100"/>
                    <a:gd name="connsiteY3" fmla="*/ 21908 h 38100"/>
                    <a:gd name="connsiteX4" fmla="*/ 21908 w 38100"/>
                    <a:gd name="connsiteY4" fmla="*/ 4381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" h="38100">
                      <a:moveTo>
                        <a:pt x="21908" y="43815"/>
                      </a:moveTo>
                      <a:cubicBezTo>
                        <a:pt x="33338" y="43815"/>
                        <a:pt x="43815" y="34290"/>
                        <a:pt x="43815" y="21908"/>
                      </a:cubicBezTo>
                      <a:cubicBezTo>
                        <a:pt x="43815" y="9525"/>
                        <a:pt x="34290" y="0"/>
                        <a:pt x="21908" y="0"/>
                      </a:cubicBezTo>
                      <a:cubicBezTo>
                        <a:pt x="10478" y="0"/>
                        <a:pt x="0" y="9525"/>
                        <a:pt x="0" y="21908"/>
                      </a:cubicBezTo>
                      <a:cubicBezTo>
                        <a:pt x="0" y="34290"/>
                        <a:pt x="10478" y="43815"/>
                        <a:pt x="21908" y="43815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1DB2AA6A-E1F6-4670-58F7-71871B78ACAA}"/>
                    </a:ext>
                  </a:extLst>
                </p:cNvPr>
                <p:cNvSpPr/>
                <p:nvPr/>
              </p:nvSpPr>
              <p:spPr>
                <a:xfrm>
                  <a:off x="318738" y="1799621"/>
                  <a:ext cx="85725" cy="28575"/>
                </a:xfrm>
                <a:custGeom>
                  <a:avLst/>
                  <a:gdLst>
                    <a:gd name="connsiteX0" fmla="*/ 85725 w 85725"/>
                    <a:gd name="connsiteY0" fmla="*/ 33338 h 28575"/>
                    <a:gd name="connsiteX1" fmla="*/ 42863 w 85725"/>
                    <a:gd name="connsiteY1" fmla="*/ 0 h 28575"/>
                    <a:gd name="connsiteX2" fmla="*/ 0 w 85725"/>
                    <a:gd name="connsiteY2" fmla="*/ 33338 h 28575"/>
                    <a:gd name="connsiteX3" fmla="*/ 85725 w 85725"/>
                    <a:gd name="connsiteY3" fmla="*/ 33338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725" h="28575">
                      <a:moveTo>
                        <a:pt x="85725" y="33338"/>
                      </a:moveTo>
                      <a:cubicBezTo>
                        <a:pt x="80963" y="13335"/>
                        <a:pt x="62865" y="0"/>
                        <a:pt x="42863" y="0"/>
                      </a:cubicBezTo>
                      <a:cubicBezTo>
                        <a:pt x="22860" y="0"/>
                        <a:pt x="4763" y="13335"/>
                        <a:pt x="0" y="33338"/>
                      </a:cubicBezTo>
                      <a:lnTo>
                        <a:pt x="85725" y="3333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EB8FF0-578B-FE6F-2C94-CA3F166874DD}"/>
                </a:ext>
              </a:extLst>
            </p:cNvPr>
            <p:cNvCxnSpPr>
              <a:cxnSpLocks/>
            </p:cNvCxnSpPr>
            <p:nvPr/>
          </p:nvCxnSpPr>
          <p:spPr>
            <a:xfrm>
              <a:off x="5165225" y="2335275"/>
              <a:ext cx="1911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BAE13A-C4A3-2F9E-A415-65D21EACDCED}"/>
              </a:ext>
            </a:extLst>
          </p:cNvPr>
          <p:cNvGrpSpPr/>
          <p:nvPr/>
        </p:nvGrpSpPr>
        <p:grpSpPr>
          <a:xfrm>
            <a:off x="463919" y="1221561"/>
            <a:ext cx="1911300" cy="912159"/>
            <a:chOff x="9295356" y="1423117"/>
            <a:chExt cx="1911300" cy="91215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0D79896-3AD1-9D1D-C622-3EE9635CD233}"/>
                </a:ext>
              </a:extLst>
            </p:cNvPr>
            <p:cNvGrpSpPr/>
            <p:nvPr/>
          </p:nvGrpSpPr>
          <p:grpSpPr>
            <a:xfrm>
              <a:off x="9295356" y="1423117"/>
              <a:ext cx="1911300" cy="912159"/>
              <a:chOff x="9295356" y="1423117"/>
              <a:chExt cx="1911300" cy="912159"/>
            </a:xfrm>
          </p:grpSpPr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1440DFB9-B6CF-6586-CB91-556F77579F06}"/>
                  </a:ext>
                </a:extLst>
              </p:cNvPr>
              <p:cNvSpPr/>
              <p:nvPr/>
            </p:nvSpPr>
            <p:spPr>
              <a:xfrm>
                <a:off x="9360862" y="1423117"/>
                <a:ext cx="1780288" cy="912159"/>
              </a:xfrm>
              <a:prstGeom prst="round2SameRect">
                <a:avLst>
                  <a:gd name="adj1" fmla="val 7690"/>
                  <a:gd name="adj2" fmla="val 0"/>
                </a:avLst>
              </a:prstGeom>
              <a:solidFill>
                <a:schemeClr val="accent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1" tIns="54611" rIns="54611" bIns="54611"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6836393-EC90-C2F3-D789-DCEDD6879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5356" y="2335275"/>
                <a:ext cx="19113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0228CE-C5B6-62D9-7D88-479F2B37F3F7}"/>
                </a:ext>
              </a:extLst>
            </p:cNvPr>
            <p:cNvGrpSpPr/>
            <p:nvPr/>
          </p:nvGrpSpPr>
          <p:grpSpPr>
            <a:xfrm>
              <a:off x="9973266" y="1602666"/>
              <a:ext cx="555480" cy="545820"/>
              <a:chOff x="6344363" y="1590676"/>
              <a:chExt cx="219075" cy="215265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6BF8420-C227-9B74-8DFC-D16D1E202DDC}"/>
                  </a:ext>
                </a:extLst>
              </p:cNvPr>
              <p:cNvSpPr/>
              <p:nvPr/>
            </p:nvSpPr>
            <p:spPr>
              <a:xfrm>
                <a:off x="6515813" y="1685926"/>
                <a:ext cx="47625" cy="104775"/>
              </a:xfrm>
              <a:custGeom>
                <a:avLst/>
                <a:gdLst>
                  <a:gd name="connsiteX0" fmla="*/ 47625 w 47625"/>
                  <a:gd name="connsiteY0" fmla="*/ 109538 h 104775"/>
                  <a:gd name="connsiteX1" fmla="*/ 38100 w 47625"/>
                  <a:gd name="connsiteY1" fmla="*/ 91440 h 104775"/>
                  <a:gd name="connsiteX2" fmla="*/ 38100 w 47625"/>
                  <a:gd name="connsiteY2" fmla="*/ 47625 h 104775"/>
                  <a:gd name="connsiteX3" fmla="*/ 0 w 47625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5" h="104775">
                    <a:moveTo>
                      <a:pt x="47625" y="109538"/>
                    </a:moveTo>
                    <a:lnTo>
                      <a:pt x="38100" y="91440"/>
                    </a:lnTo>
                    <a:lnTo>
                      <a:pt x="38100" y="47625"/>
                    </a:lnTo>
                    <a:cubicBezTo>
                      <a:pt x="38100" y="30480"/>
                      <a:pt x="18097" y="1524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E074C75-FC7E-70A4-95A0-DA15CC78BA86}"/>
                  </a:ext>
                </a:extLst>
              </p:cNvPr>
              <p:cNvSpPr/>
              <p:nvPr/>
            </p:nvSpPr>
            <p:spPr>
              <a:xfrm>
                <a:off x="6484975" y="1724211"/>
                <a:ext cx="38100" cy="76200"/>
              </a:xfrm>
              <a:custGeom>
                <a:avLst/>
                <a:gdLst>
                  <a:gd name="connsiteX0" fmla="*/ 45125 w 38100"/>
                  <a:gd name="connsiteY0" fmla="*/ 28389 h 76200"/>
                  <a:gd name="connsiteX1" fmla="*/ 20360 w 38100"/>
                  <a:gd name="connsiteY1" fmla="*/ 3624 h 76200"/>
                  <a:gd name="connsiteX2" fmla="*/ 8930 w 38100"/>
                  <a:gd name="connsiteY2" fmla="*/ 767 h 76200"/>
                  <a:gd name="connsiteX3" fmla="*/ 357 w 38100"/>
                  <a:gd name="connsiteY3" fmla="*/ 9339 h 76200"/>
                  <a:gd name="connsiteX4" fmla="*/ 3215 w 38100"/>
                  <a:gd name="connsiteY4" fmla="*/ 20769 h 76200"/>
                  <a:gd name="connsiteX5" fmla="*/ 29885 w 38100"/>
                  <a:gd name="connsiteY5" fmla="*/ 48392 h 76200"/>
                  <a:gd name="connsiteX6" fmla="*/ 29885 w 38100"/>
                  <a:gd name="connsiteY6" fmla="*/ 61727 h 76200"/>
                  <a:gd name="connsiteX7" fmla="*/ 39410 w 38100"/>
                  <a:gd name="connsiteY7" fmla="*/ 8553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76200">
                    <a:moveTo>
                      <a:pt x="45125" y="28389"/>
                    </a:moveTo>
                    <a:lnTo>
                      <a:pt x="20360" y="3624"/>
                    </a:lnTo>
                    <a:cubicBezTo>
                      <a:pt x="17502" y="767"/>
                      <a:pt x="12740" y="-1138"/>
                      <a:pt x="8930" y="767"/>
                    </a:cubicBezTo>
                    <a:cubicBezTo>
                      <a:pt x="5120" y="1719"/>
                      <a:pt x="1310" y="4577"/>
                      <a:pt x="357" y="9339"/>
                    </a:cubicBezTo>
                    <a:cubicBezTo>
                      <a:pt x="-595" y="13149"/>
                      <a:pt x="357" y="17912"/>
                      <a:pt x="3215" y="20769"/>
                    </a:cubicBezTo>
                    <a:lnTo>
                      <a:pt x="29885" y="48392"/>
                    </a:lnTo>
                    <a:lnTo>
                      <a:pt x="29885" y="61727"/>
                    </a:lnTo>
                    <a:cubicBezTo>
                      <a:pt x="31790" y="70299"/>
                      <a:pt x="34647" y="77919"/>
                      <a:pt x="39410" y="85539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CF22A8F-711C-C09F-3FAB-7DD154524E15}"/>
                  </a:ext>
                </a:extLst>
              </p:cNvPr>
              <p:cNvSpPr/>
              <p:nvPr/>
            </p:nvSpPr>
            <p:spPr>
              <a:xfrm>
                <a:off x="6344363" y="1604963"/>
                <a:ext cx="47625" cy="104775"/>
              </a:xfrm>
              <a:custGeom>
                <a:avLst/>
                <a:gdLst>
                  <a:gd name="connsiteX0" fmla="*/ 0 w 47625"/>
                  <a:gd name="connsiteY0" fmla="*/ 0 h 104775"/>
                  <a:gd name="connsiteX1" fmla="*/ 9525 w 47625"/>
                  <a:gd name="connsiteY1" fmla="*/ 18098 h 104775"/>
                  <a:gd name="connsiteX2" fmla="*/ 9525 w 47625"/>
                  <a:gd name="connsiteY2" fmla="*/ 61913 h 104775"/>
                  <a:gd name="connsiteX3" fmla="*/ 47625 w 47625"/>
                  <a:gd name="connsiteY3" fmla="*/ 109538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5" h="104775">
                    <a:moveTo>
                      <a:pt x="0" y="0"/>
                    </a:moveTo>
                    <a:lnTo>
                      <a:pt x="9525" y="18098"/>
                    </a:lnTo>
                    <a:lnTo>
                      <a:pt x="9525" y="61913"/>
                    </a:lnTo>
                    <a:cubicBezTo>
                      <a:pt x="9525" y="79058"/>
                      <a:pt x="29528" y="94298"/>
                      <a:pt x="47625" y="109538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B495373-7F6B-F111-A77F-8D515B79074D}"/>
                  </a:ext>
                </a:extLst>
              </p:cNvPr>
              <p:cNvSpPr/>
              <p:nvPr/>
            </p:nvSpPr>
            <p:spPr>
              <a:xfrm>
                <a:off x="6377700" y="1590676"/>
                <a:ext cx="38100" cy="76200"/>
              </a:xfrm>
              <a:custGeom>
                <a:avLst/>
                <a:gdLst>
                  <a:gd name="connsiteX0" fmla="*/ 0 w 38100"/>
                  <a:gd name="connsiteY0" fmla="*/ 57150 h 76200"/>
                  <a:gd name="connsiteX1" fmla="*/ 24765 w 38100"/>
                  <a:gd name="connsiteY1" fmla="*/ 81915 h 76200"/>
                  <a:gd name="connsiteX2" fmla="*/ 36195 w 38100"/>
                  <a:gd name="connsiteY2" fmla="*/ 84773 h 76200"/>
                  <a:gd name="connsiteX3" fmla="*/ 43815 w 38100"/>
                  <a:gd name="connsiteY3" fmla="*/ 77153 h 76200"/>
                  <a:gd name="connsiteX4" fmla="*/ 40958 w 38100"/>
                  <a:gd name="connsiteY4" fmla="*/ 65723 h 76200"/>
                  <a:gd name="connsiteX5" fmla="*/ 14288 w 38100"/>
                  <a:gd name="connsiteY5" fmla="*/ 38100 h 76200"/>
                  <a:gd name="connsiteX6" fmla="*/ 14288 w 38100"/>
                  <a:gd name="connsiteY6" fmla="*/ 23813 h 76200"/>
                  <a:gd name="connsiteX7" fmla="*/ 4763 w 38100"/>
                  <a:gd name="connsiteY7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76200">
                    <a:moveTo>
                      <a:pt x="0" y="57150"/>
                    </a:moveTo>
                    <a:lnTo>
                      <a:pt x="24765" y="81915"/>
                    </a:lnTo>
                    <a:cubicBezTo>
                      <a:pt x="27623" y="84773"/>
                      <a:pt x="32385" y="86678"/>
                      <a:pt x="36195" y="84773"/>
                    </a:cubicBezTo>
                    <a:cubicBezTo>
                      <a:pt x="40005" y="83820"/>
                      <a:pt x="42863" y="80963"/>
                      <a:pt x="43815" y="77153"/>
                    </a:cubicBezTo>
                    <a:cubicBezTo>
                      <a:pt x="44768" y="73343"/>
                      <a:pt x="43815" y="68580"/>
                      <a:pt x="40958" y="65723"/>
                    </a:cubicBezTo>
                    <a:lnTo>
                      <a:pt x="14288" y="38100"/>
                    </a:lnTo>
                    <a:lnTo>
                      <a:pt x="14288" y="23813"/>
                    </a:lnTo>
                    <a:cubicBezTo>
                      <a:pt x="12383" y="15240"/>
                      <a:pt x="9525" y="7620"/>
                      <a:pt x="4763" y="0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ED2F12E-8EEC-8F98-4929-FC0B37CCD015}"/>
                  </a:ext>
                </a:extLst>
              </p:cNvPr>
              <p:cNvSpPr/>
              <p:nvPr/>
            </p:nvSpPr>
            <p:spPr>
              <a:xfrm>
                <a:off x="6391988" y="1663066"/>
                <a:ext cx="104775" cy="142875"/>
              </a:xfrm>
              <a:custGeom>
                <a:avLst/>
                <a:gdLst>
                  <a:gd name="connsiteX0" fmla="*/ 0 w 104775"/>
                  <a:gd name="connsiteY0" fmla="*/ 0 h 142875"/>
                  <a:gd name="connsiteX1" fmla="*/ 0 w 104775"/>
                  <a:gd name="connsiteY1" fmla="*/ 141923 h 142875"/>
                  <a:gd name="connsiteX2" fmla="*/ 4763 w 104775"/>
                  <a:gd name="connsiteY2" fmla="*/ 146685 h 142875"/>
                  <a:gd name="connsiteX3" fmla="*/ 109538 w 104775"/>
                  <a:gd name="connsiteY3" fmla="*/ 14668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42875">
                    <a:moveTo>
                      <a:pt x="0" y="0"/>
                    </a:moveTo>
                    <a:lnTo>
                      <a:pt x="0" y="141923"/>
                    </a:lnTo>
                    <a:cubicBezTo>
                      <a:pt x="0" y="144780"/>
                      <a:pt x="1905" y="146685"/>
                      <a:pt x="4763" y="146685"/>
                    </a:cubicBezTo>
                    <a:lnTo>
                      <a:pt x="109538" y="146685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120EEE3-C5CF-2428-3FBA-EFEDA25A32FC}"/>
                  </a:ext>
                </a:extLst>
              </p:cNvPr>
              <p:cNvSpPr/>
              <p:nvPr/>
            </p:nvSpPr>
            <p:spPr>
              <a:xfrm>
                <a:off x="6411038" y="1609726"/>
                <a:ext cx="28575" cy="9525"/>
              </a:xfrm>
              <a:custGeom>
                <a:avLst/>
                <a:gdLst>
                  <a:gd name="connsiteX0" fmla="*/ 33338 w 28575"/>
                  <a:gd name="connsiteY0" fmla="*/ 0 h 0"/>
                  <a:gd name="connsiteX1" fmla="*/ 0 w 285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>
                    <a:moveTo>
                      <a:pt x="3333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A8AC77-1C46-8288-F02E-35101FDFB9CB}"/>
                  </a:ext>
                </a:extLst>
              </p:cNvPr>
              <p:cNvSpPr/>
              <p:nvPr/>
            </p:nvSpPr>
            <p:spPr>
              <a:xfrm>
                <a:off x="6515813" y="1681163"/>
                <a:ext cx="9525" cy="47625"/>
              </a:xfrm>
              <a:custGeom>
                <a:avLst/>
                <a:gdLst>
                  <a:gd name="connsiteX0" fmla="*/ 0 w 0"/>
                  <a:gd name="connsiteY0" fmla="*/ 56197 h 47625"/>
                  <a:gd name="connsiteX1" fmla="*/ 0 w 0"/>
                  <a:gd name="connsiteY1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7625">
                    <a:moveTo>
                      <a:pt x="0" y="56197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6F04FAB-5151-41B7-A6B7-B75B25F7610D}"/>
                  </a:ext>
                </a:extLst>
              </p:cNvPr>
              <p:cNvSpPr/>
              <p:nvPr/>
            </p:nvSpPr>
            <p:spPr>
              <a:xfrm>
                <a:off x="6411038" y="1733551"/>
                <a:ext cx="47625" cy="9525"/>
              </a:xfrm>
              <a:custGeom>
                <a:avLst/>
                <a:gdLst>
                  <a:gd name="connsiteX0" fmla="*/ 52388 w 47625"/>
                  <a:gd name="connsiteY0" fmla="*/ 0 h 0"/>
                  <a:gd name="connsiteX1" fmla="*/ 0 w 476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>
                    <a:moveTo>
                      <a:pt x="5238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170A7AC-2AF3-C07A-7035-03DFDAF6D968}"/>
                  </a:ext>
                </a:extLst>
              </p:cNvPr>
              <p:cNvSpPr/>
              <p:nvPr/>
            </p:nvSpPr>
            <p:spPr>
              <a:xfrm>
                <a:off x="6411038" y="1704976"/>
                <a:ext cx="85725" cy="9525"/>
              </a:xfrm>
              <a:custGeom>
                <a:avLst/>
                <a:gdLst>
                  <a:gd name="connsiteX0" fmla="*/ 85725 w 85725"/>
                  <a:gd name="connsiteY0" fmla="*/ 0 h 0"/>
                  <a:gd name="connsiteX1" fmla="*/ 0 w 857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>
                    <a:moveTo>
                      <a:pt x="857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3E28CFE-42A0-F938-F08E-B77AD2FAADFB}"/>
                  </a:ext>
                </a:extLst>
              </p:cNvPr>
              <p:cNvSpPr/>
              <p:nvPr/>
            </p:nvSpPr>
            <p:spPr>
              <a:xfrm>
                <a:off x="6411038" y="1762126"/>
                <a:ext cx="38100" cy="9525"/>
              </a:xfrm>
              <a:custGeom>
                <a:avLst/>
                <a:gdLst>
                  <a:gd name="connsiteX0" fmla="*/ 42863 w 38100"/>
                  <a:gd name="connsiteY0" fmla="*/ 0 h 0"/>
                  <a:gd name="connsiteX1" fmla="*/ 0 w 38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>
                    <a:moveTo>
                      <a:pt x="42863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501EEF2-0051-99E2-723B-AE3B6E16F05E}"/>
                  </a:ext>
                </a:extLst>
              </p:cNvPr>
              <p:cNvSpPr/>
              <p:nvPr/>
            </p:nvSpPr>
            <p:spPr>
              <a:xfrm>
                <a:off x="6458663" y="1590676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055"/>
                      <a:pt x="59055" y="76200"/>
                      <a:pt x="38100" y="76200"/>
                    </a:cubicBezTo>
                    <a:cubicBezTo>
                      <a:pt x="17145" y="76200"/>
                      <a:pt x="0" y="59055"/>
                      <a:pt x="0" y="38100"/>
                    </a:cubicBezTo>
                    <a:cubicBezTo>
                      <a:pt x="0" y="17145"/>
                      <a:pt x="17145" y="0"/>
                      <a:pt x="38100" y="0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C73CDBF-BBC2-EBBE-C445-11845D66B6D2}"/>
                  </a:ext>
                </a:extLst>
              </p:cNvPr>
              <p:cNvSpPr/>
              <p:nvPr/>
            </p:nvSpPr>
            <p:spPr>
              <a:xfrm>
                <a:off x="6482475" y="1600201"/>
                <a:ext cx="47625" cy="28575"/>
              </a:xfrm>
              <a:custGeom>
                <a:avLst/>
                <a:gdLst>
                  <a:gd name="connsiteX0" fmla="*/ 52388 w 47625"/>
                  <a:gd name="connsiteY0" fmla="*/ 0 h 28575"/>
                  <a:gd name="connsiteX1" fmla="*/ 18097 w 47625"/>
                  <a:gd name="connsiteY1" fmla="*/ 34290 h 28575"/>
                  <a:gd name="connsiteX2" fmla="*/ 14288 w 47625"/>
                  <a:gd name="connsiteY2" fmla="*/ 35243 h 28575"/>
                  <a:gd name="connsiteX3" fmla="*/ 10478 w 47625"/>
                  <a:gd name="connsiteY3" fmla="*/ 34290 h 28575"/>
                  <a:gd name="connsiteX4" fmla="*/ 0 w 47625"/>
                  <a:gd name="connsiteY4" fmla="*/ 23813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28575">
                    <a:moveTo>
                      <a:pt x="52388" y="0"/>
                    </a:moveTo>
                    <a:lnTo>
                      <a:pt x="18097" y="34290"/>
                    </a:lnTo>
                    <a:cubicBezTo>
                      <a:pt x="17145" y="35243"/>
                      <a:pt x="16193" y="35243"/>
                      <a:pt x="14288" y="35243"/>
                    </a:cubicBezTo>
                    <a:cubicBezTo>
                      <a:pt x="13335" y="35243"/>
                      <a:pt x="11430" y="34290"/>
                      <a:pt x="10478" y="34290"/>
                    </a:cubicBezTo>
                    <a:lnTo>
                      <a:pt x="0" y="2381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1DB6F43-17EF-B7C1-4E56-5D00BE6078D3}"/>
              </a:ext>
            </a:extLst>
          </p:cNvPr>
          <p:cNvSpPr/>
          <p:nvPr/>
        </p:nvSpPr>
        <p:spPr>
          <a:xfrm>
            <a:off x="581432" y="3595650"/>
            <a:ext cx="1584840" cy="2372173"/>
          </a:xfrm>
          <a:prstGeom prst="roundRect">
            <a:avLst>
              <a:gd name="adj" fmla="val 2697"/>
            </a:avLst>
          </a:prstGeom>
          <a:ln>
            <a:noFill/>
            <a:prstDash val="sysDash"/>
          </a:ln>
        </p:spPr>
        <p:txBody>
          <a:bodyPr wrap="square" lIns="0" tIns="0" rIns="0" bIns="0">
            <a:noAutofit/>
          </a:bodyPr>
          <a:lstStyle/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Finding external variables for budgeting &amp; forecasting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Rear view Monitor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Capex Auditing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Spend Classification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Forward Looking Analysis</a:t>
            </a:r>
          </a:p>
          <a:p>
            <a:pPr marL="395269" marR="0" lvl="1" indent="-176205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9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Cashflow Forecasting</a:t>
            </a:r>
          </a:p>
          <a:p>
            <a:pPr marL="395269" marR="0" lvl="1" indent="-176205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9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Revenue Forecasting</a:t>
            </a:r>
          </a:p>
          <a:p>
            <a:pPr marL="395269" marR="0" lvl="1" indent="-176205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9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Payables Forecasting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9E1BFB-669F-724F-0F01-96677FF1F564}"/>
              </a:ext>
            </a:extLst>
          </p:cNvPr>
          <p:cNvSpPr/>
          <p:nvPr/>
        </p:nvSpPr>
        <p:spPr>
          <a:xfrm>
            <a:off x="2504911" y="3595649"/>
            <a:ext cx="1889823" cy="202284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Delayed Payments and Collections Predictions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Dispute likelihood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( for risk identification )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Credit Reviews For Customers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NLP based extraction for </a:t>
            </a:r>
          </a:p>
          <a:p>
            <a:pPr marL="395269" marR="0" lvl="1" indent="-176205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9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Capex Auditing</a:t>
            </a:r>
          </a:p>
          <a:p>
            <a:pPr marL="395269" marR="0" lvl="1" indent="-176205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9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Contract Information for compliance checks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Assisting with Audit trails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Process / Task Discovery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8619" marR="0" lvl="1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13CA32-1AC7-F55E-7784-8DCC465B77F1}"/>
              </a:ext>
            </a:extLst>
          </p:cNvPr>
          <p:cNvSpPr/>
          <p:nvPr/>
        </p:nvSpPr>
        <p:spPr>
          <a:xfrm>
            <a:off x="10183649" y="3595649"/>
            <a:ext cx="1614475" cy="202284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Document Search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Summarization - Drafting responses for Investor Relation Calls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assistants for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5743F3-B35E-7518-269D-0A2499A1D232}"/>
              </a:ext>
            </a:extLst>
          </p:cNvPr>
          <p:cNvSpPr/>
          <p:nvPr/>
        </p:nvSpPr>
        <p:spPr>
          <a:xfrm>
            <a:off x="6407935" y="3595651"/>
            <a:ext cx="1676647" cy="1179751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Extraction from Documents &amp; Images (OCR)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Pattern recognition for leakage identification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CD518F-DA67-5430-E791-C5CC6D043BCC}"/>
              </a:ext>
            </a:extLst>
          </p:cNvPr>
          <p:cNvSpPr txBox="1"/>
          <p:nvPr/>
        </p:nvSpPr>
        <p:spPr>
          <a:xfrm>
            <a:off x="2467813" y="2921931"/>
            <a:ext cx="1689635" cy="57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1" u="none" strike="noStrike" kern="1200" cap="none" spc="0" normalizeH="0" baseline="0" noProof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Faster, Improved &amp; automated control functions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B04A23-5EE5-F7FB-037A-21B5EB83A0F2}"/>
              </a:ext>
            </a:extLst>
          </p:cNvPr>
          <p:cNvSpPr/>
          <p:nvPr/>
        </p:nvSpPr>
        <p:spPr>
          <a:xfrm>
            <a:off x="626506" y="2977818"/>
            <a:ext cx="1465369" cy="52868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1" u="none" strike="noStrike" kern="1200" cap="none" spc="0" normalizeH="0" baseline="0" noProof="0">
                <a:ln>
                  <a:noFill/>
                </a:ln>
                <a:solidFill>
                  <a:srgbClr val="FD349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Digitally enabled Financial planning &amp; analysis 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IE" sz="1051" b="1" i="1" u="none" strike="noStrike" kern="1200" cap="none" spc="0" normalizeH="0" baseline="0" noProof="0">
              <a:ln>
                <a:noFill/>
              </a:ln>
              <a:solidFill>
                <a:srgbClr val="FD349C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reeform 22">
            <a:extLst>
              <a:ext uri="{FF2B5EF4-FFF2-40B4-BE49-F238E27FC236}">
                <a16:creationId xmlns:a16="http://schemas.microsoft.com/office/drawing/2014/main" id="{ECB0FEFF-DC47-BB29-7433-2EF031506E50}"/>
              </a:ext>
            </a:extLst>
          </p:cNvPr>
          <p:cNvSpPr>
            <a:spLocks/>
          </p:cNvSpPr>
          <p:nvPr/>
        </p:nvSpPr>
        <p:spPr bwMode="auto">
          <a:xfrm>
            <a:off x="4364722" y="1438865"/>
            <a:ext cx="1828663" cy="4871860"/>
          </a:xfrm>
          <a:prstGeom prst="roundRect">
            <a:avLst>
              <a:gd name="adj" fmla="val 4190"/>
            </a:avLst>
          </a:prstGeom>
          <a:solidFill>
            <a:srgbClr val="DBE8F8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2E3119-6C16-7A11-BBD6-EC22D4053E7B}"/>
              </a:ext>
            </a:extLst>
          </p:cNvPr>
          <p:cNvGrpSpPr/>
          <p:nvPr/>
        </p:nvGrpSpPr>
        <p:grpSpPr>
          <a:xfrm>
            <a:off x="4367421" y="1235393"/>
            <a:ext cx="1828663" cy="912159"/>
            <a:chOff x="10494183" y="4025992"/>
            <a:chExt cx="1780288" cy="912159"/>
          </a:xfrm>
        </p:grpSpPr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6B0EBB51-C70C-EC1E-CF3D-21ED09D6247B}"/>
                </a:ext>
              </a:extLst>
            </p:cNvPr>
            <p:cNvSpPr/>
            <p:nvPr/>
          </p:nvSpPr>
          <p:spPr>
            <a:xfrm flipH="1">
              <a:off x="10494183" y="4025992"/>
              <a:ext cx="1780288" cy="912159"/>
            </a:xfrm>
            <a:prstGeom prst="round2SameRect">
              <a:avLst>
                <a:gd name="adj1" fmla="val 7756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PMG Bold"/>
                <a:ea typeface="+mn-ea"/>
                <a:cs typeface="+mn-cs"/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F23E707-F569-4861-300D-FDE28D9B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7185" y="4234049"/>
              <a:ext cx="534284" cy="496046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C1084CE-EFB2-A8F5-3937-499B45213CA2}"/>
              </a:ext>
            </a:extLst>
          </p:cNvPr>
          <p:cNvSpPr/>
          <p:nvPr/>
        </p:nvSpPr>
        <p:spPr>
          <a:xfrm>
            <a:off x="4504391" y="3595650"/>
            <a:ext cx="1466056" cy="180593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Reports / document generation for respective business partners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Assistant for business partners to explain their unit’s performance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5C5D79-E847-42A9-48FF-5952DDC57C91}"/>
              </a:ext>
            </a:extLst>
          </p:cNvPr>
          <p:cNvSpPr/>
          <p:nvPr/>
        </p:nvSpPr>
        <p:spPr>
          <a:xfrm>
            <a:off x="6690826" y="2207300"/>
            <a:ext cx="1046596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Tax Management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60175D-3B69-53A4-6138-A2B3CA6D6F25}"/>
              </a:ext>
            </a:extLst>
          </p:cNvPr>
          <p:cNvSpPr/>
          <p:nvPr/>
        </p:nvSpPr>
        <p:spPr>
          <a:xfrm>
            <a:off x="8303633" y="2207297"/>
            <a:ext cx="1681463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Treasury and Financial Risk Management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5306E9-0492-8C08-0424-ECEE67BC5E7F}"/>
              </a:ext>
            </a:extLst>
          </p:cNvPr>
          <p:cNvSpPr/>
          <p:nvPr/>
        </p:nvSpPr>
        <p:spPr>
          <a:xfrm>
            <a:off x="10565273" y="2207297"/>
            <a:ext cx="962843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Investor Relations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FC42099-45C9-BAAD-9B2B-13E30BB4421D}"/>
              </a:ext>
            </a:extLst>
          </p:cNvPr>
          <p:cNvSpPr/>
          <p:nvPr/>
        </p:nvSpPr>
        <p:spPr>
          <a:xfrm>
            <a:off x="4499706" y="2207297"/>
            <a:ext cx="1494588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Finance Business Partnering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5815546-6EF6-5FB1-6D71-C563A1EF92A1}"/>
              </a:ext>
            </a:extLst>
          </p:cNvPr>
          <p:cNvSpPr/>
          <p:nvPr/>
        </p:nvSpPr>
        <p:spPr>
          <a:xfrm>
            <a:off x="2517553" y="2207297"/>
            <a:ext cx="1616496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Controllership &amp; Finance Operations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9851C1A-7F57-4948-C833-14CDC87D37D2}"/>
              </a:ext>
            </a:extLst>
          </p:cNvPr>
          <p:cNvSpPr/>
          <p:nvPr/>
        </p:nvSpPr>
        <p:spPr>
          <a:xfrm>
            <a:off x="688103" y="2207297"/>
            <a:ext cx="1494588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Financial Planning &amp; Analysis</a:t>
            </a:r>
            <a:endParaRPr kumimoji="0" lang="en-US" sz="1200" b="1" i="0" u="none" strike="noStrike" kern="1200" cap="none" spc="-5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C9F4128-8A25-25B6-4A73-0ED70AAB0355}"/>
              </a:ext>
            </a:extLst>
          </p:cNvPr>
          <p:cNvSpPr/>
          <p:nvPr/>
        </p:nvSpPr>
        <p:spPr>
          <a:xfrm>
            <a:off x="10293567" y="2995565"/>
            <a:ext cx="1278783" cy="4572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1" u="none" strike="noStrike" kern="1200" cap="none" spc="0" normalizeH="0" baseline="0" noProof="0">
                <a:ln>
                  <a:noFill/>
                </a:ln>
                <a:solidFill>
                  <a:srgbClr val="00759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managed investor Relations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51" b="0" i="1" u="none" strike="noStrike" kern="1200" cap="none" spc="0" normalizeH="0" baseline="0" noProof="0">
              <a:ln>
                <a:noFill/>
              </a:ln>
              <a:solidFill>
                <a:srgbClr val="00759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tangle 15">
            <a:extLst>
              <a:ext uri="{FF2B5EF4-FFF2-40B4-BE49-F238E27FC236}">
                <a16:creationId xmlns:a16="http://schemas.microsoft.com/office/drawing/2014/main" id="{DF4CD1BE-E2B7-D2DA-E809-261B5B3146FD}"/>
              </a:ext>
            </a:extLst>
          </p:cNvPr>
          <p:cNvSpPr/>
          <p:nvPr/>
        </p:nvSpPr>
        <p:spPr>
          <a:xfrm>
            <a:off x="6424647" y="2993411"/>
            <a:ext cx="1553095" cy="4572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1" u="none" strike="noStrike" kern="1200" cap="none" spc="0" normalizeH="0" baseline="0" noProof="0">
                <a:ln>
                  <a:noFill/>
                </a:ln>
                <a:solidFill>
                  <a:srgbClr val="4B0C9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Improved Tax Analysis by using large language models...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1" u="none" strike="noStrike" kern="1200" cap="none" spc="0" normalizeH="0" baseline="0" noProof="0">
              <a:ln>
                <a:noFill/>
              </a:ln>
              <a:solidFill>
                <a:srgbClr val="4B0C9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1" u="none" strike="noStrike" kern="1200" cap="none" spc="0" normalizeH="0" baseline="0" noProof="0">
              <a:ln>
                <a:noFill/>
              </a:ln>
              <a:solidFill>
                <a:srgbClr val="4B0C9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1" i="1" u="none" strike="noStrike" kern="1200" cap="none" spc="0" normalizeH="0" baseline="0" noProof="0">
              <a:ln>
                <a:noFill/>
              </a:ln>
              <a:solidFill>
                <a:srgbClr val="4B0C9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D9EA1B-2F71-3A7A-3448-F863307472AC}"/>
              </a:ext>
            </a:extLst>
          </p:cNvPr>
          <p:cNvSpPr txBox="1"/>
          <p:nvPr/>
        </p:nvSpPr>
        <p:spPr>
          <a:xfrm>
            <a:off x="3940167" y="2668128"/>
            <a:ext cx="4709160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300" normalizeH="0" baseline="0" noProof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POTENTIAL AI &amp; GEN- AI INTERVENTIONS</a:t>
            </a:r>
            <a:endParaRPr kumimoji="0" lang="en-GB" sz="1200" b="1" i="0" u="none" strike="noStrike" kern="0" cap="none" spc="300" normalizeH="0" baseline="0" noProof="0">
              <a:ln>
                <a:noFill/>
              </a:ln>
              <a:solidFill>
                <a:srgbClr val="00A1D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9" name="Rectangle 15">
            <a:extLst>
              <a:ext uri="{FF2B5EF4-FFF2-40B4-BE49-F238E27FC236}">
                <a16:creationId xmlns:a16="http://schemas.microsoft.com/office/drawing/2014/main" id="{50B920E5-F1EC-9B07-A170-6415AEC2189F}"/>
              </a:ext>
            </a:extLst>
          </p:cNvPr>
          <p:cNvSpPr/>
          <p:nvPr/>
        </p:nvSpPr>
        <p:spPr>
          <a:xfrm>
            <a:off x="8338246" y="3018157"/>
            <a:ext cx="1553095" cy="4572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1" u="none" strike="noStrike" kern="1200" cap="none" spc="0" normalizeH="0" baseline="0" noProof="0">
                <a:ln>
                  <a:noFill/>
                </a:ln>
                <a:solidFill>
                  <a:srgbClr val="1E49E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Improved Cash visibility and measure exposure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1" u="none" strike="noStrike" kern="1200" cap="none" spc="0" normalizeH="0" baseline="0" noProof="0">
              <a:ln>
                <a:noFill/>
              </a:ln>
              <a:solidFill>
                <a:srgbClr val="1E49E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1" u="none" strike="noStrike" kern="1200" cap="none" spc="0" normalizeH="0" baseline="0" noProof="0">
              <a:ln>
                <a:noFill/>
              </a:ln>
              <a:solidFill>
                <a:srgbClr val="1E49E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1" i="1" u="none" strike="noStrike" kern="1200" cap="none" spc="0" normalizeH="0" baseline="0" noProof="0">
              <a:ln>
                <a:noFill/>
              </a:ln>
              <a:solidFill>
                <a:srgbClr val="1E49E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AE3EB42-D8F2-14E2-EC94-B52A156C0195}"/>
              </a:ext>
            </a:extLst>
          </p:cNvPr>
          <p:cNvSpPr/>
          <p:nvPr/>
        </p:nvSpPr>
        <p:spPr>
          <a:xfrm>
            <a:off x="8405398" y="3599020"/>
            <a:ext cx="1485943" cy="1179751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Cashflow Forecasts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Consolidated Information extraction from multiple Bank statements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Limits Monitoring and Forex Variance</a:t>
            </a: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1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42" marR="0" lvl="0" indent="-171442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1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Fraud Detection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3505D83-592E-9921-A9F9-04CE35796F84}"/>
              </a:ext>
            </a:extLst>
          </p:cNvPr>
          <p:cNvSpPr txBox="1"/>
          <p:nvPr/>
        </p:nvSpPr>
        <p:spPr>
          <a:xfrm>
            <a:off x="4460765" y="2921931"/>
            <a:ext cx="1689635" cy="57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1" u="none" strike="noStrike" kern="1200" cap="none" spc="0" normalizeH="0" baseline="0" noProof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based Smart assistants for partnering… </a:t>
            </a:r>
          </a:p>
        </p:txBody>
      </p:sp>
    </p:spTree>
    <p:extLst>
      <p:ext uri="{BB962C8B-B14F-4D97-AF65-F5344CB8AC3E}">
        <p14:creationId xmlns:p14="http://schemas.microsoft.com/office/powerpoint/2010/main" val="307278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5B0B-F2B4-B946-E8CC-3D659ED9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 Cases for Gen AI developed by KPMG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EA863171-C819-A240-B694-B2041F18FF5E}"/>
              </a:ext>
            </a:extLst>
          </p:cNvPr>
          <p:cNvSpPr/>
          <p:nvPr/>
        </p:nvSpPr>
        <p:spPr>
          <a:xfrm>
            <a:off x="4254059" y="1795671"/>
            <a:ext cx="2028446" cy="909205"/>
          </a:xfrm>
          <a:prstGeom prst="chevron">
            <a:avLst>
              <a:gd name="adj" fmla="val 25000"/>
            </a:avLst>
          </a:prstGeom>
          <a:solidFill>
            <a:srgbClr val="00B8F5">
              <a:lumMod val="75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Success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8F5A9D1D-09E7-73A1-62BF-23F186CA00FC}"/>
              </a:ext>
            </a:extLst>
          </p:cNvPr>
          <p:cNvSpPr/>
          <p:nvPr/>
        </p:nvSpPr>
        <p:spPr>
          <a:xfrm>
            <a:off x="6117375" y="1779898"/>
            <a:ext cx="2028446" cy="909205"/>
          </a:xfrm>
          <a:prstGeom prst="chevron">
            <a:avLst>
              <a:gd name="adj" fmla="val 25000"/>
            </a:avLst>
          </a:prstGeom>
          <a:solidFill>
            <a:srgbClr val="00338D">
              <a:lumMod val="60000"/>
              <a:lumOff val="40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BBFDE5B-4859-F1B3-3E86-BB6BEFD1D1DA}"/>
              </a:ext>
            </a:extLst>
          </p:cNvPr>
          <p:cNvSpPr/>
          <p:nvPr/>
        </p:nvSpPr>
        <p:spPr>
          <a:xfrm>
            <a:off x="7988275" y="1789730"/>
            <a:ext cx="2028446" cy="909205"/>
          </a:xfrm>
          <a:prstGeom prst="chevron">
            <a:avLst>
              <a:gd name="adj" fmla="val 25000"/>
            </a:avLst>
          </a:prstGeom>
          <a:solidFill>
            <a:srgbClr val="00338D">
              <a:lumMod val="40000"/>
              <a:lumOff val="60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 Resources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CA5B0E7-001F-5377-A57E-D9267F6ECAAD}"/>
              </a:ext>
            </a:extLst>
          </p:cNvPr>
          <p:cNvSpPr/>
          <p:nvPr/>
        </p:nvSpPr>
        <p:spPr>
          <a:xfrm>
            <a:off x="9886346" y="1792959"/>
            <a:ext cx="2028446" cy="909205"/>
          </a:xfrm>
          <a:prstGeom prst="chevron">
            <a:avLst>
              <a:gd name="adj" fmla="val 25000"/>
            </a:avLst>
          </a:prstGeom>
          <a:solidFill>
            <a:srgbClr val="0C233C">
              <a:lumMod val="25000"/>
              <a:lumOff val="75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9A04AF-A8B3-309E-B11F-82ACB10BEE11}"/>
              </a:ext>
            </a:extLst>
          </p:cNvPr>
          <p:cNvSpPr/>
          <p:nvPr/>
        </p:nvSpPr>
        <p:spPr>
          <a:xfrm>
            <a:off x="636575" y="2875255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D349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Intelligent Data Analytics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01607B-6216-FDED-0EE2-4E4FA1A780DE}"/>
              </a:ext>
            </a:extLst>
          </p:cNvPr>
          <p:cNvSpPr/>
          <p:nvPr/>
        </p:nvSpPr>
        <p:spPr>
          <a:xfrm>
            <a:off x="4389011" y="2872901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D349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Feedback Analysis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82023B-AF06-A95F-9822-809188FD0397}"/>
              </a:ext>
            </a:extLst>
          </p:cNvPr>
          <p:cNvSpPr/>
          <p:nvPr/>
        </p:nvSpPr>
        <p:spPr>
          <a:xfrm>
            <a:off x="8146748" y="2870179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driven hiring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F57BED-20B4-4A0B-AF93-D2A5AE36034F}"/>
              </a:ext>
            </a:extLst>
          </p:cNvPr>
          <p:cNvSpPr/>
          <p:nvPr/>
        </p:nvSpPr>
        <p:spPr>
          <a:xfrm>
            <a:off x="10032920" y="2870179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D349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 Data Management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D349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C851DB-3BFD-BC16-EB0C-8E1736BA1407}"/>
              </a:ext>
            </a:extLst>
          </p:cNvPr>
          <p:cNvSpPr/>
          <p:nvPr/>
        </p:nvSpPr>
        <p:spPr>
          <a:xfrm>
            <a:off x="636577" y="3884895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Miner (on Text + Video + Audio Documents)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58DAAC-3A12-6999-98C8-9FBD1B04E986}"/>
              </a:ext>
            </a:extLst>
          </p:cNvPr>
          <p:cNvSpPr/>
          <p:nvPr/>
        </p:nvSpPr>
        <p:spPr>
          <a:xfrm>
            <a:off x="4389011" y="3879351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Multi-lingual chatbot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CF9957-84B9-6EEC-AE21-949361F28C29}"/>
              </a:ext>
            </a:extLst>
          </p:cNvPr>
          <p:cNvSpPr/>
          <p:nvPr/>
        </p:nvSpPr>
        <p:spPr>
          <a:xfrm>
            <a:off x="8146748" y="3876629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flash card generator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2AD90-D187-4CD5-D44A-A3CB91CB5B43}"/>
              </a:ext>
            </a:extLst>
          </p:cNvPr>
          <p:cNvSpPr/>
          <p:nvPr/>
        </p:nvSpPr>
        <p:spPr>
          <a:xfrm>
            <a:off x="10032920" y="3876629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Service Now Bot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D885FD-4369-5C70-EAC3-0A73DCB0B7BA}"/>
              </a:ext>
            </a:extLst>
          </p:cNvPr>
          <p:cNvSpPr/>
          <p:nvPr/>
        </p:nvSpPr>
        <p:spPr>
          <a:xfrm>
            <a:off x="636576" y="4889698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Vendor Name matching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EA2F75-4322-4FE2-1C55-23569BB398F1}"/>
              </a:ext>
            </a:extLst>
          </p:cNvPr>
          <p:cNvSpPr/>
          <p:nvPr/>
        </p:nvSpPr>
        <p:spPr>
          <a:xfrm>
            <a:off x="4389011" y="4885801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sentiment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DFB5CB-A3B7-426E-8681-DB78DE9D3524}"/>
              </a:ext>
            </a:extLst>
          </p:cNvPr>
          <p:cNvSpPr/>
          <p:nvPr/>
        </p:nvSpPr>
        <p:spPr>
          <a:xfrm>
            <a:off x="6262747" y="2843891"/>
            <a:ext cx="1711500" cy="2895266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Contract creation and review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8409A-469D-3DEE-42FF-059A3BD22471}"/>
              </a:ext>
            </a:extLst>
          </p:cNvPr>
          <p:cNvSpPr/>
          <p:nvPr/>
        </p:nvSpPr>
        <p:spPr>
          <a:xfrm>
            <a:off x="8146748" y="4883079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Employee leave application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A86FE7-8462-6798-0D70-DD350EED5768}"/>
              </a:ext>
            </a:extLst>
          </p:cNvPr>
          <p:cNvSpPr/>
          <p:nvPr/>
        </p:nvSpPr>
        <p:spPr>
          <a:xfrm>
            <a:off x="10032920" y="4883079"/>
            <a:ext cx="1711500" cy="86590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 Name matching and consolidation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63426C-77CF-207B-64C3-47165A5E036F}"/>
              </a:ext>
            </a:extLst>
          </p:cNvPr>
          <p:cNvCxnSpPr>
            <a:cxnSpLocks/>
          </p:cNvCxnSpPr>
          <p:nvPr/>
        </p:nvCxnSpPr>
        <p:spPr>
          <a:xfrm>
            <a:off x="535432" y="1801100"/>
            <a:ext cx="0" cy="909205"/>
          </a:xfrm>
          <a:prstGeom prst="line">
            <a:avLst/>
          </a:prstGeom>
          <a:noFill/>
          <a:ln w="38100" cap="flat" cmpd="sng" algn="ctr">
            <a:solidFill>
              <a:srgbClr val="1E49E2"/>
            </a:solidFill>
            <a:prstDash val="solid"/>
            <a:miter lim="800000"/>
          </a:ln>
          <a:effectLst/>
        </p:spPr>
      </p:cxn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1F26EC8E-B5A3-15A7-6952-7178F5E9CFA1}"/>
              </a:ext>
            </a:extLst>
          </p:cNvPr>
          <p:cNvSpPr/>
          <p:nvPr/>
        </p:nvSpPr>
        <p:spPr>
          <a:xfrm>
            <a:off x="609600" y="1798080"/>
            <a:ext cx="1917716" cy="912140"/>
          </a:xfrm>
          <a:prstGeom prst="homePlate">
            <a:avLst>
              <a:gd name="adj" fmla="val 23697"/>
            </a:avLst>
          </a:prstGeom>
          <a:solidFill>
            <a:srgbClr val="1E49E2">
              <a:lumMod val="50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Analytics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F220E85-D54E-C734-CD8D-F7F14F084EAC}"/>
              </a:ext>
            </a:extLst>
          </p:cNvPr>
          <p:cNvCxnSpPr>
            <a:cxnSpLocks/>
          </p:cNvCxnSpPr>
          <p:nvPr/>
        </p:nvCxnSpPr>
        <p:spPr>
          <a:xfrm>
            <a:off x="535432" y="2812295"/>
            <a:ext cx="0" cy="2980944"/>
          </a:xfrm>
          <a:prstGeom prst="line">
            <a:avLst/>
          </a:prstGeom>
          <a:noFill/>
          <a:ln w="38100" cap="flat" cmpd="sng" algn="ctr">
            <a:solidFill>
              <a:srgbClr val="E5E5E5">
                <a:lumMod val="25000"/>
              </a:srgbClr>
            </a:solidFill>
            <a:prstDash val="solid"/>
            <a:miter lim="800000"/>
          </a:ln>
          <a:effectLst/>
        </p:spPr>
      </p:cxnSp>
      <p:pic>
        <p:nvPicPr>
          <p:cNvPr id="58" name="Graphic 57" descr="Advertising with solid fill">
            <a:extLst>
              <a:ext uri="{FF2B5EF4-FFF2-40B4-BE49-F238E27FC236}">
                <a16:creationId xmlns:a16="http://schemas.microsoft.com/office/drawing/2014/main" id="{1EB8126F-C1C3-F310-F24D-16A6A177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975" y="2208973"/>
            <a:ext cx="503181" cy="503181"/>
          </a:xfrm>
          <a:prstGeom prst="rect">
            <a:avLst/>
          </a:prstGeom>
        </p:spPr>
      </p:pic>
      <p:pic>
        <p:nvPicPr>
          <p:cNvPr id="59" name="Graphic 58" descr="Rating 3 Star with solid fill">
            <a:extLst>
              <a:ext uri="{FF2B5EF4-FFF2-40B4-BE49-F238E27FC236}">
                <a16:creationId xmlns:a16="http://schemas.microsoft.com/office/drawing/2014/main" id="{9F5B9961-E9EB-DACD-F05B-EDC7495B6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3406" y="2057562"/>
            <a:ext cx="786328" cy="786328"/>
          </a:xfrm>
          <a:prstGeom prst="rect">
            <a:avLst/>
          </a:prstGeom>
        </p:spPr>
      </p:pic>
      <p:pic>
        <p:nvPicPr>
          <p:cNvPr id="60" name="Graphic 59" descr="Scales of justice with solid fill">
            <a:extLst>
              <a:ext uri="{FF2B5EF4-FFF2-40B4-BE49-F238E27FC236}">
                <a16:creationId xmlns:a16="http://schemas.microsoft.com/office/drawing/2014/main" id="{F6BA23CE-54EA-4708-7305-54802E503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2715" y="2202419"/>
            <a:ext cx="514647" cy="514647"/>
          </a:xfrm>
          <a:prstGeom prst="rect">
            <a:avLst/>
          </a:prstGeom>
        </p:spPr>
      </p:pic>
      <p:pic>
        <p:nvPicPr>
          <p:cNvPr id="61" name="Graphic 60" descr="Cycle with people with solid fill">
            <a:extLst>
              <a:ext uri="{FF2B5EF4-FFF2-40B4-BE49-F238E27FC236}">
                <a16:creationId xmlns:a16="http://schemas.microsoft.com/office/drawing/2014/main" id="{E4716BE9-19DC-BB1F-CB72-918B6EEB0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7565" y="2201739"/>
            <a:ext cx="558418" cy="558418"/>
          </a:xfrm>
          <a:prstGeom prst="rect">
            <a:avLst/>
          </a:prstGeom>
        </p:spPr>
      </p:pic>
      <p:pic>
        <p:nvPicPr>
          <p:cNvPr id="62" name="Graphic 61" descr="Blueprint with solid fill">
            <a:extLst>
              <a:ext uri="{FF2B5EF4-FFF2-40B4-BE49-F238E27FC236}">
                <a16:creationId xmlns:a16="http://schemas.microsoft.com/office/drawing/2014/main" id="{1892F9EA-8B9A-3836-64E6-A948D3D12D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50478" y="2223643"/>
            <a:ext cx="454166" cy="45416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614C40A-7B60-5A66-CF7A-97F8A9E5A01E}"/>
              </a:ext>
            </a:extLst>
          </p:cNvPr>
          <p:cNvSpPr txBox="1"/>
          <p:nvPr/>
        </p:nvSpPr>
        <p:spPr>
          <a:xfrm>
            <a:off x="219511" y="3328185"/>
            <a:ext cx="259195" cy="2106750"/>
          </a:xfrm>
          <a:prstGeom prst="rect">
            <a:avLst/>
          </a:prstGeom>
        </p:spPr>
        <p:txBody>
          <a:bodyPr vert="vert270" wrap="square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 AI Use Cases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4BDA89-71F2-C20D-0089-5B185BFD8F71}"/>
              </a:ext>
            </a:extLst>
          </p:cNvPr>
          <p:cNvSpPr txBox="1"/>
          <p:nvPr/>
        </p:nvSpPr>
        <p:spPr>
          <a:xfrm>
            <a:off x="194562" y="1731299"/>
            <a:ext cx="259195" cy="1081095"/>
          </a:xfrm>
          <a:prstGeom prst="rect">
            <a:avLst/>
          </a:prstGeom>
        </p:spPr>
        <p:txBody>
          <a:bodyPr vert="vert270" wrap="square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Domain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AF74BE7C-4BBB-09DA-CDBF-26F3F7DEB41C}"/>
              </a:ext>
            </a:extLst>
          </p:cNvPr>
          <p:cNvSpPr/>
          <p:nvPr/>
        </p:nvSpPr>
        <p:spPr>
          <a:xfrm>
            <a:off x="2373173" y="1795671"/>
            <a:ext cx="2028446" cy="909205"/>
          </a:xfrm>
          <a:prstGeom prst="chevron">
            <a:avLst>
              <a:gd name="adj" fmla="val 25000"/>
            </a:avLst>
          </a:prstGeom>
          <a:solidFill>
            <a:srgbClr val="00B8F5">
              <a:lumMod val="75000"/>
            </a:srgbClr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Audit and Tax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42C71F-72A3-645A-A5FD-A3BE15842011}"/>
              </a:ext>
            </a:extLst>
          </p:cNvPr>
          <p:cNvSpPr/>
          <p:nvPr/>
        </p:nvSpPr>
        <p:spPr>
          <a:xfrm>
            <a:off x="2508125" y="2846554"/>
            <a:ext cx="1711500" cy="1331249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D349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Checklist generator (Audit)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5C546C3-D3D4-F08F-C7E2-4DE33B84E392}"/>
              </a:ext>
            </a:extLst>
          </p:cNvPr>
          <p:cNvSpPr/>
          <p:nvPr/>
        </p:nvSpPr>
        <p:spPr>
          <a:xfrm>
            <a:off x="2508125" y="4316817"/>
            <a:ext cx="1711500" cy="1417524"/>
          </a:xfrm>
          <a:prstGeom prst="rect">
            <a:avLst/>
          </a:prstGeom>
          <a:gradFill flip="none" rotWithShape="1">
            <a:gsLst>
              <a:gs pos="0">
                <a:srgbClr val="E5E5E5">
                  <a:lumMod val="75000"/>
                  <a:tint val="66000"/>
                  <a:satMod val="160000"/>
                </a:srgbClr>
              </a:gs>
              <a:gs pos="50000">
                <a:srgbClr val="E5E5E5">
                  <a:lumMod val="75000"/>
                  <a:tint val="44500"/>
                  <a:satMod val="160000"/>
                </a:srgbClr>
              </a:gs>
              <a:gs pos="100000">
                <a:srgbClr val="E5E5E5">
                  <a:lumMod val="75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Tax report summarization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8" name="Graphic 67" descr="Rating 3 Star with solid fill">
            <a:extLst>
              <a:ext uri="{FF2B5EF4-FFF2-40B4-BE49-F238E27FC236}">
                <a16:creationId xmlns:a16="http://schemas.microsoft.com/office/drawing/2014/main" id="{93911545-E6C5-F041-3593-A44D751B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2520" y="2057562"/>
            <a:ext cx="786328" cy="786328"/>
          </a:xfrm>
          <a:prstGeom prst="rect">
            <a:avLst/>
          </a:prstGeom>
        </p:spPr>
      </p:pic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4CDCC2CE-A9E0-9A95-14CD-0FC8B595D5C4}"/>
              </a:ext>
            </a:extLst>
          </p:cNvPr>
          <p:cNvSpPr/>
          <p:nvPr/>
        </p:nvSpPr>
        <p:spPr>
          <a:xfrm>
            <a:off x="5762846" y="3386468"/>
            <a:ext cx="303963" cy="307088"/>
          </a:xfrm>
          <a:prstGeom prst="star5">
            <a:avLst/>
          </a:prstGeom>
          <a:solidFill>
            <a:srgbClr val="1E49E2"/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B3CFA924-E98A-709B-D816-60BC2C02B108}"/>
              </a:ext>
            </a:extLst>
          </p:cNvPr>
          <p:cNvSpPr/>
          <p:nvPr/>
        </p:nvSpPr>
        <p:spPr>
          <a:xfrm>
            <a:off x="11436619" y="3358634"/>
            <a:ext cx="303963" cy="307088"/>
          </a:xfrm>
          <a:prstGeom prst="star5">
            <a:avLst/>
          </a:prstGeom>
          <a:solidFill>
            <a:srgbClr val="1E49E2"/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A1C014A1-1D6B-B204-3275-CA89AEF34032}"/>
              </a:ext>
            </a:extLst>
          </p:cNvPr>
          <p:cNvSpPr/>
          <p:nvPr/>
        </p:nvSpPr>
        <p:spPr>
          <a:xfrm>
            <a:off x="1981453" y="5377086"/>
            <a:ext cx="303963" cy="307088"/>
          </a:xfrm>
          <a:prstGeom prst="star5">
            <a:avLst/>
          </a:prstGeom>
          <a:solidFill>
            <a:srgbClr val="1E49E2"/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18263E4E-8D21-9E86-BCD1-D86902701A42}"/>
              </a:ext>
            </a:extLst>
          </p:cNvPr>
          <p:cNvSpPr/>
          <p:nvPr/>
        </p:nvSpPr>
        <p:spPr>
          <a:xfrm>
            <a:off x="11429824" y="5369004"/>
            <a:ext cx="303963" cy="307088"/>
          </a:xfrm>
          <a:prstGeom prst="star5">
            <a:avLst/>
          </a:prstGeom>
          <a:solidFill>
            <a:srgbClr val="1E49E2"/>
          </a:solidFill>
          <a:ln w="12700" cap="flat" cmpd="sng" algn="ctr">
            <a:solidFill>
              <a:srgbClr val="1E49E2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59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0DA1-49BB-D500-2EF6-AB349C45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Illustrative Architecture to enable Gen AI on Azure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270BA-26BF-C6FA-2BA6-7D2772331374}"/>
              </a:ext>
            </a:extLst>
          </p:cNvPr>
          <p:cNvSpPr/>
          <p:nvPr/>
        </p:nvSpPr>
        <p:spPr>
          <a:xfrm>
            <a:off x="6010263" y="1361881"/>
            <a:ext cx="1320776" cy="310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09B34-79C8-E652-70D9-B8997961B0A6}"/>
              </a:ext>
            </a:extLst>
          </p:cNvPr>
          <p:cNvSpPr/>
          <p:nvPr/>
        </p:nvSpPr>
        <p:spPr>
          <a:xfrm>
            <a:off x="3351436" y="1366377"/>
            <a:ext cx="2559734" cy="3108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2AB1D-0BC0-F78D-1314-4BEB9EAE4B11}"/>
              </a:ext>
            </a:extLst>
          </p:cNvPr>
          <p:cNvSpPr/>
          <p:nvPr/>
        </p:nvSpPr>
        <p:spPr>
          <a:xfrm>
            <a:off x="1234243" y="1358583"/>
            <a:ext cx="1219989" cy="4523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1E882-6EDE-225B-78BA-37C58AA650FE}"/>
              </a:ext>
            </a:extLst>
          </p:cNvPr>
          <p:cNvSpPr/>
          <p:nvPr/>
        </p:nvSpPr>
        <p:spPr>
          <a:xfrm>
            <a:off x="1262988" y="1435694"/>
            <a:ext cx="5998215" cy="1889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AF834-56CF-0C99-BB9B-D16578141F97}"/>
              </a:ext>
            </a:extLst>
          </p:cNvPr>
          <p:cNvSpPr txBox="1"/>
          <p:nvPr/>
        </p:nvSpPr>
        <p:spPr>
          <a:xfrm>
            <a:off x="5683058" y="1723183"/>
            <a:ext cx="97647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Store embeddings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0E17FB-9F2F-0336-EF8A-05161186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327" y="2015758"/>
            <a:ext cx="432408" cy="43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516D9-3DC4-211D-14B8-7F5C94C6EA38}"/>
              </a:ext>
            </a:extLst>
          </p:cNvPr>
          <p:cNvSpPr txBox="1"/>
          <p:nvPr/>
        </p:nvSpPr>
        <p:spPr>
          <a:xfrm>
            <a:off x="1219820" y="2461618"/>
            <a:ext cx="1266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Company knowledge documents (contracts, FAQs, etc..)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2D0124D-DE77-1794-7D64-0E77A6EC2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3139" y="2035698"/>
            <a:ext cx="392525" cy="39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80F8CB-E8C1-93F2-3FC7-6BD6932EF9A4}"/>
              </a:ext>
            </a:extLst>
          </p:cNvPr>
          <p:cNvSpPr txBox="1"/>
          <p:nvPr/>
        </p:nvSpPr>
        <p:spPr>
          <a:xfrm>
            <a:off x="2390182" y="2531671"/>
            <a:ext cx="948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Form Recognizer</a:t>
            </a:r>
          </a:p>
        </p:txBody>
      </p:sp>
      <p:pic>
        <p:nvPicPr>
          <p:cNvPr id="12" name="Picture 11" descr="A picture containing screenshot, rectangle, graphics, electric blue&#10;&#10;Description automatically generated">
            <a:extLst>
              <a:ext uri="{FF2B5EF4-FFF2-40B4-BE49-F238E27FC236}">
                <a16:creationId xmlns:a16="http://schemas.microsoft.com/office/drawing/2014/main" id="{362CA1BE-C41F-1CE6-2EAE-F2143F363F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9" y="1999689"/>
            <a:ext cx="445964" cy="464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994BCA-545F-B721-57C5-4D3C74B3F131}"/>
              </a:ext>
            </a:extLst>
          </p:cNvPr>
          <p:cNvSpPr txBox="1"/>
          <p:nvPr/>
        </p:nvSpPr>
        <p:spPr>
          <a:xfrm>
            <a:off x="3617030" y="2545220"/>
            <a:ext cx="1031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Doc chunking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725239-60F0-8D33-C5A4-FA5E466DEB95}"/>
              </a:ext>
            </a:extLst>
          </p:cNvPr>
          <p:cNvGrpSpPr/>
          <p:nvPr/>
        </p:nvGrpSpPr>
        <p:grpSpPr>
          <a:xfrm>
            <a:off x="3913528" y="1975792"/>
            <a:ext cx="468850" cy="512338"/>
            <a:chOff x="3289565" y="3523817"/>
            <a:chExt cx="537669" cy="548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CA3E6C-9EA4-2882-5DCC-4F46AD67A0AD}"/>
                </a:ext>
              </a:extLst>
            </p:cNvPr>
            <p:cNvGrpSpPr/>
            <p:nvPr/>
          </p:nvGrpSpPr>
          <p:grpSpPr>
            <a:xfrm>
              <a:off x="3289565" y="3523817"/>
              <a:ext cx="537669" cy="548640"/>
              <a:chOff x="3289565" y="3523817"/>
              <a:chExt cx="537669" cy="548640"/>
            </a:xfrm>
          </p:grpSpPr>
          <p:pic>
            <p:nvPicPr>
              <p:cNvPr id="17" name="Picture 16" descr="A picture containing screenshot, colorfulness, blue&#10;&#10;Description automatically generated">
                <a:extLst>
                  <a:ext uri="{FF2B5EF4-FFF2-40B4-BE49-F238E27FC236}">
                    <a16:creationId xmlns:a16="http://schemas.microsoft.com/office/drawing/2014/main" id="{5C9948B9-B36D-8A9A-9960-AFCB83809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9565" y="3523817"/>
                <a:ext cx="537669" cy="54864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2FA989-3382-AF88-48E7-B6B9703FB533}"/>
                  </a:ext>
                </a:extLst>
              </p:cNvPr>
              <p:cNvSpPr/>
              <p:nvPr/>
            </p:nvSpPr>
            <p:spPr>
              <a:xfrm>
                <a:off x="3519610" y="3698849"/>
                <a:ext cx="256032" cy="261610"/>
              </a:xfrm>
              <a:prstGeom prst="rect">
                <a:avLst/>
              </a:prstGeom>
              <a:solidFill>
                <a:srgbClr val="50E6FF"/>
              </a:solidFill>
              <a:ln>
                <a:solidFill>
                  <a:srgbClr val="50E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6F0177-B760-E704-B8C0-5807513B8833}"/>
                </a:ext>
              </a:extLst>
            </p:cNvPr>
            <p:cNvSpPr/>
            <p:nvPr/>
          </p:nvSpPr>
          <p:spPr>
            <a:xfrm>
              <a:off x="3340952" y="3656268"/>
              <a:ext cx="88237" cy="274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24241-5615-2491-F242-A7C45851B5B0}"/>
              </a:ext>
            </a:extLst>
          </p:cNvPr>
          <p:cNvCxnSpPr>
            <a:cxnSpLocks/>
          </p:cNvCxnSpPr>
          <p:nvPr/>
        </p:nvCxnSpPr>
        <p:spPr>
          <a:xfrm flipV="1">
            <a:off x="1840662" y="2203978"/>
            <a:ext cx="802477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BA622-FDC4-4458-AA83-9EBE64BB68DC}"/>
              </a:ext>
            </a:extLst>
          </p:cNvPr>
          <p:cNvCxnSpPr>
            <a:cxnSpLocks/>
          </p:cNvCxnSpPr>
          <p:nvPr/>
        </p:nvCxnSpPr>
        <p:spPr>
          <a:xfrm>
            <a:off x="3035664" y="2203978"/>
            <a:ext cx="87786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30B38-15B9-2431-BA55-7CF0850FD137}"/>
              </a:ext>
            </a:extLst>
          </p:cNvPr>
          <p:cNvCxnSpPr>
            <a:cxnSpLocks/>
          </p:cNvCxnSpPr>
          <p:nvPr/>
        </p:nvCxnSpPr>
        <p:spPr>
          <a:xfrm>
            <a:off x="4382377" y="2203978"/>
            <a:ext cx="69550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F73065-2B6B-6E27-D17A-D10C567CF5E8}"/>
              </a:ext>
            </a:extLst>
          </p:cNvPr>
          <p:cNvCxnSpPr>
            <a:cxnSpLocks/>
          </p:cNvCxnSpPr>
          <p:nvPr/>
        </p:nvCxnSpPr>
        <p:spPr>
          <a:xfrm>
            <a:off x="5669545" y="2203978"/>
            <a:ext cx="77378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47208F-20E9-6FEA-6519-0415DEF5B263}"/>
              </a:ext>
            </a:extLst>
          </p:cNvPr>
          <p:cNvSpPr/>
          <p:nvPr/>
        </p:nvSpPr>
        <p:spPr>
          <a:xfrm>
            <a:off x="6033767" y="2070628"/>
            <a:ext cx="266700" cy="26670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76DF7-39E4-D5C4-9CB0-A65EC9D54C06}"/>
              </a:ext>
            </a:extLst>
          </p:cNvPr>
          <p:cNvSpPr txBox="1"/>
          <p:nvPr/>
        </p:nvSpPr>
        <p:spPr>
          <a:xfrm>
            <a:off x="5057927" y="1965488"/>
            <a:ext cx="776119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Language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 (embeddings)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30F874-7669-6841-8A30-B887726947EA}"/>
              </a:ext>
            </a:extLst>
          </p:cNvPr>
          <p:cNvSpPr txBox="1"/>
          <p:nvPr/>
        </p:nvSpPr>
        <p:spPr>
          <a:xfrm>
            <a:off x="6231055" y="2536998"/>
            <a:ext cx="950121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Vector 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E98CA-D4F4-9950-69B9-590DB13A2311}"/>
              </a:ext>
            </a:extLst>
          </p:cNvPr>
          <p:cNvSpPr txBox="1"/>
          <p:nvPr/>
        </p:nvSpPr>
        <p:spPr>
          <a:xfrm>
            <a:off x="10732448" y="3792035"/>
            <a:ext cx="81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pic>
        <p:nvPicPr>
          <p:cNvPr id="27" name="Picture 26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1DA654D7-F985-34BC-B471-EB2693C534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29" y="3274705"/>
            <a:ext cx="499407" cy="499407"/>
          </a:xfrm>
          <a:prstGeom prst="rect">
            <a:avLst/>
          </a:prstGeom>
        </p:spPr>
      </p:pic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9E06FBA9-AE14-9816-72B1-1039D9F36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4116" y="3324796"/>
            <a:ext cx="590350" cy="590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5E9C5BE-D702-7338-8FC8-7A51850127E5}"/>
              </a:ext>
            </a:extLst>
          </p:cNvPr>
          <p:cNvSpPr txBox="1"/>
          <p:nvPr/>
        </p:nvSpPr>
        <p:spPr>
          <a:xfrm>
            <a:off x="1268122" y="3861680"/>
            <a:ext cx="1266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Company Internal Dataset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5580BF-F6C6-36B6-BF2C-E4B9529DB670}"/>
              </a:ext>
            </a:extLst>
          </p:cNvPr>
          <p:cNvCxnSpPr>
            <a:cxnSpLocks/>
          </p:cNvCxnSpPr>
          <p:nvPr/>
        </p:nvCxnSpPr>
        <p:spPr>
          <a:xfrm>
            <a:off x="1840662" y="3668343"/>
            <a:ext cx="22734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Gears with solid fill">
            <a:extLst>
              <a:ext uri="{FF2B5EF4-FFF2-40B4-BE49-F238E27FC236}">
                <a16:creationId xmlns:a16="http://schemas.microsoft.com/office/drawing/2014/main" id="{D785012D-E0AE-776E-9644-EDA463DB35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4480" y="3276493"/>
            <a:ext cx="596758" cy="596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0320620-F9E9-7379-956C-F96EFCC6821E}"/>
              </a:ext>
            </a:extLst>
          </p:cNvPr>
          <p:cNvSpPr txBox="1"/>
          <p:nvPr/>
        </p:nvSpPr>
        <p:spPr>
          <a:xfrm>
            <a:off x="3689509" y="3829843"/>
            <a:ext cx="17564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Cleaning, Transformation , Metadata Dictionary, KPI Dictionary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218E5C-196C-5C5F-9E01-61EE980170CA}"/>
              </a:ext>
            </a:extLst>
          </p:cNvPr>
          <p:cNvCxnSpPr>
            <a:cxnSpLocks/>
          </p:cNvCxnSpPr>
          <p:nvPr/>
        </p:nvCxnSpPr>
        <p:spPr>
          <a:xfrm>
            <a:off x="4532812" y="3668343"/>
            <a:ext cx="176765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61E5A5-5F6D-34BE-09B8-FA4517449123}"/>
              </a:ext>
            </a:extLst>
          </p:cNvPr>
          <p:cNvSpPr txBox="1"/>
          <p:nvPr/>
        </p:nvSpPr>
        <p:spPr>
          <a:xfrm>
            <a:off x="6170182" y="3930540"/>
            <a:ext cx="950121" cy="40011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Data Lake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B9FE3C9-6E63-5B10-D5D5-9D70483BFBF5}"/>
              </a:ext>
            </a:extLst>
          </p:cNvPr>
          <p:cNvCxnSpPr>
            <a:cxnSpLocks/>
          </p:cNvCxnSpPr>
          <p:nvPr/>
        </p:nvCxnSpPr>
        <p:spPr>
          <a:xfrm rot="10800000">
            <a:off x="6901033" y="3708829"/>
            <a:ext cx="1922045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474AFD-4AAC-FD16-2470-EB494A3A3C36}"/>
              </a:ext>
            </a:extLst>
          </p:cNvPr>
          <p:cNvCxnSpPr>
            <a:cxnSpLocks/>
          </p:cNvCxnSpPr>
          <p:nvPr/>
        </p:nvCxnSpPr>
        <p:spPr>
          <a:xfrm flipH="1">
            <a:off x="9730980" y="3574872"/>
            <a:ext cx="1034239" cy="88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417E036-8CDB-D29E-793B-57BE263A6D8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4791" y="2742467"/>
            <a:ext cx="3293920" cy="2084806"/>
          </a:xfrm>
          <a:prstGeom prst="bentConnector3">
            <a:avLst>
              <a:gd name="adj1" fmla="val 100391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C8CAC1-C625-0465-7561-0E9EBA970BAE}"/>
              </a:ext>
            </a:extLst>
          </p:cNvPr>
          <p:cNvSpPr txBox="1"/>
          <p:nvPr/>
        </p:nvSpPr>
        <p:spPr>
          <a:xfrm>
            <a:off x="8766815" y="3461570"/>
            <a:ext cx="91697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Language Model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9" name="Graphic 38" descr="Internet with solid fill">
            <a:extLst>
              <a:ext uri="{FF2B5EF4-FFF2-40B4-BE49-F238E27FC236}">
                <a16:creationId xmlns:a16="http://schemas.microsoft.com/office/drawing/2014/main" id="{3F0C384B-E3B3-999B-5E19-8B27DA7190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1435" y="4930270"/>
            <a:ext cx="759215" cy="759215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DEC3A1-2D83-816A-0F8F-5661BF8188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4059" y="5442147"/>
            <a:ext cx="7121243" cy="43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BBF3707-ED6A-A245-AC77-0CC63ECF52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5882" y="5153834"/>
            <a:ext cx="548640" cy="5486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63F5E7-EA2F-C0B2-DC9B-B4BEAD409BA4}"/>
              </a:ext>
            </a:extLst>
          </p:cNvPr>
          <p:cNvSpPr txBox="1"/>
          <p:nvPr/>
        </p:nvSpPr>
        <p:spPr>
          <a:xfrm>
            <a:off x="6112442" y="5663496"/>
            <a:ext cx="1187345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Bing Search language model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F601E0-9AEB-F1C3-6D24-911190C307D3}"/>
              </a:ext>
            </a:extLst>
          </p:cNvPr>
          <p:cNvSpPr txBox="1"/>
          <p:nvPr/>
        </p:nvSpPr>
        <p:spPr>
          <a:xfrm>
            <a:off x="1207245" y="5635483"/>
            <a:ext cx="1266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 Datasets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41959F-4B99-A3D4-128A-B5C6B3659685}"/>
              </a:ext>
            </a:extLst>
          </p:cNvPr>
          <p:cNvSpPr txBox="1"/>
          <p:nvPr/>
        </p:nvSpPr>
        <p:spPr>
          <a:xfrm>
            <a:off x="9683786" y="3322663"/>
            <a:ext cx="1120036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 query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B56DA5-E21E-A06B-4223-F7B933090A78}"/>
              </a:ext>
            </a:extLst>
          </p:cNvPr>
          <p:cNvGrpSpPr/>
          <p:nvPr/>
        </p:nvGrpSpPr>
        <p:grpSpPr>
          <a:xfrm>
            <a:off x="9376075" y="3774112"/>
            <a:ext cx="880252" cy="1315496"/>
            <a:chOff x="10077280" y="4010809"/>
            <a:chExt cx="1072574" cy="154279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5E23D5-8AD6-D484-E4F3-2998F6146007}"/>
                </a:ext>
              </a:extLst>
            </p:cNvPr>
            <p:cNvSpPr/>
            <p:nvPr/>
          </p:nvSpPr>
          <p:spPr>
            <a:xfrm>
              <a:off x="10152009" y="4010809"/>
              <a:ext cx="900334" cy="15427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solidFill>
                    <a:srgbClr val="000000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47" name="Picture 46" descr="A picture containing circle, screenshot, colorfulness, graphics&#10;&#10;Description automatically generated">
              <a:extLst>
                <a:ext uri="{FF2B5EF4-FFF2-40B4-BE49-F238E27FC236}">
                  <a16:creationId xmlns:a16="http://schemas.microsoft.com/office/drawing/2014/main" id="{408B8379-27CC-A1E0-5708-5B6C3D86A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815" y="4923585"/>
              <a:ext cx="557606" cy="55760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1EE310-C381-896F-FA0C-5D89B8B341A9}"/>
                </a:ext>
              </a:extLst>
            </p:cNvPr>
            <p:cNvSpPr txBox="1"/>
            <p:nvPr/>
          </p:nvSpPr>
          <p:spPr>
            <a:xfrm>
              <a:off x="10077280" y="4034593"/>
              <a:ext cx="1072574" cy="39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Model memory (LangChain)</a:t>
              </a:r>
            </a:p>
          </p:txBody>
        </p:sp>
        <p:pic>
          <p:nvPicPr>
            <p:cNvPr id="49" name="Picture 48" descr="A yellow and blue lightning bolt&#10;&#10;Description automatically generated with medium confidence">
              <a:extLst>
                <a:ext uri="{FF2B5EF4-FFF2-40B4-BE49-F238E27FC236}">
                  <a16:creationId xmlns:a16="http://schemas.microsoft.com/office/drawing/2014/main" id="{09FCEE7A-562D-96A9-8DD7-D501FC47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885" y="4434132"/>
              <a:ext cx="523203" cy="523203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23A0581-CD1A-91F5-8661-80EBD86564FB}"/>
              </a:ext>
            </a:extLst>
          </p:cNvPr>
          <p:cNvSpPr txBox="1"/>
          <p:nvPr/>
        </p:nvSpPr>
        <p:spPr>
          <a:xfrm>
            <a:off x="7435284" y="3315476"/>
            <a:ext cx="1120036" cy="3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SQL/Python Code Generation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39676A-8EE7-5A12-5195-B1108D449C2A}"/>
              </a:ext>
            </a:extLst>
          </p:cNvPr>
          <p:cNvCxnSpPr>
            <a:cxnSpLocks/>
          </p:cNvCxnSpPr>
          <p:nvPr/>
        </p:nvCxnSpPr>
        <p:spPr>
          <a:xfrm>
            <a:off x="7091597" y="3792035"/>
            <a:ext cx="167521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B80B93-A343-69B5-6B14-EBED45C50C1C}"/>
              </a:ext>
            </a:extLst>
          </p:cNvPr>
          <p:cNvSpPr txBox="1"/>
          <p:nvPr/>
        </p:nvSpPr>
        <p:spPr>
          <a:xfrm>
            <a:off x="7443529" y="3840596"/>
            <a:ext cx="1120036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Internal Data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FE5974-03C4-5FD3-C59F-012E223EC486}"/>
              </a:ext>
            </a:extLst>
          </p:cNvPr>
          <p:cNvCxnSpPr>
            <a:cxnSpLocks/>
          </p:cNvCxnSpPr>
          <p:nvPr/>
        </p:nvCxnSpPr>
        <p:spPr>
          <a:xfrm>
            <a:off x="9433252" y="1965488"/>
            <a:ext cx="0" cy="1445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F0FE6E-0A35-9846-278B-9C89AAFEE046}"/>
              </a:ext>
            </a:extLst>
          </p:cNvPr>
          <p:cNvCxnSpPr>
            <a:cxnSpLocks/>
          </p:cNvCxnSpPr>
          <p:nvPr/>
        </p:nvCxnSpPr>
        <p:spPr>
          <a:xfrm>
            <a:off x="7331039" y="1954614"/>
            <a:ext cx="211173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2AF7E5-E5B7-32E5-BFE4-329A346D217C}"/>
              </a:ext>
            </a:extLst>
          </p:cNvPr>
          <p:cNvSpPr txBox="1"/>
          <p:nvPr/>
        </p:nvSpPr>
        <p:spPr>
          <a:xfrm>
            <a:off x="7852864" y="2144662"/>
            <a:ext cx="1120036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Words, phrases to search in vector format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DD7D6A-5D3F-7797-3AFD-458C178E2D4D}"/>
              </a:ext>
            </a:extLst>
          </p:cNvPr>
          <p:cNvSpPr txBox="1"/>
          <p:nvPr/>
        </p:nvSpPr>
        <p:spPr>
          <a:xfrm>
            <a:off x="7822127" y="1407988"/>
            <a:ext cx="1120036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Return the context from the documents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827F33-652C-E674-AF85-67559BD306E9}"/>
              </a:ext>
            </a:extLst>
          </p:cNvPr>
          <p:cNvCxnSpPr>
            <a:cxnSpLocks/>
          </p:cNvCxnSpPr>
          <p:nvPr/>
        </p:nvCxnSpPr>
        <p:spPr>
          <a:xfrm flipV="1">
            <a:off x="9063149" y="3915146"/>
            <a:ext cx="0" cy="141041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EAAB82-2ECE-E495-D92B-2835018F0296}"/>
              </a:ext>
            </a:extLst>
          </p:cNvPr>
          <p:cNvCxnSpPr>
            <a:cxnSpLocks/>
          </p:cNvCxnSpPr>
          <p:nvPr/>
        </p:nvCxnSpPr>
        <p:spPr>
          <a:xfrm>
            <a:off x="6951411" y="5325560"/>
            <a:ext cx="211173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FC9D23-949C-0DF0-916D-3C2A5462580C}"/>
              </a:ext>
            </a:extLst>
          </p:cNvPr>
          <p:cNvCxnSpPr>
            <a:cxnSpLocks/>
          </p:cNvCxnSpPr>
          <p:nvPr/>
        </p:nvCxnSpPr>
        <p:spPr>
          <a:xfrm>
            <a:off x="10256327" y="3873251"/>
            <a:ext cx="63640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54B724C-8070-7B0B-F02E-32924B89D6A0}"/>
              </a:ext>
            </a:extLst>
          </p:cNvPr>
          <p:cNvSpPr txBox="1"/>
          <p:nvPr/>
        </p:nvSpPr>
        <p:spPr>
          <a:xfrm>
            <a:off x="10034932" y="3941805"/>
            <a:ext cx="1120036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Answer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BB0C16-5EED-D2C2-2D76-9623536B678F}"/>
              </a:ext>
            </a:extLst>
          </p:cNvPr>
          <p:cNvCxnSpPr>
            <a:cxnSpLocks/>
          </p:cNvCxnSpPr>
          <p:nvPr/>
        </p:nvCxnSpPr>
        <p:spPr>
          <a:xfrm>
            <a:off x="2225651" y="5306487"/>
            <a:ext cx="419023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08C2021-94A4-FE21-6C7F-F071DFFF35FE}"/>
              </a:ext>
            </a:extLst>
          </p:cNvPr>
          <p:cNvSpPr txBox="1"/>
          <p:nvPr/>
        </p:nvSpPr>
        <p:spPr>
          <a:xfrm>
            <a:off x="2513611" y="1405649"/>
            <a:ext cx="1028180" cy="51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AI Document Intelligence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20DF79C-E67F-26DB-224B-F1A5033AB0F9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874" y="1552276"/>
            <a:ext cx="507128" cy="3644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414C27E-63A9-14EE-F5CE-8DB7BB49428F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2010" y="3021519"/>
            <a:ext cx="507128" cy="364403"/>
          </a:xfrm>
          <a:prstGeom prst="rect">
            <a:avLst/>
          </a:prstGeom>
        </p:spPr>
      </p:pic>
      <p:pic>
        <p:nvPicPr>
          <p:cNvPr id="65" name="Picture 2" descr="Microsoft BI Tools: Azure Data Lake">
            <a:extLst>
              <a:ext uri="{FF2B5EF4-FFF2-40B4-BE49-F238E27FC236}">
                <a16:creationId xmlns:a16="http://schemas.microsoft.com/office/drawing/2014/main" id="{C741A0EC-2D05-CC06-44FC-248D4DF0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68" y="3210993"/>
            <a:ext cx="745584" cy="6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E1FA7A-9F84-7027-413E-75C63F9CE201}"/>
              </a:ext>
            </a:extLst>
          </p:cNvPr>
          <p:cNvSpPr txBox="1"/>
          <p:nvPr/>
        </p:nvSpPr>
        <p:spPr>
          <a:xfrm>
            <a:off x="1234242" y="6058665"/>
            <a:ext cx="8942057" cy="220128"/>
          </a:xfrm>
          <a:prstGeom prst="rect">
            <a:avLst/>
          </a:prstGeom>
          <a:solidFill>
            <a:schemeClr val="accent1"/>
          </a:solidFill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Governance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10948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3.4643"/>
  <p:tag name="ADV_LEFT" val="175.979"/>
  <p:tag name="ADV_HEIGHT" val="29.19685"/>
  <p:tag name="ADV_WIDTH" val="610.7717"/>
  <p:tag name="ADV_COPYRIGH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PMG_Widescreen_16:9 02/02/2016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54610" tIns="54610" rIns="54610" bIns="54610" rtlCol="0" anchor="ctr"/>
      <a:lstStyle>
        <a:defPPr algn="l">
          <a:defRPr sz="15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5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Widescreen Standard Template.potx" id="{C73AE79B-2CEF-4426-A99A-369AC5D8AEFC}" vid="{DDE9EEF4-DA18-4F0F-81B0-593B7DF991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737</Words>
  <Application>Microsoft Office PowerPoint</Application>
  <PresentationFormat>Widescreen</PresentationFormat>
  <Paragraphs>202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KPMG Bold</vt:lpstr>
      <vt:lpstr>KPMG Extralight</vt:lpstr>
      <vt:lpstr>Segoe UI</vt:lpstr>
      <vt:lpstr>Segoe UI Semibold</vt:lpstr>
      <vt:lpstr>Times New Roman</vt:lpstr>
      <vt:lpstr>Univers for KPMG</vt:lpstr>
      <vt:lpstr>Wingdings</vt:lpstr>
      <vt:lpstr>KPMG_Widescreen_16:9 02/02/2016</vt:lpstr>
      <vt:lpstr>think-cell Slide</vt:lpstr>
      <vt:lpstr>Our Point of View  Use of Generative AI</vt:lpstr>
      <vt:lpstr>Decrypting the meaning and potential of Generative AI</vt:lpstr>
      <vt:lpstr>How do we leverage Generative AI capabilities?</vt:lpstr>
      <vt:lpstr>Typical Gen AI use cases for the Enterprise </vt:lpstr>
      <vt:lpstr>Reshape work in the finance function with AI and Gen AI </vt:lpstr>
      <vt:lpstr>Use Cases for Gen AI developed by KPMG</vt:lpstr>
      <vt:lpstr>Illustrative Architecture to enable Gen AI on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Point of View  Use of Generative AI</dc:title>
  <dc:creator>Bhatia, Ashwani</dc:creator>
  <cp:lastModifiedBy>Bhatia, Ashwani</cp:lastModifiedBy>
  <cp:revision>2</cp:revision>
  <dcterms:created xsi:type="dcterms:W3CDTF">2023-10-27T08:40:11Z</dcterms:created>
  <dcterms:modified xsi:type="dcterms:W3CDTF">2023-10-27T08:43:02Z</dcterms:modified>
</cp:coreProperties>
</file>