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34"/>
  </p:notesMasterIdLst>
  <p:handoutMasterIdLst>
    <p:handoutMasterId r:id="rId35"/>
  </p:handoutMasterIdLst>
  <p:sldIdLst>
    <p:sldId id="256" r:id="rId5"/>
    <p:sldId id="257" r:id="rId6"/>
    <p:sldId id="284" r:id="rId7"/>
    <p:sldId id="283" r:id="rId8"/>
    <p:sldId id="280" r:id="rId9"/>
    <p:sldId id="281" r:id="rId10"/>
    <p:sldId id="338" r:id="rId11"/>
    <p:sldId id="339" r:id="rId12"/>
    <p:sldId id="334" r:id="rId13"/>
    <p:sldId id="336" r:id="rId14"/>
    <p:sldId id="340" r:id="rId15"/>
    <p:sldId id="341" r:id="rId16"/>
    <p:sldId id="343" r:id="rId17"/>
    <p:sldId id="342" r:id="rId18"/>
    <p:sldId id="344" r:id="rId19"/>
    <p:sldId id="345" r:id="rId20"/>
    <p:sldId id="346" r:id="rId21"/>
    <p:sldId id="347" r:id="rId22"/>
    <p:sldId id="348" r:id="rId23"/>
    <p:sldId id="278" r:id="rId24"/>
    <p:sldId id="330" r:id="rId25"/>
    <p:sldId id="332" r:id="rId26"/>
    <p:sldId id="307" r:id="rId27"/>
    <p:sldId id="277" r:id="rId28"/>
    <p:sldId id="276" r:id="rId29"/>
    <p:sldId id="258" r:id="rId30"/>
    <p:sldId id="260" r:id="rId31"/>
    <p:sldId id="264" r:id="rId32"/>
    <p:sldId id="27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9" autoAdjust="0"/>
    <p:restoredTop sz="95033" autoAdjust="0"/>
  </p:normalViewPr>
  <p:slideViewPr>
    <p:cSldViewPr snapToGrid="0" snapToObjects="1">
      <p:cViewPr varScale="1">
        <p:scale>
          <a:sx n="86" d="100"/>
          <a:sy n="86" d="100"/>
        </p:scale>
        <p:origin x="533" y="6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ofPieChart>
        <c:ofPieType val="pie"/>
        <c:varyColors val="1"/>
        <c:ser>
          <c:idx val="0"/>
          <c:order val="0"/>
          <c:tx>
            <c:strRef>
              <c:f>Sheet1!$B$1</c:f>
              <c:strCache>
                <c:ptCount val="1"/>
                <c:pt idx="0">
                  <c:v>Uses of Virtual Reality</c:v>
                </c:pt>
              </c:strCache>
            </c:strRef>
          </c:tx>
          <c:spPr>
            <a:ln w="635">
              <a:solidFill>
                <a:schemeClr val="tx1">
                  <a:alpha val="50000"/>
                </a:schemeClr>
              </a:solidFill>
            </a:ln>
          </c:spPr>
          <c:dPt>
            <c:idx val="0"/>
            <c:bubble3D val="0"/>
            <c:spPr>
              <a:solidFill>
                <a:schemeClr val="accent1">
                  <a:shade val="58000"/>
                </a:schemeClr>
              </a:solidFill>
              <a:ln w="635">
                <a:solidFill>
                  <a:schemeClr val="tx1">
                    <a:alpha val="50000"/>
                  </a:schemeClr>
                </a:solidFill>
              </a:ln>
              <a:effectLst/>
            </c:spPr>
            <c:extLst>
              <c:ext xmlns:c16="http://schemas.microsoft.com/office/drawing/2014/chart" uri="{C3380CC4-5D6E-409C-BE32-E72D297353CC}">
                <c16:uniqueId val="{00000001-D08D-40C0-8B5F-39AFF9B0DD40}"/>
              </c:ext>
            </c:extLst>
          </c:dPt>
          <c:dPt>
            <c:idx val="1"/>
            <c:bubble3D val="0"/>
            <c:spPr>
              <a:solidFill>
                <a:schemeClr val="accent1">
                  <a:shade val="86000"/>
                </a:schemeClr>
              </a:solidFill>
              <a:ln w="635">
                <a:solidFill>
                  <a:schemeClr val="tx1">
                    <a:alpha val="50000"/>
                  </a:schemeClr>
                </a:solidFill>
              </a:ln>
              <a:effectLst/>
            </c:spPr>
            <c:extLst>
              <c:ext xmlns:c16="http://schemas.microsoft.com/office/drawing/2014/chart" uri="{C3380CC4-5D6E-409C-BE32-E72D297353CC}">
                <c16:uniqueId val="{00000003-D08D-40C0-8B5F-39AFF9B0DD40}"/>
              </c:ext>
            </c:extLst>
          </c:dPt>
          <c:dPt>
            <c:idx val="2"/>
            <c:bubble3D val="0"/>
            <c:spPr>
              <a:solidFill>
                <a:schemeClr val="accent1">
                  <a:tint val="86000"/>
                </a:schemeClr>
              </a:solidFill>
              <a:ln w="635">
                <a:solidFill>
                  <a:schemeClr val="tx1">
                    <a:alpha val="50000"/>
                  </a:schemeClr>
                </a:solidFill>
              </a:ln>
              <a:effectLst/>
            </c:spPr>
            <c:extLst>
              <c:ext xmlns:c16="http://schemas.microsoft.com/office/drawing/2014/chart" uri="{C3380CC4-5D6E-409C-BE32-E72D297353CC}">
                <c16:uniqueId val="{00000005-D08D-40C0-8B5F-39AFF9B0DD40}"/>
              </c:ext>
            </c:extLst>
          </c:dPt>
          <c:dPt>
            <c:idx val="3"/>
            <c:bubble3D val="0"/>
            <c:spPr>
              <a:solidFill>
                <a:schemeClr val="accent1">
                  <a:tint val="58000"/>
                </a:schemeClr>
              </a:solidFill>
              <a:ln w="635">
                <a:solidFill>
                  <a:schemeClr val="tx1">
                    <a:alpha val="50000"/>
                  </a:schemeClr>
                </a:solidFill>
              </a:ln>
              <a:effectLst/>
            </c:spPr>
            <c:extLst>
              <c:ext xmlns:c16="http://schemas.microsoft.com/office/drawing/2014/chart" uri="{C3380CC4-5D6E-409C-BE32-E72D297353CC}">
                <c16:uniqueId val="{00000007-D08D-40C0-8B5F-39AFF9B0DD40}"/>
              </c:ext>
            </c:extLst>
          </c:dPt>
          <c:dPt>
            <c:idx val="4"/>
            <c:bubble3D val="0"/>
            <c:spPr>
              <a:solidFill>
                <a:schemeClr val="accent1">
                  <a:tint val="30000"/>
                </a:schemeClr>
              </a:solidFill>
              <a:ln w="635">
                <a:solidFill>
                  <a:schemeClr val="tx1">
                    <a:alpha val="50000"/>
                  </a:schemeClr>
                </a:solidFill>
              </a:ln>
              <a:effectLst/>
            </c:spPr>
            <c:extLst>
              <c:ext xmlns:c16="http://schemas.microsoft.com/office/drawing/2014/chart" uri="{C3380CC4-5D6E-409C-BE32-E72D297353CC}">
                <c16:uniqueId val="{00000009-D08D-40C0-8B5F-39AFF9B0DD40}"/>
              </c:ext>
            </c:extLst>
          </c:dPt>
          <c:cat>
            <c:strRef>
              <c:f>Sheet1!$A$2:$A$5</c:f>
              <c:strCache>
                <c:ptCount val="4"/>
                <c:pt idx="0">
                  <c:v>Education</c:v>
                </c:pt>
                <c:pt idx="1">
                  <c:v>Travel</c:v>
                </c:pt>
                <c:pt idx="2">
                  <c:v>Medical</c:v>
                </c:pt>
                <c:pt idx="3">
                  <c:v>Recreation</c:v>
                </c:pt>
              </c:strCache>
            </c:strRef>
          </c:cat>
          <c:val>
            <c:numRef>
              <c:f>Sheet1!$B$2:$B$5</c:f>
              <c:numCache>
                <c:formatCode>General</c:formatCode>
                <c:ptCount val="4"/>
                <c:pt idx="0">
                  <c:v>56</c:v>
                </c:pt>
                <c:pt idx="1">
                  <c:v>20</c:v>
                </c:pt>
                <c:pt idx="2">
                  <c:v>14</c:v>
                </c:pt>
                <c:pt idx="3">
                  <c:v>10</c:v>
                </c:pt>
              </c:numCache>
            </c:numRef>
          </c:val>
          <c:extLst>
            <c:ext xmlns:c16="http://schemas.microsoft.com/office/drawing/2014/chart" uri="{C3380CC4-5D6E-409C-BE32-E72D297353CC}">
              <c16:uniqueId val="{00000000-19ED-47D8-93E1-999E2EC5A810}"/>
            </c:ext>
          </c:extLst>
        </c:ser>
        <c:dLbls>
          <c:showLegendKey val="0"/>
          <c:showVal val="0"/>
          <c:showCatName val="0"/>
          <c:showSerName val="0"/>
          <c:showPercent val="0"/>
          <c:showBubbleSize val="0"/>
          <c:showLeaderLines val="1"/>
        </c:dLbls>
        <c:gapWidth val="100"/>
        <c:secondPieSize val="75"/>
        <c:serLines>
          <c:spPr>
            <a:ln w="635" cap="flat" cmpd="sng" algn="ctr">
              <a:solidFill>
                <a:schemeClr val="tx1">
                  <a:alpha val="50000"/>
                </a:schemeClr>
              </a:solidFill>
              <a:round/>
            </a:ln>
            <a:effectLst/>
          </c:spPr>
        </c:serLines>
      </c:ofPieChart>
      <c:spPr>
        <a:noFill/>
        <a:ln>
          <a:noFill/>
        </a:ln>
        <a:effectLst/>
      </c:spPr>
    </c:plotArea>
    <c:legend>
      <c:legendPos val="r"/>
      <c:layout>
        <c:manualLayout>
          <c:xMode val="edge"/>
          <c:yMode val="edge"/>
          <c:x val="0.83724402046109014"/>
          <c:y val="0.28306539071289344"/>
          <c:w val="0.15149181877179171"/>
          <c:h val="0.40024637897975207"/>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dgm:spPr/>
      <dgm:t>
        <a:bodyPr/>
        <a:lstStyle/>
        <a:p>
          <a:pPr>
            <a:lnSpc>
              <a:spcPct val="100000"/>
            </a:lnSpc>
          </a:pPr>
          <a:r>
            <a:rPr lang="en-US" dirty="0"/>
            <a:t>Smart Product</a:t>
          </a:r>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pt>
    <dgm:pt modelId="{E39563C5-C199-4F5B-A899-8CC0710341A0}">
      <dgm:prSet/>
      <dgm:spPr/>
      <dgm:t>
        <a:bodyPr/>
        <a:lstStyle/>
        <a:p>
          <a:pPr>
            <a:lnSpc>
              <a:spcPct val="100000"/>
            </a:lnSpc>
          </a:pPr>
          <a:r>
            <a:rPr lang="en-US" dirty="0"/>
            <a:t>Voice Recognition</a:t>
          </a:r>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pPr>
            <a:lnSpc>
              <a:spcPct val="100000"/>
            </a:lnSpc>
          </a:pPr>
          <a:endParaRPr lang="en-US"/>
        </a:p>
      </dgm:t>
    </dgm:pt>
    <dgm:pt modelId="{15B1A768-2666-4AB4-BDA7-F0E3C4160D59}">
      <dgm:prSet/>
      <dgm:spPr/>
      <dgm:t>
        <a:bodyPr/>
        <a:lstStyle/>
        <a:p>
          <a:pPr>
            <a:lnSpc>
              <a:spcPct val="100000"/>
            </a:lnSpc>
          </a:pPr>
          <a:r>
            <a:rPr lang="en-US" dirty="0"/>
            <a:t>Artificial Intelligence</a:t>
          </a:r>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pPr>
            <a:lnSpc>
              <a:spcPct val="100000"/>
            </a:lnSpc>
          </a:pPr>
          <a:endParaRPr lang="en-US"/>
        </a:p>
      </dgm:t>
    </dgm:pt>
    <dgm:pt modelId="{3AA5586A-C40E-4DDA-98A5-6545F36F46AB}">
      <dgm:prSet/>
      <dgm:spPr/>
      <dgm:t>
        <a:bodyPr/>
        <a:lstStyle/>
        <a:p>
          <a:pPr>
            <a:lnSpc>
              <a:spcPct val="100000"/>
            </a:lnSpc>
          </a:pPr>
          <a:r>
            <a:rPr lang="en-US" dirty="0"/>
            <a:t>VR</a:t>
          </a:r>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dgm:spPr/>
    </dgm:pt>
    <dgm:pt modelId="{F55B2F71-E638-412C-8147-FC7081E08B04}" type="pres">
      <dgm:prSet presAssocID="{66039115-797B-304C-9FC0-EFABB1F21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dgm:spPr/>
    </dgm:pt>
    <dgm:pt modelId="{C425A8E1-258A-4D4B-9D55-24376C0AB360}" type="pres">
      <dgm:prSet presAssocID="{E39563C5-C199-4F5B-A899-8CC0710341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microphone"/>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4"/>
      <dgm:spPr/>
    </dgm:pt>
    <dgm:pt modelId="{D99F53AC-3AF2-437B-A5AB-1239ADEC0676}" type="pres">
      <dgm:prSet presAssocID="{15B1A768-2666-4AB4-BDA7-F0E3C4160D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4">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4"/>
      <dgm:spPr/>
    </dgm:pt>
    <dgm:pt modelId="{41C0BC0F-FFD5-42B5-B952-9316B9364F6F}" type="pres">
      <dgm:prSet presAssocID="{3AA5586A-C40E-4DDA-98A5-6545F36F46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rtual RealityHeadset"/>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4">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3"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a:lstStyle/>
        <a:p>
          <a:endParaRPr lang="en-US"/>
        </a:p>
      </dgm:t>
    </dgm:pt>
    <dgm:pt modelId="{B388C4F7-DD86-40E4-BA83-6838C8E845B2}">
      <dgm:prSet phldrT="[Text]" custT="1"/>
      <dgm:spPr/>
      <dgm:t>
        <a:bodyPr/>
        <a:lstStyle/>
        <a:p>
          <a:r>
            <a:rPr lang="en-US" sz="1800" b="1" dirty="0"/>
            <a:t>Problem Solving</a:t>
          </a:r>
        </a:p>
      </dgm:t>
    </dgm:pt>
    <dgm:pt modelId="{4F4EFEB2-AE6B-4B4E-A388-E726479684C1}" type="parTrans" cxnId="{FDEC3F6B-F860-4E8B-8B14-455DBFCFBFB4}">
      <dgm:prSet/>
      <dgm:spPr/>
      <dgm:t>
        <a:bodyPr/>
        <a:lstStyle/>
        <a:p>
          <a:endParaRPr lang="en-US"/>
        </a:p>
      </dgm:t>
    </dgm:pt>
    <dgm:pt modelId="{BEE196C3-EEB3-4935-976F-A713EF603EEA}" type="sibTrans" cxnId="{FDEC3F6B-F860-4E8B-8B14-455DBFCFBFB4}">
      <dgm:prSet/>
      <dgm:spPr/>
      <dgm:t>
        <a:bodyPr/>
        <a:lstStyle/>
        <a:p>
          <a:endParaRPr lang="en-US"/>
        </a:p>
      </dgm:t>
    </dgm:pt>
    <dgm:pt modelId="{27C8F191-CB8B-4A89-9EDF-D94B6E4ADC92}">
      <dgm:prSet phldrT="[Text]" custT="1"/>
      <dgm:spPr/>
      <dgm:t>
        <a:bodyPr/>
        <a:lstStyle/>
        <a:p>
          <a:r>
            <a:rPr lang="en-US" sz="1800" b="1" dirty="0"/>
            <a:t>Algorithm</a:t>
          </a:r>
          <a:endParaRPr lang="en-US" sz="1200" b="1" dirty="0"/>
        </a:p>
      </dgm:t>
    </dgm:pt>
    <dgm:pt modelId="{8EFDF7C7-310E-4ED5-B739-2186FB69ED8A}" type="parTrans" cxnId="{4E26289A-3825-4A9C-991F-8AB8A7EFD597}">
      <dgm:prSet/>
      <dgm:spPr/>
      <dgm:t>
        <a:bodyPr/>
        <a:lstStyle/>
        <a:p>
          <a:endParaRPr lang="en-US"/>
        </a:p>
      </dgm:t>
    </dgm:pt>
    <dgm:pt modelId="{755F5D09-ECCD-4FC5-B350-FED951F57983}" type="sibTrans" cxnId="{4E26289A-3825-4A9C-991F-8AB8A7EFD597}">
      <dgm:prSet/>
      <dgm:spPr/>
      <dgm:t>
        <a:bodyPr/>
        <a:lstStyle/>
        <a:p>
          <a:endParaRPr lang="en-US"/>
        </a:p>
      </dgm:t>
    </dgm:pt>
    <dgm:pt modelId="{AEFF5EA2-6931-4098-96C8-31AE53CB425B}">
      <dgm:prSet phldrT="[Text]" custT="1"/>
      <dgm:spPr/>
      <dgm:t>
        <a:bodyPr/>
        <a:lstStyle/>
        <a:p>
          <a:r>
            <a:rPr lang="en-US" sz="1800" b="1" dirty="0"/>
            <a:t>Automation</a:t>
          </a:r>
          <a:endParaRPr lang="en-US" sz="1200" b="1" dirty="0"/>
        </a:p>
      </dgm:t>
    </dgm:pt>
    <dgm:pt modelId="{AC52CE11-07EF-42A7-A67A-2231908FD231}" type="parTrans" cxnId="{2D96128D-55F5-4B46-B071-9EA8CDCA9DCD}">
      <dgm:prSet/>
      <dgm:spPr/>
      <dgm:t>
        <a:bodyPr/>
        <a:lstStyle/>
        <a:p>
          <a:endParaRPr lang="en-US"/>
        </a:p>
      </dgm:t>
    </dgm:pt>
    <dgm:pt modelId="{FB25E557-3597-4AEA-B1FC-EA99A632BFB1}" type="sibTrans" cxnId="{2D96128D-55F5-4B46-B071-9EA8CDCA9DCD}">
      <dgm:prSet/>
      <dgm:spPr/>
      <dgm:t>
        <a:bodyPr/>
        <a:lstStyle/>
        <a:p>
          <a:endParaRPr lang="en-US"/>
        </a:p>
      </dgm:t>
    </dgm:pt>
    <dgm:pt modelId="{EC323DFF-E2DA-4381-8948-5F3D2CD82207}" type="pres">
      <dgm:prSet presAssocID="{BE5B76ED-C686-4E97-9A28-74231B4FDDD1}" presName="Name0" presStyleCnt="0">
        <dgm:presLayoutVars>
          <dgm:chMax val="1"/>
          <dgm:chPref val="1"/>
        </dgm:presLayoutVars>
      </dgm:prSet>
      <dgm:spPr/>
    </dgm:pt>
    <dgm:pt modelId="{A6EEB127-C2F5-4C0D-B108-CC2B3F78F4F1}" type="pres">
      <dgm:prSet presAssocID="{B388C4F7-DD86-40E4-BA83-6838C8E845B2}" presName="Parent" presStyleLbl="node0" presStyleIdx="0" presStyleCnt="1">
        <dgm:presLayoutVars>
          <dgm:chMax val="5"/>
          <dgm:chPref val="5"/>
        </dgm:presLayoutVars>
      </dgm:prSet>
      <dgm:spPr/>
    </dgm:pt>
    <dgm:pt modelId="{8A0FF0D8-0AF7-44A4-833E-7EA23A507B5A}" type="pres">
      <dgm:prSet presAssocID="{B388C4F7-DD86-40E4-BA83-6838C8E845B2}" presName="Accent1" presStyleLbl="node1" presStyleIdx="0" presStyleCnt="13"/>
      <dgm:spPr/>
    </dgm:pt>
    <dgm:pt modelId="{F988BAF3-9DE2-4A25-84FE-B7C476401BC3}" type="pres">
      <dgm:prSet presAssocID="{B388C4F7-DD86-40E4-BA83-6838C8E845B2}" presName="Accent2" presStyleLbl="node1" presStyleIdx="1" presStyleCnt="13"/>
      <dgm:spPr/>
    </dgm:pt>
    <dgm:pt modelId="{6288D093-07AF-4EEB-B57C-FB5DA4420E30}" type="pres">
      <dgm:prSet presAssocID="{B388C4F7-DD86-40E4-BA83-6838C8E845B2}" presName="Accent3" presStyleLbl="node1" presStyleIdx="2" presStyleCnt="13"/>
      <dgm:spPr/>
    </dgm:pt>
    <dgm:pt modelId="{099685E2-34CD-4723-A342-ED2D0CA22ECA}" type="pres">
      <dgm:prSet presAssocID="{B388C4F7-DD86-40E4-BA83-6838C8E845B2}" presName="Accent4" presStyleLbl="node1" presStyleIdx="3" presStyleCnt="13"/>
      <dgm:spPr/>
    </dgm:pt>
    <dgm:pt modelId="{282F7230-9226-4387-9620-3DC67223F95C}" type="pres">
      <dgm:prSet presAssocID="{B388C4F7-DD86-40E4-BA83-6838C8E845B2}" presName="Accent5" presStyleLbl="node1" presStyleIdx="4" presStyleCnt="13"/>
      <dgm:spPr/>
    </dgm:pt>
    <dgm:pt modelId="{2682D7C4-37F7-4CA1-B102-AED7627E9C93}" type="pres">
      <dgm:prSet presAssocID="{B388C4F7-DD86-40E4-BA83-6838C8E845B2}" presName="Accent6" presStyleLbl="node1" presStyleIdx="5" presStyleCnt="13"/>
      <dgm:spPr/>
    </dgm:pt>
    <dgm:pt modelId="{CCDD2561-1FC5-4EA6-AD90-3ADAF62A41D1}" type="pres">
      <dgm:prSet presAssocID="{27C8F191-CB8B-4A89-9EDF-D94B6E4ADC92}" presName="Child1" presStyleLbl="node1" presStyleIdx="6" presStyleCnt="13" custScaleX="142765" custScaleY="142765" custLinFactNeighborX="-13611" custLinFactNeighborY="-20914">
        <dgm:presLayoutVars>
          <dgm:chMax val="0"/>
          <dgm:chPref val="0"/>
        </dgm:presLayoutVars>
      </dgm:prSet>
      <dgm:spPr/>
    </dgm:pt>
    <dgm:pt modelId="{DD36342D-1CB9-480B-9443-592ECACCB1B2}" type="pres">
      <dgm:prSet presAssocID="{27C8F191-CB8B-4A89-9EDF-D94B6E4ADC92}" presName="Accent7" presStyleCnt="0"/>
      <dgm:spPr/>
    </dgm:pt>
    <dgm:pt modelId="{2470B0FE-F3CE-48F3-AE82-73016C487D68}" type="pres">
      <dgm:prSet presAssocID="{27C8F191-CB8B-4A89-9EDF-D94B6E4ADC92}" presName="AccentHold1" presStyleLbl="node1" presStyleIdx="7" presStyleCnt="13"/>
      <dgm:spPr/>
    </dgm:pt>
    <dgm:pt modelId="{1C5C821B-7AF3-4B1C-B3FE-45A337B82741}" type="pres">
      <dgm:prSet presAssocID="{27C8F191-CB8B-4A89-9EDF-D94B6E4ADC92}" presName="Accent8" presStyleCnt="0"/>
      <dgm:spPr/>
    </dgm:pt>
    <dgm:pt modelId="{48BC9D73-B86D-4378-970E-5CD650E31618}" type="pres">
      <dgm:prSet presAssocID="{27C8F191-CB8B-4A89-9EDF-D94B6E4ADC92}" presName="AccentHold2" presStyleLbl="node1" presStyleIdx="8" presStyleCnt="13"/>
      <dgm:spPr/>
    </dgm:pt>
    <dgm:pt modelId="{EB301C3D-F1F9-4A72-AC54-827EBC1AD812}" type="pres">
      <dgm:prSet presAssocID="{AEFF5EA2-6931-4098-96C8-31AE53CB425B}" presName="Child2" presStyleLbl="node1" presStyleIdx="9" presStyleCnt="13" custScaleX="155423" custScaleY="155423" custLinFactNeighborX="22013" custLinFactNeighborY="-5070">
        <dgm:presLayoutVars>
          <dgm:chMax val="0"/>
          <dgm:chPref val="0"/>
        </dgm:presLayoutVars>
      </dgm:prSet>
      <dgm:spPr/>
    </dgm:pt>
    <dgm:pt modelId="{6B30F03A-93BA-441A-ABF4-25C2455DF7C0}" type="pres">
      <dgm:prSet presAssocID="{AEFF5EA2-6931-4098-96C8-31AE53CB425B}" presName="Accent9" presStyleCnt="0"/>
      <dgm:spPr/>
    </dgm:pt>
    <dgm:pt modelId="{0DF8FB3E-B0B0-40D8-B039-0C7B496BBA97}" type="pres">
      <dgm:prSet presAssocID="{AEFF5EA2-6931-4098-96C8-31AE53CB425B}" presName="AccentHold1" presStyleLbl="node1" presStyleIdx="10" presStyleCnt="13"/>
      <dgm:spPr/>
    </dgm:pt>
    <dgm:pt modelId="{37FA1CD0-A7DC-4E74-BDC2-224405012EB0}" type="pres">
      <dgm:prSet presAssocID="{AEFF5EA2-6931-4098-96C8-31AE53CB425B}" presName="Accent10" presStyleCnt="0"/>
      <dgm:spPr/>
    </dgm:pt>
    <dgm:pt modelId="{022614F8-042B-41CB-A6A7-8094C903EB2F}" type="pres">
      <dgm:prSet presAssocID="{AEFF5EA2-6931-4098-96C8-31AE53CB425B}" presName="AccentHold2" presStyleLbl="node1" presStyleIdx="11" presStyleCnt="13"/>
      <dgm:spPr/>
    </dgm:pt>
    <dgm:pt modelId="{BA4661A9-DFAB-468E-97BE-F29D08FF69A9}" type="pres">
      <dgm:prSet presAssocID="{AEFF5EA2-6931-4098-96C8-31AE53CB425B}" presName="Accent11" presStyleCnt="0"/>
      <dgm:spPr/>
    </dgm:pt>
    <dgm:pt modelId="{C85BB588-B4E8-4D50-9280-4D4F2686007C}" type="pres">
      <dgm:prSet presAssocID="{AEFF5EA2-6931-4098-96C8-31AE53CB425B}" presName="AccentHold3" presStyleLbl="node1" presStyleIdx="12" presStyleCnt="13"/>
      <dgm:spPr/>
    </dgm:pt>
  </dgm:ptLst>
  <dgm:cxnLst>
    <dgm:cxn modelId="{9443D217-9168-4ECF-A563-7C2F4C998EAA}" type="presOf" srcId="{27C8F191-CB8B-4A89-9EDF-D94B6E4ADC92}" destId="{CCDD2561-1FC5-4EA6-AD90-3ADAF62A41D1}" srcOrd="0" destOrd="0" presId="urn:microsoft.com/office/officeart/2009/3/layout/CircleRelationship"/>
    <dgm:cxn modelId="{FDEC3F6B-F860-4E8B-8B14-455DBFCFBFB4}" srcId="{BE5B76ED-C686-4E97-9A28-74231B4FDDD1}" destId="{B388C4F7-DD86-40E4-BA83-6838C8E845B2}" srcOrd="0" destOrd="0" parTransId="{4F4EFEB2-AE6B-4B4E-A388-E726479684C1}" sibTransId="{BEE196C3-EEB3-4935-976F-A713EF603EEA}"/>
    <dgm:cxn modelId="{2D96128D-55F5-4B46-B071-9EA8CDCA9DCD}" srcId="{B388C4F7-DD86-40E4-BA83-6838C8E845B2}" destId="{AEFF5EA2-6931-4098-96C8-31AE53CB425B}" srcOrd="1" destOrd="0" parTransId="{AC52CE11-07EF-42A7-A67A-2231908FD231}" sibTransId="{FB25E557-3597-4AEA-B1FC-EA99A632BFB1}"/>
    <dgm:cxn modelId="{4E26289A-3825-4A9C-991F-8AB8A7EFD597}" srcId="{B388C4F7-DD86-40E4-BA83-6838C8E845B2}" destId="{27C8F191-CB8B-4A89-9EDF-D94B6E4ADC92}" srcOrd="0" destOrd="0" parTransId="{8EFDF7C7-310E-4ED5-B739-2186FB69ED8A}" sibTransId="{755F5D09-ECCD-4FC5-B350-FED951F57983}"/>
    <dgm:cxn modelId="{61F4EB9B-7EBC-4FC4-B727-C4A1C0EF0E59}" type="presOf" srcId="{AEFF5EA2-6931-4098-96C8-31AE53CB425B}" destId="{EB301C3D-F1F9-4A72-AC54-827EBC1AD812}" srcOrd="0" destOrd="0" presId="urn:microsoft.com/office/officeart/2009/3/layout/CircleRelationship"/>
    <dgm:cxn modelId="{873563D0-860F-487F-97A2-E4B8D49A3DAA}" type="presOf" srcId="{B388C4F7-DD86-40E4-BA83-6838C8E845B2}" destId="{A6EEB127-C2F5-4C0D-B108-CC2B3F78F4F1}" srcOrd="0" destOrd="0" presId="urn:microsoft.com/office/officeart/2009/3/layout/CircleRelationship"/>
    <dgm:cxn modelId="{A3AC16E3-96A0-4DCE-A502-BF3413F7EEBB}" type="presOf" srcId="{BE5B76ED-C686-4E97-9A28-74231B4FDDD1}" destId="{EC323DFF-E2DA-4381-8948-5F3D2CD82207}" srcOrd="0" destOrd="0" presId="urn:microsoft.com/office/officeart/2009/3/layout/CircleRelationship"/>
    <dgm:cxn modelId="{7D45573C-4EBD-433F-BFA4-B1A529D7A12E}" type="presParOf" srcId="{EC323DFF-E2DA-4381-8948-5F3D2CD82207}" destId="{A6EEB127-C2F5-4C0D-B108-CC2B3F78F4F1}" srcOrd="0" destOrd="0" presId="urn:microsoft.com/office/officeart/2009/3/layout/CircleRelationship"/>
    <dgm:cxn modelId="{F969CC6B-49AF-4CFA-905C-5A439FA65BB3}" type="presParOf" srcId="{EC323DFF-E2DA-4381-8948-5F3D2CD82207}" destId="{8A0FF0D8-0AF7-44A4-833E-7EA23A507B5A}" srcOrd="1" destOrd="0" presId="urn:microsoft.com/office/officeart/2009/3/layout/CircleRelationship"/>
    <dgm:cxn modelId="{0B13118F-EC84-4BBC-B9D4-F016C42736A0}" type="presParOf" srcId="{EC323DFF-E2DA-4381-8948-5F3D2CD82207}" destId="{F988BAF3-9DE2-4A25-84FE-B7C476401BC3}" srcOrd="2" destOrd="0" presId="urn:microsoft.com/office/officeart/2009/3/layout/CircleRelationship"/>
    <dgm:cxn modelId="{5A4C313A-14FE-4D34-9BAF-E781C66DAB07}" type="presParOf" srcId="{EC323DFF-E2DA-4381-8948-5F3D2CD82207}" destId="{6288D093-07AF-4EEB-B57C-FB5DA4420E30}" srcOrd="3" destOrd="0" presId="urn:microsoft.com/office/officeart/2009/3/layout/CircleRelationship"/>
    <dgm:cxn modelId="{D6ACDC7E-1588-4451-A7EF-95F6F8F98E10}" type="presParOf" srcId="{EC323DFF-E2DA-4381-8948-5F3D2CD82207}" destId="{099685E2-34CD-4723-A342-ED2D0CA22ECA}" srcOrd="4" destOrd="0" presId="urn:microsoft.com/office/officeart/2009/3/layout/CircleRelationship"/>
    <dgm:cxn modelId="{BF445524-7631-46A4-A9F8-F7CB08035DDB}" type="presParOf" srcId="{EC323DFF-E2DA-4381-8948-5F3D2CD82207}" destId="{282F7230-9226-4387-9620-3DC67223F95C}" srcOrd="5" destOrd="0" presId="urn:microsoft.com/office/officeart/2009/3/layout/CircleRelationship"/>
    <dgm:cxn modelId="{218BBC07-C0B0-48B2-980B-148E51AEE23B}" type="presParOf" srcId="{EC323DFF-E2DA-4381-8948-5F3D2CD82207}" destId="{2682D7C4-37F7-4CA1-B102-AED7627E9C93}" srcOrd="6" destOrd="0" presId="urn:microsoft.com/office/officeart/2009/3/layout/CircleRelationship"/>
    <dgm:cxn modelId="{AA1E1669-BD7D-411E-94D4-913E8566F654}" type="presParOf" srcId="{EC323DFF-E2DA-4381-8948-5F3D2CD82207}" destId="{CCDD2561-1FC5-4EA6-AD90-3ADAF62A41D1}" srcOrd="7" destOrd="0" presId="urn:microsoft.com/office/officeart/2009/3/layout/CircleRelationship"/>
    <dgm:cxn modelId="{D0F07794-37F8-4175-8296-9725EA64B2E3}" type="presParOf" srcId="{EC323DFF-E2DA-4381-8948-5F3D2CD82207}" destId="{DD36342D-1CB9-480B-9443-592ECACCB1B2}" srcOrd="8" destOrd="0" presId="urn:microsoft.com/office/officeart/2009/3/layout/CircleRelationship"/>
    <dgm:cxn modelId="{8AE7B659-C31F-4F52-9686-C1ABB63B1EA9}" type="presParOf" srcId="{DD36342D-1CB9-480B-9443-592ECACCB1B2}" destId="{2470B0FE-F3CE-48F3-AE82-73016C487D68}" srcOrd="0" destOrd="0" presId="urn:microsoft.com/office/officeart/2009/3/layout/CircleRelationship"/>
    <dgm:cxn modelId="{5834BBB2-34B9-46B9-948C-3BC456B978F5}" type="presParOf" srcId="{EC323DFF-E2DA-4381-8948-5F3D2CD82207}" destId="{1C5C821B-7AF3-4B1C-B3FE-45A337B82741}" srcOrd="9" destOrd="0" presId="urn:microsoft.com/office/officeart/2009/3/layout/CircleRelationship"/>
    <dgm:cxn modelId="{639DABF8-5BDE-484F-A747-33E9F42E376F}" type="presParOf" srcId="{1C5C821B-7AF3-4B1C-B3FE-45A337B82741}" destId="{48BC9D73-B86D-4378-970E-5CD650E31618}" srcOrd="0" destOrd="0" presId="urn:microsoft.com/office/officeart/2009/3/layout/CircleRelationship"/>
    <dgm:cxn modelId="{318F3B25-56D7-4CD3-80CD-4ECF6ABE9097}" type="presParOf" srcId="{EC323DFF-E2DA-4381-8948-5F3D2CD82207}" destId="{EB301C3D-F1F9-4A72-AC54-827EBC1AD812}" srcOrd="10" destOrd="0" presId="urn:microsoft.com/office/officeart/2009/3/layout/CircleRelationship"/>
    <dgm:cxn modelId="{5F192FAF-AA29-4119-9D75-AAF74B2D984A}" type="presParOf" srcId="{EC323DFF-E2DA-4381-8948-5F3D2CD82207}" destId="{6B30F03A-93BA-441A-ABF4-25C2455DF7C0}" srcOrd="11" destOrd="0" presId="urn:microsoft.com/office/officeart/2009/3/layout/CircleRelationship"/>
    <dgm:cxn modelId="{FF4ED7F3-8BF5-4BCE-8EC2-0B8ACBB19BC4}" type="presParOf" srcId="{6B30F03A-93BA-441A-ABF4-25C2455DF7C0}" destId="{0DF8FB3E-B0B0-40D8-B039-0C7B496BBA97}" srcOrd="0" destOrd="0" presId="urn:microsoft.com/office/officeart/2009/3/layout/CircleRelationship"/>
    <dgm:cxn modelId="{89500581-5988-46A4-9DF9-3A7B84A68823}" type="presParOf" srcId="{EC323DFF-E2DA-4381-8948-5F3D2CD82207}" destId="{37FA1CD0-A7DC-4E74-BDC2-224405012EB0}" srcOrd="12" destOrd="0" presId="urn:microsoft.com/office/officeart/2009/3/layout/CircleRelationship"/>
    <dgm:cxn modelId="{7957AFA6-FEBB-441D-B867-7098C7F0D056}" type="presParOf" srcId="{37FA1CD0-A7DC-4E74-BDC2-224405012EB0}" destId="{022614F8-042B-41CB-A6A7-8094C903EB2F}" srcOrd="0" destOrd="0" presId="urn:microsoft.com/office/officeart/2009/3/layout/CircleRelationship"/>
    <dgm:cxn modelId="{93B1B3BC-398A-43F6-862B-AA461BA776D1}" type="presParOf" srcId="{EC323DFF-E2DA-4381-8948-5F3D2CD82207}" destId="{BA4661A9-DFAB-468E-97BE-F29D08FF69A9}" srcOrd="13" destOrd="0" presId="urn:microsoft.com/office/officeart/2009/3/layout/CircleRelationship"/>
    <dgm:cxn modelId="{063A3997-1101-4FAD-B1B6-AA0965152552}" type="presParOf" srcId="{BA4661A9-DFAB-468E-97BE-F29D08FF69A9}" destId="{C85BB588-B4E8-4D50-9280-4D4F2686007C}"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129313" y="735315"/>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292918" y="898921"/>
          <a:ext cx="451863" cy="4518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075332" y="735315"/>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Smart Product</a:t>
          </a:r>
        </a:p>
      </dsp:txBody>
      <dsp:txXfrm>
        <a:off x="1075332" y="735315"/>
        <a:ext cx="1836390" cy="779074"/>
      </dsp:txXfrm>
    </dsp:sp>
    <dsp:sp modelId="{75512A68-FA50-4392-A441-C6EC352FE606}">
      <dsp:nvSpPr>
        <dsp:cNvPr id="0" name=""/>
        <dsp:cNvSpPr/>
      </dsp:nvSpPr>
      <dsp:spPr>
        <a:xfrm>
          <a:off x="3231700" y="735315"/>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3395305" y="898921"/>
          <a:ext cx="451863" cy="4518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177719" y="735315"/>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Voice Recognition</a:t>
          </a:r>
        </a:p>
      </dsp:txBody>
      <dsp:txXfrm>
        <a:off x="4177719" y="735315"/>
        <a:ext cx="1836390" cy="779074"/>
      </dsp:txXfrm>
    </dsp:sp>
    <dsp:sp modelId="{2CA4BD4C-87EF-4944-9E57-97154B3B633C}">
      <dsp:nvSpPr>
        <dsp:cNvPr id="0" name=""/>
        <dsp:cNvSpPr/>
      </dsp:nvSpPr>
      <dsp:spPr>
        <a:xfrm>
          <a:off x="129313" y="2134742"/>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92918" y="2298348"/>
          <a:ext cx="451863" cy="4518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075332" y="2134742"/>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Artificial Intelligence</a:t>
          </a:r>
        </a:p>
      </dsp:txBody>
      <dsp:txXfrm>
        <a:off x="1075332" y="2134742"/>
        <a:ext cx="1836390" cy="779074"/>
      </dsp:txXfrm>
    </dsp:sp>
    <dsp:sp modelId="{7089FE6B-57E5-4306-8097-E758E000C828}">
      <dsp:nvSpPr>
        <dsp:cNvPr id="0" name=""/>
        <dsp:cNvSpPr/>
      </dsp:nvSpPr>
      <dsp:spPr>
        <a:xfrm>
          <a:off x="3231700" y="2134742"/>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3395305" y="2298348"/>
          <a:ext cx="451863" cy="4518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177719" y="2134742"/>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VR</a:t>
          </a:r>
        </a:p>
      </dsp:txBody>
      <dsp:txXfrm>
        <a:off x="4177719" y="2134742"/>
        <a:ext cx="1836390" cy="7790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1746397" y="269357"/>
          <a:ext cx="3188953" cy="3188885"/>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Problem Solving</a:t>
          </a:r>
        </a:p>
      </dsp:txBody>
      <dsp:txXfrm>
        <a:off x="2213408" y="736358"/>
        <a:ext cx="2254931" cy="2254883"/>
      </dsp:txXfrm>
    </dsp:sp>
    <dsp:sp modelId="{8A0FF0D8-0AF7-44A4-833E-7EA23A507B5A}">
      <dsp:nvSpPr>
        <dsp:cNvPr id="0" name=""/>
        <dsp:cNvSpPr/>
      </dsp:nvSpPr>
      <dsp:spPr>
        <a:xfrm>
          <a:off x="3565945" y="124069"/>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726154" y="3221310"/>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5140554" y="1563537"/>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911707" y="3494750"/>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799102" y="62810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1989557" y="2098495"/>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DD2561-1FC5-4EA6-AD90-3ADAF62A41D1}">
      <dsp:nvSpPr>
        <dsp:cNvPr id="0" name=""/>
        <dsp:cNvSpPr/>
      </dsp:nvSpPr>
      <dsp:spPr>
        <a:xfrm>
          <a:off x="296359" y="296740"/>
          <a:ext cx="1850887" cy="185029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Algorithm</a:t>
          </a:r>
          <a:endParaRPr lang="en-US" sz="1200" b="1" kern="1200" dirty="0"/>
        </a:p>
      </dsp:txBody>
      <dsp:txXfrm>
        <a:off x="567415" y="567710"/>
        <a:ext cx="1308775" cy="1308356"/>
      </dsp:txXfrm>
    </dsp:sp>
    <dsp:sp modelId="{2470B0FE-F3CE-48F3-AE82-73016C487D68}">
      <dsp:nvSpPr>
        <dsp:cNvPr id="0" name=""/>
        <dsp:cNvSpPr/>
      </dsp:nvSpPr>
      <dsp:spPr>
        <a:xfrm>
          <a:off x="3207136" y="639282"/>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BC9D73-B86D-4378-970E-5CD650E31618}">
      <dsp:nvSpPr>
        <dsp:cNvPr id="0" name=""/>
        <dsp:cNvSpPr/>
      </dsp:nvSpPr>
      <dsp:spPr>
        <a:xfrm>
          <a:off x="871615" y="2520948"/>
          <a:ext cx="641111"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301C3D-F1F9-4A72-AC54-827EBC1AD812}">
      <dsp:nvSpPr>
        <dsp:cNvPr id="0" name=""/>
        <dsp:cNvSpPr/>
      </dsp:nvSpPr>
      <dsp:spPr>
        <a:xfrm>
          <a:off x="5188255" y="-124069"/>
          <a:ext cx="2014993" cy="201434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Automation</a:t>
          </a:r>
          <a:endParaRPr lang="en-US" sz="1200" b="1" kern="1200" dirty="0"/>
        </a:p>
      </dsp:txBody>
      <dsp:txXfrm>
        <a:off x="5483344" y="170926"/>
        <a:ext cx="1424815" cy="1424359"/>
      </dsp:txXfrm>
    </dsp:sp>
    <dsp:sp modelId="{0DF8FB3E-B0B0-40D8-B039-0C7B496BBA97}">
      <dsp:nvSpPr>
        <dsp:cNvPr id="0" name=""/>
        <dsp:cNvSpPr/>
      </dsp:nvSpPr>
      <dsp:spPr>
        <a:xfrm>
          <a:off x="4683888" y="1129908"/>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627862" y="328389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5BB588-B4E8-4D50-9280-4D4F2686007C}">
      <dsp:nvSpPr>
        <dsp:cNvPr id="0" name=""/>
        <dsp:cNvSpPr/>
      </dsp:nvSpPr>
      <dsp:spPr>
        <a:xfrm>
          <a:off x="3188751" y="2918068"/>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11/30/2019</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11/30/2019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26</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27</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28</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29</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hyperlink" Target="http://www.presentationgo.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11/30/2019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800" b="0" i="0" u="none" strike="noStrike" kern="1200" cap="none" spc="0" normalizeH="0" baseline="0" noProof="0" dirty="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271216" y="6121399"/>
            <a:ext cx="3649589" cy="369332"/>
          </a:xfrm>
          <a:prstGeom prst="rect">
            <a:avLst/>
          </a:prstGeom>
          <a:noFill/>
        </p:spPr>
        <p:txBody>
          <a:bodyPr wrap="none" rtlCol="0" anchor="ctr">
            <a:spAutoFit/>
          </a:bodyPr>
          <a:lstStyle/>
          <a:p>
            <a:pPr algn="ctr"/>
            <a:r>
              <a:rPr lang="en-US" sz="1800" dirty="0">
                <a:solidFill>
                  <a:srgbClr val="A5CD00"/>
                </a:solidFill>
              </a:rPr>
              <a:t>T</a:t>
            </a:r>
            <a:r>
              <a:rPr lang="en-US" sz="1800" baseline="0" dirty="0">
                <a:solidFill>
                  <a:srgbClr val="A5CD00"/>
                </a:solidFill>
              </a:rPr>
              <a:t>he </a:t>
            </a:r>
            <a:r>
              <a:rPr lang="en-US" sz="1800" baseline="0">
                <a:solidFill>
                  <a:srgbClr val="A5CD00"/>
                </a:solidFill>
              </a:rPr>
              <a:t>free PowerPoint template </a:t>
            </a:r>
            <a:r>
              <a:rPr lang="en-US" sz="1800" baseline="0" dirty="0">
                <a:solidFill>
                  <a:srgbClr val="A5CD00"/>
                </a:solidFill>
              </a:rPr>
              <a:t>library</a:t>
            </a:r>
            <a:endParaRPr lang="en-US" sz="1800" dirty="0">
              <a:solidFill>
                <a:srgbClr val="A5CD00"/>
              </a:solidFill>
            </a:endParaRPr>
          </a:p>
        </p:txBody>
      </p:sp>
      <p:sp>
        <p:nvSpPr>
          <p:cNvPr id="8" name="TextBox 7"/>
          <p:cNvSpPr txBox="1"/>
          <p:nvPr userDrawn="1"/>
        </p:nvSpPr>
        <p:spPr>
          <a:xfrm>
            <a:off x="4983938" y="2633133"/>
            <a:ext cx="2224135" cy="369332"/>
          </a:xfrm>
          <a:prstGeom prst="rect">
            <a:avLst/>
          </a:prstGeom>
          <a:noFill/>
        </p:spPr>
        <p:txBody>
          <a:bodyPr wrap="none" rtlCol="0" anchor="ctr">
            <a:spAutoFit/>
          </a:bodyPr>
          <a:lstStyle/>
          <a:p>
            <a:pPr algn="ctr"/>
            <a:r>
              <a:rPr lang="en-US" sz="1800">
                <a:solidFill>
                  <a:schemeClr val="bg1"/>
                </a:solidFill>
                <a:effectLst/>
              </a:rPr>
              <a:t>Designed</a:t>
            </a:r>
            <a:r>
              <a:rPr lang="en-US" sz="1800" baseline="0">
                <a:solidFill>
                  <a:schemeClr val="bg1"/>
                </a:solidFill>
                <a:effectLst/>
              </a:rPr>
              <a:t> with         by</a:t>
            </a:r>
            <a:endParaRPr lang="en-US" sz="1800" dirty="0">
              <a:solidFill>
                <a:schemeClr val="bg1"/>
              </a:solidFill>
              <a:effectLst/>
            </a:endParaRPr>
          </a:p>
        </p:txBody>
      </p:sp>
      <p:sp>
        <p:nvSpPr>
          <p:cNvPr id="9" name="Freeform 290"/>
          <p:cNvSpPr/>
          <p:nvPr userDrawn="1"/>
        </p:nvSpPr>
        <p:spPr>
          <a:xfrm>
            <a:off x="6636588" y="2705804"/>
            <a:ext cx="348608"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735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11/30/2019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11/30/2019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q.opengenus.org/types-of-autoencoder/"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edium.com/@syoya/what-happens-in-sparse-autencoder-b9a5a69da5c6"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skymind.ai/wiki/deep-autoencoder"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jeremyjordan.me/autoencoders/"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4.jpg"/><Relationship Id="rId10" Type="http://schemas.microsoft.com/office/2007/relationships/diagramDrawing" Target="../diagrams/drawing1.xml"/><Relationship Id="rId4" Type="http://schemas.openxmlformats.org/officeDocument/2006/relationships/image" Target="../media/image13.jpg"/><Relationship Id="rId9" Type="http://schemas.openxmlformats.org/officeDocument/2006/relationships/diagramColors" Target="../diagrams/colors1.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3.jp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eremyjordan.me/autoencoders/"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google.com/url?sa=i&amp;source=images&amp;cd=&amp;cad=rja&amp;uact=8&amp;ved=0ahUKEwiv8OWT6YrmAhVpyTgGHcf4BggQMwiEASgQMBA&amp;url=https%3A%2F%2Fen.wikipedia.org%2Fwiki%2FAutoencoder&amp;psig=AOvVaw2TPF8qRQ_3HurOud82Lws_&amp;ust=1574958875936433&amp;ictx=3&amp;uact=3"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google.com/url?sa=i&amp;source=images&amp;cd=&amp;ved=0ahUKEwjeha_jkY3mAhXCR30KHY3GBtAQMwh8KAIwAg&amp;url=https%3A%2F%2Ftowardsdatascience.com%2Fapplied-deep-learning-part-3-autoencoders-1c083af4d798&amp;psig=AOvVaw0IxIRW9klEq2ESFlkmCkgI&amp;ust=1575038499674812&amp;ictx=3&amp;uact=3"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Autoencoders</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F8697E-E1FD-4905-8506-6AC30B72C471}"/>
              </a:ext>
            </a:extLst>
          </p:cNvPr>
          <p:cNvSpPr>
            <a:spLocks noGrp="1"/>
          </p:cNvSpPr>
          <p:nvPr/>
        </p:nvSpPr>
        <p:spPr>
          <a:xfrm>
            <a:off x="685801" y="655461"/>
            <a:ext cx="10131425" cy="11394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baseline="0">
                <a:solidFill>
                  <a:schemeClr val="tx2"/>
                </a:solidFill>
                <a:latin typeface="+mn-lt"/>
                <a:ea typeface="+mj-ea"/>
                <a:cs typeface="+mj-cs"/>
              </a:defRPr>
            </a:lvl1pPr>
          </a:lstStyle>
          <a:p>
            <a:pPr algn="l"/>
            <a:r>
              <a:rPr lang="en-US" dirty="0">
                <a:solidFill>
                  <a:srgbClr val="0070C0"/>
                </a:solidFill>
              </a:rPr>
              <a:t>Properties of Autoencoders</a:t>
            </a:r>
          </a:p>
        </p:txBody>
      </p:sp>
      <p:cxnSp>
        <p:nvCxnSpPr>
          <p:cNvPr id="11" name="Straight Connector 10">
            <a:extLst>
              <a:ext uri="{FF2B5EF4-FFF2-40B4-BE49-F238E27FC236}">
                <a16:creationId xmlns:a16="http://schemas.microsoft.com/office/drawing/2014/main" id="{952ABCE6-0B61-4B44-9016-F0ABB8F75B2A}"/>
              </a:ext>
            </a:extLst>
          </p:cNvPr>
          <p:cNvCxnSpPr/>
          <p:nvPr/>
        </p:nvCxnSpPr>
        <p:spPr>
          <a:xfrm>
            <a:off x="685800" y="1794933"/>
            <a:ext cx="10131426" cy="127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Freeform: Shape 7">
            <a:extLst>
              <a:ext uri="{FF2B5EF4-FFF2-40B4-BE49-F238E27FC236}">
                <a16:creationId xmlns:a16="http://schemas.microsoft.com/office/drawing/2014/main" id="{433B0A6F-36CA-470E-88B5-7C3F4AEDA118}"/>
              </a:ext>
            </a:extLst>
          </p:cNvPr>
          <p:cNvSpPr/>
          <p:nvPr/>
        </p:nvSpPr>
        <p:spPr>
          <a:xfrm rot="158526">
            <a:off x="3666783" y="2295225"/>
            <a:ext cx="4141527" cy="655754"/>
          </a:xfrm>
          <a:custGeom>
            <a:avLst/>
            <a:gdLst>
              <a:gd name="connsiteX0" fmla="*/ 0 w 4258374"/>
              <a:gd name="connsiteY0" fmla="*/ 0 h 674255"/>
              <a:gd name="connsiteX1" fmla="*/ 4258374 w 4258374"/>
              <a:gd name="connsiteY1" fmla="*/ 0 h 674255"/>
              <a:gd name="connsiteX2" fmla="*/ 4258374 w 4258374"/>
              <a:gd name="connsiteY2" fmla="*/ 196321 h 674255"/>
              <a:gd name="connsiteX3" fmla="*/ 3938879 w 4258374"/>
              <a:gd name="connsiteY3" fmla="*/ 674255 h 674255"/>
              <a:gd name="connsiteX4" fmla="*/ 0 w 4258374"/>
              <a:gd name="connsiteY4" fmla="*/ 674255 h 674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374" h="674255">
                <a:moveTo>
                  <a:pt x="0" y="0"/>
                </a:moveTo>
                <a:lnTo>
                  <a:pt x="4258374" y="0"/>
                </a:lnTo>
                <a:lnTo>
                  <a:pt x="4258374" y="196321"/>
                </a:lnTo>
                <a:lnTo>
                  <a:pt x="3938879" y="674255"/>
                </a:lnTo>
                <a:lnTo>
                  <a:pt x="0" y="674255"/>
                </a:lnTo>
                <a:close/>
              </a:path>
            </a:pathLst>
          </a:custGeom>
          <a:ln>
            <a:noFill/>
          </a:ln>
          <a:effectLst>
            <a:outerShdw blurRad="317500" dist="3175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9" name="Freeform: Shape 8">
            <a:extLst>
              <a:ext uri="{FF2B5EF4-FFF2-40B4-BE49-F238E27FC236}">
                <a16:creationId xmlns:a16="http://schemas.microsoft.com/office/drawing/2014/main" id="{491F2677-49FB-42B1-8409-EF375B91332B}"/>
              </a:ext>
            </a:extLst>
          </p:cNvPr>
          <p:cNvSpPr/>
          <p:nvPr/>
        </p:nvSpPr>
        <p:spPr>
          <a:xfrm flipV="1">
            <a:off x="5455200" y="2066947"/>
            <a:ext cx="3170973" cy="979139"/>
          </a:xfrm>
          <a:custGeom>
            <a:avLst/>
            <a:gdLst>
              <a:gd name="connsiteX0" fmla="*/ 2521527 w 3260437"/>
              <a:gd name="connsiteY0" fmla="*/ 1027545 h 1027545"/>
              <a:gd name="connsiteX1" fmla="*/ 3260437 w 3260437"/>
              <a:gd name="connsiteY1" fmla="*/ 1027545 h 1027545"/>
              <a:gd name="connsiteX2" fmla="*/ 2521527 w 3260437"/>
              <a:gd name="connsiteY2" fmla="*/ 0 h 1027545"/>
              <a:gd name="connsiteX3" fmla="*/ 2521527 w 3260437"/>
              <a:gd name="connsiteY3" fmla="*/ 2306 h 1027545"/>
              <a:gd name="connsiteX4" fmla="*/ 0 w 3260437"/>
              <a:gd name="connsiteY4" fmla="*/ 2306 h 1027545"/>
              <a:gd name="connsiteX5" fmla="*/ 0 w 3260437"/>
              <a:gd name="connsiteY5" fmla="*/ 1027543 h 1027545"/>
              <a:gd name="connsiteX6" fmla="*/ 2521527 w 3260437"/>
              <a:gd name="connsiteY6" fmla="*/ 1027543 h 1027545"/>
              <a:gd name="connsiteX0" fmla="*/ 2521527 w 3260437"/>
              <a:gd name="connsiteY0" fmla="*/ 1027543 h 1027545"/>
              <a:gd name="connsiteX1" fmla="*/ 3260437 w 3260437"/>
              <a:gd name="connsiteY1" fmla="*/ 1027545 h 1027545"/>
              <a:gd name="connsiteX2" fmla="*/ 2521527 w 3260437"/>
              <a:gd name="connsiteY2" fmla="*/ 0 h 1027545"/>
              <a:gd name="connsiteX3" fmla="*/ 2521527 w 3260437"/>
              <a:gd name="connsiteY3" fmla="*/ 2306 h 1027545"/>
              <a:gd name="connsiteX4" fmla="*/ 0 w 3260437"/>
              <a:gd name="connsiteY4" fmla="*/ 2306 h 1027545"/>
              <a:gd name="connsiteX5" fmla="*/ 0 w 3260437"/>
              <a:gd name="connsiteY5" fmla="*/ 1027543 h 1027545"/>
              <a:gd name="connsiteX6" fmla="*/ 2521527 w 3260437"/>
              <a:gd name="connsiteY6" fmla="*/ 1027543 h 102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0437" h="1027545">
                <a:moveTo>
                  <a:pt x="2521527" y="1027543"/>
                </a:moveTo>
                <a:lnTo>
                  <a:pt x="3260437" y="1027545"/>
                </a:lnTo>
                <a:lnTo>
                  <a:pt x="2521527" y="0"/>
                </a:lnTo>
                <a:lnTo>
                  <a:pt x="2521527" y="2306"/>
                </a:lnTo>
                <a:lnTo>
                  <a:pt x="0" y="2306"/>
                </a:lnTo>
                <a:lnTo>
                  <a:pt x="0" y="1027543"/>
                </a:lnTo>
                <a:lnTo>
                  <a:pt x="2521527" y="102754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0" name="Freeform: Shape 9">
            <a:extLst>
              <a:ext uri="{FF2B5EF4-FFF2-40B4-BE49-F238E27FC236}">
                <a16:creationId xmlns:a16="http://schemas.microsoft.com/office/drawing/2014/main" id="{7A585E4C-7294-416F-9D57-7A85D12BA656}"/>
              </a:ext>
            </a:extLst>
          </p:cNvPr>
          <p:cNvSpPr/>
          <p:nvPr/>
        </p:nvSpPr>
        <p:spPr>
          <a:xfrm flipV="1">
            <a:off x="3703363" y="2066947"/>
            <a:ext cx="1895566" cy="979139"/>
          </a:xfrm>
          <a:custGeom>
            <a:avLst/>
            <a:gdLst>
              <a:gd name="connsiteX0" fmla="*/ 0 w 1348509"/>
              <a:gd name="connsiteY0" fmla="*/ 1004502 h 1004502"/>
              <a:gd name="connsiteX1" fmla="*/ 1348509 w 1348509"/>
              <a:gd name="connsiteY1" fmla="*/ 1004502 h 1004502"/>
              <a:gd name="connsiteX2" fmla="*/ 1348509 w 1348509"/>
              <a:gd name="connsiteY2" fmla="*/ 0 h 1004502"/>
              <a:gd name="connsiteX3" fmla="*/ 0 w 1348509"/>
              <a:gd name="connsiteY3" fmla="*/ 0 h 1004502"/>
            </a:gdLst>
            <a:ahLst/>
            <a:cxnLst>
              <a:cxn ang="0">
                <a:pos x="connsiteX0" y="connsiteY0"/>
              </a:cxn>
              <a:cxn ang="0">
                <a:pos x="connsiteX1" y="connsiteY1"/>
              </a:cxn>
              <a:cxn ang="0">
                <a:pos x="connsiteX2" y="connsiteY2"/>
              </a:cxn>
              <a:cxn ang="0">
                <a:pos x="connsiteX3" y="connsiteY3"/>
              </a:cxn>
            </a:cxnLst>
            <a:rect l="l" t="t" r="r" b="b"/>
            <a:pathLst>
              <a:path w="1348509" h="1004502">
                <a:moveTo>
                  <a:pt x="0" y="1004502"/>
                </a:moveTo>
                <a:lnTo>
                  <a:pt x="1348509" y="1004502"/>
                </a:lnTo>
                <a:lnTo>
                  <a:pt x="1348509" y="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Rectangle 11">
            <a:extLst>
              <a:ext uri="{FF2B5EF4-FFF2-40B4-BE49-F238E27FC236}">
                <a16:creationId xmlns:a16="http://schemas.microsoft.com/office/drawing/2014/main" id="{81128136-55AF-4FCE-A404-D311F7E699EF}"/>
              </a:ext>
            </a:extLst>
          </p:cNvPr>
          <p:cNvSpPr/>
          <p:nvPr/>
        </p:nvSpPr>
        <p:spPr>
          <a:xfrm>
            <a:off x="2634562" y="2569991"/>
            <a:ext cx="1311507" cy="6467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3" name="Rectangle 12">
            <a:extLst>
              <a:ext uri="{FF2B5EF4-FFF2-40B4-BE49-F238E27FC236}">
                <a16:creationId xmlns:a16="http://schemas.microsoft.com/office/drawing/2014/main" id="{AA22EDD1-7F7D-421B-BCF1-5C99656AE89D}"/>
              </a:ext>
            </a:extLst>
          </p:cNvPr>
          <p:cNvSpPr/>
          <p:nvPr/>
        </p:nvSpPr>
        <p:spPr>
          <a:xfrm>
            <a:off x="2634562" y="1905255"/>
            <a:ext cx="1311507" cy="673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4" name="Frame 13">
            <a:extLst>
              <a:ext uri="{FF2B5EF4-FFF2-40B4-BE49-F238E27FC236}">
                <a16:creationId xmlns:a16="http://schemas.microsoft.com/office/drawing/2014/main" id="{822BCCE9-9BA4-4F21-BFB5-B2EA541B5B96}"/>
              </a:ext>
            </a:extLst>
          </p:cNvPr>
          <p:cNvSpPr/>
          <p:nvPr/>
        </p:nvSpPr>
        <p:spPr>
          <a:xfrm>
            <a:off x="2634562" y="1905254"/>
            <a:ext cx="1311507" cy="1311507"/>
          </a:xfrm>
          <a:prstGeom prst="frame">
            <a:avLst/>
          </a:prstGeom>
          <a:solidFill>
            <a:schemeClr val="tx1"/>
          </a:solidFill>
          <a:ln>
            <a:noFill/>
          </a:ln>
          <a:effectLst>
            <a:outerShdw blurRad="317500" dist="508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Freeform: Shape 14">
            <a:extLst>
              <a:ext uri="{FF2B5EF4-FFF2-40B4-BE49-F238E27FC236}">
                <a16:creationId xmlns:a16="http://schemas.microsoft.com/office/drawing/2014/main" id="{2F629C15-91B6-42F0-A2BE-0346CC8BD3A8}"/>
              </a:ext>
            </a:extLst>
          </p:cNvPr>
          <p:cNvSpPr/>
          <p:nvPr/>
        </p:nvSpPr>
        <p:spPr>
          <a:xfrm rot="21441474" flipH="1">
            <a:off x="3360126" y="3931950"/>
            <a:ext cx="4143141" cy="655754"/>
          </a:xfrm>
          <a:custGeom>
            <a:avLst/>
            <a:gdLst>
              <a:gd name="connsiteX0" fmla="*/ 0 w 4258374"/>
              <a:gd name="connsiteY0" fmla="*/ 0 h 674255"/>
              <a:gd name="connsiteX1" fmla="*/ 4258374 w 4258374"/>
              <a:gd name="connsiteY1" fmla="*/ 0 h 674255"/>
              <a:gd name="connsiteX2" fmla="*/ 4258374 w 4258374"/>
              <a:gd name="connsiteY2" fmla="*/ 196321 h 674255"/>
              <a:gd name="connsiteX3" fmla="*/ 3938879 w 4258374"/>
              <a:gd name="connsiteY3" fmla="*/ 674255 h 674255"/>
              <a:gd name="connsiteX4" fmla="*/ 0 w 4258374"/>
              <a:gd name="connsiteY4" fmla="*/ 674255 h 674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374" h="674255">
                <a:moveTo>
                  <a:pt x="0" y="0"/>
                </a:moveTo>
                <a:lnTo>
                  <a:pt x="4258374" y="0"/>
                </a:lnTo>
                <a:lnTo>
                  <a:pt x="4258374" y="196321"/>
                </a:lnTo>
                <a:lnTo>
                  <a:pt x="3938879" y="674255"/>
                </a:lnTo>
                <a:lnTo>
                  <a:pt x="0" y="674255"/>
                </a:lnTo>
                <a:close/>
              </a:path>
            </a:pathLst>
          </a:custGeom>
          <a:ln>
            <a:noFill/>
          </a:ln>
          <a:effectLst>
            <a:outerShdw blurRad="317500" dist="3175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Freeform: Shape 15">
            <a:extLst>
              <a:ext uri="{FF2B5EF4-FFF2-40B4-BE49-F238E27FC236}">
                <a16:creationId xmlns:a16="http://schemas.microsoft.com/office/drawing/2014/main" id="{5780D100-7232-40F9-A2E0-C23EC146C5AB}"/>
              </a:ext>
            </a:extLst>
          </p:cNvPr>
          <p:cNvSpPr/>
          <p:nvPr/>
        </p:nvSpPr>
        <p:spPr>
          <a:xfrm flipH="1" flipV="1">
            <a:off x="2541944" y="3703672"/>
            <a:ext cx="3172207" cy="979139"/>
          </a:xfrm>
          <a:custGeom>
            <a:avLst/>
            <a:gdLst>
              <a:gd name="connsiteX0" fmla="*/ 2521527 w 3260437"/>
              <a:gd name="connsiteY0" fmla="*/ 1027545 h 1027545"/>
              <a:gd name="connsiteX1" fmla="*/ 3260437 w 3260437"/>
              <a:gd name="connsiteY1" fmla="*/ 1027545 h 1027545"/>
              <a:gd name="connsiteX2" fmla="*/ 2521527 w 3260437"/>
              <a:gd name="connsiteY2" fmla="*/ 0 h 1027545"/>
              <a:gd name="connsiteX3" fmla="*/ 2521527 w 3260437"/>
              <a:gd name="connsiteY3" fmla="*/ 2306 h 1027545"/>
              <a:gd name="connsiteX4" fmla="*/ 0 w 3260437"/>
              <a:gd name="connsiteY4" fmla="*/ 2306 h 1027545"/>
              <a:gd name="connsiteX5" fmla="*/ 0 w 3260437"/>
              <a:gd name="connsiteY5" fmla="*/ 1027543 h 1027545"/>
              <a:gd name="connsiteX6" fmla="*/ 2521527 w 3260437"/>
              <a:gd name="connsiteY6" fmla="*/ 1027543 h 1027545"/>
              <a:gd name="connsiteX0" fmla="*/ 2521527 w 3260437"/>
              <a:gd name="connsiteY0" fmla="*/ 1027543 h 1027545"/>
              <a:gd name="connsiteX1" fmla="*/ 3260437 w 3260437"/>
              <a:gd name="connsiteY1" fmla="*/ 1027545 h 1027545"/>
              <a:gd name="connsiteX2" fmla="*/ 2521527 w 3260437"/>
              <a:gd name="connsiteY2" fmla="*/ 0 h 1027545"/>
              <a:gd name="connsiteX3" fmla="*/ 2521527 w 3260437"/>
              <a:gd name="connsiteY3" fmla="*/ 2306 h 1027545"/>
              <a:gd name="connsiteX4" fmla="*/ 0 w 3260437"/>
              <a:gd name="connsiteY4" fmla="*/ 2306 h 1027545"/>
              <a:gd name="connsiteX5" fmla="*/ 0 w 3260437"/>
              <a:gd name="connsiteY5" fmla="*/ 1027543 h 1027545"/>
              <a:gd name="connsiteX6" fmla="*/ 2521527 w 3260437"/>
              <a:gd name="connsiteY6" fmla="*/ 1027543 h 102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0437" h="1027545">
                <a:moveTo>
                  <a:pt x="2521527" y="1027543"/>
                </a:moveTo>
                <a:lnTo>
                  <a:pt x="3260437" y="1027545"/>
                </a:lnTo>
                <a:lnTo>
                  <a:pt x="2521527" y="0"/>
                </a:lnTo>
                <a:lnTo>
                  <a:pt x="2521527" y="2306"/>
                </a:lnTo>
                <a:lnTo>
                  <a:pt x="0" y="2306"/>
                </a:lnTo>
                <a:lnTo>
                  <a:pt x="0" y="1027543"/>
                </a:lnTo>
                <a:lnTo>
                  <a:pt x="2521527" y="10275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7" name="Freeform: Shape 16">
            <a:extLst>
              <a:ext uri="{FF2B5EF4-FFF2-40B4-BE49-F238E27FC236}">
                <a16:creationId xmlns:a16="http://schemas.microsoft.com/office/drawing/2014/main" id="{7987EDA0-1AFC-4483-B019-EA5114BDF67D}"/>
              </a:ext>
            </a:extLst>
          </p:cNvPr>
          <p:cNvSpPr/>
          <p:nvPr/>
        </p:nvSpPr>
        <p:spPr>
          <a:xfrm flipH="1" flipV="1">
            <a:off x="5570368" y="3703672"/>
            <a:ext cx="1896304" cy="979139"/>
          </a:xfrm>
          <a:custGeom>
            <a:avLst/>
            <a:gdLst>
              <a:gd name="connsiteX0" fmla="*/ 0 w 1348509"/>
              <a:gd name="connsiteY0" fmla="*/ 1004502 h 1004502"/>
              <a:gd name="connsiteX1" fmla="*/ 1348509 w 1348509"/>
              <a:gd name="connsiteY1" fmla="*/ 1004502 h 1004502"/>
              <a:gd name="connsiteX2" fmla="*/ 1348509 w 1348509"/>
              <a:gd name="connsiteY2" fmla="*/ 0 h 1004502"/>
              <a:gd name="connsiteX3" fmla="*/ 0 w 1348509"/>
              <a:gd name="connsiteY3" fmla="*/ 0 h 1004502"/>
            </a:gdLst>
            <a:ahLst/>
            <a:cxnLst>
              <a:cxn ang="0">
                <a:pos x="connsiteX0" y="connsiteY0"/>
              </a:cxn>
              <a:cxn ang="0">
                <a:pos x="connsiteX1" y="connsiteY1"/>
              </a:cxn>
              <a:cxn ang="0">
                <a:pos x="connsiteX2" y="connsiteY2"/>
              </a:cxn>
              <a:cxn ang="0">
                <a:pos x="connsiteX3" y="connsiteY3"/>
              </a:cxn>
            </a:cxnLst>
            <a:rect l="l" t="t" r="r" b="b"/>
            <a:pathLst>
              <a:path w="1348509" h="1004502">
                <a:moveTo>
                  <a:pt x="0" y="1004502"/>
                </a:moveTo>
                <a:lnTo>
                  <a:pt x="1348509" y="1004502"/>
                </a:lnTo>
                <a:lnTo>
                  <a:pt x="134850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 name="Rectangle 17">
            <a:extLst>
              <a:ext uri="{FF2B5EF4-FFF2-40B4-BE49-F238E27FC236}">
                <a16:creationId xmlns:a16="http://schemas.microsoft.com/office/drawing/2014/main" id="{518BB1C8-7449-4569-ACC8-66C657AFE61E}"/>
              </a:ext>
            </a:extLst>
          </p:cNvPr>
          <p:cNvSpPr/>
          <p:nvPr/>
        </p:nvSpPr>
        <p:spPr>
          <a:xfrm flipH="1">
            <a:off x="7223870" y="4206718"/>
            <a:ext cx="1312018" cy="6467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9" name="Rectangle 18">
            <a:extLst>
              <a:ext uri="{FF2B5EF4-FFF2-40B4-BE49-F238E27FC236}">
                <a16:creationId xmlns:a16="http://schemas.microsoft.com/office/drawing/2014/main" id="{E118E8C9-0D96-4618-A1A0-DEF73FAB7E7E}"/>
              </a:ext>
            </a:extLst>
          </p:cNvPr>
          <p:cNvSpPr/>
          <p:nvPr/>
        </p:nvSpPr>
        <p:spPr>
          <a:xfrm flipH="1">
            <a:off x="7223870" y="3541980"/>
            <a:ext cx="1312018" cy="673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0" name="Frame 19">
            <a:extLst>
              <a:ext uri="{FF2B5EF4-FFF2-40B4-BE49-F238E27FC236}">
                <a16:creationId xmlns:a16="http://schemas.microsoft.com/office/drawing/2014/main" id="{5C5C35B0-A965-4D4B-A06C-DFACD1B0C8F8}"/>
              </a:ext>
            </a:extLst>
          </p:cNvPr>
          <p:cNvSpPr/>
          <p:nvPr/>
        </p:nvSpPr>
        <p:spPr>
          <a:xfrm flipH="1">
            <a:off x="7223870" y="3541980"/>
            <a:ext cx="1312018" cy="1311507"/>
          </a:xfrm>
          <a:prstGeom prst="frame">
            <a:avLst/>
          </a:prstGeom>
          <a:solidFill>
            <a:schemeClr val="tx1"/>
          </a:solidFill>
          <a:ln>
            <a:noFill/>
          </a:ln>
          <a:effectLst>
            <a:outerShdw blurRad="317500" dist="508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1" name="Freeform: Shape 20">
            <a:extLst>
              <a:ext uri="{FF2B5EF4-FFF2-40B4-BE49-F238E27FC236}">
                <a16:creationId xmlns:a16="http://schemas.microsoft.com/office/drawing/2014/main" id="{6C045DFC-E6FD-4191-B911-323AC146031B}"/>
              </a:ext>
            </a:extLst>
          </p:cNvPr>
          <p:cNvSpPr/>
          <p:nvPr/>
        </p:nvSpPr>
        <p:spPr>
          <a:xfrm rot="158526">
            <a:off x="3728925" y="5542029"/>
            <a:ext cx="4141527" cy="655754"/>
          </a:xfrm>
          <a:custGeom>
            <a:avLst/>
            <a:gdLst>
              <a:gd name="connsiteX0" fmla="*/ 0 w 4258374"/>
              <a:gd name="connsiteY0" fmla="*/ 0 h 674255"/>
              <a:gd name="connsiteX1" fmla="*/ 4258374 w 4258374"/>
              <a:gd name="connsiteY1" fmla="*/ 0 h 674255"/>
              <a:gd name="connsiteX2" fmla="*/ 4258374 w 4258374"/>
              <a:gd name="connsiteY2" fmla="*/ 196321 h 674255"/>
              <a:gd name="connsiteX3" fmla="*/ 3938879 w 4258374"/>
              <a:gd name="connsiteY3" fmla="*/ 674255 h 674255"/>
              <a:gd name="connsiteX4" fmla="*/ 0 w 4258374"/>
              <a:gd name="connsiteY4" fmla="*/ 674255 h 674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374" h="674255">
                <a:moveTo>
                  <a:pt x="0" y="0"/>
                </a:moveTo>
                <a:lnTo>
                  <a:pt x="4258374" y="0"/>
                </a:lnTo>
                <a:lnTo>
                  <a:pt x="4258374" y="196321"/>
                </a:lnTo>
                <a:lnTo>
                  <a:pt x="3938879" y="674255"/>
                </a:lnTo>
                <a:lnTo>
                  <a:pt x="0" y="674255"/>
                </a:lnTo>
                <a:close/>
              </a:path>
            </a:pathLst>
          </a:custGeom>
          <a:ln>
            <a:noFill/>
          </a:ln>
          <a:effectLst>
            <a:outerShdw blurRad="317500" dist="3175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2" name="Freeform: Shape 21">
            <a:extLst>
              <a:ext uri="{FF2B5EF4-FFF2-40B4-BE49-F238E27FC236}">
                <a16:creationId xmlns:a16="http://schemas.microsoft.com/office/drawing/2014/main" id="{A10FFEC4-68C3-4C3F-840A-7EB1C105D1FD}"/>
              </a:ext>
            </a:extLst>
          </p:cNvPr>
          <p:cNvSpPr/>
          <p:nvPr/>
        </p:nvSpPr>
        <p:spPr>
          <a:xfrm flipV="1">
            <a:off x="5517342" y="5313751"/>
            <a:ext cx="3170973" cy="979139"/>
          </a:xfrm>
          <a:custGeom>
            <a:avLst/>
            <a:gdLst>
              <a:gd name="connsiteX0" fmla="*/ 2521527 w 3260437"/>
              <a:gd name="connsiteY0" fmla="*/ 1027545 h 1027545"/>
              <a:gd name="connsiteX1" fmla="*/ 3260437 w 3260437"/>
              <a:gd name="connsiteY1" fmla="*/ 1027545 h 1027545"/>
              <a:gd name="connsiteX2" fmla="*/ 2521527 w 3260437"/>
              <a:gd name="connsiteY2" fmla="*/ 0 h 1027545"/>
              <a:gd name="connsiteX3" fmla="*/ 2521527 w 3260437"/>
              <a:gd name="connsiteY3" fmla="*/ 2306 h 1027545"/>
              <a:gd name="connsiteX4" fmla="*/ 0 w 3260437"/>
              <a:gd name="connsiteY4" fmla="*/ 2306 h 1027545"/>
              <a:gd name="connsiteX5" fmla="*/ 0 w 3260437"/>
              <a:gd name="connsiteY5" fmla="*/ 1027543 h 1027545"/>
              <a:gd name="connsiteX6" fmla="*/ 2521527 w 3260437"/>
              <a:gd name="connsiteY6" fmla="*/ 1027543 h 1027545"/>
              <a:gd name="connsiteX0" fmla="*/ 2521527 w 3260437"/>
              <a:gd name="connsiteY0" fmla="*/ 1027543 h 1027545"/>
              <a:gd name="connsiteX1" fmla="*/ 3260437 w 3260437"/>
              <a:gd name="connsiteY1" fmla="*/ 1027545 h 1027545"/>
              <a:gd name="connsiteX2" fmla="*/ 2521527 w 3260437"/>
              <a:gd name="connsiteY2" fmla="*/ 0 h 1027545"/>
              <a:gd name="connsiteX3" fmla="*/ 2521527 w 3260437"/>
              <a:gd name="connsiteY3" fmla="*/ 2306 h 1027545"/>
              <a:gd name="connsiteX4" fmla="*/ 0 w 3260437"/>
              <a:gd name="connsiteY4" fmla="*/ 2306 h 1027545"/>
              <a:gd name="connsiteX5" fmla="*/ 0 w 3260437"/>
              <a:gd name="connsiteY5" fmla="*/ 1027543 h 1027545"/>
              <a:gd name="connsiteX6" fmla="*/ 2521527 w 3260437"/>
              <a:gd name="connsiteY6" fmla="*/ 1027543 h 102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0437" h="1027545">
                <a:moveTo>
                  <a:pt x="2521527" y="1027543"/>
                </a:moveTo>
                <a:lnTo>
                  <a:pt x="3260437" y="1027545"/>
                </a:lnTo>
                <a:lnTo>
                  <a:pt x="2521527" y="0"/>
                </a:lnTo>
                <a:lnTo>
                  <a:pt x="2521527" y="2306"/>
                </a:lnTo>
                <a:lnTo>
                  <a:pt x="0" y="2306"/>
                </a:lnTo>
                <a:lnTo>
                  <a:pt x="0" y="1027543"/>
                </a:lnTo>
                <a:lnTo>
                  <a:pt x="2521527" y="102754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Freeform: Shape 22">
            <a:extLst>
              <a:ext uri="{FF2B5EF4-FFF2-40B4-BE49-F238E27FC236}">
                <a16:creationId xmlns:a16="http://schemas.microsoft.com/office/drawing/2014/main" id="{19D572D3-6C66-4206-9730-B0DF7E2CDA5A}"/>
              </a:ext>
            </a:extLst>
          </p:cNvPr>
          <p:cNvSpPr/>
          <p:nvPr/>
        </p:nvSpPr>
        <p:spPr>
          <a:xfrm flipV="1">
            <a:off x="3765505" y="5313751"/>
            <a:ext cx="1895566" cy="979139"/>
          </a:xfrm>
          <a:custGeom>
            <a:avLst/>
            <a:gdLst>
              <a:gd name="connsiteX0" fmla="*/ 0 w 1348509"/>
              <a:gd name="connsiteY0" fmla="*/ 1004502 h 1004502"/>
              <a:gd name="connsiteX1" fmla="*/ 1348509 w 1348509"/>
              <a:gd name="connsiteY1" fmla="*/ 1004502 h 1004502"/>
              <a:gd name="connsiteX2" fmla="*/ 1348509 w 1348509"/>
              <a:gd name="connsiteY2" fmla="*/ 0 h 1004502"/>
              <a:gd name="connsiteX3" fmla="*/ 0 w 1348509"/>
              <a:gd name="connsiteY3" fmla="*/ 0 h 1004502"/>
            </a:gdLst>
            <a:ahLst/>
            <a:cxnLst>
              <a:cxn ang="0">
                <a:pos x="connsiteX0" y="connsiteY0"/>
              </a:cxn>
              <a:cxn ang="0">
                <a:pos x="connsiteX1" y="connsiteY1"/>
              </a:cxn>
              <a:cxn ang="0">
                <a:pos x="connsiteX2" y="connsiteY2"/>
              </a:cxn>
              <a:cxn ang="0">
                <a:pos x="connsiteX3" y="connsiteY3"/>
              </a:cxn>
            </a:cxnLst>
            <a:rect l="l" t="t" r="r" b="b"/>
            <a:pathLst>
              <a:path w="1348509" h="1004502">
                <a:moveTo>
                  <a:pt x="0" y="1004502"/>
                </a:moveTo>
                <a:lnTo>
                  <a:pt x="1348509" y="1004502"/>
                </a:lnTo>
                <a:lnTo>
                  <a:pt x="1348509" y="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4" name="Rectangle 23">
            <a:extLst>
              <a:ext uri="{FF2B5EF4-FFF2-40B4-BE49-F238E27FC236}">
                <a16:creationId xmlns:a16="http://schemas.microsoft.com/office/drawing/2014/main" id="{EBF5BB30-52BE-4A0B-A34B-1BD3C114C3FC}"/>
              </a:ext>
            </a:extLst>
          </p:cNvPr>
          <p:cNvSpPr/>
          <p:nvPr/>
        </p:nvSpPr>
        <p:spPr>
          <a:xfrm>
            <a:off x="2696704" y="5816796"/>
            <a:ext cx="1311507" cy="6467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5" name="Rectangle 24">
            <a:extLst>
              <a:ext uri="{FF2B5EF4-FFF2-40B4-BE49-F238E27FC236}">
                <a16:creationId xmlns:a16="http://schemas.microsoft.com/office/drawing/2014/main" id="{702E6962-43CC-4ED8-B731-A89FD8BAE370}"/>
              </a:ext>
            </a:extLst>
          </p:cNvPr>
          <p:cNvSpPr/>
          <p:nvPr/>
        </p:nvSpPr>
        <p:spPr>
          <a:xfrm>
            <a:off x="2696704" y="5152060"/>
            <a:ext cx="1311507" cy="673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6" name="Frame 25">
            <a:extLst>
              <a:ext uri="{FF2B5EF4-FFF2-40B4-BE49-F238E27FC236}">
                <a16:creationId xmlns:a16="http://schemas.microsoft.com/office/drawing/2014/main" id="{60698C1E-955C-4894-AC64-FCFA0CC30FC4}"/>
              </a:ext>
            </a:extLst>
          </p:cNvPr>
          <p:cNvSpPr/>
          <p:nvPr/>
        </p:nvSpPr>
        <p:spPr>
          <a:xfrm>
            <a:off x="2696704" y="5152060"/>
            <a:ext cx="1311507" cy="1311507"/>
          </a:xfrm>
          <a:prstGeom prst="frame">
            <a:avLst/>
          </a:prstGeom>
          <a:solidFill>
            <a:schemeClr val="tx1"/>
          </a:solidFill>
          <a:ln>
            <a:noFill/>
          </a:ln>
          <a:effectLst>
            <a:outerShdw blurRad="317500" dist="508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7" name="TextBox 26">
            <a:extLst>
              <a:ext uri="{FF2B5EF4-FFF2-40B4-BE49-F238E27FC236}">
                <a16:creationId xmlns:a16="http://schemas.microsoft.com/office/drawing/2014/main" id="{93CEC7E8-C74A-427E-BA67-F9B45C349DAE}"/>
              </a:ext>
            </a:extLst>
          </p:cNvPr>
          <p:cNvSpPr txBox="1"/>
          <p:nvPr/>
        </p:nvSpPr>
        <p:spPr>
          <a:xfrm>
            <a:off x="2935093" y="2198728"/>
            <a:ext cx="710451" cy="715581"/>
          </a:xfrm>
          <a:prstGeom prst="rect">
            <a:avLst/>
          </a:prstGeom>
          <a:noFill/>
        </p:spPr>
        <p:txBody>
          <a:bodyPr wrap="none" rtlCol="0" anchor="ctr">
            <a:spAutoFit/>
          </a:bodyPr>
          <a:lstStyle/>
          <a:p>
            <a:pPr algn="ctr"/>
            <a:r>
              <a:rPr lang="en-US" sz="4050" b="1" dirty="0"/>
              <a:t>01</a:t>
            </a:r>
          </a:p>
        </p:txBody>
      </p:sp>
      <p:sp>
        <p:nvSpPr>
          <p:cNvPr id="28" name="TextBox 27">
            <a:extLst>
              <a:ext uri="{FF2B5EF4-FFF2-40B4-BE49-F238E27FC236}">
                <a16:creationId xmlns:a16="http://schemas.microsoft.com/office/drawing/2014/main" id="{216BD2E3-2765-40A0-A6CC-C1A849477003}"/>
              </a:ext>
            </a:extLst>
          </p:cNvPr>
          <p:cNvSpPr txBox="1"/>
          <p:nvPr/>
        </p:nvSpPr>
        <p:spPr>
          <a:xfrm>
            <a:off x="7524654" y="3835452"/>
            <a:ext cx="710451" cy="715581"/>
          </a:xfrm>
          <a:prstGeom prst="rect">
            <a:avLst/>
          </a:prstGeom>
          <a:noFill/>
        </p:spPr>
        <p:txBody>
          <a:bodyPr wrap="none" rtlCol="0" anchor="ctr">
            <a:spAutoFit/>
          </a:bodyPr>
          <a:lstStyle/>
          <a:p>
            <a:pPr algn="ctr"/>
            <a:r>
              <a:rPr lang="en-US" sz="4050" b="1" dirty="0"/>
              <a:t>02</a:t>
            </a:r>
          </a:p>
        </p:txBody>
      </p:sp>
      <p:sp>
        <p:nvSpPr>
          <p:cNvPr id="29" name="TextBox 28">
            <a:extLst>
              <a:ext uri="{FF2B5EF4-FFF2-40B4-BE49-F238E27FC236}">
                <a16:creationId xmlns:a16="http://schemas.microsoft.com/office/drawing/2014/main" id="{F3BF6805-0725-4DDC-8634-88A435A3B7F7}"/>
              </a:ext>
            </a:extLst>
          </p:cNvPr>
          <p:cNvSpPr txBox="1"/>
          <p:nvPr/>
        </p:nvSpPr>
        <p:spPr>
          <a:xfrm>
            <a:off x="2997235" y="5445531"/>
            <a:ext cx="710451" cy="715581"/>
          </a:xfrm>
          <a:prstGeom prst="rect">
            <a:avLst/>
          </a:prstGeom>
          <a:noFill/>
        </p:spPr>
        <p:txBody>
          <a:bodyPr wrap="none" rtlCol="0" anchor="ctr">
            <a:spAutoFit/>
          </a:bodyPr>
          <a:lstStyle/>
          <a:p>
            <a:pPr algn="ctr"/>
            <a:r>
              <a:rPr lang="en-US" sz="4050" b="1" dirty="0"/>
              <a:t>03</a:t>
            </a:r>
          </a:p>
        </p:txBody>
      </p:sp>
      <p:grpSp>
        <p:nvGrpSpPr>
          <p:cNvPr id="30" name="Group 29">
            <a:extLst>
              <a:ext uri="{FF2B5EF4-FFF2-40B4-BE49-F238E27FC236}">
                <a16:creationId xmlns:a16="http://schemas.microsoft.com/office/drawing/2014/main" id="{83CE64FF-8EE0-4E36-B18F-C6E2F6359A10}"/>
              </a:ext>
            </a:extLst>
          </p:cNvPr>
          <p:cNvGrpSpPr/>
          <p:nvPr/>
        </p:nvGrpSpPr>
        <p:grpSpPr>
          <a:xfrm>
            <a:off x="4140571" y="2091855"/>
            <a:ext cx="3730146" cy="811982"/>
            <a:chOff x="7881041" y="1262778"/>
            <a:chExt cx="2937088" cy="834890"/>
          </a:xfrm>
        </p:grpSpPr>
        <p:sp>
          <p:nvSpPr>
            <p:cNvPr id="31" name="TextBox 30">
              <a:extLst>
                <a:ext uri="{FF2B5EF4-FFF2-40B4-BE49-F238E27FC236}">
                  <a16:creationId xmlns:a16="http://schemas.microsoft.com/office/drawing/2014/main" id="{32439BC5-9250-4AD4-B2F8-80A871E93AF6}"/>
                </a:ext>
              </a:extLst>
            </p:cNvPr>
            <p:cNvSpPr txBox="1"/>
            <p:nvPr/>
          </p:nvSpPr>
          <p:spPr>
            <a:xfrm>
              <a:off x="7881041" y="1262778"/>
              <a:ext cx="2937088" cy="427220"/>
            </a:xfrm>
            <a:prstGeom prst="rect">
              <a:avLst/>
            </a:prstGeom>
            <a:noFill/>
          </p:spPr>
          <p:txBody>
            <a:bodyPr wrap="square" lIns="0" rtlCol="0" anchor="ctr">
              <a:spAutoFit/>
            </a:bodyPr>
            <a:lstStyle/>
            <a:p>
              <a:r>
                <a:rPr lang="en-US" sz="2100" b="1" dirty="0">
                  <a:solidFill>
                    <a:schemeClr val="bg1"/>
                  </a:solidFill>
                </a:rPr>
                <a:t>Unsupervised</a:t>
              </a:r>
            </a:p>
          </p:txBody>
        </p:sp>
        <p:sp>
          <p:nvSpPr>
            <p:cNvPr id="32" name="TextBox 31">
              <a:extLst>
                <a:ext uri="{FF2B5EF4-FFF2-40B4-BE49-F238E27FC236}">
                  <a16:creationId xmlns:a16="http://schemas.microsoft.com/office/drawing/2014/main" id="{290D1154-77BC-4D55-B07F-2D0EDD92026C}"/>
                </a:ext>
              </a:extLst>
            </p:cNvPr>
            <p:cNvSpPr txBox="1"/>
            <p:nvPr/>
          </p:nvSpPr>
          <p:spPr>
            <a:xfrm>
              <a:off x="7888836" y="1622978"/>
              <a:ext cx="2929293" cy="474690"/>
            </a:xfrm>
            <a:prstGeom prst="rect">
              <a:avLst/>
            </a:prstGeom>
            <a:noFill/>
          </p:spPr>
          <p:txBody>
            <a:bodyPr wrap="square" lIns="0" rIns="0" rtlCol="0" anchor="t">
              <a:spAutoFit/>
            </a:bodyPr>
            <a:lstStyle/>
            <a:p>
              <a:pPr algn="just"/>
              <a:r>
                <a:rPr lang="en-US" sz="1200" dirty="0">
                  <a:solidFill>
                    <a:schemeClr val="bg1"/>
                  </a:solidFill>
                </a:rPr>
                <a:t>Autoencoders are considered an unsupervised learning technique since they don’t need explicit data to train on</a:t>
              </a:r>
            </a:p>
          </p:txBody>
        </p:sp>
      </p:grpSp>
      <p:grpSp>
        <p:nvGrpSpPr>
          <p:cNvPr id="33" name="Group 32">
            <a:extLst>
              <a:ext uri="{FF2B5EF4-FFF2-40B4-BE49-F238E27FC236}">
                <a16:creationId xmlns:a16="http://schemas.microsoft.com/office/drawing/2014/main" id="{D17DEBFB-D821-4E9F-9CD3-67A63B45FFFD}"/>
              </a:ext>
            </a:extLst>
          </p:cNvPr>
          <p:cNvGrpSpPr/>
          <p:nvPr/>
        </p:nvGrpSpPr>
        <p:grpSpPr>
          <a:xfrm>
            <a:off x="3381334" y="3727513"/>
            <a:ext cx="3730146" cy="822276"/>
            <a:chOff x="7881041" y="1262778"/>
            <a:chExt cx="2937088" cy="845476"/>
          </a:xfrm>
        </p:grpSpPr>
        <p:sp>
          <p:nvSpPr>
            <p:cNvPr id="34" name="TextBox 33">
              <a:extLst>
                <a:ext uri="{FF2B5EF4-FFF2-40B4-BE49-F238E27FC236}">
                  <a16:creationId xmlns:a16="http://schemas.microsoft.com/office/drawing/2014/main" id="{1B95C4AD-7245-44FC-96A3-A4051FE0ED30}"/>
                </a:ext>
              </a:extLst>
            </p:cNvPr>
            <p:cNvSpPr txBox="1"/>
            <p:nvPr/>
          </p:nvSpPr>
          <p:spPr>
            <a:xfrm>
              <a:off x="7881041" y="1262778"/>
              <a:ext cx="2937088" cy="427221"/>
            </a:xfrm>
            <a:prstGeom prst="rect">
              <a:avLst/>
            </a:prstGeom>
            <a:noFill/>
          </p:spPr>
          <p:txBody>
            <a:bodyPr wrap="square" lIns="0" rtlCol="0" anchor="ctr">
              <a:spAutoFit/>
            </a:bodyPr>
            <a:lstStyle/>
            <a:p>
              <a:r>
                <a:rPr lang="en-US" sz="2100" b="1" dirty="0">
                  <a:solidFill>
                    <a:schemeClr val="bg1"/>
                  </a:solidFill>
                </a:rPr>
                <a:t>Data Specific</a:t>
              </a:r>
            </a:p>
          </p:txBody>
        </p:sp>
        <p:sp>
          <p:nvSpPr>
            <p:cNvPr id="35" name="TextBox 34">
              <a:extLst>
                <a:ext uri="{FF2B5EF4-FFF2-40B4-BE49-F238E27FC236}">
                  <a16:creationId xmlns:a16="http://schemas.microsoft.com/office/drawing/2014/main" id="{E89D835C-4A68-4EBD-B4FF-8F0D8552E4A7}"/>
                </a:ext>
              </a:extLst>
            </p:cNvPr>
            <p:cNvSpPr txBox="1"/>
            <p:nvPr/>
          </p:nvSpPr>
          <p:spPr>
            <a:xfrm>
              <a:off x="7888836" y="1633563"/>
              <a:ext cx="2929293" cy="474691"/>
            </a:xfrm>
            <a:prstGeom prst="rect">
              <a:avLst/>
            </a:prstGeom>
            <a:noFill/>
          </p:spPr>
          <p:txBody>
            <a:bodyPr wrap="square" lIns="0" rIns="0" rtlCol="0" anchor="t">
              <a:spAutoFit/>
            </a:bodyPr>
            <a:lstStyle/>
            <a:p>
              <a:pPr algn="just"/>
              <a:r>
                <a:rPr lang="en-US" sz="1200" dirty="0">
                  <a:solidFill>
                    <a:schemeClr val="bg1"/>
                  </a:solidFill>
                </a:rPr>
                <a:t>Autoencoders are only able to meaningfully compress data similar to what they have been trained on</a:t>
              </a:r>
            </a:p>
          </p:txBody>
        </p:sp>
      </p:grpSp>
      <p:grpSp>
        <p:nvGrpSpPr>
          <p:cNvPr id="36" name="Group 35">
            <a:extLst>
              <a:ext uri="{FF2B5EF4-FFF2-40B4-BE49-F238E27FC236}">
                <a16:creationId xmlns:a16="http://schemas.microsoft.com/office/drawing/2014/main" id="{48BE8984-8E8C-4F46-9A42-B05DA7F580F7}"/>
              </a:ext>
            </a:extLst>
          </p:cNvPr>
          <p:cNvGrpSpPr/>
          <p:nvPr/>
        </p:nvGrpSpPr>
        <p:grpSpPr>
          <a:xfrm>
            <a:off x="4202713" y="5326555"/>
            <a:ext cx="3730146" cy="810372"/>
            <a:chOff x="7881041" y="1262778"/>
            <a:chExt cx="2937088" cy="833235"/>
          </a:xfrm>
        </p:grpSpPr>
        <p:sp>
          <p:nvSpPr>
            <p:cNvPr id="37" name="TextBox 36">
              <a:extLst>
                <a:ext uri="{FF2B5EF4-FFF2-40B4-BE49-F238E27FC236}">
                  <a16:creationId xmlns:a16="http://schemas.microsoft.com/office/drawing/2014/main" id="{AAF2EFDC-64E0-4DDF-A902-08C15C91393B}"/>
                </a:ext>
              </a:extLst>
            </p:cNvPr>
            <p:cNvSpPr txBox="1"/>
            <p:nvPr/>
          </p:nvSpPr>
          <p:spPr>
            <a:xfrm>
              <a:off x="7881041" y="1262778"/>
              <a:ext cx="2937088" cy="427220"/>
            </a:xfrm>
            <a:prstGeom prst="rect">
              <a:avLst/>
            </a:prstGeom>
            <a:noFill/>
          </p:spPr>
          <p:txBody>
            <a:bodyPr wrap="square" lIns="0" rtlCol="0" anchor="ctr">
              <a:spAutoFit/>
            </a:bodyPr>
            <a:lstStyle/>
            <a:p>
              <a:r>
                <a:rPr lang="en-US" sz="2100" b="1" dirty="0">
                  <a:solidFill>
                    <a:schemeClr val="bg1"/>
                  </a:solidFill>
                </a:rPr>
                <a:t>Lossy</a:t>
              </a:r>
            </a:p>
          </p:txBody>
        </p:sp>
        <p:sp>
          <p:nvSpPr>
            <p:cNvPr id="38" name="TextBox 37">
              <a:extLst>
                <a:ext uri="{FF2B5EF4-FFF2-40B4-BE49-F238E27FC236}">
                  <a16:creationId xmlns:a16="http://schemas.microsoft.com/office/drawing/2014/main" id="{BC689359-CA16-4BEC-B844-65375F666C82}"/>
                </a:ext>
              </a:extLst>
            </p:cNvPr>
            <p:cNvSpPr txBox="1"/>
            <p:nvPr/>
          </p:nvSpPr>
          <p:spPr>
            <a:xfrm>
              <a:off x="7888836" y="1621323"/>
              <a:ext cx="2929293" cy="474690"/>
            </a:xfrm>
            <a:prstGeom prst="rect">
              <a:avLst/>
            </a:prstGeom>
            <a:noFill/>
          </p:spPr>
          <p:txBody>
            <a:bodyPr wrap="square" lIns="0" rIns="0" rtlCol="0" anchor="t">
              <a:spAutoFit/>
            </a:bodyPr>
            <a:lstStyle/>
            <a:p>
              <a:pPr algn="just"/>
              <a:r>
                <a:rPr lang="en-US" sz="1200" dirty="0">
                  <a:solidFill>
                    <a:schemeClr val="bg1"/>
                  </a:solidFill>
                </a:rPr>
                <a:t>The output of the autoencoders will not be exactly the same as the input, it will be a close but degraded version </a:t>
              </a:r>
            </a:p>
          </p:txBody>
        </p:sp>
      </p:grpSp>
    </p:spTree>
    <p:extLst>
      <p:ext uri="{BB962C8B-B14F-4D97-AF65-F5344CB8AC3E}">
        <p14:creationId xmlns:p14="http://schemas.microsoft.com/office/powerpoint/2010/main" val="3178524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F8697E-E1FD-4905-8506-6AC30B72C471}"/>
              </a:ext>
            </a:extLst>
          </p:cNvPr>
          <p:cNvSpPr>
            <a:spLocks noGrp="1"/>
          </p:cNvSpPr>
          <p:nvPr/>
        </p:nvSpPr>
        <p:spPr>
          <a:xfrm>
            <a:off x="685801" y="655461"/>
            <a:ext cx="10131425" cy="11394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baseline="0">
                <a:solidFill>
                  <a:schemeClr val="tx2"/>
                </a:solidFill>
                <a:latin typeface="+mn-lt"/>
                <a:ea typeface="+mj-ea"/>
                <a:cs typeface="+mj-cs"/>
              </a:defRPr>
            </a:lvl1pPr>
          </a:lstStyle>
          <a:p>
            <a:pPr algn="l"/>
            <a:r>
              <a:rPr lang="en-US" dirty="0">
                <a:solidFill>
                  <a:srgbClr val="0070C0"/>
                </a:solidFill>
              </a:rPr>
              <a:t>Types of Autoencoders</a:t>
            </a:r>
          </a:p>
        </p:txBody>
      </p:sp>
      <p:cxnSp>
        <p:nvCxnSpPr>
          <p:cNvPr id="11" name="Straight Connector 10">
            <a:extLst>
              <a:ext uri="{FF2B5EF4-FFF2-40B4-BE49-F238E27FC236}">
                <a16:creationId xmlns:a16="http://schemas.microsoft.com/office/drawing/2014/main" id="{952ABCE6-0B61-4B44-9016-F0ABB8F75B2A}"/>
              </a:ext>
            </a:extLst>
          </p:cNvPr>
          <p:cNvCxnSpPr/>
          <p:nvPr/>
        </p:nvCxnSpPr>
        <p:spPr>
          <a:xfrm>
            <a:off x="685800" y="1794933"/>
            <a:ext cx="10131426" cy="127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CC1ED32-4924-441D-89CE-E983ABDAB73F}"/>
              </a:ext>
            </a:extLst>
          </p:cNvPr>
          <p:cNvSpPr/>
          <p:nvPr/>
        </p:nvSpPr>
        <p:spPr>
          <a:xfrm>
            <a:off x="1111928" y="2177222"/>
            <a:ext cx="10131426" cy="2957861"/>
          </a:xfrm>
          <a:prstGeom prst="rect">
            <a:avLst/>
          </a:prstGeom>
        </p:spPr>
        <p:txBody>
          <a:bodyPr wrap="square">
            <a:spAutoFit/>
          </a:bodyPr>
          <a:lstStyle/>
          <a:p>
            <a:pPr marL="342900" indent="-342900">
              <a:lnSpc>
                <a:spcPct val="150000"/>
              </a:lnSpc>
              <a:buFont typeface="+mj-lt"/>
              <a:buAutoNum type="arabicPeriod"/>
            </a:pPr>
            <a:r>
              <a:rPr lang="en-US" dirty="0">
                <a:solidFill>
                  <a:schemeClr val="bg1"/>
                </a:solidFill>
              </a:rPr>
              <a:t>Denoising Autoencoders</a:t>
            </a:r>
          </a:p>
          <a:p>
            <a:pPr marL="342900" indent="-342900">
              <a:lnSpc>
                <a:spcPct val="150000"/>
              </a:lnSpc>
              <a:buFont typeface="+mj-lt"/>
              <a:buAutoNum type="arabicPeriod"/>
            </a:pPr>
            <a:r>
              <a:rPr lang="en-US" dirty="0">
                <a:solidFill>
                  <a:schemeClr val="bg1"/>
                </a:solidFill>
              </a:rPr>
              <a:t>Sparse Autoencoders</a:t>
            </a:r>
          </a:p>
          <a:p>
            <a:pPr marL="342900" indent="-342900">
              <a:lnSpc>
                <a:spcPct val="150000"/>
              </a:lnSpc>
              <a:buFont typeface="+mj-lt"/>
              <a:buAutoNum type="arabicPeriod"/>
            </a:pPr>
            <a:r>
              <a:rPr lang="en-US" dirty="0">
                <a:solidFill>
                  <a:schemeClr val="bg1"/>
                </a:solidFill>
              </a:rPr>
              <a:t>Deep Autoencoders</a:t>
            </a:r>
          </a:p>
          <a:p>
            <a:pPr marL="342900" indent="-342900">
              <a:lnSpc>
                <a:spcPct val="150000"/>
              </a:lnSpc>
              <a:buFont typeface="+mj-lt"/>
              <a:buAutoNum type="arabicPeriod"/>
            </a:pPr>
            <a:r>
              <a:rPr lang="en-US" dirty="0">
                <a:solidFill>
                  <a:schemeClr val="bg1"/>
                </a:solidFill>
              </a:rPr>
              <a:t>Contractive Autoencoders</a:t>
            </a:r>
          </a:p>
          <a:p>
            <a:pPr marL="342900" indent="-342900">
              <a:lnSpc>
                <a:spcPct val="150000"/>
              </a:lnSpc>
              <a:buFont typeface="+mj-lt"/>
              <a:buAutoNum type="arabicPeriod"/>
            </a:pPr>
            <a:r>
              <a:rPr lang="en-US" dirty="0">
                <a:solidFill>
                  <a:schemeClr val="bg1"/>
                </a:solidFill>
              </a:rPr>
              <a:t>Undercomplete Autoencoders</a:t>
            </a:r>
          </a:p>
          <a:p>
            <a:pPr marL="342900" indent="-342900">
              <a:lnSpc>
                <a:spcPct val="150000"/>
              </a:lnSpc>
              <a:buFont typeface="+mj-lt"/>
              <a:buAutoNum type="arabicPeriod"/>
            </a:pPr>
            <a:r>
              <a:rPr lang="en-US" dirty="0">
                <a:solidFill>
                  <a:schemeClr val="bg1"/>
                </a:solidFill>
              </a:rPr>
              <a:t>Convolutional Autoencoders</a:t>
            </a:r>
          </a:p>
          <a:p>
            <a:pPr marL="342900" indent="-342900">
              <a:lnSpc>
                <a:spcPct val="150000"/>
              </a:lnSpc>
              <a:buFont typeface="+mj-lt"/>
              <a:buAutoNum type="arabicPeriod"/>
            </a:pPr>
            <a:r>
              <a:rPr lang="en-US" dirty="0">
                <a:solidFill>
                  <a:schemeClr val="bg1"/>
                </a:solidFill>
              </a:rPr>
              <a:t>Variational Autoencoders</a:t>
            </a:r>
          </a:p>
        </p:txBody>
      </p:sp>
    </p:spTree>
    <p:extLst>
      <p:ext uri="{BB962C8B-B14F-4D97-AF65-F5344CB8AC3E}">
        <p14:creationId xmlns:p14="http://schemas.microsoft.com/office/powerpoint/2010/main" val="2101968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F8697E-E1FD-4905-8506-6AC30B72C471}"/>
              </a:ext>
            </a:extLst>
          </p:cNvPr>
          <p:cNvSpPr>
            <a:spLocks noGrp="1"/>
          </p:cNvSpPr>
          <p:nvPr/>
        </p:nvSpPr>
        <p:spPr>
          <a:xfrm>
            <a:off x="685801" y="655461"/>
            <a:ext cx="10131425" cy="11394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baseline="0">
                <a:solidFill>
                  <a:schemeClr val="tx2"/>
                </a:solidFill>
                <a:latin typeface="+mn-lt"/>
                <a:ea typeface="+mj-ea"/>
                <a:cs typeface="+mj-cs"/>
              </a:defRPr>
            </a:lvl1pPr>
          </a:lstStyle>
          <a:p>
            <a:pPr algn="l"/>
            <a:r>
              <a:rPr lang="en-US" dirty="0">
                <a:solidFill>
                  <a:srgbClr val="0070C0"/>
                </a:solidFill>
              </a:rPr>
              <a:t>Types of Autoencoders</a:t>
            </a:r>
          </a:p>
        </p:txBody>
      </p:sp>
      <p:cxnSp>
        <p:nvCxnSpPr>
          <p:cNvPr id="11" name="Straight Connector 10">
            <a:extLst>
              <a:ext uri="{FF2B5EF4-FFF2-40B4-BE49-F238E27FC236}">
                <a16:creationId xmlns:a16="http://schemas.microsoft.com/office/drawing/2014/main" id="{952ABCE6-0B61-4B44-9016-F0ABB8F75B2A}"/>
              </a:ext>
            </a:extLst>
          </p:cNvPr>
          <p:cNvCxnSpPr/>
          <p:nvPr/>
        </p:nvCxnSpPr>
        <p:spPr>
          <a:xfrm>
            <a:off x="685800" y="1794933"/>
            <a:ext cx="10131426" cy="127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CC1ED32-4924-441D-89CE-E983ABDAB73F}"/>
              </a:ext>
            </a:extLst>
          </p:cNvPr>
          <p:cNvSpPr/>
          <p:nvPr/>
        </p:nvSpPr>
        <p:spPr>
          <a:xfrm>
            <a:off x="1111928" y="2177222"/>
            <a:ext cx="10131426" cy="2126864"/>
          </a:xfrm>
          <a:prstGeom prst="rect">
            <a:avLst/>
          </a:prstGeom>
        </p:spPr>
        <p:txBody>
          <a:bodyPr wrap="square">
            <a:spAutoFit/>
          </a:bodyPr>
          <a:lstStyle/>
          <a:p>
            <a:pPr marL="342900" indent="-342900">
              <a:lnSpc>
                <a:spcPct val="150000"/>
              </a:lnSpc>
              <a:buFont typeface="+mj-lt"/>
              <a:buAutoNum type="arabicPeriod"/>
            </a:pPr>
            <a:r>
              <a:rPr lang="en-US" dirty="0">
                <a:solidFill>
                  <a:schemeClr val="bg1"/>
                </a:solidFill>
              </a:rPr>
              <a:t>Convolutional Autoencoders</a:t>
            </a:r>
          </a:p>
          <a:p>
            <a:pPr marL="342900" indent="-342900">
              <a:lnSpc>
                <a:spcPct val="150000"/>
              </a:lnSpc>
              <a:buFont typeface="+mj-lt"/>
              <a:buAutoNum type="arabicPeriod"/>
            </a:pPr>
            <a:r>
              <a:rPr lang="en-US" dirty="0">
                <a:solidFill>
                  <a:schemeClr val="bg1"/>
                </a:solidFill>
              </a:rPr>
              <a:t>Sparse Autoencoders</a:t>
            </a:r>
          </a:p>
          <a:p>
            <a:pPr marL="342900" indent="-342900">
              <a:lnSpc>
                <a:spcPct val="150000"/>
              </a:lnSpc>
              <a:buFont typeface="+mj-lt"/>
              <a:buAutoNum type="arabicPeriod"/>
            </a:pPr>
            <a:r>
              <a:rPr lang="en-US" dirty="0">
                <a:solidFill>
                  <a:schemeClr val="bg1"/>
                </a:solidFill>
              </a:rPr>
              <a:t>Deep Autoencoders</a:t>
            </a:r>
          </a:p>
          <a:p>
            <a:pPr marL="342900" indent="-342900">
              <a:lnSpc>
                <a:spcPct val="150000"/>
              </a:lnSpc>
              <a:buFont typeface="+mj-lt"/>
              <a:buAutoNum type="arabicPeriod"/>
            </a:pPr>
            <a:r>
              <a:rPr lang="en-US" dirty="0">
                <a:solidFill>
                  <a:schemeClr val="bg1"/>
                </a:solidFill>
              </a:rPr>
              <a:t>Contractive Autoencoders</a:t>
            </a:r>
          </a:p>
          <a:p>
            <a:pPr marL="342900" indent="-342900">
              <a:lnSpc>
                <a:spcPct val="150000"/>
              </a:lnSpc>
              <a:buFont typeface="+mj-lt"/>
              <a:buAutoNum type="arabicPeriod"/>
            </a:pPr>
            <a:r>
              <a:rPr lang="en-US" dirty="0">
                <a:solidFill>
                  <a:schemeClr val="bg1"/>
                </a:solidFill>
              </a:rPr>
              <a:t>Variational Autoencoders</a:t>
            </a:r>
          </a:p>
        </p:txBody>
      </p:sp>
    </p:spTree>
    <p:extLst>
      <p:ext uri="{BB962C8B-B14F-4D97-AF65-F5344CB8AC3E}">
        <p14:creationId xmlns:p14="http://schemas.microsoft.com/office/powerpoint/2010/main" val="200998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F8697E-E1FD-4905-8506-6AC30B72C471}"/>
              </a:ext>
            </a:extLst>
          </p:cNvPr>
          <p:cNvSpPr>
            <a:spLocks noGrp="1"/>
          </p:cNvSpPr>
          <p:nvPr/>
        </p:nvSpPr>
        <p:spPr>
          <a:xfrm>
            <a:off x="685801" y="655461"/>
            <a:ext cx="10131425" cy="11394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baseline="0">
                <a:solidFill>
                  <a:schemeClr val="tx2"/>
                </a:solidFill>
                <a:latin typeface="+mn-lt"/>
                <a:ea typeface="+mj-ea"/>
                <a:cs typeface="+mj-cs"/>
              </a:defRPr>
            </a:lvl1pPr>
          </a:lstStyle>
          <a:p>
            <a:pPr algn="l"/>
            <a:r>
              <a:rPr lang="en-US" dirty="0">
                <a:solidFill>
                  <a:srgbClr val="0070C0"/>
                </a:solidFill>
              </a:rPr>
              <a:t>Convolutional Autoencoders</a:t>
            </a:r>
          </a:p>
        </p:txBody>
      </p:sp>
      <p:cxnSp>
        <p:nvCxnSpPr>
          <p:cNvPr id="11" name="Straight Connector 10">
            <a:extLst>
              <a:ext uri="{FF2B5EF4-FFF2-40B4-BE49-F238E27FC236}">
                <a16:creationId xmlns:a16="http://schemas.microsoft.com/office/drawing/2014/main" id="{AD428FB8-8EEC-4A27-83F1-DA787142B000}"/>
              </a:ext>
            </a:extLst>
          </p:cNvPr>
          <p:cNvCxnSpPr/>
          <p:nvPr/>
        </p:nvCxnSpPr>
        <p:spPr>
          <a:xfrm>
            <a:off x="685800" y="1794933"/>
            <a:ext cx="10131426" cy="127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0CB8C330-E6C3-4FC6-80F5-6C7D26DB47E4}"/>
              </a:ext>
            </a:extLst>
          </p:cNvPr>
          <p:cNvPicPr>
            <a:picLocks noGrp="1" noChangeAspect="1"/>
          </p:cNvPicPr>
          <p:nvPr>
            <p:ph sz="half" idx="2"/>
          </p:nvPr>
        </p:nvPicPr>
        <p:blipFill>
          <a:blip r:embed="rId2"/>
          <a:srcRect/>
          <a:stretch/>
        </p:blipFill>
        <p:spPr>
          <a:xfrm>
            <a:off x="5856303" y="2379908"/>
            <a:ext cx="5410199" cy="2749488"/>
          </a:xfrm>
        </p:spPr>
      </p:pic>
      <p:sp>
        <p:nvSpPr>
          <p:cNvPr id="9" name="Rectangle 8">
            <a:extLst>
              <a:ext uri="{FF2B5EF4-FFF2-40B4-BE49-F238E27FC236}">
                <a16:creationId xmlns:a16="http://schemas.microsoft.com/office/drawing/2014/main" id="{9F92881D-02E6-4127-A857-199C3B73BE09}"/>
              </a:ext>
            </a:extLst>
          </p:cNvPr>
          <p:cNvSpPr/>
          <p:nvPr/>
        </p:nvSpPr>
        <p:spPr>
          <a:xfrm>
            <a:off x="8000093" y="5367185"/>
            <a:ext cx="1489227" cy="553998"/>
          </a:xfrm>
          <a:prstGeom prst="rect">
            <a:avLst/>
          </a:prstGeom>
        </p:spPr>
        <p:txBody>
          <a:bodyPr wrap="square">
            <a:spAutoFit/>
          </a:bodyPr>
          <a:lstStyle/>
          <a:p>
            <a:r>
              <a:rPr lang="en-IN" sz="1000" dirty="0">
                <a:solidFill>
                  <a:srgbClr val="00B0F0"/>
                </a:solidFill>
                <a:hlinkClick r:id="rId3">
                  <a:extLst>
                    <a:ext uri="{A12FA001-AC4F-418D-AE19-62706E023703}">
                      <ahyp:hlinkClr xmlns:ahyp="http://schemas.microsoft.com/office/drawing/2018/hyperlinkcolor" val="tx"/>
                    </a:ext>
                  </a:extLst>
                </a:hlinkClick>
              </a:rPr>
              <a:t>https://iq.opengenus.org/types-of-autoencoder/</a:t>
            </a:r>
            <a:br>
              <a:rPr lang="en-US" sz="1000" dirty="0">
                <a:solidFill>
                  <a:srgbClr val="00B0F0"/>
                </a:solidFill>
              </a:rPr>
            </a:br>
            <a:endParaRPr lang="en-IN" sz="1000" dirty="0">
              <a:solidFill>
                <a:srgbClr val="00B0F0"/>
              </a:solidFill>
            </a:endParaRPr>
          </a:p>
        </p:txBody>
      </p:sp>
      <p:sp>
        <p:nvSpPr>
          <p:cNvPr id="3" name="Content Placeholder 2">
            <a:extLst>
              <a:ext uri="{FF2B5EF4-FFF2-40B4-BE49-F238E27FC236}">
                <a16:creationId xmlns:a16="http://schemas.microsoft.com/office/drawing/2014/main" id="{463F6224-1C9B-4B1E-B945-B86A0CE29CD2}"/>
              </a:ext>
            </a:extLst>
          </p:cNvPr>
          <p:cNvSpPr>
            <a:spLocks noGrp="1"/>
          </p:cNvSpPr>
          <p:nvPr>
            <p:ph sz="half" idx="1"/>
          </p:nvPr>
        </p:nvSpPr>
        <p:spPr>
          <a:xfrm>
            <a:off x="685801" y="2000867"/>
            <a:ext cx="4995334" cy="3649134"/>
          </a:xfrm>
        </p:spPr>
        <p:txBody>
          <a:bodyPr/>
          <a:lstStyle/>
          <a:p>
            <a:pPr>
              <a:buClr>
                <a:schemeClr val="bg1"/>
              </a:buClr>
              <a:buFont typeface="Wingdings" panose="05000000000000000000" pitchFamily="2" charset="2"/>
              <a:buChar char="q"/>
            </a:pPr>
            <a:r>
              <a:rPr lang="en-US" dirty="0">
                <a:solidFill>
                  <a:schemeClr val="bg1"/>
                </a:solidFill>
              </a:rPr>
              <a:t>Convolutional Autoencoders use the convolution operator to learn to encode the input in a set of simple signals and then try to reconstruct the input from them . </a:t>
            </a:r>
          </a:p>
          <a:p>
            <a:pPr>
              <a:buClr>
                <a:schemeClr val="bg1"/>
              </a:buClr>
              <a:buFont typeface="Wingdings" panose="05000000000000000000" pitchFamily="2" charset="2"/>
              <a:buChar char="q"/>
            </a:pPr>
            <a:r>
              <a:rPr lang="en-US" dirty="0">
                <a:solidFill>
                  <a:schemeClr val="bg1"/>
                </a:solidFill>
              </a:rPr>
              <a:t>They are the state-of-art tools for unsupervised learning of convolutional filters. Once these filters have been learned, they can be applied to any input in order to extract feature</a:t>
            </a:r>
            <a:endParaRPr lang="en-IN" dirty="0">
              <a:solidFill>
                <a:schemeClr val="bg1"/>
              </a:solidFill>
            </a:endParaRPr>
          </a:p>
        </p:txBody>
      </p:sp>
    </p:spTree>
    <p:extLst>
      <p:ext uri="{BB962C8B-B14F-4D97-AF65-F5344CB8AC3E}">
        <p14:creationId xmlns:p14="http://schemas.microsoft.com/office/powerpoint/2010/main" val="2307029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F8697E-E1FD-4905-8506-6AC30B72C471}"/>
              </a:ext>
            </a:extLst>
          </p:cNvPr>
          <p:cNvSpPr>
            <a:spLocks noGrp="1"/>
          </p:cNvSpPr>
          <p:nvPr/>
        </p:nvSpPr>
        <p:spPr>
          <a:xfrm>
            <a:off x="685801" y="655461"/>
            <a:ext cx="10131425" cy="11394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baseline="0">
                <a:solidFill>
                  <a:schemeClr val="tx2"/>
                </a:solidFill>
                <a:latin typeface="+mn-lt"/>
                <a:ea typeface="+mj-ea"/>
                <a:cs typeface="+mj-cs"/>
              </a:defRPr>
            </a:lvl1pPr>
          </a:lstStyle>
          <a:p>
            <a:pPr algn="l"/>
            <a:r>
              <a:rPr lang="en-US" dirty="0">
                <a:solidFill>
                  <a:srgbClr val="0070C0"/>
                </a:solidFill>
              </a:rPr>
              <a:t>Convolutional Autoencoders – Use cases</a:t>
            </a:r>
          </a:p>
        </p:txBody>
      </p:sp>
      <p:cxnSp>
        <p:nvCxnSpPr>
          <p:cNvPr id="11" name="Straight Connector 10">
            <a:extLst>
              <a:ext uri="{FF2B5EF4-FFF2-40B4-BE49-F238E27FC236}">
                <a16:creationId xmlns:a16="http://schemas.microsoft.com/office/drawing/2014/main" id="{952ABCE6-0B61-4B44-9016-F0ABB8F75B2A}"/>
              </a:ext>
            </a:extLst>
          </p:cNvPr>
          <p:cNvCxnSpPr/>
          <p:nvPr/>
        </p:nvCxnSpPr>
        <p:spPr>
          <a:xfrm>
            <a:off x="685800" y="1794933"/>
            <a:ext cx="10131426" cy="127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CDF910E1-458E-4628-A36F-F85CBECDCF1D}"/>
              </a:ext>
            </a:extLst>
          </p:cNvPr>
          <p:cNvSpPr>
            <a:spLocks noGrp="1"/>
          </p:cNvSpPr>
          <p:nvPr>
            <p:ph sz="half" idx="1"/>
          </p:nvPr>
        </p:nvSpPr>
        <p:spPr>
          <a:xfrm>
            <a:off x="685801" y="2017988"/>
            <a:ext cx="7428389" cy="2725154"/>
          </a:xfrm>
        </p:spPr>
        <p:txBody>
          <a:bodyPr/>
          <a:lstStyle/>
          <a:p>
            <a:pPr>
              <a:buClr>
                <a:schemeClr val="bg1"/>
              </a:buClr>
              <a:buFont typeface="Wingdings" panose="05000000000000000000" pitchFamily="2" charset="2"/>
              <a:buChar char="§"/>
            </a:pPr>
            <a:r>
              <a:rPr lang="en-IN" dirty="0">
                <a:solidFill>
                  <a:schemeClr val="bg1"/>
                </a:solidFill>
              </a:rPr>
              <a:t>Image Reconstruction</a:t>
            </a:r>
          </a:p>
          <a:p>
            <a:pPr>
              <a:buClr>
                <a:schemeClr val="bg1"/>
              </a:buClr>
              <a:buFont typeface="Wingdings" panose="05000000000000000000" pitchFamily="2" charset="2"/>
              <a:buChar char="§"/>
            </a:pPr>
            <a:r>
              <a:rPr lang="en-IN" dirty="0">
                <a:solidFill>
                  <a:schemeClr val="bg1"/>
                </a:solidFill>
              </a:rPr>
              <a:t>learns to remove noise or reconstruct missing parts</a:t>
            </a:r>
          </a:p>
          <a:p>
            <a:pPr>
              <a:buClr>
                <a:schemeClr val="bg1"/>
              </a:buClr>
              <a:buFont typeface="Wingdings" panose="05000000000000000000" pitchFamily="2" charset="2"/>
              <a:buChar char="§"/>
            </a:pPr>
            <a:r>
              <a:rPr lang="en-IN" dirty="0">
                <a:solidFill>
                  <a:schemeClr val="bg1"/>
                </a:solidFill>
              </a:rPr>
              <a:t>Noisy version is converted to clean version</a:t>
            </a:r>
          </a:p>
          <a:p>
            <a:pPr>
              <a:buClr>
                <a:schemeClr val="bg1"/>
              </a:buClr>
              <a:buFont typeface="Wingdings" panose="05000000000000000000" pitchFamily="2" charset="2"/>
              <a:buChar char="§"/>
            </a:pPr>
            <a:r>
              <a:rPr lang="en-IN" dirty="0">
                <a:solidFill>
                  <a:schemeClr val="bg1"/>
                </a:solidFill>
              </a:rPr>
              <a:t>Fills gap in the image</a:t>
            </a:r>
          </a:p>
          <a:p>
            <a:pPr>
              <a:buClr>
                <a:schemeClr val="bg1"/>
              </a:buClr>
              <a:buFont typeface="Wingdings" panose="05000000000000000000" pitchFamily="2" charset="2"/>
              <a:buChar char="§"/>
            </a:pPr>
            <a:r>
              <a:rPr lang="en-IN" dirty="0">
                <a:solidFill>
                  <a:schemeClr val="bg1"/>
                </a:solidFill>
              </a:rPr>
              <a:t>Image colorization</a:t>
            </a:r>
          </a:p>
          <a:p>
            <a:pPr>
              <a:buClr>
                <a:schemeClr val="bg1"/>
              </a:buClr>
              <a:buFont typeface="Wingdings" panose="05000000000000000000" pitchFamily="2" charset="2"/>
              <a:buChar char="§"/>
            </a:pPr>
            <a:r>
              <a:rPr lang="en-IN" dirty="0">
                <a:solidFill>
                  <a:schemeClr val="bg1"/>
                </a:solidFill>
              </a:rPr>
              <a:t>Generating high resolution images</a:t>
            </a:r>
          </a:p>
        </p:txBody>
      </p:sp>
    </p:spTree>
    <p:extLst>
      <p:ext uri="{BB962C8B-B14F-4D97-AF65-F5344CB8AC3E}">
        <p14:creationId xmlns:p14="http://schemas.microsoft.com/office/powerpoint/2010/main" val="3281005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F8697E-E1FD-4905-8506-6AC30B72C471}"/>
              </a:ext>
            </a:extLst>
          </p:cNvPr>
          <p:cNvSpPr>
            <a:spLocks noGrp="1"/>
          </p:cNvSpPr>
          <p:nvPr/>
        </p:nvSpPr>
        <p:spPr>
          <a:xfrm>
            <a:off x="685801" y="655461"/>
            <a:ext cx="10131425" cy="11394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baseline="0">
                <a:solidFill>
                  <a:schemeClr val="tx2"/>
                </a:solidFill>
                <a:latin typeface="+mn-lt"/>
                <a:ea typeface="+mj-ea"/>
                <a:cs typeface="+mj-cs"/>
              </a:defRPr>
            </a:lvl1pPr>
          </a:lstStyle>
          <a:p>
            <a:pPr algn="l"/>
            <a:r>
              <a:rPr lang="en-US" dirty="0">
                <a:solidFill>
                  <a:srgbClr val="0070C0"/>
                </a:solidFill>
              </a:rPr>
              <a:t>Sparse Autoencoders</a:t>
            </a:r>
          </a:p>
        </p:txBody>
      </p:sp>
      <p:cxnSp>
        <p:nvCxnSpPr>
          <p:cNvPr id="11" name="Straight Connector 10">
            <a:extLst>
              <a:ext uri="{FF2B5EF4-FFF2-40B4-BE49-F238E27FC236}">
                <a16:creationId xmlns:a16="http://schemas.microsoft.com/office/drawing/2014/main" id="{AD428FB8-8EEC-4A27-83F1-DA787142B000}"/>
              </a:ext>
            </a:extLst>
          </p:cNvPr>
          <p:cNvCxnSpPr/>
          <p:nvPr/>
        </p:nvCxnSpPr>
        <p:spPr>
          <a:xfrm>
            <a:off x="685800" y="1794933"/>
            <a:ext cx="10131426" cy="127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0CB8C330-E6C3-4FC6-80F5-6C7D26DB47E4}"/>
              </a:ext>
            </a:extLst>
          </p:cNvPr>
          <p:cNvPicPr>
            <a:picLocks noGrp="1" noChangeAspect="1"/>
          </p:cNvPicPr>
          <p:nvPr>
            <p:ph sz="half" idx="2"/>
          </p:nvPr>
        </p:nvPicPr>
        <p:blipFill>
          <a:blip r:embed="rId2"/>
          <a:srcRect/>
          <a:stretch/>
        </p:blipFill>
        <p:spPr>
          <a:xfrm>
            <a:off x="5989467" y="2102775"/>
            <a:ext cx="5282328" cy="3743787"/>
          </a:xfrm>
        </p:spPr>
      </p:pic>
      <p:sp>
        <p:nvSpPr>
          <p:cNvPr id="9" name="Rectangle 8">
            <a:extLst>
              <a:ext uri="{FF2B5EF4-FFF2-40B4-BE49-F238E27FC236}">
                <a16:creationId xmlns:a16="http://schemas.microsoft.com/office/drawing/2014/main" id="{9F92881D-02E6-4127-A857-199C3B73BE09}"/>
              </a:ext>
            </a:extLst>
          </p:cNvPr>
          <p:cNvSpPr/>
          <p:nvPr/>
        </p:nvSpPr>
        <p:spPr>
          <a:xfrm>
            <a:off x="8000093" y="5945481"/>
            <a:ext cx="1489227" cy="707886"/>
          </a:xfrm>
          <a:prstGeom prst="rect">
            <a:avLst/>
          </a:prstGeom>
        </p:spPr>
        <p:txBody>
          <a:bodyPr wrap="square">
            <a:spAutoFit/>
          </a:bodyPr>
          <a:lstStyle/>
          <a:p>
            <a:r>
              <a:rPr lang="en-IN" sz="1000" dirty="0">
                <a:hlinkClick r:id="rId3"/>
              </a:rPr>
              <a:t>https://medium.com/@syoya/what-happens-in-sparse-autencoder-b9a5a69da5c6</a:t>
            </a:r>
            <a:endParaRPr lang="en-IN" sz="1000" dirty="0">
              <a:solidFill>
                <a:srgbClr val="00B0F0"/>
              </a:solidFill>
            </a:endParaRPr>
          </a:p>
        </p:txBody>
      </p:sp>
      <p:sp>
        <p:nvSpPr>
          <p:cNvPr id="3" name="Content Placeholder 2">
            <a:extLst>
              <a:ext uri="{FF2B5EF4-FFF2-40B4-BE49-F238E27FC236}">
                <a16:creationId xmlns:a16="http://schemas.microsoft.com/office/drawing/2014/main" id="{463F6224-1C9B-4B1E-B945-B86A0CE29CD2}"/>
              </a:ext>
            </a:extLst>
          </p:cNvPr>
          <p:cNvSpPr>
            <a:spLocks noGrp="1"/>
          </p:cNvSpPr>
          <p:nvPr>
            <p:ph sz="half" idx="1"/>
          </p:nvPr>
        </p:nvSpPr>
        <p:spPr>
          <a:xfrm>
            <a:off x="685801" y="2285384"/>
            <a:ext cx="5146828" cy="3561178"/>
          </a:xfrm>
        </p:spPr>
        <p:txBody>
          <a:bodyPr>
            <a:normAutofit/>
          </a:bodyPr>
          <a:lstStyle/>
          <a:p>
            <a:pPr>
              <a:buClr>
                <a:schemeClr val="bg1"/>
              </a:buClr>
              <a:buFont typeface="Wingdings" panose="05000000000000000000" pitchFamily="2" charset="2"/>
              <a:buChar char="q"/>
            </a:pPr>
            <a:r>
              <a:rPr lang="en-US" dirty="0">
                <a:solidFill>
                  <a:schemeClr val="bg1"/>
                </a:solidFill>
              </a:rPr>
              <a:t>Sparse autoencoders offers us an alternative method for introducing an information bottleneck without requiring a reduction in the number of nodes in the hidden layers. </a:t>
            </a:r>
          </a:p>
          <a:p>
            <a:pPr>
              <a:buClr>
                <a:schemeClr val="bg1"/>
              </a:buClr>
              <a:buFont typeface="Wingdings" panose="05000000000000000000" pitchFamily="2" charset="2"/>
              <a:buChar char="q"/>
            </a:pPr>
            <a:r>
              <a:rPr lang="en-US" dirty="0">
                <a:solidFill>
                  <a:schemeClr val="bg1"/>
                </a:solidFill>
              </a:rPr>
              <a:t>Sparsity constraint is introduced on the hidden layer by adding penalty terms like L1 regularization and KL-divergence in the loss function during the training process.</a:t>
            </a:r>
          </a:p>
          <a:p>
            <a:pPr marL="0" indent="0">
              <a:buClr>
                <a:schemeClr val="bg1"/>
              </a:buClr>
              <a:buNone/>
            </a:pPr>
            <a:endParaRPr lang="en-US" dirty="0">
              <a:solidFill>
                <a:schemeClr val="bg1"/>
              </a:solidFill>
            </a:endParaRPr>
          </a:p>
        </p:txBody>
      </p:sp>
    </p:spTree>
    <p:extLst>
      <p:ext uri="{BB962C8B-B14F-4D97-AF65-F5344CB8AC3E}">
        <p14:creationId xmlns:p14="http://schemas.microsoft.com/office/powerpoint/2010/main" val="3828213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F8697E-E1FD-4905-8506-6AC30B72C471}"/>
              </a:ext>
            </a:extLst>
          </p:cNvPr>
          <p:cNvSpPr>
            <a:spLocks noGrp="1"/>
          </p:cNvSpPr>
          <p:nvPr/>
        </p:nvSpPr>
        <p:spPr>
          <a:xfrm>
            <a:off x="685801" y="655461"/>
            <a:ext cx="10131425" cy="11394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baseline="0">
                <a:solidFill>
                  <a:schemeClr val="tx2"/>
                </a:solidFill>
                <a:latin typeface="+mn-lt"/>
                <a:ea typeface="+mj-ea"/>
                <a:cs typeface="+mj-cs"/>
              </a:defRPr>
            </a:lvl1pPr>
          </a:lstStyle>
          <a:p>
            <a:pPr algn="l"/>
            <a:r>
              <a:rPr lang="en-US" dirty="0">
                <a:solidFill>
                  <a:srgbClr val="0070C0"/>
                </a:solidFill>
              </a:rPr>
              <a:t>Deep Autoencoders</a:t>
            </a:r>
          </a:p>
        </p:txBody>
      </p:sp>
      <p:cxnSp>
        <p:nvCxnSpPr>
          <p:cNvPr id="11" name="Straight Connector 10">
            <a:extLst>
              <a:ext uri="{FF2B5EF4-FFF2-40B4-BE49-F238E27FC236}">
                <a16:creationId xmlns:a16="http://schemas.microsoft.com/office/drawing/2014/main" id="{AD428FB8-8EEC-4A27-83F1-DA787142B000}"/>
              </a:ext>
            </a:extLst>
          </p:cNvPr>
          <p:cNvCxnSpPr/>
          <p:nvPr/>
        </p:nvCxnSpPr>
        <p:spPr>
          <a:xfrm>
            <a:off x="685800" y="1794933"/>
            <a:ext cx="10131426" cy="127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0CB8C330-E6C3-4FC6-80F5-6C7D26DB47E4}"/>
              </a:ext>
            </a:extLst>
          </p:cNvPr>
          <p:cNvPicPr>
            <a:picLocks noGrp="1" noChangeAspect="1"/>
          </p:cNvPicPr>
          <p:nvPr>
            <p:ph sz="half" idx="2"/>
          </p:nvPr>
        </p:nvPicPr>
        <p:blipFill>
          <a:blip r:embed="rId2"/>
          <a:srcRect/>
          <a:stretch/>
        </p:blipFill>
        <p:spPr>
          <a:xfrm>
            <a:off x="5989467" y="2189437"/>
            <a:ext cx="5282328" cy="3570462"/>
          </a:xfrm>
        </p:spPr>
      </p:pic>
      <p:sp>
        <p:nvSpPr>
          <p:cNvPr id="9" name="Rectangle 8">
            <a:extLst>
              <a:ext uri="{FF2B5EF4-FFF2-40B4-BE49-F238E27FC236}">
                <a16:creationId xmlns:a16="http://schemas.microsoft.com/office/drawing/2014/main" id="{9F92881D-02E6-4127-A857-199C3B73BE09}"/>
              </a:ext>
            </a:extLst>
          </p:cNvPr>
          <p:cNvSpPr/>
          <p:nvPr/>
        </p:nvSpPr>
        <p:spPr>
          <a:xfrm>
            <a:off x="8000093" y="5945481"/>
            <a:ext cx="1489227" cy="400110"/>
          </a:xfrm>
          <a:prstGeom prst="rect">
            <a:avLst/>
          </a:prstGeom>
        </p:spPr>
        <p:txBody>
          <a:bodyPr wrap="square">
            <a:spAutoFit/>
          </a:bodyPr>
          <a:lstStyle/>
          <a:p>
            <a:r>
              <a:rPr lang="en-IN" sz="1000" dirty="0">
                <a:hlinkClick r:id="rId3"/>
              </a:rPr>
              <a:t>https://skymind.ai/wiki/deep-autoencoder</a:t>
            </a:r>
            <a:endParaRPr lang="en-IN" sz="1000" dirty="0">
              <a:solidFill>
                <a:srgbClr val="00B0F0"/>
              </a:solidFill>
            </a:endParaRPr>
          </a:p>
        </p:txBody>
      </p:sp>
      <p:sp>
        <p:nvSpPr>
          <p:cNvPr id="3" name="Content Placeholder 2">
            <a:extLst>
              <a:ext uri="{FF2B5EF4-FFF2-40B4-BE49-F238E27FC236}">
                <a16:creationId xmlns:a16="http://schemas.microsoft.com/office/drawing/2014/main" id="{463F6224-1C9B-4B1E-B945-B86A0CE29CD2}"/>
              </a:ext>
            </a:extLst>
          </p:cNvPr>
          <p:cNvSpPr>
            <a:spLocks noGrp="1"/>
          </p:cNvSpPr>
          <p:nvPr>
            <p:ph sz="half" idx="1"/>
          </p:nvPr>
        </p:nvSpPr>
        <p:spPr>
          <a:xfrm>
            <a:off x="685801" y="2285384"/>
            <a:ext cx="5146828" cy="3561178"/>
          </a:xfrm>
        </p:spPr>
        <p:txBody>
          <a:bodyPr>
            <a:normAutofit/>
          </a:bodyPr>
          <a:lstStyle/>
          <a:p>
            <a:pPr>
              <a:buClrTx/>
              <a:buFont typeface="Wingdings" panose="05000000000000000000" pitchFamily="2" charset="2"/>
              <a:buChar char="q"/>
            </a:pPr>
            <a:r>
              <a:rPr lang="en-US" dirty="0">
                <a:solidFill>
                  <a:schemeClr val="bg1"/>
                </a:solidFill>
              </a:rPr>
              <a:t>Deep Autoencoders consist of two identical deep belief networks. One network for encoding and another for decoding</a:t>
            </a:r>
          </a:p>
          <a:p>
            <a:pPr>
              <a:buClrTx/>
              <a:buFont typeface="Wingdings" panose="05000000000000000000" pitchFamily="2" charset="2"/>
              <a:buChar char="q"/>
            </a:pPr>
            <a:r>
              <a:rPr lang="en-US" dirty="0">
                <a:solidFill>
                  <a:schemeClr val="bg1"/>
                </a:solidFill>
              </a:rPr>
              <a:t>Typically deep autoencoders have 4 to 5 layers for encoding and the next 4 to 5 layers for decoding. We use unsupervised layer by layer pre-training.</a:t>
            </a:r>
          </a:p>
          <a:p>
            <a:pPr>
              <a:buClrTx/>
              <a:buFont typeface="Wingdings" panose="05000000000000000000" pitchFamily="2" charset="2"/>
              <a:buChar char="q"/>
            </a:pPr>
            <a:r>
              <a:rPr lang="en-US" dirty="0">
                <a:solidFill>
                  <a:schemeClr val="bg1"/>
                </a:solidFill>
              </a:rPr>
              <a:t>The layers are Restricted Boltzmann Machines which are the building blocks of deep-belief networks.</a:t>
            </a:r>
          </a:p>
        </p:txBody>
      </p:sp>
    </p:spTree>
    <p:extLst>
      <p:ext uri="{BB962C8B-B14F-4D97-AF65-F5344CB8AC3E}">
        <p14:creationId xmlns:p14="http://schemas.microsoft.com/office/powerpoint/2010/main" val="1862222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F8697E-E1FD-4905-8506-6AC30B72C471}"/>
              </a:ext>
            </a:extLst>
          </p:cNvPr>
          <p:cNvSpPr>
            <a:spLocks noGrp="1"/>
          </p:cNvSpPr>
          <p:nvPr/>
        </p:nvSpPr>
        <p:spPr>
          <a:xfrm>
            <a:off x="685801" y="655461"/>
            <a:ext cx="10131425" cy="11394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baseline="0">
                <a:solidFill>
                  <a:schemeClr val="tx2"/>
                </a:solidFill>
                <a:latin typeface="+mn-lt"/>
                <a:ea typeface="+mj-ea"/>
                <a:cs typeface="+mj-cs"/>
              </a:defRPr>
            </a:lvl1pPr>
          </a:lstStyle>
          <a:p>
            <a:pPr algn="l"/>
            <a:r>
              <a:rPr lang="en-US" dirty="0">
                <a:solidFill>
                  <a:srgbClr val="0070C0"/>
                </a:solidFill>
              </a:rPr>
              <a:t>Deep Autoencoders – Use cases</a:t>
            </a:r>
          </a:p>
        </p:txBody>
      </p:sp>
      <p:cxnSp>
        <p:nvCxnSpPr>
          <p:cNvPr id="11" name="Straight Connector 10">
            <a:extLst>
              <a:ext uri="{FF2B5EF4-FFF2-40B4-BE49-F238E27FC236}">
                <a16:creationId xmlns:a16="http://schemas.microsoft.com/office/drawing/2014/main" id="{952ABCE6-0B61-4B44-9016-F0ABB8F75B2A}"/>
              </a:ext>
            </a:extLst>
          </p:cNvPr>
          <p:cNvCxnSpPr/>
          <p:nvPr/>
        </p:nvCxnSpPr>
        <p:spPr>
          <a:xfrm>
            <a:off x="685800" y="1794933"/>
            <a:ext cx="10131426" cy="127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CDF910E1-458E-4628-A36F-F85CBECDCF1D}"/>
              </a:ext>
            </a:extLst>
          </p:cNvPr>
          <p:cNvSpPr>
            <a:spLocks noGrp="1"/>
          </p:cNvSpPr>
          <p:nvPr>
            <p:ph sz="half" idx="1"/>
          </p:nvPr>
        </p:nvSpPr>
        <p:spPr>
          <a:xfrm>
            <a:off x="685801" y="2017988"/>
            <a:ext cx="7428389" cy="2725154"/>
          </a:xfrm>
        </p:spPr>
        <p:txBody>
          <a:bodyPr>
            <a:normAutofit/>
          </a:bodyPr>
          <a:lstStyle/>
          <a:p>
            <a:pPr>
              <a:buClr>
                <a:schemeClr val="bg1"/>
              </a:buClr>
              <a:buFont typeface="Wingdings" panose="05000000000000000000" pitchFamily="2" charset="2"/>
              <a:buChar char="§"/>
            </a:pPr>
            <a:r>
              <a:rPr lang="en-IN" dirty="0">
                <a:solidFill>
                  <a:schemeClr val="bg1"/>
                </a:solidFill>
              </a:rPr>
              <a:t>Image search - </a:t>
            </a:r>
            <a:r>
              <a:rPr lang="en-US" dirty="0">
                <a:solidFill>
                  <a:schemeClr val="bg1"/>
                </a:solidFill>
              </a:rPr>
              <a:t>capable of compressing images into 30 number vectors.</a:t>
            </a:r>
            <a:endParaRPr lang="en-IN" dirty="0">
              <a:solidFill>
                <a:schemeClr val="bg1"/>
              </a:solidFill>
            </a:endParaRPr>
          </a:p>
          <a:p>
            <a:pPr>
              <a:buClr>
                <a:schemeClr val="bg1"/>
              </a:buClr>
              <a:buFont typeface="Wingdings" panose="05000000000000000000" pitchFamily="2" charset="2"/>
              <a:buChar char="§"/>
            </a:pPr>
            <a:r>
              <a:rPr lang="en-US" dirty="0">
                <a:solidFill>
                  <a:schemeClr val="bg1"/>
                </a:solidFill>
              </a:rPr>
              <a:t>topic modeling, or statistically modeling abstract topics that are distributed across a collection of documents</a:t>
            </a:r>
          </a:p>
          <a:p>
            <a:pPr>
              <a:buClr>
                <a:schemeClr val="bg1"/>
              </a:buClr>
              <a:buFont typeface="Wingdings" panose="05000000000000000000" pitchFamily="2" charset="2"/>
              <a:buChar char="§"/>
            </a:pPr>
            <a:r>
              <a:rPr lang="en-US" dirty="0">
                <a:solidFill>
                  <a:schemeClr val="bg1"/>
                </a:solidFill>
              </a:rPr>
              <a:t>Data compression - Semantic hashing is a method to map documents to a code e.g., 32-bit memory address so documents with semantically closed content will be mapped to close addresses.</a:t>
            </a:r>
            <a:endParaRPr lang="en-IN" dirty="0">
              <a:solidFill>
                <a:schemeClr val="bg1"/>
              </a:solidFill>
            </a:endParaRPr>
          </a:p>
        </p:txBody>
      </p:sp>
    </p:spTree>
    <p:extLst>
      <p:ext uri="{BB962C8B-B14F-4D97-AF65-F5344CB8AC3E}">
        <p14:creationId xmlns:p14="http://schemas.microsoft.com/office/powerpoint/2010/main" val="1686604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F8697E-E1FD-4905-8506-6AC30B72C471}"/>
              </a:ext>
            </a:extLst>
          </p:cNvPr>
          <p:cNvSpPr>
            <a:spLocks noGrp="1"/>
          </p:cNvSpPr>
          <p:nvPr/>
        </p:nvSpPr>
        <p:spPr>
          <a:xfrm>
            <a:off x="685801" y="655461"/>
            <a:ext cx="10131425" cy="11394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baseline="0">
                <a:solidFill>
                  <a:schemeClr val="tx2"/>
                </a:solidFill>
                <a:latin typeface="+mn-lt"/>
                <a:ea typeface="+mj-ea"/>
                <a:cs typeface="+mj-cs"/>
              </a:defRPr>
            </a:lvl1pPr>
          </a:lstStyle>
          <a:p>
            <a:pPr algn="l"/>
            <a:r>
              <a:rPr lang="en-US" dirty="0">
                <a:solidFill>
                  <a:srgbClr val="0070C0"/>
                </a:solidFill>
              </a:rPr>
              <a:t>Contractive Autoencoders</a:t>
            </a:r>
          </a:p>
        </p:txBody>
      </p:sp>
      <p:cxnSp>
        <p:nvCxnSpPr>
          <p:cNvPr id="11" name="Straight Connector 10">
            <a:extLst>
              <a:ext uri="{FF2B5EF4-FFF2-40B4-BE49-F238E27FC236}">
                <a16:creationId xmlns:a16="http://schemas.microsoft.com/office/drawing/2014/main" id="{AD428FB8-8EEC-4A27-83F1-DA787142B000}"/>
              </a:ext>
            </a:extLst>
          </p:cNvPr>
          <p:cNvCxnSpPr/>
          <p:nvPr/>
        </p:nvCxnSpPr>
        <p:spPr>
          <a:xfrm>
            <a:off x="685800" y="1794933"/>
            <a:ext cx="10131426" cy="127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0CB8C330-E6C3-4FC6-80F5-6C7D26DB47E4}"/>
              </a:ext>
            </a:extLst>
          </p:cNvPr>
          <p:cNvPicPr>
            <a:picLocks noGrp="1" noChangeAspect="1"/>
          </p:cNvPicPr>
          <p:nvPr>
            <p:ph sz="half" idx="2"/>
          </p:nvPr>
        </p:nvPicPr>
        <p:blipFill>
          <a:blip r:embed="rId2"/>
          <a:srcRect/>
          <a:stretch/>
        </p:blipFill>
        <p:spPr>
          <a:xfrm>
            <a:off x="5751513" y="2172389"/>
            <a:ext cx="6394588" cy="3344343"/>
          </a:xfrm>
        </p:spPr>
      </p:pic>
      <p:sp>
        <p:nvSpPr>
          <p:cNvPr id="3" name="Content Placeholder 2">
            <a:extLst>
              <a:ext uri="{FF2B5EF4-FFF2-40B4-BE49-F238E27FC236}">
                <a16:creationId xmlns:a16="http://schemas.microsoft.com/office/drawing/2014/main" id="{463F6224-1C9B-4B1E-B945-B86A0CE29CD2}"/>
              </a:ext>
            </a:extLst>
          </p:cNvPr>
          <p:cNvSpPr>
            <a:spLocks noGrp="1"/>
          </p:cNvSpPr>
          <p:nvPr>
            <p:ph sz="half" idx="1"/>
          </p:nvPr>
        </p:nvSpPr>
        <p:spPr>
          <a:xfrm>
            <a:off x="685800" y="2063971"/>
            <a:ext cx="5146828" cy="3561178"/>
          </a:xfrm>
        </p:spPr>
        <p:txBody>
          <a:bodyPr>
            <a:normAutofit/>
          </a:bodyPr>
          <a:lstStyle/>
          <a:p>
            <a:pPr>
              <a:buClr>
                <a:schemeClr val="bg1"/>
              </a:buClr>
              <a:buFont typeface="Wingdings" panose="05000000000000000000" pitchFamily="2" charset="2"/>
              <a:buChar char="q"/>
            </a:pPr>
            <a:r>
              <a:rPr lang="en-US" dirty="0">
                <a:solidFill>
                  <a:schemeClr val="bg1"/>
                </a:solidFill>
              </a:rPr>
              <a:t>The objective of a contractive autoencoder is to have a robust learned representation which is less sensitive to small variation in the data.</a:t>
            </a:r>
          </a:p>
          <a:p>
            <a:pPr>
              <a:buClr>
                <a:schemeClr val="bg1"/>
              </a:buClr>
              <a:buFont typeface="Wingdings" panose="05000000000000000000" pitchFamily="2" charset="2"/>
              <a:buChar char="q"/>
            </a:pPr>
            <a:r>
              <a:rPr lang="en-US" dirty="0">
                <a:solidFill>
                  <a:schemeClr val="bg1"/>
                </a:solidFill>
              </a:rPr>
              <a:t> Robustness of the representation for the data is done by applying a penalty term to the loss function. The penalty term is </a:t>
            </a:r>
            <a:r>
              <a:rPr lang="en-US" b="1" dirty="0" err="1">
                <a:solidFill>
                  <a:schemeClr val="bg1"/>
                </a:solidFill>
              </a:rPr>
              <a:t>Frobenius</a:t>
            </a:r>
            <a:r>
              <a:rPr lang="en-US" b="1" dirty="0">
                <a:solidFill>
                  <a:schemeClr val="bg1"/>
                </a:solidFill>
              </a:rPr>
              <a:t> norm of the Jacobian</a:t>
            </a:r>
            <a:r>
              <a:rPr lang="en-US" dirty="0">
                <a:solidFill>
                  <a:schemeClr val="bg1"/>
                </a:solidFill>
              </a:rPr>
              <a:t> </a:t>
            </a:r>
            <a:r>
              <a:rPr lang="en-US" b="1" dirty="0">
                <a:solidFill>
                  <a:schemeClr val="bg1"/>
                </a:solidFill>
              </a:rPr>
              <a:t>matrix </a:t>
            </a:r>
            <a:r>
              <a:rPr lang="en-US" dirty="0">
                <a:solidFill>
                  <a:schemeClr val="bg1"/>
                </a:solidFill>
              </a:rPr>
              <a:t>which is the sum of square of all elements</a:t>
            </a:r>
          </a:p>
        </p:txBody>
      </p:sp>
      <p:sp>
        <p:nvSpPr>
          <p:cNvPr id="10" name="Rectangle 9">
            <a:extLst>
              <a:ext uri="{FF2B5EF4-FFF2-40B4-BE49-F238E27FC236}">
                <a16:creationId xmlns:a16="http://schemas.microsoft.com/office/drawing/2014/main" id="{55048406-DA16-4C47-9D8F-B64F6C21CFFF}"/>
              </a:ext>
            </a:extLst>
          </p:cNvPr>
          <p:cNvSpPr/>
          <p:nvPr/>
        </p:nvSpPr>
        <p:spPr>
          <a:xfrm>
            <a:off x="7086279" y="5645672"/>
            <a:ext cx="1903085" cy="246221"/>
          </a:xfrm>
          <a:prstGeom prst="rect">
            <a:avLst/>
          </a:prstGeom>
        </p:spPr>
        <p:txBody>
          <a:bodyPr wrap="none">
            <a:spAutoFit/>
          </a:bodyPr>
          <a:lstStyle/>
          <a:p>
            <a:r>
              <a:rPr lang="en-IN" sz="1000" dirty="0">
                <a:solidFill>
                  <a:srgbClr val="00B0F0"/>
                </a:solidFill>
                <a:hlinkClick r:id="rId3">
                  <a:extLst>
                    <a:ext uri="{A12FA001-AC4F-418D-AE19-62706E023703}">
                      <ahyp:hlinkClr xmlns:ahyp="http://schemas.microsoft.com/office/drawing/2018/hyperlinkcolor" val="tx"/>
                    </a:ext>
                  </a:extLst>
                </a:hlinkClick>
              </a:rPr>
              <a:t>jeremyjordan.me/autoencoders/</a:t>
            </a:r>
            <a:endParaRPr lang="en-IN" sz="1000" dirty="0">
              <a:solidFill>
                <a:srgbClr val="00B0F0"/>
              </a:solidFill>
            </a:endParaRPr>
          </a:p>
        </p:txBody>
      </p:sp>
    </p:spTree>
    <p:extLst>
      <p:ext uri="{BB962C8B-B14F-4D97-AF65-F5344CB8AC3E}">
        <p14:creationId xmlns:p14="http://schemas.microsoft.com/office/powerpoint/2010/main" val="3611180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F8697E-E1FD-4905-8506-6AC30B72C471}"/>
              </a:ext>
            </a:extLst>
          </p:cNvPr>
          <p:cNvSpPr>
            <a:spLocks noGrp="1"/>
          </p:cNvSpPr>
          <p:nvPr/>
        </p:nvSpPr>
        <p:spPr>
          <a:xfrm>
            <a:off x="685801" y="655461"/>
            <a:ext cx="10131425" cy="11394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baseline="0">
                <a:solidFill>
                  <a:schemeClr val="tx2"/>
                </a:solidFill>
                <a:latin typeface="+mn-lt"/>
                <a:ea typeface="+mj-ea"/>
                <a:cs typeface="+mj-cs"/>
              </a:defRPr>
            </a:lvl1pPr>
          </a:lstStyle>
          <a:p>
            <a:pPr algn="l"/>
            <a:r>
              <a:rPr lang="en-US" dirty="0">
                <a:solidFill>
                  <a:srgbClr val="0070C0"/>
                </a:solidFill>
              </a:rPr>
              <a:t>Applications </a:t>
            </a:r>
          </a:p>
        </p:txBody>
      </p:sp>
      <p:cxnSp>
        <p:nvCxnSpPr>
          <p:cNvPr id="11" name="Straight Connector 10">
            <a:extLst>
              <a:ext uri="{FF2B5EF4-FFF2-40B4-BE49-F238E27FC236}">
                <a16:creationId xmlns:a16="http://schemas.microsoft.com/office/drawing/2014/main" id="{AD428FB8-8EEC-4A27-83F1-DA787142B000}"/>
              </a:ext>
            </a:extLst>
          </p:cNvPr>
          <p:cNvCxnSpPr/>
          <p:nvPr/>
        </p:nvCxnSpPr>
        <p:spPr>
          <a:xfrm>
            <a:off x="685800" y="1794933"/>
            <a:ext cx="10131426" cy="127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63F6224-1C9B-4B1E-B945-B86A0CE29CD2}"/>
              </a:ext>
            </a:extLst>
          </p:cNvPr>
          <p:cNvSpPr>
            <a:spLocks noGrp="1"/>
          </p:cNvSpPr>
          <p:nvPr>
            <p:ph sz="half" idx="1"/>
          </p:nvPr>
        </p:nvSpPr>
        <p:spPr>
          <a:xfrm>
            <a:off x="685800" y="2063971"/>
            <a:ext cx="5146828" cy="3561178"/>
          </a:xfrm>
        </p:spPr>
        <p:txBody>
          <a:bodyPr>
            <a:normAutofit/>
          </a:bodyPr>
          <a:lstStyle/>
          <a:p>
            <a:pPr fontAlgn="base"/>
            <a:r>
              <a:rPr lang="en-IN" dirty="0">
                <a:solidFill>
                  <a:schemeClr val="bg1"/>
                </a:solidFill>
              </a:rPr>
              <a:t>Anomaly detection</a:t>
            </a:r>
          </a:p>
          <a:p>
            <a:pPr fontAlgn="base"/>
            <a:r>
              <a:rPr lang="en-IN" dirty="0">
                <a:solidFill>
                  <a:schemeClr val="bg1"/>
                </a:solidFill>
              </a:rPr>
              <a:t>Data denoising (ex. images, audio)</a:t>
            </a:r>
          </a:p>
          <a:p>
            <a:pPr fontAlgn="base"/>
            <a:r>
              <a:rPr lang="en-IN" dirty="0">
                <a:solidFill>
                  <a:schemeClr val="bg1"/>
                </a:solidFill>
              </a:rPr>
              <a:t>Image inpainting</a:t>
            </a:r>
          </a:p>
          <a:p>
            <a:pPr fontAlgn="base"/>
            <a:r>
              <a:rPr lang="en-IN" dirty="0">
                <a:solidFill>
                  <a:schemeClr val="bg1"/>
                </a:solidFill>
              </a:rPr>
              <a:t>Information retrieval</a:t>
            </a:r>
          </a:p>
          <a:p>
            <a:pPr fontAlgn="base"/>
            <a:r>
              <a:rPr lang="en-IN" dirty="0">
                <a:solidFill>
                  <a:schemeClr val="bg1"/>
                </a:solidFill>
              </a:rPr>
              <a:t>Image </a:t>
            </a:r>
            <a:r>
              <a:rPr lang="en-IN" dirty="0" err="1">
                <a:solidFill>
                  <a:schemeClr val="bg1"/>
                </a:solidFill>
              </a:rPr>
              <a:t>coloring</a:t>
            </a:r>
            <a:r>
              <a:rPr lang="en-IN" dirty="0">
                <a:solidFill>
                  <a:schemeClr val="bg1"/>
                </a:solidFill>
              </a:rPr>
              <a:t> </a:t>
            </a:r>
          </a:p>
          <a:p>
            <a:pPr fontAlgn="base"/>
            <a:r>
              <a:rPr lang="en-IN" dirty="0">
                <a:solidFill>
                  <a:schemeClr val="bg1"/>
                </a:solidFill>
              </a:rPr>
              <a:t>Feature variation</a:t>
            </a:r>
          </a:p>
          <a:p>
            <a:pPr fontAlgn="base"/>
            <a:r>
              <a:rPr lang="en-IN" dirty="0">
                <a:solidFill>
                  <a:schemeClr val="bg1"/>
                </a:solidFill>
              </a:rPr>
              <a:t>Watermark removal</a:t>
            </a:r>
          </a:p>
        </p:txBody>
      </p:sp>
      <p:sp>
        <p:nvSpPr>
          <p:cNvPr id="4" name="Content Placeholder 3">
            <a:extLst>
              <a:ext uri="{FF2B5EF4-FFF2-40B4-BE49-F238E27FC236}">
                <a16:creationId xmlns:a16="http://schemas.microsoft.com/office/drawing/2014/main" id="{7CF69CDE-CB95-4F35-B52B-DC0DCE4AF705}"/>
              </a:ext>
            </a:extLst>
          </p:cNvPr>
          <p:cNvSpPr>
            <a:spLocks noGrp="1"/>
          </p:cNvSpPr>
          <p:nvPr>
            <p:ph sz="half" idx="2"/>
          </p:nvPr>
        </p:nvSpPr>
        <p:spPr>
          <a:xfrm>
            <a:off x="5832628" y="1944857"/>
            <a:ext cx="4995332" cy="3649133"/>
          </a:xfrm>
        </p:spPr>
        <p:txBody>
          <a:bodyPr/>
          <a:lstStyle/>
          <a:p>
            <a:endParaRPr lang="en-IN" dirty="0"/>
          </a:p>
        </p:txBody>
      </p:sp>
    </p:spTree>
    <p:extLst>
      <p:ext uri="{BB962C8B-B14F-4D97-AF65-F5344CB8AC3E}">
        <p14:creationId xmlns:p14="http://schemas.microsoft.com/office/powerpoint/2010/main" val="2039387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AE2DEE1-CF0A-4A6B-A967-9624AA85242D}"/>
              </a:ext>
            </a:extLst>
          </p:cNvPr>
          <p:cNvSpPr txBox="1">
            <a:spLocks/>
          </p:cNvSpPr>
          <p:nvPr/>
        </p:nvSpPr>
        <p:spPr>
          <a:xfrm>
            <a:off x="685800" y="1807633"/>
            <a:ext cx="10131425" cy="3649133"/>
          </a:xfrm>
          <a:prstGeom prst="rect">
            <a:avLst/>
          </a:prstGeom>
          <a:solidFill>
            <a:schemeClr val="tx1"/>
          </a:solidFill>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lvl="1">
              <a:lnSpc>
                <a:spcPct val="150000"/>
              </a:lnSpc>
              <a:spcBef>
                <a:spcPts val="600"/>
              </a:spcBef>
              <a:spcAft>
                <a:spcPts val="0"/>
              </a:spcAft>
              <a:buClr>
                <a:srgbClr val="0070C0"/>
              </a:buClr>
              <a:buFont typeface="Wingdings" panose="05000000000000000000" pitchFamily="2" charset="2"/>
              <a:buChar char="Ø"/>
            </a:pPr>
            <a:r>
              <a:rPr lang="en-US" sz="2200" dirty="0">
                <a:solidFill>
                  <a:srgbClr val="0070C0"/>
                </a:solidFill>
                <a:latin typeface="Muli"/>
                <a:ea typeface="Muli"/>
                <a:cs typeface="Muli"/>
                <a:sym typeface="Muli"/>
              </a:rPr>
              <a:t>Why Autoencoders </a:t>
            </a:r>
          </a:p>
          <a:p>
            <a:pPr lvl="1">
              <a:lnSpc>
                <a:spcPct val="150000"/>
              </a:lnSpc>
              <a:spcBef>
                <a:spcPts val="600"/>
              </a:spcBef>
              <a:spcAft>
                <a:spcPts val="0"/>
              </a:spcAft>
              <a:buClr>
                <a:srgbClr val="0070C0"/>
              </a:buClr>
              <a:buFont typeface="Wingdings" panose="05000000000000000000" pitchFamily="2" charset="2"/>
              <a:buChar char="Ø"/>
            </a:pPr>
            <a:r>
              <a:rPr lang="en-US" sz="2200" dirty="0">
                <a:solidFill>
                  <a:srgbClr val="0070C0"/>
                </a:solidFill>
                <a:latin typeface="Muli"/>
                <a:ea typeface="Muli"/>
                <a:cs typeface="Muli"/>
                <a:sym typeface="Muli"/>
              </a:rPr>
              <a:t>What are Autoencoders</a:t>
            </a:r>
          </a:p>
          <a:p>
            <a:pPr lvl="1">
              <a:lnSpc>
                <a:spcPct val="150000"/>
              </a:lnSpc>
              <a:spcBef>
                <a:spcPts val="600"/>
              </a:spcBef>
              <a:spcAft>
                <a:spcPts val="0"/>
              </a:spcAft>
              <a:buClr>
                <a:srgbClr val="0070C0"/>
              </a:buClr>
              <a:buFont typeface="Wingdings" panose="05000000000000000000" pitchFamily="2" charset="2"/>
              <a:buChar char="Ø"/>
            </a:pPr>
            <a:r>
              <a:rPr lang="en-US" sz="2200" dirty="0">
                <a:solidFill>
                  <a:srgbClr val="0070C0"/>
                </a:solidFill>
                <a:latin typeface="Muli"/>
                <a:ea typeface="Muli"/>
                <a:cs typeface="Muli"/>
                <a:sym typeface="Muli"/>
              </a:rPr>
              <a:t>Autoencoders training</a:t>
            </a:r>
          </a:p>
          <a:p>
            <a:pPr lvl="1">
              <a:lnSpc>
                <a:spcPct val="150000"/>
              </a:lnSpc>
              <a:spcBef>
                <a:spcPts val="600"/>
              </a:spcBef>
              <a:spcAft>
                <a:spcPts val="0"/>
              </a:spcAft>
              <a:buClr>
                <a:srgbClr val="0070C0"/>
              </a:buClr>
              <a:buFont typeface="Wingdings" panose="05000000000000000000" pitchFamily="2" charset="2"/>
              <a:buChar char="Ø"/>
            </a:pPr>
            <a:r>
              <a:rPr lang="en-US" sz="2200" dirty="0">
                <a:solidFill>
                  <a:srgbClr val="0070C0"/>
                </a:solidFill>
                <a:latin typeface="Muli"/>
                <a:ea typeface="Muli"/>
                <a:cs typeface="Muli"/>
                <a:sym typeface="Muli"/>
              </a:rPr>
              <a:t>Properties of Autoencoders</a:t>
            </a:r>
          </a:p>
          <a:p>
            <a:pPr lvl="1">
              <a:lnSpc>
                <a:spcPct val="150000"/>
              </a:lnSpc>
              <a:spcBef>
                <a:spcPts val="600"/>
              </a:spcBef>
              <a:spcAft>
                <a:spcPts val="0"/>
              </a:spcAft>
              <a:buClr>
                <a:srgbClr val="0070C0"/>
              </a:buClr>
              <a:buFont typeface="Wingdings" panose="05000000000000000000" pitchFamily="2" charset="2"/>
              <a:buChar char="Ø"/>
            </a:pPr>
            <a:r>
              <a:rPr lang="en-US" sz="2200" dirty="0">
                <a:solidFill>
                  <a:srgbClr val="0070C0"/>
                </a:solidFill>
                <a:latin typeface="Muli"/>
                <a:ea typeface="Muli"/>
                <a:cs typeface="Muli"/>
                <a:sym typeface="Muli"/>
              </a:rPr>
              <a:t> Types of Autoencoders</a:t>
            </a:r>
          </a:p>
          <a:p>
            <a:pPr lvl="1">
              <a:lnSpc>
                <a:spcPct val="150000"/>
              </a:lnSpc>
              <a:spcBef>
                <a:spcPts val="600"/>
              </a:spcBef>
              <a:spcAft>
                <a:spcPts val="0"/>
              </a:spcAft>
              <a:buClr>
                <a:srgbClr val="0070C0"/>
              </a:buClr>
              <a:buFont typeface="Wingdings" panose="05000000000000000000" pitchFamily="2" charset="2"/>
              <a:buChar char="Ø"/>
            </a:pPr>
            <a:r>
              <a:rPr lang="en-US" sz="2200" dirty="0">
                <a:solidFill>
                  <a:srgbClr val="0070C0"/>
                </a:solidFill>
                <a:latin typeface="Muli"/>
                <a:ea typeface="Muli"/>
                <a:cs typeface="Muli"/>
                <a:sym typeface="Muli"/>
              </a:rPr>
              <a:t> Applications of Autoencoders</a:t>
            </a:r>
          </a:p>
        </p:txBody>
      </p:sp>
      <p:sp>
        <p:nvSpPr>
          <p:cNvPr id="7" name="Title 1">
            <a:extLst>
              <a:ext uri="{FF2B5EF4-FFF2-40B4-BE49-F238E27FC236}">
                <a16:creationId xmlns:a16="http://schemas.microsoft.com/office/drawing/2014/main" id="{21F8697E-E1FD-4905-8506-6AC30B72C471}"/>
              </a:ext>
            </a:extLst>
          </p:cNvPr>
          <p:cNvSpPr>
            <a:spLocks noGrp="1"/>
          </p:cNvSpPr>
          <p:nvPr/>
        </p:nvSpPr>
        <p:spPr>
          <a:xfrm>
            <a:off x="685801" y="655461"/>
            <a:ext cx="10131425" cy="11394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baseline="0">
                <a:solidFill>
                  <a:schemeClr val="tx2"/>
                </a:solidFill>
                <a:latin typeface="+mn-lt"/>
                <a:ea typeface="+mj-ea"/>
                <a:cs typeface="+mj-cs"/>
              </a:defRPr>
            </a:lvl1pPr>
          </a:lstStyle>
          <a:p>
            <a:pPr algn="l"/>
            <a:r>
              <a:rPr lang="en-US" dirty="0">
                <a:solidFill>
                  <a:srgbClr val="0070C0"/>
                </a:solidFill>
              </a:rPr>
              <a:t>Agenda</a:t>
            </a:r>
          </a:p>
        </p:txBody>
      </p:sp>
      <p:cxnSp>
        <p:nvCxnSpPr>
          <p:cNvPr id="11" name="Straight Connector 10">
            <a:extLst>
              <a:ext uri="{FF2B5EF4-FFF2-40B4-BE49-F238E27FC236}">
                <a16:creationId xmlns:a16="http://schemas.microsoft.com/office/drawing/2014/main" id="{952ABCE6-0B61-4B44-9016-F0ABB8F75B2A}"/>
              </a:ext>
            </a:extLst>
          </p:cNvPr>
          <p:cNvCxnSpPr/>
          <p:nvPr/>
        </p:nvCxnSpPr>
        <p:spPr>
          <a:xfrm>
            <a:off x="685800" y="1794933"/>
            <a:ext cx="10131426" cy="127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085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D5A8-21C2-4831-8A2C-74B2675CF9D5}"/>
              </a:ext>
            </a:extLst>
          </p:cNvPr>
          <p:cNvSpPr>
            <a:spLocks noGrp="1"/>
          </p:cNvSpPr>
          <p:nvPr>
            <p:ph type="title"/>
          </p:nvPr>
        </p:nvSpPr>
        <p:spPr/>
        <p:txBody>
          <a:bodyPr/>
          <a:lstStyle/>
          <a:p>
            <a:r>
              <a:rPr lang="en-IN" dirty="0" err="1">
                <a:solidFill>
                  <a:schemeClr val="bg1"/>
                </a:solidFill>
              </a:rPr>
              <a:t>fdgd</a:t>
            </a:r>
            <a:endParaRPr lang="en-IN" dirty="0">
              <a:solidFill>
                <a:schemeClr val="bg1"/>
              </a:solidFill>
            </a:endParaRPr>
          </a:p>
        </p:txBody>
      </p:sp>
      <p:sp>
        <p:nvSpPr>
          <p:cNvPr id="3" name="Content Placeholder 2">
            <a:extLst>
              <a:ext uri="{FF2B5EF4-FFF2-40B4-BE49-F238E27FC236}">
                <a16:creationId xmlns:a16="http://schemas.microsoft.com/office/drawing/2014/main" id="{BB6532D5-647B-455E-AC91-161F1279E52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96783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Numbered List and 3 Banners for PowerPoint</a:t>
            </a:r>
          </a:p>
        </p:txBody>
      </p:sp>
      <p:sp>
        <p:nvSpPr>
          <p:cNvPr id="50" name="Freeform: Shape 49"/>
          <p:cNvSpPr/>
          <p:nvPr/>
        </p:nvSpPr>
        <p:spPr>
          <a:xfrm rot="158526">
            <a:off x="4622611" y="1727054"/>
            <a:ext cx="4141527" cy="655754"/>
          </a:xfrm>
          <a:custGeom>
            <a:avLst/>
            <a:gdLst>
              <a:gd name="connsiteX0" fmla="*/ 0 w 4258374"/>
              <a:gd name="connsiteY0" fmla="*/ 0 h 674255"/>
              <a:gd name="connsiteX1" fmla="*/ 4258374 w 4258374"/>
              <a:gd name="connsiteY1" fmla="*/ 0 h 674255"/>
              <a:gd name="connsiteX2" fmla="*/ 4258374 w 4258374"/>
              <a:gd name="connsiteY2" fmla="*/ 196321 h 674255"/>
              <a:gd name="connsiteX3" fmla="*/ 3938879 w 4258374"/>
              <a:gd name="connsiteY3" fmla="*/ 674255 h 674255"/>
              <a:gd name="connsiteX4" fmla="*/ 0 w 4258374"/>
              <a:gd name="connsiteY4" fmla="*/ 674255 h 674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374" h="674255">
                <a:moveTo>
                  <a:pt x="0" y="0"/>
                </a:moveTo>
                <a:lnTo>
                  <a:pt x="4258374" y="0"/>
                </a:lnTo>
                <a:lnTo>
                  <a:pt x="4258374" y="196321"/>
                </a:lnTo>
                <a:lnTo>
                  <a:pt x="3938879" y="674255"/>
                </a:lnTo>
                <a:lnTo>
                  <a:pt x="0" y="674255"/>
                </a:lnTo>
                <a:close/>
              </a:path>
            </a:pathLst>
          </a:custGeom>
          <a:ln>
            <a:noFill/>
          </a:ln>
          <a:effectLst>
            <a:outerShdw blurRad="317500" dist="3175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Freeform: Shape 43"/>
          <p:cNvSpPr/>
          <p:nvPr/>
        </p:nvSpPr>
        <p:spPr>
          <a:xfrm flipV="1">
            <a:off x="6411028" y="1498777"/>
            <a:ext cx="3170973" cy="979139"/>
          </a:xfrm>
          <a:custGeom>
            <a:avLst/>
            <a:gdLst>
              <a:gd name="connsiteX0" fmla="*/ 2521527 w 3260437"/>
              <a:gd name="connsiteY0" fmla="*/ 1027545 h 1027545"/>
              <a:gd name="connsiteX1" fmla="*/ 3260437 w 3260437"/>
              <a:gd name="connsiteY1" fmla="*/ 1027545 h 1027545"/>
              <a:gd name="connsiteX2" fmla="*/ 2521527 w 3260437"/>
              <a:gd name="connsiteY2" fmla="*/ 0 h 1027545"/>
              <a:gd name="connsiteX3" fmla="*/ 2521527 w 3260437"/>
              <a:gd name="connsiteY3" fmla="*/ 2306 h 1027545"/>
              <a:gd name="connsiteX4" fmla="*/ 0 w 3260437"/>
              <a:gd name="connsiteY4" fmla="*/ 2306 h 1027545"/>
              <a:gd name="connsiteX5" fmla="*/ 0 w 3260437"/>
              <a:gd name="connsiteY5" fmla="*/ 1027543 h 1027545"/>
              <a:gd name="connsiteX6" fmla="*/ 2521527 w 3260437"/>
              <a:gd name="connsiteY6" fmla="*/ 1027543 h 1027545"/>
              <a:gd name="connsiteX0" fmla="*/ 2521527 w 3260437"/>
              <a:gd name="connsiteY0" fmla="*/ 1027543 h 1027545"/>
              <a:gd name="connsiteX1" fmla="*/ 3260437 w 3260437"/>
              <a:gd name="connsiteY1" fmla="*/ 1027545 h 1027545"/>
              <a:gd name="connsiteX2" fmla="*/ 2521527 w 3260437"/>
              <a:gd name="connsiteY2" fmla="*/ 0 h 1027545"/>
              <a:gd name="connsiteX3" fmla="*/ 2521527 w 3260437"/>
              <a:gd name="connsiteY3" fmla="*/ 2306 h 1027545"/>
              <a:gd name="connsiteX4" fmla="*/ 0 w 3260437"/>
              <a:gd name="connsiteY4" fmla="*/ 2306 h 1027545"/>
              <a:gd name="connsiteX5" fmla="*/ 0 w 3260437"/>
              <a:gd name="connsiteY5" fmla="*/ 1027543 h 1027545"/>
              <a:gd name="connsiteX6" fmla="*/ 2521527 w 3260437"/>
              <a:gd name="connsiteY6" fmla="*/ 1027543 h 102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0437" h="1027545">
                <a:moveTo>
                  <a:pt x="2521527" y="1027543"/>
                </a:moveTo>
                <a:lnTo>
                  <a:pt x="3260437" y="1027545"/>
                </a:lnTo>
                <a:lnTo>
                  <a:pt x="2521527" y="0"/>
                </a:lnTo>
                <a:lnTo>
                  <a:pt x="2521527" y="2306"/>
                </a:lnTo>
                <a:lnTo>
                  <a:pt x="0" y="2306"/>
                </a:lnTo>
                <a:lnTo>
                  <a:pt x="0" y="1027543"/>
                </a:lnTo>
                <a:lnTo>
                  <a:pt x="2521527" y="102754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7" name="Freeform: Shape 46"/>
          <p:cNvSpPr/>
          <p:nvPr/>
        </p:nvSpPr>
        <p:spPr>
          <a:xfrm flipV="1">
            <a:off x="4659190" y="1498777"/>
            <a:ext cx="1895566" cy="979139"/>
          </a:xfrm>
          <a:custGeom>
            <a:avLst/>
            <a:gdLst>
              <a:gd name="connsiteX0" fmla="*/ 0 w 1348509"/>
              <a:gd name="connsiteY0" fmla="*/ 1004502 h 1004502"/>
              <a:gd name="connsiteX1" fmla="*/ 1348509 w 1348509"/>
              <a:gd name="connsiteY1" fmla="*/ 1004502 h 1004502"/>
              <a:gd name="connsiteX2" fmla="*/ 1348509 w 1348509"/>
              <a:gd name="connsiteY2" fmla="*/ 0 h 1004502"/>
              <a:gd name="connsiteX3" fmla="*/ 0 w 1348509"/>
              <a:gd name="connsiteY3" fmla="*/ 0 h 1004502"/>
            </a:gdLst>
            <a:ahLst/>
            <a:cxnLst>
              <a:cxn ang="0">
                <a:pos x="connsiteX0" y="connsiteY0"/>
              </a:cxn>
              <a:cxn ang="0">
                <a:pos x="connsiteX1" y="connsiteY1"/>
              </a:cxn>
              <a:cxn ang="0">
                <a:pos x="connsiteX2" y="connsiteY2"/>
              </a:cxn>
              <a:cxn ang="0">
                <a:pos x="connsiteX3" y="connsiteY3"/>
              </a:cxn>
            </a:cxnLst>
            <a:rect l="l" t="t" r="r" b="b"/>
            <a:pathLst>
              <a:path w="1348509" h="1004502">
                <a:moveTo>
                  <a:pt x="0" y="1004502"/>
                </a:moveTo>
                <a:lnTo>
                  <a:pt x="1348509" y="1004502"/>
                </a:lnTo>
                <a:lnTo>
                  <a:pt x="1348509" y="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9" name="Rectangle 38"/>
          <p:cNvSpPr/>
          <p:nvPr/>
        </p:nvSpPr>
        <p:spPr>
          <a:xfrm>
            <a:off x="3590390" y="2001821"/>
            <a:ext cx="1311507" cy="6467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7" name="Rectangle 6"/>
          <p:cNvSpPr/>
          <p:nvPr/>
        </p:nvSpPr>
        <p:spPr>
          <a:xfrm>
            <a:off x="3590390" y="1337085"/>
            <a:ext cx="1311507" cy="673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8" name="Frame 7"/>
          <p:cNvSpPr/>
          <p:nvPr/>
        </p:nvSpPr>
        <p:spPr>
          <a:xfrm>
            <a:off x="3590390" y="1337084"/>
            <a:ext cx="1311507" cy="1311507"/>
          </a:xfrm>
          <a:prstGeom prst="frame">
            <a:avLst/>
          </a:prstGeom>
          <a:solidFill>
            <a:schemeClr val="bg1"/>
          </a:solidFill>
          <a:ln>
            <a:noFill/>
          </a:ln>
          <a:effectLst>
            <a:outerShdw blurRad="317500" dist="508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6" name="Freeform: Shape 55"/>
          <p:cNvSpPr/>
          <p:nvPr/>
        </p:nvSpPr>
        <p:spPr>
          <a:xfrm rot="21441474" flipH="1">
            <a:off x="3428184" y="3390401"/>
            <a:ext cx="4143141" cy="655754"/>
          </a:xfrm>
          <a:custGeom>
            <a:avLst/>
            <a:gdLst>
              <a:gd name="connsiteX0" fmla="*/ 0 w 4258374"/>
              <a:gd name="connsiteY0" fmla="*/ 0 h 674255"/>
              <a:gd name="connsiteX1" fmla="*/ 4258374 w 4258374"/>
              <a:gd name="connsiteY1" fmla="*/ 0 h 674255"/>
              <a:gd name="connsiteX2" fmla="*/ 4258374 w 4258374"/>
              <a:gd name="connsiteY2" fmla="*/ 196321 h 674255"/>
              <a:gd name="connsiteX3" fmla="*/ 3938879 w 4258374"/>
              <a:gd name="connsiteY3" fmla="*/ 674255 h 674255"/>
              <a:gd name="connsiteX4" fmla="*/ 0 w 4258374"/>
              <a:gd name="connsiteY4" fmla="*/ 674255 h 674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374" h="674255">
                <a:moveTo>
                  <a:pt x="0" y="0"/>
                </a:moveTo>
                <a:lnTo>
                  <a:pt x="4258374" y="0"/>
                </a:lnTo>
                <a:lnTo>
                  <a:pt x="4258374" y="196321"/>
                </a:lnTo>
                <a:lnTo>
                  <a:pt x="3938879" y="674255"/>
                </a:lnTo>
                <a:lnTo>
                  <a:pt x="0" y="674255"/>
                </a:lnTo>
                <a:close/>
              </a:path>
            </a:pathLst>
          </a:custGeom>
          <a:ln>
            <a:noFill/>
          </a:ln>
          <a:effectLst>
            <a:outerShdw blurRad="317500" dist="3175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9" name="Freeform: Shape 58"/>
          <p:cNvSpPr/>
          <p:nvPr/>
        </p:nvSpPr>
        <p:spPr>
          <a:xfrm flipH="1" flipV="1">
            <a:off x="2610002" y="3162124"/>
            <a:ext cx="3172207" cy="979139"/>
          </a:xfrm>
          <a:custGeom>
            <a:avLst/>
            <a:gdLst>
              <a:gd name="connsiteX0" fmla="*/ 2521527 w 3260437"/>
              <a:gd name="connsiteY0" fmla="*/ 1027545 h 1027545"/>
              <a:gd name="connsiteX1" fmla="*/ 3260437 w 3260437"/>
              <a:gd name="connsiteY1" fmla="*/ 1027545 h 1027545"/>
              <a:gd name="connsiteX2" fmla="*/ 2521527 w 3260437"/>
              <a:gd name="connsiteY2" fmla="*/ 0 h 1027545"/>
              <a:gd name="connsiteX3" fmla="*/ 2521527 w 3260437"/>
              <a:gd name="connsiteY3" fmla="*/ 2306 h 1027545"/>
              <a:gd name="connsiteX4" fmla="*/ 0 w 3260437"/>
              <a:gd name="connsiteY4" fmla="*/ 2306 h 1027545"/>
              <a:gd name="connsiteX5" fmla="*/ 0 w 3260437"/>
              <a:gd name="connsiteY5" fmla="*/ 1027543 h 1027545"/>
              <a:gd name="connsiteX6" fmla="*/ 2521527 w 3260437"/>
              <a:gd name="connsiteY6" fmla="*/ 1027543 h 1027545"/>
              <a:gd name="connsiteX0" fmla="*/ 2521527 w 3260437"/>
              <a:gd name="connsiteY0" fmla="*/ 1027543 h 1027545"/>
              <a:gd name="connsiteX1" fmla="*/ 3260437 w 3260437"/>
              <a:gd name="connsiteY1" fmla="*/ 1027545 h 1027545"/>
              <a:gd name="connsiteX2" fmla="*/ 2521527 w 3260437"/>
              <a:gd name="connsiteY2" fmla="*/ 0 h 1027545"/>
              <a:gd name="connsiteX3" fmla="*/ 2521527 w 3260437"/>
              <a:gd name="connsiteY3" fmla="*/ 2306 h 1027545"/>
              <a:gd name="connsiteX4" fmla="*/ 0 w 3260437"/>
              <a:gd name="connsiteY4" fmla="*/ 2306 h 1027545"/>
              <a:gd name="connsiteX5" fmla="*/ 0 w 3260437"/>
              <a:gd name="connsiteY5" fmla="*/ 1027543 h 1027545"/>
              <a:gd name="connsiteX6" fmla="*/ 2521527 w 3260437"/>
              <a:gd name="connsiteY6" fmla="*/ 1027543 h 102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0437" h="1027545">
                <a:moveTo>
                  <a:pt x="2521527" y="1027543"/>
                </a:moveTo>
                <a:lnTo>
                  <a:pt x="3260437" y="1027545"/>
                </a:lnTo>
                <a:lnTo>
                  <a:pt x="2521527" y="0"/>
                </a:lnTo>
                <a:lnTo>
                  <a:pt x="2521527" y="2306"/>
                </a:lnTo>
                <a:lnTo>
                  <a:pt x="0" y="2306"/>
                </a:lnTo>
                <a:lnTo>
                  <a:pt x="0" y="1027543"/>
                </a:lnTo>
                <a:lnTo>
                  <a:pt x="2521527" y="10275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1" name="Freeform: Shape 60"/>
          <p:cNvSpPr/>
          <p:nvPr/>
        </p:nvSpPr>
        <p:spPr>
          <a:xfrm flipH="1" flipV="1">
            <a:off x="5638425" y="3162124"/>
            <a:ext cx="1896304" cy="979139"/>
          </a:xfrm>
          <a:custGeom>
            <a:avLst/>
            <a:gdLst>
              <a:gd name="connsiteX0" fmla="*/ 0 w 1348509"/>
              <a:gd name="connsiteY0" fmla="*/ 1004502 h 1004502"/>
              <a:gd name="connsiteX1" fmla="*/ 1348509 w 1348509"/>
              <a:gd name="connsiteY1" fmla="*/ 1004502 h 1004502"/>
              <a:gd name="connsiteX2" fmla="*/ 1348509 w 1348509"/>
              <a:gd name="connsiteY2" fmla="*/ 0 h 1004502"/>
              <a:gd name="connsiteX3" fmla="*/ 0 w 1348509"/>
              <a:gd name="connsiteY3" fmla="*/ 0 h 1004502"/>
            </a:gdLst>
            <a:ahLst/>
            <a:cxnLst>
              <a:cxn ang="0">
                <a:pos x="connsiteX0" y="connsiteY0"/>
              </a:cxn>
              <a:cxn ang="0">
                <a:pos x="connsiteX1" y="connsiteY1"/>
              </a:cxn>
              <a:cxn ang="0">
                <a:pos x="connsiteX2" y="connsiteY2"/>
              </a:cxn>
              <a:cxn ang="0">
                <a:pos x="connsiteX3" y="connsiteY3"/>
              </a:cxn>
            </a:cxnLst>
            <a:rect l="l" t="t" r="r" b="b"/>
            <a:pathLst>
              <a:path w="1348509" h="1004502">
                <a:moveTo>
                  <a:pt x="0" y="1004502"/>
                </a:moveTo>
                <a:lnTo>
                  <a:pt x="1348509" y="1004502"/>
                </a:lnTo>
                <a:lnTo>
                  <a:pt x="134850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4" name="Rectangle 63"/>
          <p:cNvSpPr/>
          <p:nvPr/>
        </p:nvSpPr>
        <p:spPr>
          <a:xfrm flipH="1">
            <a:off x="7291927" y="3665170"/>
            <a:ext cx="1312018" cy="6467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6" name="Rectangle 65"/>
          <p:cNvSpPr/>
          <p:nvPr/>
        </p:nvSpPr>
        <p:spPr>
          <a:xfrm flipH="1">
            <a:off x="7291927" y="3000432"/>
            <a:ext cx="1312018" cy="673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9" name="Frame 68"/>
          <p:cNvSpPr/>
          <p:nvPr/>
        </p:nvSpPr>
        <p:spPr>
          <a:xfrm flipH="1">
            <a:off x="7291927" y="3000432"/>
            <a:ext cx="1312018" cy="1311507"/>
          </a:xfrm>
          <a:prstGeom prst="frame">
            <a:avLst/>
          </a:prstGeom>
          <a:solidFill>
            <a:schemeClr val="bg1"/>
          </a:solidFill>
          <a:ln>
            <a:noFill/>
          </a:ln>
          <a:effectLst>
            <a:outerShdw blurRad="317500" dist="508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71" name="Freeform: Shape 70"/>
          <p:cNvSpPr/>
          <p:nvPr/>
        </p:nvSpPr>
        <p:spPr>
          <a:xfrm rot="158526">
            <a:off x="4622611" y="5053749"/>
            <a:ext cx="4141527" cy="655754"/>
          </a:xfrm>
          <a:custGeom>
            <a:avLst/>
            <a:gdLst>
              <a:gd name="connsiteX0" fmla="*/ 0 w 4258374"/>
              <a:gd name="connsiteY0" fmla="*/ 0 h 674255"/>
              <a:gd name="connsiteX1" fmla="*/ 4258374 w 4258374"/>
              <a:gd name="connsiteY1" fmla="*/ 0 h 674255"/>
              <a:gd name="connsiteX2" fmla="*/ 4258374 w 4258374"/>
              <a:gd name="connsiteY2" fmla="*/ 196321 h 674255"/>
              <a:gd name="connsiteX3" fmla="*/ 3938879 w 4258374"/>
              <a:gd name="connsiteY3" fmla="*/ 674255 h 674255"/>
              <a:gd name="connsiteX4" fmla="*/ 0 w 4258374"/>
              <a:gd name="connsiteY4" fmla="*/ 674255 h 674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374" h="674255">
                <a:moveTo>
                  <a:pt x="0" y="0"/>
                </a:moveTo>
                <a:lnTo>
                  <a:pt x="4258374" y="0"/>
                </a:lnTo>
                <a:lnTo>
                  <a:pt x="4258374" y="196321"/>
                </a:lnTo>
                <a:lnTo>
                  <a:pt x="3938879" y="674255"/>
                </a:lnTo>
                <a:lnTo>
                  <a:pt x="0" y="674255"/>
                </a:lnTo>
                <a:close/>
              </a:path>
            </a:pathLst>
          </a:custGeom>
          <a:ln>
            <a:noFill/>
          </a:ln>
          <a:effectLst>
            <a:outerShdw blurRad="317500" dist="3175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72" name="Freeform: Shape 71"/>
          <p:cNvSpPr/>
          <p:nvPr/>
        </p:nvSpPr>
        <p:spPr>
          <a:xfrm flipV="1">
            <a:off x="6411028" y="4825472"/>
            <a:ext cx="3170973" cy="979139"/>
          </a:xfrm>
          <a:custGeom>
            <a:avLst/>
            <a:gdLst>
              <a:gd name="connsiteX0" fmla="*/ 2521527 w 3260437"/>
              <a:gd name="connsiteY0" fmla="*/ 1027545 h 1027545"/>
              <a:gd name="connsiteX1" fmla="*/ 3260437 w 3260437"/>
              <a:gd name="connsiteY1" fmla="*/ 1027545 h 1027545"/>
              <a:gd name="connsiteX2" fmla="*/ 2521527 w 3260437"/>
              <a:gd name="connsiteY2" fmla="*/ 0 h 1027545"/>
              <a:gd name="connsiteX3" fmla="*/ 2521527 w 3260437"/>
              <a:gd name="connsiteY3" fmla="*/ 2306 h 1027545"/>
              <a:gd name="connsiteX4" fmla="*/ 0 w 3260437"/>
              <a:gd name="connsiteY4" fmla="*/ 2306 h 1027545"/>
              <a:gd name="connsiteX5" fmla="*/ 0 w 3260437"/>
              <a:gd name="connsiteY5" fmla="*/ 1027543 h 1027545"/>
              <a:gd name="connsiteX6" fmla="*/ 2521527 w 3260437"/>
              <a:gd name="connsiteY6" fmla="*/ 1027543 h 1027545"/>
              <a:gd name="connsiteX0" fmla="*/ 2521527 w 3260437"/>
              <a:gd name="connsiteY0" fmla="*/ 1027543 h 1027545"/>
              <a:gd name="connsiteX1" fmla="*/ 3260437 w 3260437"/>
              <a:gd name="connsiteY1" fmla="*/ 1027545 h 1027545"/>
              <a:gd name="connsiteX2" fmla="*/ 2521527 w 3260437"/>
              <a:gd name="connsiteY2" fmla="*/ 0 h 1027545"/>
              <a:gd name="connsiteX3" fmla="*/ 2521527 w 3260437"/>
              <a:gd name="connsiteY3" fmla="*/ 2306 h 1027545"/>
              <a:gd name="connsiteX4" fmla="*/ 0 w 3260437"/>
              <a:gd name="connsiteY4" fmla="*/ 2306 h 1027545"/>
              <a:gd name="connsiteX5" fmla="*/ 0 w 3260437"/>
              <a:gd name="connsiteY5" fmla="*/ 1027543 h 1027545"/>
              <a:gd name="connsiteX6" fmla="*/ 2521527 w 3260437"/>
              <a:gd name="connsiteY6" fmla="*/ 1027543 h 102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0437" h="1027545">
                <a:moveTo>
                  <a:pt x="2521527" y="1027543"/>
                </a:moveTo>
                <a:lnTo>
                  <a:pt x="3260437" y="1027545"/>
                </a:lnTo>
                <a:lnTo>
                  <a:pt x="2521527" y="0"/>
                </a:lnTo>
                <a:lnTo>
                  <a:pt x="2521527" y="2306"/>
                </a:lnTo>
                <a:lnTo>
                  <a:pt x="0" y="2306"/>
                </a:lnTo>
                <a:lnTo>
                  <a:pt x="0" y="1027543"/>
                </a:lnTo>
                <a:lnTo>
                  <a:pt x="2521527" y="102754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73" name="Freeform: Shape 72"/>
          <p:cNvSpPr/>
          <p:nvPr/>
        </p:nvSpPr>
        <p:spPr>
          <a:xfrm flipV="1">
            <a:off x="4659190" y="4825472"/>
            <a:ext cx="1895566" cy="979139"/>
          </a:xfrm>
          <a:custGeom>
            <a:avLst/>
            <a:gdLst>
              <a:gd name="connsiteX0" fmla="*/ 0 w 1348509"/>
              <a:gd name="connsiteY0" fmla="*/ 1004502 h 1004502"/>
              <a:gd name="connsiteX1" fmla="*/ 1348509 w 1348509"/>
              <a:gd name="connsiteY1" fmla="*/ 1004502 h 1004502"/>
              <a:gd name="connsiteX2" fmla="*/ 1348509 w 1348509"/>
              <a:gd name="connsiteY2" fmla="*/ 0 h 1004502"/>
              <a:gd name="connsiteX3" fmla="*/ 0 w 1348509"/>
              <a:gd name="connsiteY3" fmla="*/ 0 h 1004502"/>
            </a:gdLst>
            <a:ahLst/>
            <a:cxnLst>
              <a:cxn ang="0">
                <a:pos x="connsiteX0" y="connsiteY0"/>
              </a:cxn>
              <a:cxn ang="0">
                <a:pos x="connsiteX1" y="connsiteY1"/>
              </a:cxn>
              <a:cxn ang="0">
                <a:pos x="connsiteX2" y="connsiteY2"/>
              </a:cxn>
              <a:cxn ang="0">
                <a:pos x="connsiteX3" y="connsiteY3"/>
              </a:cxn>
            </a:cxnLst>
            <a:rect l="l" t="t" r="r" b="b"/>
            <a:pathLst>
              <a:path w="1348509" h="1004502">
                <a:moveTo>
                  <a:pt x="0" y="1004502"/>
                </a:moveTo>
                <a:lnTo>
                  <a:pt x="1348509" y="1004502"/>
                </a:lnTo>
                <a:lnTo>
                  <a:pt x="1348509" y="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86" name="Rectangle 85"/>
          <p:cNvSpPr/>
          <p:nvPr/>
        </p:nvSpPr>
        <p:spPr>
          <a:xfrm>
            <a:off x="3590390" y="5328517"/>
            <a:ext cx="1311507" cy="6467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88" name="Rectangle 87"/>
          <p:cNvSpPr/>
          <p:nvPr/>
        </p:nvSpPr>
        <p:spPr>
          <a:xfrm>
            <a:off x="3590390" y="4663781"/>
            <a:ext cx="1311507" cy="673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91" name="Frame 90"/>
          <p:cNvSpPr/>
          <p:nvPr/>
        </p:nvSpPr>
        <p:spPr>
          <a:xfrm>
            <a:off x="3590390" y="4663781"/>
            <a:ext cx="1311507" cy="1311507"/>
          </a:xfrm>
          <a:prstGeom prst="frame">
            <a:avLst/>
          </a:prstGeom>
          <a:solidFill>
            <a:schemeClr val="bg1"/>
          </a:solidFill>
          <a:ln>
            <a:noFill/>
          </a:ln>
          <a:effectLst>
            <a:outerShdw blurRad="317500" dist="508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7" name="TextBox 16"/>
          <p:cNvSpPr txBox="1"/>
          <p:nvPr/>
        </p:nvSpPr>
        <p:spPr>
          <a:xfrm>
            <a:off x="3890921" y="1630558"/>
            <a:ext cx="710451" cy="715581"/>
          </a:xfrm>
          <a:prstGeom prst="rect">
            <a:avLst/>
          </a:prstGeom>
          <a:noFill/>
        </p:spPr>
        <p:txBody>
          <a:bodyPr wrap="none" rtlCol="0" anchor="ctr">
            <a:spAutoFit/>
          </a:bodyPr>
          <a:lstStyle/>
          <a:p>
            <a:pPr algn="ctr"/>
            <a:r>
              <a:rPr lang="en-US" sz="4050" b="1">
                <a:solidFill>
                  <a:schemeClr val="bg1"/>
                </a:solidFill>
              </a:rPr>
              <a:t>01</a:t>
            </a:r>
          </a:p>
        </p:txBody>
      </p:sp>
      <p:sp>
        <p:nvSpPr>
          <p:cNvPr id="92" name="TextBox 91"/>
          <p:cNvSpPr txBox="1"/>
          <p:nvPr/>
        </p:nvSpPr>
        <p:spPr>
          <a:xfrm>
            <a:off x="7592712" y="3293904"/>
            <a:ext cx="710451" cy="715581"/>
          </a:xfrm>
          <a:prstGeom prst="rect">
            <a:avLst/>
          </a:prstGeom>
          <a:noFill/>
        </p:spPr>
        <p:txBody>
          <a:bodyPr wrap="none" rtlCol="0" anchor="ctr">
            <a:spAutoFit/>
          </a:bodyPr>
          <a:lstStyle/>
          <a:p>
            <a:pPr algn="ctr"/>
            <a:r>
              <a:rPr lang="en-US" sz="4050" b="1">
                <a:solidFill>
                  <a:schemeClr val="bg1"/>
                </a:solidFill>
              </a:rPr>
              <a:t>02</a:t>
            </a:r>
          </a:p>
        </p:txBody>
      </p:sp>
      <p:sp>
        <p:nvSpPr>
          <p:cNvPr id="93" name="TextBox 92"/>
          <p:cNvSpPr txBox="1"/>
          <p:nvPr/>
        </p:nvSpPr>
        <p:spPr>
          <a:xfrm>
            <a:off x="3890921" y="4957252"/>
            <a:ext cx="710451" cy="715581"/>
          </a:xfrm>
          <a:prstGeom prst="rect">
            <a:avLst/>
          </a:prstGeom>
          <a:noFill/>
        </p:spPr>
        <p:txBody>
          <a:bodyPr wrap="none" rtlCol="0" anchor="ctr">
            <a:spAutoFit/>
          </a:bodyPr>
          <a:lstStyle/>
          <a:p>
            <a:pPr algn="ctr"/>
            <a:r>
              <a:rPr lang="en-US" sz="4050" b="1">
                <a:solidFill>
                  <a:schemeClr val="bg1"/>
                </a:solidFill>
              </a:rPr>
              <a:t>03</a:t>
            </a:r>
          </a:p>
        </p:txBody>
      </p:sp>
      <p:grpSp>
        <p:nvGrpSpPr>
          <p:cNvPr id="94" name="Group 93"/>
          <p:cNvGrpSpPr/>
          <p:nvPr/>
        </p:nvGrpSpPr>
        <p:grpSpPr>
          <a:xfrm>
            <a:off x="5096398" y="1523684"/>
            <a:ext cx="3730146" cy="873536"/>
            <a:chOff x="7881041" y="1262778"/>
            <a:chExt cx="2937088" cy="898181"/>
          </a:xfrm>
        </p:grpSpPr>
        <p:sp>
          <p:nvSpPr>
            <p:cNvPr id="95" name="TextBox 94"/>
            <p:cNvSpPr txBox="1"/>
            <p:nvPr/>
          </p:nvSpPr>
          <p:spPr>
            <a:xfrm>
              <a:off x="7881041" y="1262778"/>
              <a:ext cx="2937088" cy="427220"/>
            </a:xfrm>
            <a:prstGeom prst="rect">
              <a:avLst/>
            </a:prstGeom>
            <a:noFill/>
          </p:spPr>
          <p:txBody>
            <a:bodyPr wrap="square" lIns="0" rtlCol="0" anchor="ctr">
              <a:spAutoFit/>
            </a:bodyPr>
            <a:lstStyle/>
            <a:p>
              <a:r>
                <a:rPr lang="en-US" sz="2100" b="1" dirty="0">
                  <a:solidFill>
                    <a:schemeClr val="tx1">
                      <a:lumMod val="75000"/>
                      <a:lumOff val="25000"/>
                    </a:schemeClr>
                  </a:solidFill>
                </a:rPr>
                <a:t>Lorem Ipsum</a:t>
              </a:r>
            </a:p>
          </p:txBody>
        </p:sp>
        <p:sp>
          <p:nvSpPr>
            <p:cNvPr id="96" name="TextBox 95"/>
            <p:cNvSpPr txBox="1"/>
            <p:nvPr/>
          </p:nvSpPr>
          <p:spPr>
            <a:xfrm>
              <a:off x="7888836" y="1622978"/>
              <a:ext cx="2929293" cy="537981"/>
            </a:xfrm>
            <a:prstGeom prst="rect">
              <a:avLst/>
            </a:prstGeom>
            <a:noFill/>
          </p:spPr>
          <p:txBody>
            <a:bodyPr wrap="square" lIns="0" rIns="0" rtlCol="0" anchor="t">
              <a:spAutoFit/>
            </a:bodyPr>
            <a:lstStyle/>
            <a:p>
              <a:pPr algn="just"/>
              <a:r>
                <a:rPr lang="en-US" sz="1400">
                  <a:solidFill>
                    <a:schemeClr val="tx1">
                      <a:lumMod val="75000"/>
                      <a:lumOff val="25000"/>
                    </a:schemeClr>
                  </a:solidFill>
                </a:rPr>
                <a:t>Lorem ipsum dolor sit amet, nibh est. A magna maecenas, quam magna nec quis, lorem nunc. </a:t>
              </a:r>
              <a:endParaRPr lang="en-US" sz="1400" dirty="0">
                <a:solidFill>
                  <a:schemeClr val="tx1">
                    <a:lumMod val="75000"/>
                    <a:lumOff val="25000"/>
                  </a:schemeClr>
                </a:solidFill>
              </a:endParaRPr>
            </a:p>
          </p:txBody>
        </p:sp>
      </p:grpSp>
      <p:grpSp>
        <p:nvGrpSpPr>
          <p:cNvPr id="97" name="Group 96"/>
          <p:cNvGrpSpPr/>
          <p:nvPr/>
        </p:nvGrpSpPr>
        <p:grpSpPr>
          <a:xfrm>
            <a:off x="3449391" y="3185965"/>
            <a:ext cx="3730146" cy="883830"/>
            <a:chOff x="7881041" y="1262778"/>
            <a:chExt cx="2937088" cy="908766"/>
          </a:xfrm>
        </p:grpSpPr>
        <p:sp>
          <p:nvSpPr>
            <p:cNvPr id="98" name="TextBox 97"/>
            <p:cNvSpPr txBox="1"/>
            <p:nvPr/>
          </p:nvSpPr>
          <p:spPr>
            <a:xfrm>
              <a:off x="7881041" y="1262778"/>
              <a:ext cx="2937088" cy="427221"/>
            </a:xfrm>
            <a:prstGeom prst="rect">
              <a:avLst/>
            </a:prstGeom>
            <a:noFill/>
          </p:spPr>
          <p:txBody>
            <a:bodyPr wrap="square" lIns="0" rtlCol="0" anchor="ctr">
              <a:spAutoFit/>
            </a:bodyPr>
            <a:lstStyle/>
            <a:p>
              <a:r>
                <a:rPr lang="en-US" sz="2100" b="1" dirty="0">
                  <a:solidFill>
                    <a:schemeClr val="tx1">
                      <a:lumMod val="75000"/>
                      <a:lumOff val="25000"/>
                    </a:schemeClr>
                  </a:solidFill>
                </a:rPr>
                <a:t>Lorem Ipsum</a:t>
              </a:r>
            </a:p>
          </p:txBody>
        </p:sp>
        <p:sp>
          <p:nvSpPr>
            <p:cNvPr id="99" name="TextBox 98"/>
            <p:cNvSpPr txBox="1"/>
            <p:nvPr/>
          </p:nvSpPr>
          <p:spPr>
            <a:xfrm>
              <a:off x="7888836" y="1633563"/>
              <a:ext cx="2929293" cy="537981"/>
            </a:xfrm>
            <a:prstGeom prst="rect">
              <a:avLst/>
            </a:prstGeom>
            <a:noFill/>
          </p:spPr>
          <p:txBody>
            <a:bodyPr wrap="square" lIns="0" rIns="0" rtlCol="0" anchor="t">
              <a:spAutoFit/>
            </a:bodyPr>
            <a:lstStyle/>
            <a:p>
              <a:pPr algn="just"/>
              <a:r>
                <a:rPr lang="en-US" sz="1400">
                  <a:solidFill>
                    <a:schemeClr val="tx1">
                      <a:lumMod val="75000"/>
                      <a:lumOff val="25000"/>
                    </a:schemeClr>
                  </a:solidFill>
                </a:rPr>
                <a:t>Lorem ipsum dolor sit amet, nibh est. A magna maecenas, quam magna nec quis, lorem nunc. </a:t>
              </a:r>
              <a:endParaRPr lang="en-US" sz="1400" dirty="0">
                <a:solidFill>
                  <a:schemeClr val="tx1">
                    <a:lumMod val="75000"/>
                    <a:lumOff val="25000"/>
                  </a:schemeClr>
                </a:solidFill>
              </a:endParaRPr>
            </a:p>
          </p:txBody>
        </p:sp>
      </p:grpSp>
      <p:grpSp>
        <p:nvGrpSpPr>
          <p:cNvPr id="100" name="Group 99"/>
          <p:cNvGrpSpPr/>
          <p:nvPr/>
        </p:nvGrpSpPr>
        <p:grpSpPr>
          <a:xfrm>
            <a:off x="5096398" y="4838276"/>
            <a:ext cx="3730146" cy="871927"/>
            <a:chOff x="7881041" y="1262778"/>
            <a:chExt cx="2937088" cy="896527"/>
          </a:xfrm>
        </p:grpSpPr>
        <p:sp>
          <p:nvSpPr>
            <p:cNvPr id="101" name="TextBox 100"/>
            <p:cNvSpPr txBox="1"/>
            <p:nvPr/>
          </p:nvSpPr>
          <p:spPr>
            <a:xfrm>
              <a:off x="7881041" y="1262778"/>
              <a:ext cx="2937088" cy="427220"/>
            </a:xfrm>
            <a:prstGeom prst="rect">
              <a:avLst/>
            </a:prstGeom>
            <a:noFill/>
          </p:spPr>
          <p:txBody>
            <a:bodyPr wrap="square" lIns="0" rtlCol="0" anchor="ctr">
              <a:spAutoFit/>
            </a:bodyPr>
            <a:lstStyle/>
            <a:p>
              <a:r>
                <a:rPr lang="en-US" sz="2100" b="1" dirty="0">
                  <a:solidFill>
                    <a:schemeClr val="tx1">
                      <a:lumMod val="75000"/>
                      <a:lumOff val="25000"/>
                    </a:schemeClr>
                  </a:solidFill>
                </a:rPr>
                <a:t>Lorem Ipsum</a:t>
              </a:r>
            </a:p>
          </p:txBody>
        </p:sp>
        <p:sp>
          <p:nvSpPr>
            <p:cNvPr id="102" name="TextBox 101"/>
            <p:cNvSpPr txBox="1"/>
            <p:nvPr/>
          </p:nvSpPr>
          <p:spPr>
            <a:xfrm>
              <a:off x="7888836" y="1621323"/>
              <a:ext cx="2929293" cy="537982"/>
            </a:xfrm>
            <a:prstGeom prst="rect">
              <a:avLst/>
            </a:prstGeom>
            <a:noFill/>
          </p:spPr>
          <p:txBody>
            <a:bodyPr wrap="square" lIns="0" rIns="0" rtlCol="0" anchor="t">
              <a:spAutoFit/>
            </a:bodyPr>
            <a:lstStyle/>
            <a:p>
              <a:pPr algn="just"/>
              <a:r>
                <a:rPr lang="en-US" sz="1400">
                  <a:solidFill>
                    <a:schemeClr val="tx1">
                      <a:lumMod val="75000"/>
                      <a:lumOff val="25000"/>
                    </a:schemeClr>
                  </a:solidFill>
                </a:rPr>
                <a:t>Lorem ipsum dolor sit amet, nibh est. A magna maecenas, quam magna nec quis, lorem nunc. </a:t>
              </a:r>
              <a:endParaRPr lang="en-US" sz="1400" dirty="0">
                <a:solidFill>
                  <a:schemeClr val="tx1">
                    <a:lumMod val="75000"/>
                    <a:lumOff val="25000"/>
                  </a:schemeClr>
                </a:solidFill>
              </a:endParaRPr>
            </a:p>
          </p:txBody>
        </p:sp>
      </p:grpSp>
    </p:spTree>
    <p:extLst>
      <p:ext uri="{BB962C8B-B14F-4D97-AF65-F5344CB8AC3E}">
        <p14:creationId xmlns:p14="http://schemas.microsoft.com/office/powerpoint/2010/main" val="1478059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Numbered List and 3 Banners for PowerPoint</a:t>
            </a:r>
          </a:p>
        </p:txBody>
      </p:sp>
      <p:sp>
        <p:nvSpPr>
          <p:cNvPr id="50" name="Freeform: Shape 49"/>
          <p:cNvSpPr/>
          <p:nvPr/>
        </p:nvSpPr>
        <p:spPr>
          <a:xfrm rot="158526">
            <a:off x="4622611" y="1727054"/>
            <a:ext cx="4141527" cy="655754"/>
          </a:xfrm>
          <a:custGeom>
            <a:avLst/>
            <a:gdLst>
              <a:gd name="connsiteX0" fmla="*/ 0 w 4258374"/>
              <a:gd name="connsiteY0" fmla="*/ 0 h 674255"/>
              <a:gd name="connsiteX1" fmla="*/ 4258374 w 4258374"/>
              <a:gd name="connsiteY1" fmla="*/ 0 h 674255"/>
              <a:gd name="connsiteX2" fmla="*/ 4258374 w 4258374"/>
              <a:gd name="connsiteY2" fmla="*/ 196321 h 674255"/>
              <a:gd name="connsiteX3" fmla="*/ 3938879 w 4258374"/>
              <a:gd name="connsiteY3" fmla="*/ 674255 h 674255"/>
              <a:gd name="connsiteX4" fmla="*/ 0 w 4258374"/>
              <a:gd name="connsiteY4" fmla="*/ 674255 h 674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374" h="674255">
                <a:moveTo>
                  <a:pt x="0" y="0"/>
                </a:moveTo>
                <a:lnTo>
                  <a:pt x="4258374" y="0"/>
                </a:lnTo>
                <a:lnTo>
                  <a:pt x="4258374" y="196321"/>
                </a:lnTo>
                <a:lnTo>
                  <a:pt x="3938879" y="674255"/>
                </a:lnTo>
                <a:lnTo>
                  <a:pt x="0" y="674255"/>
                </a:lnTo>
                <a:close/>
              </a:path>
            </a:pathLst>
          </a:custGeom>
          <a:ln>
            <a:noFill/>
          </a:ln>
          <a:effectLst>
            <a:outerShdw blurRad="317500" dist="3175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Freeform: Shape 43"/>
          <p:cNvSpPr/>
          <p:nvPr/>
        </p:nvSpPr>
        <p:spPr>
          <a:xfrm flipV="1">
            <a:off x="6411028" y="1498777"/>
            <a:ext cx="3170973" cy="979139"/>
          </a:xfrm>
          <a:custGeom>
            <a:avLst/>
            <a:gdLst>
              <a:gd name="connsiteX0" fmla="*/ 2521527 w 3260437"/>
              <a:gd name="connsiteY0" fmla="*/ 1027545 h 1027545"/>
              <a:gd name="connsiteX1" fmla="*/ 3260437 w 3260437"/>
              <a:gd name="connsiteY1" fmla="*/ 1027545 h 1027545"/>
              <a:gd name="connsiteX2" fmla="*/ 2521527 w 3260437"/>
              <a:gd name="connsiteY2" fmla="*/ 0 h 1027545"/>
              <a:gd name="connsiteX3" fmla="*/ 2521527 w 3260437"/>
              <a:gd name="connsiteY3" fmla="*/ 2306 h 1027545"/>
              <a:gd name="connsiteX4" fmla="*/ 0 w 3260437"/>
              <a:gd name="connsiteY4" fmla="*/ 2306 h 1027545"/>
              <a:gd name="connsiteX5" fmla="*/ 0 w 3260437"/>
              <a:gd name="connsiteY5" fmla="*/ 1027543 h 1027545"/>
              <a:gd name="connsiteX6" fmla="*/ 2521527 w 3260437"/>
              <a:gd name="connsiteY6" fmla="*/ 1027543 h 1027545"/>
              <a:gd name="connsiteX0" fmla="*/ 2521527 w 3260437"/>
              <a:gd name="connsiteY0" fmla="*/ 1027543 h 1027545"/>
              <a:gd name="connsiteX1" fmla="*/ 3260437 w 3260437"/>
              <a:gd name="connsiteY1" fmla="*/ 1027545 h 1027545"/>
              <a:gd name="connsiteX2" fmla="*/ 2521527 w 3260437"/>
              <a:gd name="connsiteY2" fmla="*/ 0 h 1027545"/>
              <a:gd name="connsiteX3" fmla="*/ 2521527 w 3260437"/>
              <a:gd name="connsiteY3" fmla="*/ 2306 h 1027545"/>
              <a:gd name="connsiteX4" fmla="*/ 0 w 3260437"/>
              <a:gd name="connsiteY4" fmla="*/ 2306 h 1027545"/>
              <a:gd name="connsiteX5" fmla="*/ 0 w 3260437"/>
              <a:gd name="connsiteY5" fmla="*/ 1027543 h 1027545"/>
              <a:gd name="connsiteX6" fmla="*/ 2521527 w 3260437"/>
              <a:gd name="connsiteY6" fmla="*/ 1027543 h 102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0437" h="1027545">
                <a:moveTo>
                  <a:pt x="2521527" y="1027543"/>
                </a:moveTo>
                <a:lnTo>
                  <a:pt x="3260437" y="1027545"/>
                </a:lnTo>
                <a:lnTo>
                  <a:pt x="2521527" y="0"/>
                </a:lnTo>
                <a:lnTo>
                  <a:pt x="2521527" y="2306"/>
                </a:lnTo>
                <a:lnTo>
                  <a:pt x="0" y="2306"/>
                </a:lnTo>
                <a:lnTo>
                  <a:pt x="0" y="1027543"/>
                </a:lnTo>
                <a:lnTo>
                  <a:pt x="2521527" y="102754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7" name="Freeform: Shape 46"/>
          <p:cNvSpPr/>
          <p:nvPr/>
        </p:nvSpPr>
        <p:spPr>
          <a:xfrm flipV="1">
            <a:off x="4659190" y="1498777"/>
            <a:ext cx="1895566" cy="979139"/>
          </a:xfrm>
          <a:custGeom>
            <a:avLst/>
            <a:gdLst>
              <a:gd name="connsiteX0" fmla="*/ 0 w 1348509"/>
              <a:gd name="connsiteY0" fmla="*/ 1004502 h 1004502"/>
              <a:gd name="connsiteX1" fmla="*/ 1348509 w 1348509"/>
              <a:gd name="connsiteY1" fmla="*/ 1004502 h 1004502"/>
              <a:gd name="connsiteX2" fmla="*/ 1348509 w 1348509"/>
              <a:gd name="connsiteY2" fmla="*/ 0 h 1004502"/>
              <a:gd name="connsiteX3" fmla="*/ 0 w 1348509"/>
              <a:gd name="connsiteY3" fmla="*/ 0 h 1004502"/>
            </a:gdLst>
            <a:ahLst/>
            <a:cxnLst>
              <a:cxn ang="0">
                <a:pos x="connsiteX0" y="connsiteY0"/>
              </a:cxn>
              <a:cxn ang="0">
                <a:pos x="connsiteX1" y="connsiteY1"/>
              </a:cxn>
              <a:cxn ang="0">
                <a:pos x="connsiteX2" y="connsiteY2"/>
              </a:cxn>
              <a:cxn ang="0">
                <a:pos x="connsiteX3" y="connsiteY3"/>
              </a:cxn>
            </a:cxnLst>
            <a:rect l="l" t="t" r="r" b="b"/>
            <a:pathLst>
              <a:path w="1348509" h="1004502">
                <a:moveTo>
                  <a:pt x="0" y="1004502"/>
                </a:moveTo>
                <a:lnTo>
                  <a:pt x="1348509" y="1004502"/>
                </a:lnTo>
                <a:lnTo>
                  <a:pt x="1348509" y="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9" name="Rectangle 38"/>
          <p:cNvSpPr/>
          <p:nvPr/>
        </p:nvSpPr>
        <p:spPr>
          <a:xfrm>
            <a:off x="3590390" y="2001821"/>
            <a:ext cx="1311507" cy="6467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7" name="Rectangle 6"/>
          <p:cNvSpPr/>
          <p:nvPr/>
        </p:nvSpPr>
        <p:spPr>
          <a:xfrm>
            <a:off x="3590390" y="1337085"/>
            <a:ext cx="1311507" cy="673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8" name="Frame 7"/>
          <p:cNvSpPr/>
          <p:nvPr/>
        </p:nvSpPr>
        <p:spPr>
          <a:xfrm>
            <a:off x="3590390" y="1337084"/>
            <a:ext cx="1311507" cy="1311507"/>
          </a:xfrm>
          <a:prstGeom prst="frame">
            <a:avLst/>
          </a:prstGeom>
          <a:solidFill>
            <a:schemeClr val="bg1"/>
          </a:solidFill>
          <a:ln>
            <a:noFill/>
          </a:ln>
          <a:effectLst>
            <a:outerShdw blurRad="317500" dist="508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6" name="Freeform: Shape 55"/>
          <p:cNvSpPr/>
          <p:nvPr/>
        </p:nvSpPr>
        <p:spPr>
          <a:xfrm rot="21441474" flipH="1">
            <a:off x="3428184" y="3390401"/>
            <a:ext cx="4143141" cy="655754"/>
          </a:xfrm>
          <a:custGeom>
            <a:avLst/>
            <a:gdLst>
              <a:gd name="connsiteX0" fmla="*/ 0 w 4258374"/>
              <a:gd name="connsiteY0" fmla="*/ 0 h 674255"/>
              <a:gd name="connsiteX1" fmla="*/ 4258374 w 4258374"/>
              <a:gd name="connsiteY1" fmla="*/ 0 h 674255"/>
              <a:gd name="connsiteX2" fmla="*/ 4258374 w 4258374"/>
              <a:gd name="connsiteY2" fmla="*/ 196321 h 674255"/>
              <a:gd name="connsiteX3" fmla="*/ 3938879 w 4258374"/>
              <a:gd name="connsiteY3" fmla="*/ 674255 h 674255"/>
              <a:gd name="connsiteX4" fmla="*/ 0 w 4258374"/>
              <a:gd name="connsiteY4" fmla="*/ 674255 h 674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374" h="674255">
                <a:moveTo>
                  <a:pt x="0" y="0"/>
                </a:moveTo>
                <a:lnTo>
                  <a:pt x="4258374" y="0"/>
                </a:lnTo>
                <a:lnTo>
                  <a:pt x="4258374" y="196321"/>
                </a:lnTo>
                <a:lnTo>
                  <a:pt x="3938879" y="674255"/>
                </a:lnTo>
                <a:lnTo>
                  <a:pt x="0" y="674255"/>
                </a:lnTo>
                <a:close/>
              </a:path>
            </a:pathLst>
          </a:custGeom>
          <a:ln>
            <a:noFill/>
          </a:ln>
          <a:effectLst>
            <a:outerShdw blurRad="317500" dist="3175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9" name="Freeform: Shape 58"/>
          <p:cNvSpPr/>
          <p:nvPr/>
        </p:nvSpPr>
        <p:spPr>
          <a:xfrm flipH="1" flipV="1">
            <a:off x="2610002" y="3162124"/>
            <a:ext cx="3172207" cy="979139"/>
          </a:xfrm>
          <a:custGeom>
            <a:avLst/>
            <a:gdLst>
              <a:gd name="connsiteX0" fmla="*/ 2521527 w 3260437"/>
              <a:gd name="connsiteY0" fmla="*/ 1027545 h 1027545"/>
              <a:gd name="connsiteX1" fmla="*/ 3260437 w 3260437"/>
              <a:gd name="connsiteY1" fmla="*/ 1027545 h 1027545"/>
              <a:gd name="connsiteX2" fmla="*/ 2521527 w 3260437"/>
              <a:gd name="connsiteY2" fmla="*/ 0 h 1027545"/>
              <a:gd name="connsiteX3" fmla="*/ 2521527 w 3260437"/>
              <a:gd name="connsiteY3" fmla="*/ 2306 h 1027545"/>
              <a:gd name="connsiteX4" fmla="*/ 0 w 3260437"/>
              <a:gd name="connsiteY4" fmla="*/ 2306 h 1027545"/>
              <a:gd name="connsiteX5" fmla="*/ 0 w 3260437"/>
              <a:gd name="connsiteY5" fmla="*/ 1027543 h 1027545"/>
              <a:gd name="connsiteX6" fmla="*/ 2521527 w 3260437"/>
              <a:gd name="connsiteY6" fmla="*/ 1027543 h 1027545"/>
              <a:gd name="connsiteX0" fmla="*/ 2521527 w 3260437"/>
              <a:gd name="connsiteY0" fmla="*/ 1027543 h 1027545"/>
              <a:gd name="connsiteX1" fmla="*/ 3260437 w 3260437"/>
              <a:gd name="connsiteY1" fmla="*/ 1027545 h 1027545"/>
              <a:gd name="connsiteX2" fmla="*/ 2521527 w 3260437"/>
              <a:gd name="connsiteY2" fmla="*/ 0 h 1027545"/>
              <a:gd name="connsiteX3" fmla="*/ 2521527 w 3260437"/>
              <a:gd name="connsiteY3" fmla="*/ 2306 h 1027545"/>
              <a:gd name="connsiteX4" fmla="*/ 0 w 3260437"/>
              <a:gd name="connsiteY4" fmla="*/ 2306 h 1027545"/>
              <a:gd name="connsiteX5" fmla="*/ 0 w 3260437"/>
              <a:gd name="connsiteY5" fmla="*/ 1027543 h 1027545"/>
              <a:gd name="connsiteX6" fmla="*/ 2521527 w 3260437"/>
              <a:gd name="connsiteY6" fmla="*/ 1027543 h 102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0437" h="1027545">
                <a:moveTo>
                  <a:pt x="2521527" y="1027543"/>
                </a:moveTo>
                <a:lnTo>
                  <a:pt x="3260437" y="1027545"/>
                </a:lnTo>
                <a:lnTo>
                  <a:pt x="2521527" y="0"/>
                </a:lnTo>
                <a:lnTo>
                  <a:pt x="2521527" y="2306"/>
                </a:lnTo>
                <a:lnTo>
                  <a:pt x="0" y="2306"/>
                </a:lnTo>
                <a:lnTo>
                  <a:pt x="0" y="1027543"/>
                </a:lnTo>
                <a:lnTo>
                  <a:pt x="2521527" y="10275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1" name="Freeform: Shape 60"/>
          <p:cNvSpPr/>
          <p:nvPr/>
        </p:nvSpPr>
        <p:spPr>
          <a:xfrm flipH="1" flipV="1">
            <a:off x="5638425" y="3162124"/>
            <a:ext cx="1896304" cy="979139"/>
          </a:xfrm>
          <a:custGeom>
            <a:avLst/>
            <a:gdLst>
              <a:gd name="connsiteX0" fmla="*/ 0 w 1348509"/>
              <a:gd name="connsiteY0" fmla="*/ 1004502 h 1004502"/>
              <a:gd name="connsiteX1" fmla="*/ 1348509 w 1348509"/>
              <a:gd name="connsiteY1" fmla="*/ 1004502 h 1004502"/>
              <a:gd name="connsiteX2" fmla="*/ 1348509 w 1348509"/>
              <a:gd name="connsiteY2" fmla="*/ 0 h 1004502"/>
              <a:gd name="connsiteX3" fmla="*/ 0 w 1348509"/>
              <a:gd name="connsiteY3" fmla="*/ 0 h 1004502"/>
            </a:gdLst>
            <a:ahLst/>
            <a:cxnLst>
              <a:cxn ang="0">
                <a:pos x="connsiteX0" y="connsiteY0"/>
              </a:cxn>
              <a:cxn ang="0">
                <a:pos x="connsiteX1" y="connsiteY1"/>
              </a:cxn>
              <a:cxn ang="0">
                <a:pos x="connsiteX2" y="connsiteY2"/>
              </a:cxn>
              <a:cxn ang="0">
                <a:pos x="connsiteX3" y="connsiteY3"/>
              </a:cxn>
            </a:cxnLst>
            <a:rect l="l" t="t" r="r" b="b"/>
            <a:pathLst>
              <a:path w="1348509" h="1004502">
                <a:moveTo>
                  <a:pt x="0" y="1004502"/>
                </a:moveTo>
                <a:lnTo>
                  <a:pt x="1348509" y="1004502"/>
                </a:lnTo>
                <a:lnTo>
                  <a:pt x="134850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4" name="Rectangle 63"/>
          <p:cNvSpPr/>
          <p:nvPr/>
        </p:nvSpPr>
        <p:spPr>
          <a:xfrm flipH="1">
            <a:off x="7291927" y="3665170"/>
            <a:ext cx="1312018" cy="6467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6" name="Rectangle 65"/>
          <p:cNvSpPr/>
          <p:nvPr/>
        </p:nvSpPr>
        <p:spPr>
          <a:xfrm flipH="1">
            <a:off x="7291927" y="3000432"/>
            <a:ext cx="1312018" cy="673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9" name="Frame 68"/>
          <p:cNvSpPr/>
          <p:nvPr/>
        </p:nvSpPr>
        <p:spPr>
          <a:xfrm flipH="1">
            <a:off x="7291927" y="3000432"/>
            <a:ext cx="1312018" cy="1311507"/>
          </a:xfrm>
          <a:prstGeom prst="frame">
            <a:avLst/>
          </a:prstGeom>
          <a:solidFill>
            <a:schemeClr val="bg1"/>
          </a:solidFill>
          <a:ln>
            <a:noFill/>
          </a:ln>
          <a:effectLst>
            <a:outerShdw blurRad="317500" dist="508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71" name="Freeform: Shape 70"/>
          <p:cNvSpPr/>
          <p:nvPr/>
        </p:nvSpPr>
        <p:spPr>
          <a:xfrm rot="158526">
            <a:off x="4622611" y="5053749"/>
            <a:ext cx="4141527" cy="655754"/>
          </a:xfrm>
          <a:custGeom>
            <a:avLst/>
            <a:gdLst>
              <a:gd name="connsiteX0" fmla="*/ 0 w 4258374"/>
              <a:gd name="connsiteY0" fmla="*/ 0 h 674255"/>
              <a:gd name="connsiteX1" fmla="*/ 4258374 w 4258374"/>
              <a:gd name="connsiteY1" fmla="*/ 0 h 674255"/>
              <a:gd name="connsiteX2" fmla="*/ 4258374 w 4258374"/>
              <a:gd name="connsiteY2" fmla="*/ 196321 h 674255"/>
              <a:gd name="connsiteX3" fmla="*/ 3938879 w 4258374"/>
              <a:gd name="connsiteY3" fmla="*/ 674255 h 674255"/>
              <a:gd name="connsiteX4" fmla="*/ 0 w 4258374"/>
              <a:gd name="connsiteY4" fmla="*/ 674255 h 674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374" h="674255">
                <a:moveTo>
                  <a:pt x="0" y="0"/>
                </a:moveTo>
                <a:lnTo>
                  <a:pt x="4258374" y="0"/>
                </a:lnTo>
                <a:lnTo>
                  <a:pt x="4258374" y="196321"/>
                </a:lnTo>
                <a:lnTo>
                  <a:pt x="3938879" y="674255"/>
                </a:lnTo>
                <a:lnTo>
                  <a:pt x="0" y="674255"/>
                </a:lnTo>
                <a:close/>
              </a:path>
            </a:pathLst>
          </a:custGeom>
          <a:ln>
            <a:noFill/>
          </a:ln>
          <a:effectLst>
            <a:outerShdw blurRad="317500" dist="3175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72" name="Freeform: Shape 71"/>
          <p:cNvSpPr/>
          <p:nvPr/>
        </p:nvSpPr>
        <p:spPr>
          <a:xfrm flipV="1">
            <a:off x="6411028" y="4825472"/>
            <a:ext cx="3170973" cy="979139"/>
          </a:xfrm>
          <a:custGeom>
            <a:avLst/>
            <a:gdLst>
              <a:gd name="connsiteX0" fmla="*/ 2521527 w 3260437"/>
              <a:gd name="connsiteY0" fmla="*/ 1027545 h 1027545"/>
              <a:gd name="connsiteX1" fmla="*/ 3260437 w 3260437"/>
              <a:gd name="connsiteY1" fmla="*/ 1027545 h 1027545"/>
              <a:gd name="connsiteX2" fmla="*/ 2521527 w 3260437"/>
              <a:gd name="connsiteY2" fmla="*/ 0 h 1027545"/>
              <a:gd name="connsiteX3" fmla="*/ 2521527 w 3260437"/>
              <a:gd name="connsiteY3" fmla="*/ 2306 h 1027545"/>
              <a:gd name="connsiteX4" fmla="*/ 0 w 3260437"/>
              <a:gd name="connsiteY4" fmla="*/ 2306 h 1027545"/>
              <a:gd name="connsiteX5" fmla="*/ 0 w 3260437"/>
              <a:gd name="connsiteY5" fmla="*/ 1027543 h 1027545"/>
              <a:gd name="connsiteX6" fmla="*/ 2521527 w 3260437"/>
              <a:gd name="connsiteY6" fmla="*/ 1027543 h 1027545"/>
              <a:gd name="connsiteX0" fmla="*/ 2521527 w 3260437"/>
              <a:gd name="connsiteY0" fmla="*/ 1027543 h 1027545"/>
              <a:gd name="connsiteX1" fmla="*/ 3260437 w 3260437"/>
              <a:gd name="connsiteY1" fmla="*/ 1027545 h 1027545"/>
              <a:gd name="connsiteX2" fmla="*/ 2521527 w 3260437"/>
              <a:gd name="connsiteY2" fmla="*/ 0 h 1027545"/>
              <a:gd name="connsiteX3" fmla="*/ 2521527 w 3260437"/>
              <a:gd name="connsiteY3" fmla="*/ 2306 h 1027545"/>
              <a:gd name="connsiteX4" fmla="*/ 0 w 3260437"/>
              <a:gd name="connsiteY4" fmla="*/ 2306 h 1027545"/>
              <a:gd name="connsiteX5" fmla="*/ 0 w 3260437"/>
              <a:gd name="connsiteY5" fmla="*/ 1027543 h 1027545"/>
              <a:gd name="connsiteX6" fmla="*/ 2521527 w 3260437"/>
              <a:gd name="connsiteY6" fmla="*/ 1027543 h 102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0437" h="1027545">
                <a:moveTo>
                  <a:pt x="2521527" y="1027543"/>
                </a:moveTo>
                <a:lnTo>
                  <a:pt x="3260437" y="1027545"/>
                </a:lnTo>
                <a:lnTo>
                  <a:pt x="2521527" y="0"/>
                </a:lnTo>
                <a:lnTo>
                  <a:pt x="2521527" y="2306"/>
                </a:lnTo>
                <a:lnTo>
                  <a:pt x="0" y="2306"/>
                </a:lnTo>
                <a:lnTo>
                  <a:pt x="0" y="1027543"/>
                </a:lnTo>
                <a:lnTo>
                  <a:pt x="2521527" y="102754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73" name="Freeform: Shape 72"/>
          <p:cNvSpPr/>
          <p:nvPr/>
        </p:nvSpPr>
        <p:spPr>
          <a:xfrm flipV="1">
            <a:off x="4659190" y="4825472"/>
            <a:ext cx="1895566" cy="979139"/>
          </a:xfrm>
          <a:custGeom>
            <a:avLst/>
            <a:gdLst>
              <a:gd name="connsiteX0" fmla="*/ 0 w 1348509"/>
              <a:gd name="connsiteY0" fmla="*/ 1004502 h 1004502"/>
              <a:gd name="connsiteX1" fmla="*/ 1348509 w 1348509"/>
              <a:gd name="connsiteY1" fmla="*/ 1004502 h 1004502"/>
              <a:gd name="connsiteX2" fmla="*/ 1348509 w 1348509"/>
              <a:gd name="connsiteY2" fmla="*/ 0 h 1004502"/>
              <a:gd name="connsiteX3" fmla="*/ 0 w 1348509"/>
              <a:gd name="connsiteY3" fmla="*/ 0 h 1004502"/>
            </a:gdLst>
            <a:ahLst/>
            <a:cxnLst>
              <a:cxn ang="0">
                <a:pos x="connsiteX0" y="connsiteY0"/>
              </a:cxn>
              <a:cxn ang="0">
                <a:pos x="connsiteX1" y="connsiteY1"/>
              </a:cxn>
              <a:cxn ang="0">
                <a:pos x="connsiteX2" y="connsiteY2"/>
              </a:cxn>
              <a:cxn ang="0">
                <a:pos x="connsiteX3" y="connsiteY3"/>
              </a:cxn>
            </a:cxnLst>
            <a:rect l="l" t="t" r="r" b="b"/>
            <a:pathLst>
              <a:path w="1348509" h="1004502">
                <a:moveTo>
                  <a:pt x="0" y="1004502"/>
                </a:moveTo>
                <a:lnTo>
                  <a:pt x="1348509" y="1004502"/>
                </a:lnTo>
                <a:lnTo>
                  <a:pt x="1348509" y="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86" name="Rectangle 85"/>
          <p:cNvSpPr/>
          <p:nvPr/>
        </p:nvSpPr>
        <p:spPr>
          <a:xfrm>
            <a:off x="3590390" y="5328517"/>
            <a:ext cx="1311507" cy="6467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88" name="Rectangle 87"/>
          <p:cNvSpPr/>
          <p:nvPr/>
        </p:nvSpPr>
        <p:spPr>
          <a:xfrm>
            <a:off x="3590390" y="4663781"/>
            <a:ext cx="1311507" cy="673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91" name="Frame 90"/>
          <p:cNvSpPr/>
          <p:nvPr/>
        </p:nvSpPr>
        <p:spPr>
          <a:xfrm>
            <a:off x="3590390" y="4663781"/>
            <a:ext cx="1311507" cy="1311507"/>
          </a:xfrm>
          <a:prstGeom prst="frame">
            <a:avLst/>
          </a:prstGeom>
          <a:solidFill>
            <a:schemeClr val="bg1"/>
          </a:solidFill>
          <a:ln>
            <a:noFill/>
          </a:ln>
          <a:effectLst>
            <a:outerShdw blurRad="317500" dist="508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7" name="TextBox 16"/>
          <p:cNvSpPr txBox="1"/>
          <p:nvPr/>
        </p:nvSpPr>
        <p:spPr>
          <a:xfrm>
            <a:off x="3890921" y="1630558"/>
            <a:ext cx="710451" cy="715581"/>
          </a:xfrm>
          <a:prstGeom prst="rect">
            <a:avLst/>
          </a:prstGeom>
          <a:noFill/>
        </p:spPr>
        <p:txBody>
          <a:bodyPr wrap="none" rtlCol="0" anchor="ctr">
            <a:spAutoFit/>
          </a:bodyPr>
          <a:lstStyle/>
          <a:p>
            <a:pPr algn="ctr"/>
            <a:r>
              <a:rPr lang="en-US" sz="4050" b="1">
                <a:solidFill>
                  <a:schemeClr val="bg1"/>
                </a:solidFill>
              </a:rPr>
              <a:t>01</a:t>
            </a:r>
          </a:p>
        </p:txBody>
      </p:sp>
      <p:sp>
        <p:nvSpPr>
          <p:cNvPr id="92" name="TextBox 91"/>
          <p:cNvSpPr txBox="1"/>
          <p:nvPr/>
        </p:nvSpPr>
        <p:spPr>
          <a:xfrm>
            <a:off x="7592712" y="3293904"/>
            <a:ext cx="710451" cy="715581"/>
          </a:xfrm>
          <a:prstGeom prst="rect">
            <a:avLst/>
          </a:prstGeom>
          <a:noFill/>
        </p:spPr>
        <p:txBody>
          <a:bodyPr wrap="none" rtlCol="0" anchor="ctr">
            <a:spAutoFit/>
          </a:bodyPr>
          <a:lstStyle/>
          <a:p>
            <a:pPr algn="ctr"/>
            <a:r>
              <a:rPr lang="en-US" sz="4050" b="1">
                <a:solidFill>
                  <a:schemeClr val="bg1"/>
                </a:solidFill>
              </a:rPr>
              <a:t>02</a:t>
            </a:r>
          </a:p>
        </p:txBody>
      </p:sp>
      <p:sp>
        <p:nvSpPr>
          <p:cNvPr id="93" name="TextBox 92"/>
          <p:cNvSpPr txBox="1"/>
          <p:nvPr/>
        </p:nvSpPr>
        <p:spPr>
          <a:xfrm>
            <a:off x="3890921" y="4957252"/>
            <a:ext cx="710451" cy="715581"/>
          </a:xfrm>
          <a:prstGeom prst="rect">
            <a:avLst/>
          </a:prstGeom>
          <a:noFill/>
        </p:spPr>
        <p:txBody>
          <a:bodyPr wrap="none" rtlCol="0" anchor="ctr">
            <a:spAutoFit/>
          </a:bodyPr>
          <a:lstStyle/>
          <a:p>
            <a:pPr algn="ctr"/>
            <a:r>
              <a:rPr lang="en-US" sz="4050" b="1">
                <a:solidFill>
                  <a:schemeClr val="bg1"/>
                </a:solidFill>
              </a:rPr>
              <a:t>03</a:t>
            </a:r>
          </a:p>
        </p:txBody>
      </p:sp>
      <p:grpSp>
        <p:nvGrpSpPr>
          <p:cNvPr id="94" name="Group 93"/>
          <p:cNvGrpSpPr/>
          <p:nvPr/>
        </p:nvGrpSpPr>
        <p:grpSpPr>
          <a:xfrm>
            <a:off x="5096398" y="1523684"/>
            <a:ext cx="3730146" cy="873536"/>
            <a:chOff x="7881041" y="1262778"/>
            <a:chExt cx="2937088" cy="898181"/>
          </a:xfrm>
        </p:grpSpPr>
        <p:sp>
          <p:nvSpPr>
            <p:cNvPr id="95" name="TextBox 94"/>
            <p:cNvSpPr txBox="1"/>
            <p:nvPr/>
          </p:nvSpPr>
          <p:spPr>
            <a:xfrm>
              <a:off x="7881041" y="1262778"/>
              <a:ext cx="2937088" cy="427220"/>
            </a:xfrm>
            <a:prstGeom prst="rect">
              <a:avLst/>
            </a:prstGeom>
            <a:noFill/>
          </p:spPr>
          <p:txBody>
            <a:bodyPr wrap="square" lIns="0" rtlCol="0" anchor="ctr">
              <a:spAutoFit/>
            </a:bodyPr>
            <a:lstStyle/>
            <a:p>
              <a:r>
                <a:rPr lang="en-US" sz="2100" b="1" dirty="0">
                  <a:solidFill>
                    <a:schemeClr val="tx1">
                      <a:lumMod val="75000"/>
                      <a:lumOff val="25000"/>
                    </a:schemeClr>
                  </a:solidFill>
                </a:rPr>
                <a:t>Lorem Ipsum</a:t>
              </a:r>
            </a:p>
          </p:txBody>
        </p:sp>
        <p:sp>
          <p:nvSpPr>
            <p:cNvPr id="96" name="TextBox 95"/>
            <p:cNvSpPr txBox="1"/>
            <p:nvPr/>
          </p:nvSpPr>
          <p:spPr>
            <a:xfrm>
              <a:off x="7888836" y="1622978"/>
              <a:ext cx="2929293" cy="537981"/>
            </a:xfrm>
            <a:prstGeom prst="rect">
              <a:avLst/>
            </a:prstGeom>
            <a:noFill/>
          </p:spPr>
          <p:txBody>
            <a:bodyPr wrap="square" lIns="0" rIns="0" rtlCol="0" anchor="t">
              <a:spAutoFit/>
            </a:bodyPr>
            <a:lstStyle/>
            <a:p>
              <a:pPr algn="just"/>
              <a:r>
                <a:rPr lang="en-US" sz="1400">
                  <a:solidFill>
                    <a:schemeClr val="tx1">
                      <a:lumMod val="75000"/>
                      <a:lumOff val="25000"/>
                    </a:schemeClr>
                  </a:solidFill>
                </a:rPr>
                <a:t>Lorem ipsum dolor sit amet, nibh est. A magna maecenas, quam magna nec quis, lorem nunc. </a:t>
              </a:r>
              <a:endParaRPr lang="en-US" sz="1400" dirty="0">
                <a:solidFill>
                  <a:schemeClr val="tx1">
                    <a:lumMod val="75000"/>
                    <a:lumOff val="25000"/>
                  </a:schemeClr>
                </a:solidFill>
              </a:endParaRPr>
            </a:p>
          </p:txBody>
        </p:sp>
      </p:grpSp>
      <p:grpSp>
        <p:nvGrpSpPr>
          <p:cNvPr id="97" name="Group 96"/>
          <p:cNvGrpSpPr/>
          <p:nvPr/>
        </p:nvGrpSpPr>
        <p:grpSpPr>
          <a:xfrm>
            <a:off x="3449391" y="3185965"/>
            <a:ext cx="3730146" cy="883830"/>
            <a:chOff x="7881041" y="1262778"/>
            <a:chExt cx="2937088" cy="908766"/>
          </a:xfrm>
        </p:grpSpPr>
        <p:sp>
          <p:nvSpPr>
            <p:cNvPr id="98" name="TextBox 97"/>
            <p:cNvSpPr txBox="1"/>
            <p:nvPr/>
          </p:nvSpPr>
          <p:spPr>
            <a:xfrm>
              <a:off x="7881041" y="1262778"/>
              <a:ext cx="2937088" cy="427221"/>
            </a:xfrm>
            <a:prstGeom prst="rect">
              <a:avLst/>
            </a:prstGeom>
            <a:noFill/>
          </p:spPr>
          <p:txBody>
            <a:bodyPr wrap="square" lIns="0" rtlCol="0" anchor="ctr">
              <a:spAutoFit/>
            </a:bodyPr>
            <a:lstStyle/>
            <a:p>
              <a:r>
                <a:rPr lang="en-US" sz="2100" b="1" dirty="0">
                  <a:solidFill>
                    <a:schemeClr val="tx1">
                      <a:lumMod val="75000"/>
                      <a:lumOff val="25000"/>
                    </a:schemeClr>
                  </a:solidFill>
                </a:rPr>
                <a:t>Lorem Ipsum</a:t>
              </a:r>
            </a:p>
          </p:txBody>
        </p:sp>
        <p:sp>
          <p:nvSpPr>
            <p:cNvPr id="99" name="TextBox 98"/>
            <p:cNvSpPr txBox="1"/>
            <p:nvPr/>
          </p:nvSpPr>
          <p:spPr>
            <a:xfrm>
              <a:off x="7888836" y="1633563"/>
              <a:ext cx="2929293" cy="537981"/>
            </a:xfrm>
            <a:prstGeom prst="rect">
              <a:avLst/>
            </a:prstGeom>
            <a:noFill/>
          </p:spPr>
          <p:txBody>
            <a:bodyPr wrap="square" lIns="0" rIns="0" rtlCol="0" anchor="t">
              <a:spAutoFit/>
            </a:bodyPr>
            <a:lstStyle/>
            <a:p>
              <a:pPr algn="just"/>
              <a:r>
                <a:rPr lang="en-US" sz="1400">
                  <a:solidFill>
                    <a:schemeClr val="tx1">
                      <a:lumMod val="75000"/>
                      <a:lumOff val="25000"/>
                    </a:schemeClr>
                  </a:solidFill>
                </a:rPr>
                <a:t>Lorem ipsum dolor sit amet, nibh est. A magna maecenas, quam magna nec quis, lorem nunc. </a:t>
              </a:r>
              <a:endParaRPr lang="en-US" sz="1400" dirty="0">
                <a:solidFill>
                  <a:schemeClr val="tx1">
                    <a:lumMod val="75000"/>
                    <a:lumOff val="25000"/>
                  </a:schemeClr>
                </a:solidFill>
              </a:endParaRPr>
            </a:p>
          </p:txBody>
        </p:sp>
      </p:grpSp>
      <p:grpSp>
        <p:nvGrpSpPr>
          <p:cNvPr id="100" name="Group 99"/>
          <p:cNvGrpSpPr/>
          <p:nvPr/>
        </p:nvGrpSpPr>
        <p:grpSpPr>
          <a:xfrm>
            <a:off x="5096398" y="4838276"/>
            <a:ext cx="3730146" cy="871927"/>
            <a:chOff x="7881041" y="1262778"/>
            <a:chExt cx="2937088" cy="896527"/>
          </a:xfrm>
        </p:grpSpPr>
        <p:sp>
          <p:nvSpPr>
            <p:cNvPr id="101" name="TextBox 100"/>
            <p:cNvSpPr txBox="1"/>
            <p:nvPr/>
          </p:nvSpPr>
          <p:spPr>
            <a:xfrm>
              <a:off x="7881041" y="1262778"/>
              <a:ext cx="2937088" cy="427220"/>
            </a:xfrm>
            <a:prstGeom prst="rect">
              <a:avLst/>
            </a:prstGeom>
            <a:noFill/>
          </p:spPr>
          <p:txBody>
            <a:bodyPr wrap="square" lIns="0" rtlCol="0" anchor="ctr">
              <a:spAutoFit/>
            </a:bodyPr>
            <a:lstStyle/>
            <a:p>
              <a:r>
                <a:rPr lang="en-US" sz="2100" b="1" dirty="0">
                  <a:solidFill>
                    <a:schemeClr val="tx1">
                      <a:lumMod val="75000"/>
                      <a:lumOff val="25000"/>
                    </a:schemeClr>
                  </a:solidFill>
                </a:rPr>
                <a:t>Lorem Ipsum</a:t>
              </a:r>
            </a:p>
          </p:txBody>
        </p:sp>
        <p:sp>
          <p:nvSpPr>
            <p:cNvPr id="102" name="TextBox 101"/>
            <p:cNvSpPr txBox="1"/>
            <p:nvPr/>
          </p:nvSpPr>
          <p:spPr>
            <a:xfrm>
              <a:off x="7888836" y="1621323"/>
              <a:ext cx="2929293" cy="537982"/>
            </a:xfrm>
            <a:prstGeom prst="rect">
              <a:avLst/>
            </a:prstGeom>
            <a:noFill/>
          </p:spPr>
          <p:txBody>
            <a:bodyPr wrap="square" lIns="0" rIns="0" rtlCol="0" anchor="t">
              <a:spAutoFit/>
            </a:bodyPr>
            <a:lstStyle/>
            <a:p>
              <a:pPr algn="just"/>
              <a:r>
                <a:rPr lang="en-US" sz="1400">
                  <a:solidFill>
                    <a:schemeClr val="tx1">
                      <a:lumMod val="75000"/>
                      <a:lumOff val="25000"/>
                    </a:schemeClr>
                  </a:solidFill>
                </a:rPr>
                <a:t>Lorem ipsum dolor sit amet, nibh est. A magna maecenas, quam magna nec quis, lorem nunc. </a:t>
              </a:r>
              <a:endParaRPr lang="en-US" sz="1400" dirty="0">
                <a:solidFill>
                  <a:schemeClr val="tx1">
                    <a:lumMod val="75000"/>
                    <a:lumOff val="25000"/>
                  </a:schemeClr>
                </a:solidFill>
              </a:endParaRPr>
            </a:p>
          </p:txBody>
        </p:sp>
      </p:grpSp>
    </p:spTree>
    <p:extLst>
      <p:ext uri="{BB962C8B-B14F-4D97-AF65-F5344CB8AC3E}">
        <p14:creationId xmlns:p14="http://schemas.microsoft.com/office/powerpoint/2010/main" val="3923381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872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1BE8F7A6-D1B9-4D63-8447-F991EEE5F938}"/>
              </a:ext>
            </a:extLst>
          </p:cNvPr>
          <p:cNvGraphicFramePr>
            <a:graphicFrameLocks noGrp="1"/>
          </p:cNvGraphicFramePr>
          <p:nvPr>
            <p:ph idx="1"/>
            <p:extLst>
              <p:ext uri="{D42A27DB-BD31-4B8C-83A1-F6EECF244321}">
                <p14:modId xmlns:p14="http://schemas.microsoft.com/office/powerpoint/2010/main" val="3426111793"/>
              </p:ext>
            </p:extLst>
          </p:nvPr>
        </p:nvGraphicFramePr>
        <p:xfrm>
          <a:off x="685800" y="2141538"/>
          <a:ext cx="10131424" cy="1483360"/>
        </p:xfrm>
        <a:graphic>
          <a:graphicData uri="http://schemas.openxmlformats.org/drawingml/2006/table">
            <a:tbl>
              <a:tblPr firstRow="1" bandRow="1">
                <a:tableStyleId>{5C22544A-7EE6-4342-B048-85BDC9FD1C3A}</a:tableStyleId>
              </a:tblPr>
              <a:tblGrid>
                <a:gridCol w="5065712">
                  <a:extLst>
                    <a:ext uri="{9D8B030D-6E8A-4147-A177-3AD203B41FA5}">
                      <a16:colId xmlns:a16="http://schemas.microsoft.com/office/drawing/2014/main" val="2715552501"/>
                    </a:ext>
                  </a:extLst>
                </a:gridCol>
                <a:gridCol w="5065712">
                  <a:extLst>
                    <a:ext uri="{9D8B030D-6E8A-4147-A177-3AD203B41FA5}">
                      <a16:colId xmlns:a16="http://schemas.microsoft.com/office/drawing/2014/main" val="1228484318"/>
                    </a:ext>
                  </a:extLst>
                </a:gridCol>
              </a:tblGrid>
              <a:tr h="370840">
                <a:tc>
                  <a:txBody>
                    <a:bodyPr/>
                    <a:lstStyle/>
                    <a:p>
                      <a:r>
                        <a:rPr lang="en-IN" dirty="0"/>
                        <a:t>High Dimensional Data</a:t>
                      </a:r>
                    </a:p>
                  </a:txBody>
                  <a:tcPr/>
                </a:tc>
                <a:tc>
                  <a:txBody>
                    <a:bodyPr/>
                    <a:lstStyle/>
                    <a:p>
                      <a:r>
                        <a:rPr lang="en-IN" dirty="0"/>
                        <a:t>Low Dimensional Data</a:t>
                      </a:r>
                    </a:p>
                  </a:txBody>
                  <a:tcPr/>
                </a:tc>
                <a:extLst>
                  <a:ext uri="{0D108BD9-81ED-4DB2-BD59-A6C34878D82A}">
                    <a16:rowId xmlns:a16="http://schemas.microsoft.com/office/drawing/2014/main" val="2964811910"/>
                  </a:ext>
                </a:extLst>
              </a:tr>
              <a:tr h="370840">
                <a:tc>
                  <a:txBody>
                    <a:bodyPr/>
                    <a:lstStyle/>
                    <a:p>
                      <a:r>
                        <a:rPr lang="en-IN" dirty="0"/>
                        <a:t>Data </a:t>
                      </a:r>
                    </a:p>
                  </a:txBody>
                  <a:tcPr/>
                </a:tc>
                <a:tc>
                  <a:txBody>
                    <a:bodyPr/>
                    <a:lstStyle/>
                    <a:p>
                      <a:endParaRPr lang="en-IN"/>
                    </a:p>
                  </a:txBody>
                  <a:tcPr/>
                </a:tc>
                <a:extLst>
                  <a:ext uri="{0D108BD9-81ED-4DB2-BD59-A6C34878D82A}">
                    <a16:rowId xmlns:a16="http://schemas.microsoft.com/office/drawing/2014/main" val="2540166169"/>
                  </a:ext>
                </a:extLst>
              </a:tr>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2066149392"/>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69519245"/>
                  </a:ext>
                </a:extLst>
              </a:tr>
            </a:tbl>
          </a:graphicData>
        </a:graphic>
      </p:graphicFrame>
      <p:sp>
        <p:nvSpPr>
          <p:cNvPr id="4" name="Title 1">
            <a:extLst>
              <a:ext uri="{FF2B5EF4-FFF2-40B4-BE49-F238E27FC236}">
                <a16:creationId xmlns:a16="http://schemas.microsoft.com/office/drawing/2014/main" id="{5BACDB97-CE0B-410D-9492-BE12A2DB37B8}"/>
              </a:ext>
            </a:extLst>
          </p:cNvPr>
          <p:cNvSpPr>
            <a:spLocks noGrp="1"/>
          </p:cNvSpPr>
          <p:nvPr/>
        </p:nvSpPr>
        <p:spPr>
          <a:xfrm>
            <a:off x="685801" y="655461"/>
            <a:ext cx="10131425" cy="11394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baseline="0">
                <a:solidFill>
                  <a:schemeClr val="tx2"/>
                </a:solidFill>
                <a:latin typeface="+mn-lt"/>
                <a:ea typeface="+mj-ea"/>
                <a:cs typeface="+mj-cs"/>
              </a:defRPr>
            </a:lvl1pPr>
          </a:lstStyle>
          <a:p>
            <a:pPr algn="l"/>
            <a:r>
              <a:rPr lang="en-US" dirty="0"/>
              <a:t>W</a:t>
            </a:r>
          </a:p>
        </p:txBody>
      </p:sp>
    </p:spTree>
    <p:extLst>
      <p:ext uri="{BB962C8B-B14F-4D97-AF65-F5344CB8AC3E}">
        <p14:creationId xmlns:p14="http://schemas.microsoft.com/office/powerpoint/2010/main" val="3730482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31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Global technology</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3937732127"/>
              </p:ext>
            </p:extLst>
          </p:nvPr>
        </p:nvGraphicFramePr>
        <p:xfrm>
          <a:off x="685801" y="2142067"/>
          <a:ext cx="6143423"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13824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a:lstStyle/>
          <a:p>
            <a:r>
              <a:rPr lang="en-US" dirty="0"/>
              <a:t>Uses of Virtual Reality</a:t>
            </a:r>
          </a:p>
        </p:txBody>
      </p:sp>
      <p:graphicFrame>
        <p:nvGraphicFramePr>
          <p:cNvPr id="6" name="Content Placeholder 5" descr="Chart">
            <a:extLst>
              <a:ext uri="{FF2B5EF4-FFF2-40B4-BE49-F238E27FC236}">
                <a16:creationId xmlns:a16="http://schemas.microsoft.com/office/drawing/2014/main" id="{B969B0A3-888C-49AE-AB43-78DF29C9BE9B}"/>
              </a:ext>
            </a:extLst>
          </p:cNvPr>
          <p:cNvGraphicFramePr>
            <a:graphicFrameLocks noGrp="1"/>
          </p:cNvGraphicFramePr>
          <p:nvPr>
            <p:ph idx="1"/>
            <p:extLst>
              <p:ext uri="{D42A27DB-BD31-4B8C-83A1-F6EECF244321}">
                <p14:modId xmlns:p14="http://schemas.microsoft.com/office/powerpoint/2010/main" val="2007812001"/>
              </p:ext>
            </p:extLst>
          </p:nvPr>
        </p:nvGraphicFramePr>
        <p:xfrm>
          <a:off x="612117" y="2141538"/>
          <a:ext cx="10131425" cy="36496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29390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Content Placeholder 4" descr="SmartArt graphic">
            <a:extLst>
              <a:ext uri="{FF2B5EF4-FFF2-40B4-BE49-F238E27FC236}">
                <a16:creationId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145221354"/>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a:r>
              <a:rPr lang="en-US" dirty="0"/>
              <a:t>Network Technology</a:t>
            </a:r>
          </a:p>
        </p:txBody>
      </p:sp>
    </p:spTree>
    <p:extLst>
      <p:ext uri="{BB962C8B-B14F-4D97-AF65-F5344CB8AC3E}">
        <p14:creationId xmlns:p14="http://schemas.microsoft.com/office/powerpoint/2010/main" val="1974828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someone@example.com</a:t>
            </a:r>
          </a:p>
        </p:txBody>
      </p:sp>
    </p:spTree>
    <p:extLst>
      <p:ext uri="{BB962C8B-B14F-4D97-AF65-F5344CB8AC3E}">
        <p14:creationId xmlns:p14="http://schemas.microsoft.com/office/powerpoint/2010/main" val="293993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AE2DEE1-CF0A-4A6B-A967-9624AA85242D}"/>
              </a:ext>
            </a:extLst>
          </p:cNvPr>
          <p:cNvSpPr txBox="1">
            <a:spLocks/>
          </p:cNvSpPr>
          <p:nvPr/>
        </p:nvSpPr>
        <p:spPr>
          <a:xfrm>
            <a:off x="685800" y="1807633"/>
            <a:ext cx="10131425" cy="3649133"/>
          </a:xfrm>
          <a:prstGeom prst="rect">
            <a:avLst/>
          </a:prstGeom>
          <a:solidFill>
            <a:schemeClr val="tx1"/>
          </a:solidFill>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914400" lvl="1" indent="-457200">
              <a:lnSpc>
                <a:spcPct val="150000"/>
              </a:lnSpc>
              <a:spcBef>
                <a:spcPts val="600"/>
              </a:spcBef>
              <a:spcAft>
                <a:spcPts val="0"/>
              </a:spcAft>
              <a:buClr>
                <a:srgbClr val="0070C0"/>
              </a:buClr>
              <a:buFont typeface="+mj-lt"/>
              <a:buAutoNum type="arabicPeriod"/>
            </a:pPr>
            <a:r>
              <a:rPr lang="en-US" sz="2200" dirty="0">
                <a:solidFill>
                  <a:srgbClr val="0070C0"/>
                </a:solidFill>
                <a:latin typeface="Muli"/>
                <a:ea typeface="Muli"/>
                <a:cs typeface="Muli"/>
                <a:sym typeface="Muli"/>
              </a:rPr>
              <a:t>Useful for dimensionality reduction</a:t>
            </a:r>
          </a:p>
          <a:p>
            <a:pPr marL="914400" lvl="1" indent="-457200">
              <a:lnSpc>
                <a:spcPct val="150000"/>
              </a:lnSpc>
              <a:spcBef>
                <a:spcPts val="600"/>
              </a:spcBef>
              <a:spcAft>
                <a:spcPts val="0"/>
              </a:spcAft>
              <a:buClr>
                <a:srgbClr val="0070C0"/>
              </a:buClr>
              <a:buFont typeface="+mj-lt"/>
              <a:buAutoNum type="arabicPeriod"/>
            </a:pPr>
            <a:r>
              <a:rPr lang="en-US" sz="2200" dirty="0">
                <a:solidFill>
                  <a:srgbClr val="0070C0"/>
                </a:solidFill>
                <a:latin typeface="Muli"/>
                <a:ea typeface="Muli"/>
                <a:cs typeface="Muli"/>
                <a:sym typeface="Muli"/>
              </a:rPr>
              <a:t>Act as powerful feature detectors</a:t>
            </a:r>
          </a:p>
          <a:p>
            <a:pPr marL="914400" lvl="1" indent="-457200">
              <a:lnSpc>
                <a:spcPct val="150000"/>
              </a:lnSpc>
              <a:spcBef>
                <a:spcPts val="600"/>
              </a:spcBef>
              <a:spcAft>
                <a:spcPts val="0"/>
              </a:spcAft>
              <a:buClr>
                <a:srgbClr val="0070C0"/>
              </a:buClr>
              <a:buFont typeface="+mj-lt"/>
              <a:buAutoNum type="arabicPeriod"/>
            </a:pPr>
            <a:r>
              <a:rPr lang="en-US" sz="2200" dirty="0">
                <a:solidFill>
                  <a:srgbClr val="0070C0"/>
                </a:solidFill>
                <a:latin typeface="Muli"/>
                <a:ea typeface="Muli"/>
                <a:cs typeface="Muli"/>
                <a:sym typeface="Muli"/>
              </a:rPr>
              <a:t>Unsupervised pre-training of deep neural networks</a:t>
            </a:r>
          </a:p>
          <a:p>
            <a:pPr marL="914400" lvl="1" indent="-457200">
              <a:lnSpc>
                <a:spcPct val="150000"/>
              </a:lnSpc>
              <a:spcBef>
                <a:spcPts val="600"/>
              </a:spcBef>
              <a:spcAft>
                <a:spcPts val="0"/>
              </a:spcAft>
              <a:buClr>
                <a:srgbClr val="0070C0"/>
              </a:buClr>
              <a:buFont typeface="+mj-lt"/>
              <a:buAutoNum type="arabicPeriod"/>
            </a:pPr>
            <a:r>
              <a:rPr lang="en-US" sz="2200" dirty="0">
                <a:solidFill>
                  <a:srgbClr val="0070C0"/>
                </a:solidFill>
                <a:latin typeface="Muli"/>
                <a:ea typeface="Muli"/>
                <a:cs typeface="Muli"/>
                <a:sym typeface="Muli"/>
              </a:rPr>
              <a:t>Generating new data similar to training data(generative model autoencoders)	</a:t>
            </a:r>
          </a:p>
          <a:p>
            <a:pPr marL="457200" lvl="1" indent="0">
              <a:lnSpc>
                <a:spcPct val="150000"/>
              </a:lnSpc>
              <a:spcBef>
                <a:spcPts val="600"/>
              </a:spcBef>
              <a:spcAft>
                <a:spcPts val="0"/>
              </a:spcAft>
              <a:buClr>
                <a:srgbClr val="0070C0"/>
              </a:buClr>
              <a:buNone/>
            </a:pPr>
            <a:endParaRPr lang="en-US" sz="2200" dirty="0">
              <a:solidFill>
                <a:srgbClr val="0070C0"/>
              </a:solidFill>
              <a:latin typeface="Muli"/>
              <a:ea typeface="Muli"/>
              <a:cs typeface="Muli"/>
              <a:sym typeface="Muli"/>
            </a:endParaRPr>
          </a:p>
        </p:txBody>
      </p:sp>
      <p:sp>
        <p:nvSpPr>
          <p:cNvPr id="7" name="Title 1">
            <a:extLst>
              <a:ext uri="{FF2B5EF4-FFF2-40B4-BE49-F238E27FC236}">
                <a16:creationId xmlns:a16="http://schemas.microsoft.com/office/drawing/2014/main" id="{21F8697E-E1FD-4905-8506-6AC30B72C471}"/>
              </a:ext>
            </a:extLst>
          </p:cNvPr>
          <p:cNvSpPr>
            <a:spLocks noGrp="1"/>
          </p:cNvSpPr>
          <p:nvPr/>
        </p:nvSpPr>
        <p:spPr>
          <a:xfrm>
            <a:off x="685801" y="655461"/>
            <a:ext cx="10131425" cy="11394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baseline="0">
                <a:solidFill>
                  <a:schemeClr val="tx2"/>
                </a:solidFill>
                <a:latin typeface="+mn-lt"/>
                <a:ea typeface="+mj-ea"/>
                <a:cs typeface="+mj-cs"/>
              </a:defRPr>
            </a:lvl1pPr>
          </a:lstStyle>
          <a:p>
            <a:pPr algn="l"/>
            <a:r>
              <a:rPr lang="en-US" dirty="0">
                <a:solidFill>
                  <a:srgbClr val="0070C0"/>
                </a:solidFill>
              </a:rPr>
              <a:t>Why Autoencoders</a:t>
            </a:r>
          </a:p>
        </p:txBody>
      </p:sp>
      <p:cxnSp>
        <p:nvCxnSpPr>
          <p:cNvPr id="11" name="Straight Connector 10">
            <a:extLst>
              <a:ext uri="{FF2B5EF4-FFF2-40B4-BE49-F238E27FC236}">
                <a16:creationId xmlns:a16="http://schemas.microsoft.com/office/drawing/2014/main" id="{952ABCE6-0B61-4B44-9016-F0ABB8F75B2A}"/>
              </a:ext>
            </a:extLst>
          </p:cNvPr>
          <p:cNvCxnSpPr/>
          <p:nvPr/>
        </p:nvCxnSpPr>
        <p:spPr>
          <a:xfrm>
            <a:off x="685800" y="1794933"/>
            <a:ext cx="10131426" cy="127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677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F8697E-E1FD-4905-8506-6AC30B72C471}"/>
              </a:ext>
            </a:extLst>
          </p:cNvPr>
          <p:cNvSpPr>
            <a:spLocks noGrp="1"/>
          </p:cNvSpPr>
          <p:nvPr/>
        </p:nvSpPr>
        <p:spPr>
          <a:xfrm>
            <a:off x="685801" y="655461"/>
            <a:ext cx="10131425" cy="11394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baseline="0">
                <a:solidFill>
                  <a:schemeClr val="tx2"/>
                </a:solidFill>
                <a:latin typeface="+mn-lt"/>
                <a:ea typeface="+mj-ea"/>
                <a:cs typeface="+mj-cs"/>
              </a:defRPr>
            </a:lvl1pPr>
          </a:lstStyle>
          <a:p>
            <a:pPr algn="l"/>
            <a:r>
              <a:rPr lang="en-US" dirty="0">
                <a:solidFill>
                  <a:srgbClr val="0070C0"/>
                </a:solidFill>
              </a:rPr>
              <a:t>PCA vs Autoencoders</a:t>
            </a:r>
          </a:p>
        </p:txBody>
      </p:sp>
      <p:cxnSp>
        <p:nvCxnSpPr>
          <p:cNvPr id="11" name="Straight Connector 10">
            <a:extLst>
              <a:ext uri="{FF2B5EF4-FFF2-40B4-BE49-F238E27FC236}">
                <a16:creationId xmlns:a16="http://schemas.microsoft.com/office/drawing/2014/main" id="{952ABCE6-0B61-4B44-9016-F0ABB8F75B2A}"/>
              </a:ext>
            </a:extLst>
          </p:cNvPr>
          <p:cNvCxnSpPr/>
          <p:nvPr/>
        </p:nvCxnSpPr>
        <p:spPr>
          <a:xfrm>
            <a:off x="685800" y="1794933"/>
            <a:ext cx="10131426" cy="127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77B0C74-304E-4E16-90B6-66DBDDFA0C77}"/>
              </a:ext>
            </a:extLst>
          </p:cNvPr>
          <p:cNvSpPr>
            <a:spLocks noGrp="1"/>
          </p:cNvSpPr>
          <p:nvPr>
            <p:ph sz="half" idx="2"/>
          </p:nvPr>
        </p:nvSpPr>
        <p:spPr/>
        <p:txBody>
          <a:bodyPr>
            <a:normAutofit lnSpcReduction="10000"/>
          </a:bodyPr>
          <a:lstStyle/>
          <a:p>
            <a:pPr marL="0" indent="0">
              <a:buNone/>
            </a:pPr>
            <a:r>
              <a:rPr lang="en-IN" sz="2400" dirty="0">
                <a:solidFill>
                  <a:srgbClr val="0070C0"/>
                </a:solidFill>
              </a:rPr>
              <a:t>Non-linear feature representation</a:t>
            </a:r>
          </a:p>
          <a:p>
            <a:pPr marL="0" indent="0">
              <a:buNone/>
            </a:pPr>
            <a:r>
              <a:rPr lang="en-IN" dirty="0">
                <a:solidFill>
                  <a:schemeClr val="bg1"/>
                </a:solidFill>
              </a:rPr>
              <a:t>Non linear activation function and multiple layers</a:t>
            </a:r>
          </a:p>
          <a:p>
            <a:pPr marL="0" indent="0">
              <a:buNone/>
            </a:pPr>
            <a:endParaRPr lang="en-IN" dirty="0">
              <a:solidFill>
                <a:schemeClr val="bg1"/>
              </a:solidFill>
            </a:endParaRPr>
          </a:p>
          <a:p>
            <a:pPr marL="0" indent="0">
              <a:buNone/>
            </a:pPr>
            <a:r>
              <a:rPr lang="en-IN" sz="2400" dirty="0">
                <a:solidFill>
                  <a:srgbClr val="0070C0"/>
                </a:solidFill>
              </a:rPr>
              <a:t>Convolution Layers</a:t>
            </a:r>
          </a:p>
          <a:p>
            <a:pPr marL="0" indent="0">
              <a:buNone/>
            </a:pPr>
            <a:r>
              <a:rPr lang="en-IN" dirty="0">
                <a:solidFill>
                  <a:schemeClr val="bg1"/>
                </a:solidFill>
              </a:rPr>
              <a:t>An autoencoder doesn’t have to be dense layer</a:t>
            </a:r>
          </a:p>
          <a:p>
            <a:pPr marL="0" indent="0">
              <a:buNone/>
            </a:pPr>
            <a:endParaRPr lang="en-IN" dirty="0">
              <a:solidFill>
                <a:schemeClr val="bg1"/>
              </a:solidFill>
            </a:endParaRPr>
          </a:p>
          <a:p>
            <a:pPr marL="0" indent="0">
              <a:buNone/>
            </a:pPr>
            <a:r>
              <a:rPr lang="en-IN" sz="2400" dirty="0">
                <a:solidFill>
                  <a:srgbClr val="0070C0"/>
                </a:solidFill>
              </a:rPr>
              <a:t>Higher efficiency</a:t>
            </a:r>
          </a:p>
          <a:p>
            <a:pPr marL="0" indent="0">
              <a:buNone/>
            </a:pPr>
            <a:r>
              <a:rPr lang="en-IN" dirty="0">
                <a:solidFill>
                  <a:schemeClr val="bg1"/>
                </a:solidFill>
              </a:rPr>
              <a:t>More efficient to learn several layers with an autoencoder</a:t>
            </a:r>
          </a:p>
        </p:txBody>
      </p:sp>
      <p:pic>
        <p:nvPicPr>
          <p:cNvPr id="17" name="Content Placeholder 16">
            <a:extLst>
              <a:ext uri="{FF2B5EF4-FFF2-40B4-BE49-F238E27FC236}">
                <a16:creationId xmlns:a16="http://schemas.microsoft.com/office/drawing/2014/main" id="{C2702999-A11B-4C84-A7E3-7E8A0EB1E05E}"/>
              </a:ext>
            </a:extLst>
          </p:cNvPr>
          <p:cNvPicPr>
            <a:picLocks noGrp="1" noChangeAspect="1"/>
          </p:cNvPicPr>
          <p:nvPr>
            <p:ph sz="half" idx="1"/>
          </p:nvPr>
        </p:nvPicPr>
        <p:blipFill>
          <a:blip r:embed="rId2"/>
          <a:stretch>
            <a:fillRect/>
          </a:stretch>
        </p:blipFill>
        <p:spPr>
          <a:xfrm>
            <a:off x="1060679" y="2141538"/>
            <a:ext cx="4246104" cy="3649662"/>
          </a:xfrm>
        </p:spPr>
      </p:pic>
      <p:sp>
        <p:nvSpPr>
          <p:cNvPr id="18" name="Rectangle 17">
            <a:extLst>
              <a:ext uri="{FF2B5EF4-FFF2-40B4-BE49-F238E27FC236}">
                <a16:creationId xmlns:a16="http://schemas.microsoft.com/office/drawing/2014/main" id="{FAB0AF14-4B1B-4703-96B1-DD89AB93F450}"/>
              </a:ext>
            </a:extLst>
          </p:cNvPr>
          <p:cNvSpPr/>
          <p:nvPr/>
        </p:nvSpPr>
        <p:spPr>
          <a:xfrm>
            <a:off x="1713329" y="5421868"/>
            <a:ext cx="1903085" cy="246221"/>
          </a:xfrm>
          <a:prstGeom prst="rect">
            <a:avLst/>
          </a:prstGeom>
        </p:spPr>
        <p:txBody>
          <a:bodyPr wrap="none">
            <a:spAutoFit/>
          </a:bodyPr>
          <a:lstStyle/>
          <a:p>
            <a:r>
              <a:rPr lang="en-IN" sz="1000" dirty="0">
                <a:solidFill>
                  <a:srgbClr val="00B0F0"/>
                </a:solidFill>
                <a:hlinkClick r:id="rId3">
                  <a:extLst>
                    <a:ext uri="{A12FA001-AC4F-418D-AE19-62706E023703}">
                      <ahyp:hlinkClr xmlns:ahyp="http://schemas.microsoft.com/office/drawing/2018/hyperlinkcolor" val="tx"/>
                    </a:ext>
                  </a:extLst>
                </a:hlinkClick>
              </a:rPr>
              <a:t>jeremyjordan.me/autoencoders/</a:t>
            </a:r>
            <a:endParaRPr lang="en-IN" sz="1000" dirty="0">
              <a:solidFill>
                <a:srgbClr val="00B0F0"/>
              </a:solidFill>
            </a:endParaRPr>
          </a:p>
        </p:txBody>
      </p:sp>
    </p:spTree>
    <p:extLst>
      <p:ext uri="{BB962C8B-B14F-4D97-AF65-F5344CB8AC3E}">
        <p14:creationId xmlns:p14="http://schemas.microsoft.com/office/powerpoint/2010/main" val="3693214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89A5A77-0245-4B99-BE57-7FC394FE825C}"/>
              </a:ext>
            </a:extLst>
          </p:cNvPr>
          <p:cNvSpPr>
            <a:spLocks noGrp="1"/>
          </p:cNvSpPr>
          <p:nvPr>
            <p:ph sz="half" idx="1"/>
          </p:nvPr>
        </p:nvSpPr>
        <p:spPr/>
        <p:txBody>
          <a:bodyPr/>
          <a:lstStyle/>
          <a:p>
            <a:r>
              <a:rPr lang="en-US" dirty="0"/>
              <a:t>Agenda</a:t>
            </a:r>
          </a:p>
          <a:p>
            <a:endParaRPr lang="en-IN" dirty="0"/>
          </a:p>
        </p:txBody>
      </p:sp>
      <p:pic>
        <p:nvPicPr>
          <p:cNvPr id="13" name="Content Placeholder 12">
            <a:extLst>
              <a:ext uri="{FF2B5EF4-FFF2-40B4-BE49-F238E27FC236}">
                <a16:creationId xmlns:a16="http://schemas.microsoft.com/office/drawing/2014/main" id="{901E00FD-8F0A-479D-BB85-D2AAA0CF7890}"/>
              </a:ext>
            </a:extLst>
          </p:cNvPr>
          <p:cNvPicPr>
            <a:picLocks noGrp="1" noChangeAspect="1"/>
          </p:cNvPicPr>
          <p:nvPr>
            <p:ph sz="half" idx="2"/>
          </p:nvPr>
        </p:nvPicPr>
        <p:blipFill>
          <a:blip r:embed="rId2"/>
          <a:stretch>
            <a:fillRect/>
          </a:stretch>
        </p:blipFill>
        <p:spPr>
          <a:xfrm>
            <a:off x="6625431" y="2382838"/>
            <a:ext cx="3518694" cy="3198812"/>
          </a:xfrm>
        </p:spPr>
      </p:pic>
      <p:sp>
        <p:nvSpPr>
          <p:cNvPr id="7" name="Title 1">
            <a:extLst>
              <a:ext uri="{FF2B5EF4-FFF2-40B4-BE49-F238E27FC236}">
                <a16:creationId xmlns:a16="http://schemas.microsoft.com/office/drawing/2014/main" id="{21F8697E-E1FD-4905-8506-6AC30B72C471}"/>
              </a:ext>
            </a:extLst>
          </p:cNvPr>
          <p:cNvSpPr>
            <a:spLocks noGrp="1"/>
          </p:cNvSpPr>
          <p:nvPr/>
        </p:nvSpPr>
        <p:spPr>
          <a:xfrm>
            <a:off x="685801" y="655461"/>
            <a:ext cx="10131425" cy="11394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baseline="0">
                <a:solidFill>
                  <a:schemeClr val="tx2"/>
                </a:solidFill>
                <a:latin typeface="+mn-lt"/>
                <a:ea typeface="+mj-ea"/>
                <a:cs typeface="+mj-cs"/>
              </a:defRPr>
            </a:lvl1pPr>
          </a:lstStyle>
          <a:p>
            <a:pPr algn="l"/>
            <a:r>
              <a:rPr lang="en-US" dirty="0">
                <a:solidFill>
                  <a:srgbClr val="0070C0"/>
                </a:solidFill>
              </a:rPr>
              <a:t>Autoencoders 	 </a:t>
            </a:r>
          </a:p>
        </p:txBody>
      </p:sp>
      <p:sp>
        <p:nvSpPr>
          <p:cNvPr id="10" name="Rectangle: Rounded Corners 9">
            <a:extLst>
              <a:ext uri="{FF2B5EF4-FFF2-40B4-BE49-F238E27FC236}">
                <a16:creationId xmlns:a16="http://schemas.microsoft.com/office/drawing/2014/main" id="{400E29F2-AB45-43EF-8753-3213C2553DAE}"/>
              </a:ext>
            </a:extLst>
          </p:cNvPr>
          <p:cNvSpPr/>
          <p:nvPr/>
        </p:nvSpPr>
        <p:spPr>
          <a:xfrm>
            <a:off x="754593" y="2650598"/>
            <a:ext cx="4629150" cy="2466975"/>
          </a:xfrm>
          <a:prstGeom prst="roundRect">
            <a:avLst/>
          </a:prstGeom>
          <a:solidFill>
            <a:schemeClr val="tx1"/>
          </a:solidFill>
          <a:ln w="34925">
            <a:solidFill>
              <a:srgbClr val="0070C0"/>
            </a:solidFill>
            <a:prstDash val="lgDashDot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dirty="0">
              <a:solidFill>
                <a:schemeClr val="bg1"/>
              </a:solidFill>
              <a:latin typeface="Muli"/>
              <a:ea typeface="Muli"/>
              <a:cs typeface="Muli"/>
              <a:sym typeface="Muli"/>
            </a:endParaRPr>
          </a:p>
          <a:p>
            <a:r>
              <a:rPr lang="en-US" dirty="0">
                <a:solidFill>
                  <a:srgbClr val="0070C0"/>
                </a:solidFill>
                <a:latin typeface="Muli"/>
                <a:ea typeface="Muli"/>
                <a:cs typeface="Muli"/>
                <a:sym typeface="Muli"/>
              </a:rPr>
              <a:t>An </a:t>
            </a:r>
            <a:r>
              <a:rPr lang="en-US" b="1" i="1" dirty="0">
                <a:solidFill>
                  <a:srgbClr val="0070C0"/>
                </a:solidFill>
                <a:latin typeface="Muli"/>
                <a:ea typeface="Muli"/>
                <a:cs typeface="Muli"/>
                <a:sym typeface="Muli"/>
              </a:rPr>
              <a:t>autoencoder</a:t>
            </a:r>
            <a:r>
              <a:rPr lang="en-US" dirty="0">
                <a:solidFill>
                  <a:srgbClr val="0070C0"/>
                </a:solidFill>
                <a:latin typeface="Muli"/>
                <a:ea typeface="Muli"/>
                <a:cs typeface="Muli"/>
                <a:sym typeface="Muli"/>
              </a:rPr>
              <a:t> neural network is an unsupervised Machine learning algorithm that applies backpropagation, setting the target values to be equal to the inputs. An autoencoder is trained to attempt to copy its input to its output. Internally, it has a hidden layer that describes a code used to represent the input.</a:t>
            </a:r>
          </a:p>
          <a:p>
            <a:endParaRPr lang="en-IN" dirty="0"/>
          </a:p>
        </p:txBody>
      </p:sp>
      <p:cxnSp>
        <p:nvCxnSpPr>
          <p:cNvPr id="11" name="Straight Connector 10">
            <a:extLst>
              <a:ext uri="{FF2B5EF4-FFF2-40B4-BE49-F238E27FC236}">
                <a16:creationId xmlns:a16="http://schemas.microsoft.com/office/drawing/2014/main" id="{AD428FB8-8EEC-4A27-83F1-DA787142B000}"/>
              </a:ext>
            </a:extLst>
          </p:cNvPr>
          <p:cNvCxnSpPr/>
          <p:nvPr/>
        </p:nvCxnSpPr>
        <p:spPr>
          <a:xfrm>
            <a:off x="685800" y="1794933"/>
            <a:ext cx="10131426" cy="127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C24DC91-616D-4C83-86E9-14AC1D9D4EC1}"/>
              </a:ext>
            </a:extLst>
          </p:cNvPr>
          <p:cNvSpPr/>
          <p:nvPr/>
        </p:nvSpPr>
        <p:spPr>
          <a:xfrm>
            <a:off x="6847643" y="5622899"/>
            <a:ext cx="1488489" cy="954107"/>
          </a:xfrm>
          <a:prstGeom prst="rect">
            <a:avLst/>
          </a:prstGeom>
        </p:spPr>
        <p:txBody>
          <a:bodyPr wrap="square">
            <a:spAutoFit/>
          </a:bodyPr>
          <a:lstStyle/>
          <a:p>
            <a:r>
              <a:rPr lang="en-IN" sz="1000" dirty="0">
                <a:solidFill>
                  <a:srgbClr val="00B0F0"/>
                </a:solidFill>
                <a:hlinkClick r:id="rId3">
                  <a:extLst>
                    <a:ext uri="{A12FA001-AC4F-418D-AE19-62706E023703}">
                      <ahyp:hlinkClr xmlns:ahyp="http://schemas.microsoft.com/office/drawing/2018/hyperlinkcolor" val="tx"/>
                    </a:ext>
                  </a:extLst>
                </a:hlinkClick>
              </a:rPr>
              <a:t>Autoencoder - Wikipedia</a:t>
            </a:r>
          </a:p>
          <a:p>
            <a:r>
              <a:rPr lang="en-IN" sz="1000" dirty="0">
                <a:solidFill>
                  <a:srgbClr val="00B0F0"/>
                </a:solidFill>
                <a:hlinkClick r:id="rId3">
                  <a:extLst>
                    <a:ext uri="{A12FA001-AC4F-418D-AE19-62706E023703}">
                      <ahyp:hlinkClr xmlns:ahyp="http://schemas.microsoft.com/office/drawing/2018/hyperlinkcolor" val="tx"/>
                    </a:ext>
                  </a:extLst>
                </a:hlinkClick>
              </a:rPr>
              <a:t>en.wikipedia.org</a:t>
            </a:r>
          </a:p>
          <a:p>
            <a:br>
              <a:rPr lang="en-IN" dirty="0"/>
            </a:br>
            <a:endParaRPr lang="en-IN" dirty="0"/>
          </a:p>
        </p:txBody>
      </p:sp>
    </p:spTree>
    <p:extLst>
      <p:ext uri="{BB962C8B-B14F-4D97-AF65-F5344CB8AC3E}">
        <p14:creationId xmlns:p14="http://schemas.microsoft.com/office/powerpoint/2010/main" val="86403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89A5A77-0245-4B99-BE57-7FC394FE825C}"/>
              </a:ext>
            </a:extLst>
          </p:cNvPr>
          <p:cNvSpPr>
            <a:spLocks noGrp="1"/>
          </p:cNvSpPr>
          <p:nvPr>
            <p:ph sz="half" idx="1"/>
          </p:nvPr>
        </p:nvSpPr>
        <p:spPr>
          <a:xfrm>
            <a:off x="685802" y="2142067"/>
            <a:ext cx="5173460" cy="3649134"/>
          </a:xfrm>
        </p:spPr>
        <p:txBody>
          <a:bodyPr/>
          <a:lstStyle/>
          <a:p>
            <a:r>
              <a:rPr lang="en-US" dirty="0"/>
              <a:t>Agenda</a:t>
            </a:r>
          </a:p>
          <a:p>
            <a:endParaRPr lang="en-IN" dirty="0"/>
          </a:p>
        </p:txBody>
      </p:sp>
      <p:sp>
        <p:nvSpPr>
          <p:cNvPr id="7" name="Title 1">
            <a:extLst>
              <a:ext uri="{FF2B5EF4-FFF2-40B4-BE49-F238E27FC236}">
                <a16:creationId xmlns:a16="http://schemas.microsoft.com/office/drawing/2014/main" id="{21F8697E-E1FD-4905-8506-6AC30B72C471}"/>
              </a:ext>
            </a:extLst>
          </p:cNvPr>
          <p:cNvSpPr>
            <a:spLocks noGrp="1"/>
          </p:cNvSpPr>
          <p:nvPr/>
        </p:nvSpPr>
        <p:spPr>
          <a:xfrm>
            <a:off x="685801" y="655461"/>
            <a:ext cx="10131425" cy="11394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baseline="0">
                <a:solidFill>
                  <a:schemeClr val="tx2"/>
                </a:solidFill>
                <a:latin typeface="+mn-lt"/>
                <a:ea typeface="+mj-ea"/>
                <a:cs typeface="+mj-cs"/>
              </a:defRPr>
            </a:lvl1pPr>
          </a:lstStyle>
          <a:p>
            <a:pPr algn="l"/>
            <a:r>
              <a:rPr lang="en-US" dirty="0">
                <a:solidFill>
                  <a:srgbClr val="0070C0"/>
                </a:solidFill>
              </a:rPr>
              <a:t>Autoencoders - Architecture	 </a:t>
            </a:r>
          </a:p>
        </p:txBody>
      </p:sp>
      <p:cxnSp>
        <p:nvCxnSpPr>
          <p:cNvPr id="11" name="Straight Connector 10">
            <a:extLst>
              <a:ext uri="{FF2B5EF4-FFF2-40B4-BE49-F238E27FC236}">
                <a16:creationId xmlns:a16="http://schemas.microsoft.com/office/drawing/2014/main" id="{AD428FB8-8EEC-4A27-83F1-DA787142B000}"/>
              </a:ext>
            </a:extLst>
          </p:cNvPr>
          <p:cNvCxnSpPr/>
          <p:nvPr/>
        </p:nvCxnSpPr>
        <p:spPr>
          <a:xfrm>
            <a:off x="685800" y="1794933"/>
            <a:ext cx="10131426" cy="127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0CB8C330-E6C3-4FC6-80F5-6C7D26DB47E4}"/>
              </a:ext>
            </a:extLst>
          </p:cNvPr>
          <p:cNvPicPr>
            <a:picLocks noGrp="1" noChangeAspect="1"/>
          </p:cNvPicPr>
          <p:nvPr>
            <p:ph sz="half" idx="2"/>
          </p:nvPr>
        </p:nvPicPr>
        <p:blipFill>
          <a:blip r:embed="rId2"/>
          <a:srcRect/>
          <a:stretch/>
        </p:blipFill>
        <p:spPr>
          <a:xfrm>
            <a:off x="6185147" y="2875354"/>
            <a:ext cx="4963989" cy="2815147"/>
          </a:xfrm>
        </p:spPr>
      </p:pic>
      <p:sp>
        <p:nvSpPr>
          <p:cNvPr id="9" name="Rectangle 8">
            <a:extLst>
              <a:ext uri="{FF2B5EF4-FFF2-40B4-BE49-F238E27FC236}">
                <a16:creationId xmlns:a16="http://schemas.microsoft.com/office/drawing/2014/main" id="{9F92881D-02E6-4127-A857-199C3B73BE09}"/>
              </a:ext>
            </a:extLst>
          </p:cNvPr>
          <p:cNvSpPr/>
          <p:nvPr/>
        </p:nvSpPr>
        <p:spPr>
          <a:xfrm>
            <a:off x="8000093" y="5703902"/>
            <a:ext cx="1489227" cy="800219"/>
          </a:xfrm>
          <a:prstGeom prst="rect">
            <a:avLst/>
          </a:prstGeom>
        </p:spPr>
        <p:txBody>
          <a:bodyPr wrap="square">
            <a:spAutoFit/>
          </a:bodyPr>
          <a:lstStyle/>
          <a:p>
            <a:r>
              <a:rPr lang="en-US" sz="1000" dirty="0">
                <a:solidFill>
                  <a:srgbClr val="00B0F0"/>
                </a:solidFill>
                <a:hlinkClick r:id="rId3">
                  <a:extLst>
                    <a:ext uri="{A12FA001-AC4F-418D-AE19-62706E023703}">
                      <ahyp:hlinkClr xmlns:ahyp="http://schemas.microsoft.com/office/drawing/2018/hyperlinkcolor" val="tx"/>
                    </a:ext>
                  </a:extLst>
                </a:hlinkClick>
              </a:rPr>
              <a:t>towardsdatascience.com</a:t>
            </a:r>
          </a:p>
          <a:p>
            <a:br>
              <a:rPr lang="en-US" dirty="0"/>
            </a:br>
            <a:endParaRPr lang="en-IN" dirty="0"/>
          </a:p>
        </p:txBody>
      </p:sp>
      <p:sp>
        <p:nvSpPr>
          <p:cNvPr id="10" name="Rectangle 9">
            <a:extLst>
              <a:ext uri="{FF2B5EF4-FFF2-40B4-BE49-F238E27FC236}">
                <a16:creationId xmlns:a16="http://schemas.microsoft.com/office/drawing/2014/main" id="{1244A9FB-DB3B-49CA-86E4-6C409A046511}"/>
              </a:ext>
            </a:extLst>
          </p:cNvPr>
          <p:cNvSpPr/>
          <p:nvPr/>
        </p:nvSpPr>
        <p:spPr>
          <a:xfrm>
            <a:off x="642522" y="2077631"/>
            <a:ext cx="5542625" cy="1600438"/>
          </a:xfrm>
          <a:prstGeom prst="rect">
            <a:avLst/>
          </a:prstGeom>
        </p:spPr>
        <p:txBody>
          <a:bodyPr wrap="square">
            <a:spAutoFit/>
          </a:bodyPr>
          <a:lstStyle/>
          <a:p>
            <a:r>
              <a:rPr lang="en-IN" sz="3200" dirty="0">
                <a:solidFill>
                  <a:srgbClr val="0070C0"/>
                </a:solidFill>
              </a:rPr>
              <a:t>Components of autoencoder</a:t>
            </a:r>
          </a:p>
          <a:p>
            <a:endParaRPr lang="en-IN" sz="2400" dirty="0">
              <a:solidFill>
                <a:srgbClr val="0070C0"/>
              </a:solidFill>
            </a:endParaRPr>
          </a:p>
          <a:p>
            <a:endParaRPr lang="en-IN" sz="2400" dirty="0">
              <a:solidFill>
                <a:srgbClr val="0070C0"/>
              </a:solidFill>
            </a:endParaRPr>
          </a:p>
          <a:p>
            <a:endParaRPr lang="en-IN" dirty="0">
              <a:solidFill>
                <a:schemeClr val="bg1"/>
              </a:solidFill>
            </a:endParaRPr>
          </a:p>
        </p:txBody>
      </p:sp>
      <p:sp>
        <p:nvSpPr>
          <p:cNvPr id="14" name="Rectangle: Rounded Corners 13">
            <a:extLst>
              <a:ext uri="{FF2B5EF4-FFF2-40B4-BE49-F238E27FC236}">
                <a16:creationId xmlns:a16="http://schemas.microsoft.com/office/drawing/2014/main" id="{14F1B1B2-C5EE-466E-97F2-C2CFB1719C38}"/>
              </a:ext>
            </a:extLst>
          </p:cNvPr>
          <p:cNvSpPr/>
          <p:nvPr/>
        </p:nvSpPr>
        <p:spPr>
          <a:xfrm>
            <a:off x="894630" y="4164296"/>
            <a:ext cx="1518081" cy="456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Code</a:t>
            </a:r>
          </a:p>
        </p:txBody>
      </p:sp>
      <p:sp>
        <p:nvSpPr>
          <p:cNvPr id="15" name="Rectangle: Rounded Corners 14">
            <a:extLst>
              <a:ext uri="{FF2B5EF4-FFF2-40B4-BE49-F238E27FC236}">
                <a16:creationId xmlns:a16="http://schemas.microsoft.com/office/drawing/2014/main" id="{60BC440E-1153-448C-A4C6-ABACB601A219}"/>
              </a:ext>
            </a:extLst>
          </p:cNvPr>
          <p:cNvSpPr/>
          <p:nvPr/>
        </p:nvSpPr>
        <p:spPr>
          <a:xfrm>
            <a:off x="894630" y="2875354"/>
            <a:ext cx="1518081" cy="456866"/>
          </a:xfrm>
          <a:prstGeom prst="roundRect">
            <a:avLst/>
          </a:prstGeom>
          <a:solidFill>
            <a:srgbClr val="92D05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Encoder</a:t>
            </a:r>
          </a:p>
        </p:txBody>
      </p:sp>
      <p:sp>
        <p:nvSpPr>
          <p:cNvPr id="16" name="Rectangle: Rounded Corners 15">
            <a:extLst>
              <a:ext uri="{FF2B5EF4-FFF2-40B4-BE49-F238E27FC236}">
                <a16:creationId xmlns:a16="http://schemas.microsoft.com/office/drawing/2014/main" id="{DEB05F48-9774-4B9A-B1C5-93B0C438ED2E}"/>
              </a:ext>
            </a:extLst>
          </p:cNvPr>
          <p:cNvSpPr/>
          <p:nvPr/>
        </p:nvSpPr>
        <p:spPr>
          <a:xfrm>
            <a:off x="894629" y="5468504"/>
            <a:ext cx="1518081" cy="456866"/>
          </a:xfrm>
          <a:prstGeom prst="roundRect">
            <a:avLst/>
          </a:prstGeom>
          <a:solidFill>
            <a:srgbClr val="00B0F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Decoder</a:t>
            </a:r>
          </a:p>
        </p:txBody>
      </p:sp>
      <p:sp>
        <p:nvSpPr>
          <p:cNvPr id="17" name="Rectangle 16">
            <a:extLst>
              <a:ext uri="{FF2B5EF4-FFF2-40B4-BE49-F238E27FC236}">
                <a16:creationId xmlns:a16="http://schemas.microsoft.com/office/drawing/2014/main" id="{8A8D54AB-FDE7-45B9-B710-1ABA7C871D79}"/>
              </a:ext>
            </a:extLst>
          </p:cNvPr>
          <p:cNvSpPr/>
          <p:nvPr/>
        </p:nvSpPr>
        <p:spPr>
          <a:xfrm>
            <a:off x="2654423" y="2693704"/>
            <a:ext cx="3026713" cy="866242"/>
          </a:xfrm>
          <a:prstGeom prst="rect">
            <a:avLst/>
          </a:prstGeom>
          <a:solidFill>
            <a:schemeClr val="tx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bg1"/>
                </a:solidFill>
              </a:rPr>
              <a:t>Part of the network that  compresses input into latent space representation(Code).</a:t>
            </a:r>
          </a:p>
        </p:txBody>
      </p:sp>
      <p:sp>
        <p:nvSpPr>
          <p:cNvPr id="18" name="Rectangle 17">
            <a:extLst>
              <a:ext uri="{FF2B5EF4-FFF2-40B4-BE49-F238E27FC236}">
                <a16:creationId xmlns:a16="http://schemas.microsoft.com/office/drawing/2014/main" id="{7210FA7E-BCDC-41B4-9892-B34394E37379}"/>
              </a:ext>
            </a:extLst>
          </p:cNvPr>
          <p:cNvSpPr/>
          <p:nvPr/>
        </p:nvSpPr>
        <p:spPr>
          <a:xfrm>
            <a:off x="2654423" y="3959608"/>
            <a:ext cx="3026713" cy="8662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bg2"/>
                </a:solidFill>
              </a:rPr>
              <a:t>Part of the network that represents the compressed input that is fed to the decoder</a:t>
            </a:r>
          </a:p>
        </p:txBody>
      </p:sp>
      <p:sp>
        <p:nvSpPr>
          <p:cNvPr id="20" name="Rectangle 19">
            <a:extLst>
              <a:ext uri="{FF2B5EF4-FFF2-40B4-BE49-F238E27FC236}">
                <a16:creationId xmlns:a16="http://schemas.microsoft.com/office/drawing/2014/main" id="{52947A14-DDE4-4CBD-B7D4-DE26591A3406}"/>
              </a:ext>
            </a:extLst>
          </p:cNvPr>
          <p:cNvSpPr/>
          <p:nvPr/>
        </p:nvSpPr>
        <p:spPr>
          <a:xfrm>
            <a:off x="2674601" y="5206498"/>
            <a:ext cx="3026713" cy="866242"/>
          </a:xfrm>
          <a:prstGeom prst="rect">
            <a:avLst/>
          </a:prstGeom>
          <a:solidFill>
            <a:schemeClr val="tx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bg2"/>
                </a:solidFill>
              </a:rPr>
              <a:t>Part of the network that aims to reconstruct the input from the latent space representation</a:t>
            </a:r>
          </a:p>
        </p:txBody>
      </p:sp>
    </p:spTree>
    <p:extLst>
      <p:ext uri="{BB962C8B-B14F-4D97-AF65-F5344CB8AC3E}">
        <p14:creationId xmlns:p14="http://schemas.microsoft.com/office/powerpoint/2010/main" val="412524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89A5A77-0245-4B99-BE57-7FC394FE825C}"/>
              </a:ext>
            </a:extLst>
          </p:cNvPr>
          <p:cNvSpPr>
            <a:spLocks noGrp="1"/>
          </p:cNvSpPr>
          <p:nvPr>
            <p:ph sz="half" idx="1"/>
          </p:nvPr>
        </p:nvSpPr>
        <p:spPr>
          <a:xfrm>
            <a:off x="685802" y="2142067"/>
            <a:ext cx="5173460" cy="3649134"/>
          </a:xfrm>
        </p:spPr>
        <p:txBody>
          <a:bodyPr>
            <a:normAutofit/>
          </a:bodyPr>
          <a:lstStyle/>
          <a:p>
            <a:r>
              <a:rPr lang="en-US" dirty="0"/>
              <a:t>Agenda</a:t>
            </a:r>
          </a:p>
          <a:p>
            <a:endParaRPr lang="en-IN" dirty="0"/>
          </a:p>
        </p:txBody>
      </p:sp>
      <p:sp>
        <p:nvSpPr>
          <p:cNvPr id="7" name="Title 1">
            <a:extLst>
              <a:ext uri="{FF2B5EF4-FFF2-40B4-BE49-F238E27FC236}">
                <a16:creationId xmlns:a16="http://schemas.microsoft.com/office/drawing/2014/main" id="{21F8697E-E1FD-4905-8506-6AC30B72C471}"/>
              </a:ext>
            </a:extLst>
          </p:cNvPr>
          <p:cNvSpPr>
            <a:spLocks noGrp="1"/>
          </p:cNvSpPr>
          <p:nvPr/>
        </p:nvSpPr>
        <p:spPr>
          <a:xfrm>
            <a:off x="685801" y="655461"/>
            <a:ext cx="10131425" cy="11394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baseline="0">
                <a:solidFill>
                  <a:schemeClr val="tx2"/>
                </a:solidFill>
                <a:latin typeface="+mn-lt"/>
                <a:ea typeface="+mj-ea"/>
                <a:cs typeface="+mj-cs"/>
              </a:defRPr>
            </a:lvl1pPr>
          </a:lstStyle>
          <a:p>
            <a:pPr algn="l"/>
            <a:r>
              <a:rPr lang="en-US" dirty="0">
                <a:solidFill>
                  <a:srgbClr val="0070C0"/>
                </a:solidFill>
              </a:rPr>
              <a:t>Autoencoders - Architecture	 </a:t>
            </a:r>
          </a:p>
        </p:txBody>
      </p:sp>
      <p:cxnSp>
        <p:nvCxnSpPr>
          <p:cNvPr id="11" name="Straight Connector 10">
            <a:extLst>
              <a:ext uri="{FF2B5EF4-FFF2-40B4-BE49-F238E27FC236}">
                <a16:creationId xmlns:a16="http://schemas.microsoft.com/office/drawing/2014/main" id="{AD428FB8-8EEC-4A27-83F1-DA787142B000}"/>
              </a:ext>
            </a:extLst>
          </p:cNvPr>
          <p:cNvCxnSpPr/>
          <p:nvPr/>
        </p:nvCxnSpPr>
        <p:spPr>
          <a:xfrm>
            <a:off x="685800" y="1794933"/>
            <a:ext cx="10131426" cy="127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144D72-31D2-4771-9D0A-7BB1A9B7F8EA}"/>
                  </a:ext>
                </a:extLst>
              </p:cNvPr>
              <p:cNvSpPr>
                <a:spLocks noGrp="1"/>
              </p:cNvSpPr>
              <p:nvPr>
                <p:ph sz="half" idx="2"/>
              </p:nvPr>
            </p:nvSpPr>
            <p:spPr>
              <a:xfrm>
                <a:off x="724107" y="2129367"/>
                <a:ext cx="10642268" cy="3649133"/>
              </a:xfrm>
            </p:spPr>
            <p:txBody>
              <a:bodyPr>
                <a:noAutofit/>
              </a:bodyPr>
              <a:lstStyle/>
              <a:p>
                <a:pPr marL="0" indent="0">
                  <a:buNone/>
                </a:pPr>
                <a:r>
                  <a:rPr lang="en-US" sz="1600" dirty="0">
                    <a:solidFill>
                      <a:schemeClr val="bg1"/>
                    </a:solidFill>
                  </a:rPr>
                  <a:t>      </a:t>
                </a:r>
              </a:p>
              <a:p>
                <a:pPr marL="0" indent="0">
                  <a:buNone/>
                </a:pPr>
                <a:r>
                  <a:rPr lang="en-US" sz="1600" dirty="0">
                    <a:solidFill>
                      <a:schemeClr val="bg1"/>
                    </a:solidFill>
                  </a:rPr>
                  <a:t>      The encoder stage of autoencoder takes the input </a:t>
                </a:r>
                <a:r>
                  <a:rPr lang="en-US" sz="1600" dirty="0" err="1">
                    <a:solidFill>
                      <a:schemeClr val="bg1"/>
                    </a:solidFill>
                  </a:rPr>
                  <a:t>x∈R</a:t>
                </a:r>
                <a:r>
                  <a:rPr lang="en-US" sz="1600" baseline="30000" dirty="0" err="1">
                    <a:solidFill>
                      <a:schemeClr val="bg1"/>
                    </a:solidFill>
                  </a:rPr>
                  <a:t>d</a:t>
                </a:r>
                <a:r>
                  <a:rPr lang="en-US" sz="1600" dirty="0">
                    <a:solidFill>
                      <a:schemeClr val="bg1"/>
                    </a:solidFill>
                  </a:rPr>
                  <a:t> = </a:t>
                </a:r>
                <a:r>
                  <a:rPr lang="en-US" sz="1600" i="1" dirty="0">
                    <a:solidFill>
                      <a:schemeClr val="bg1"/>
                    </a:solidFill>
                  </a:rPr>
                  <a:t>X </a:t>
                </a:r>
                <a:r>
                  <a:rPr lang="en-US" sz="1600" dirty="0">
                    <a:solidFill>
                      <a:schemeClr val="bg1"/>
                    </a:solidFill>
                  </a:rPr>
                  <a:t>and maps it to </a:t>
                </a:r>
                <a:r>
                  <a:rPr lang="en-US" sz="1600" dirty="0" err="1">
                    <a:solidFill>
                      <a:schemeClr val="bg1"/>
                    </a:solidFill>
                  </a:rPr>
                  <a:t>h∈R</a:t>
                </a:r>
                <a:r>
                  <a:rPr lang="en-US" sz="1600" baseline="30000" dirty="0" err="1">
                    <a:solidFill>
                      <a:schemeClr val="bg1"/>
                    </a:solidFill>
                  </a:rPr>
                  <a:t>p</a:t>
                </a:r>
                <a:r>
                  <a:rPr lang="en-US" sz="1600" dirty="0">
                    <a:solidFill>
                      <a:schemeClr val="bg1"/>
                    </a:solidFill>
                  </a:rPr>
                  <a:t> = </a:t>
                </a:r>
                <a:r>
                  <a:rPr lang="en-US" sz="1600" i="1" dirty="0">
                    <a:solidFill>
                      <a:schemeClr val="bg1"/>
                    </a:solidFill>
                  </a:rPr>
                  <a:t>F  </a:t>
                </a:r>
              </a:p>
              <a:p>
                <a:r>
                  <a:rPr lang="en-US" sz="1600" b="1" dirty="0">
                    <a:solidFill>
                      <a:schemeClr val="bg1"/>
                    </a:solidFill>
                  </a:rPr>
                  <a:t>h = </a:t>
                </a:r>
                <a14:m>
                  <m:oMath xmlns:m="http://schemas.openxmlformats.org/officeDocument/2006/math">
                    <m:r>
                      <a:rPr lang="en-US" sz="1600" b="1" i="1" smtClean="0">
                        <a:solidFill>
                          <a:schemeClr val="bg1"/>
                        </a:solidFill>
                        <a:ea typeface="Cambria Math" panose="02040503050406030204" pitchFamily="18" charset="0"/>
                      </a:rPr>
                      <m:t>𝝈</m:t>
                    </m:r>
                  </m:oMath>
                </a14:m>
                <a:r>
                  <a:rPr lang="en-US" sz="1600" b="1" dirty="0">
                    <a:solidFill>
                      <a:schemeClr val="bg1"/>
                    </a:solidFill>
                  </a:rPr>
                  <a:t>(</a:t>
                </a:r>
                <a:r>
                  <a:rPr lang="en-US" sz="1600" b="1" dirty="0" err="1">
                    <a:solidFill>
                      <a:schemeClr val="bg1"/>
                    </a:solidFill>
                  </a:rPr>
                  <a:t>Wx</a:t>
                </a:r>
                <a:r>
                  <a:rPr lang="en-US" sz="1600" b="1" dirty="0">
                    <a:solidFill>
                      <a:schemeClr val="bg1"/>
                    </a:solidFill>
                  </a:rPr>
                  <a:t> + b)</a:t>
                </a:r>
              </a:p>
              <a:p>
                <a:r>
                  <a:rPr lang="en-US" sz="1600" dirty="0">
                    <a:solidFill>
                      <a:schemeClr val="bg1"/>
                    </a:solidFill>
                  </a:rPr>
                  <a:t>Where </a:t>
                </a:r>
                <a:r>
                  <a:rPr lang="en-US" sz="1600" b="1" dirty="0">
                    <a:solidFill>
                      <a:schemeClr val="bg1"/>
                    </a:solidFill>
                  </a:rPr>
                  <a:t>h</a:t>
                </a:r>
                <a:r>
                  <a:rPr lang="en-US" sz="1600" dirty="0">
                    <a:solidFill>
                      <a:schemeClr val="bg1"/>
                    </a:solidFill>
                  </a:rPr>
                  <a:t> is referred as code, latent variables or latent representations</a:t>
                </a:r>
              </a:p>
              <a:p>
                <a14:m>
                  <m:oMath xmlns:m="http://schemas.openxmlformats.org/officeDocument/2006/math">
                    <m:r>
                      <a:rPr lang="en-US" sz="1600" b="1" i="1">
                        <a:solidFill>
                          <a:schemeClr val="bg1"/>
                        </a:solidFill>
                        <a:ea typeface="Cambria Math" panose="02040503050406030204" pitchFamily="18" charset="0"/>
                      </a:rPr>
                      <m:t>𝝈</m:t>
                    </m:r>
                  </m:oMath>
                </a14:m>
                <a:r>
                  <a:rPr lang="en-US" sz="1600" dirty="0">
                    <a:solidFill>
                      <a:schemeClr val="bg1"/>
                    </a:solidFill>
                  </a:rPr>
                  <a:t> is an element wise sigmoid activation function</a:t>
                </a:r>
              </a:p>
              <a:p>
                <a:r>
                  <a:rPr lang="en-US" sz="1600" b="1" dirty="0">
                    <a:solidFill>
                      <a:schemeClr val="bg1"/>
                    </a:solidFill>
                  </a:rPr>
                  <a:t>W</a:t>
                </a:r>
                <a:r>
                  <a:rPr lang="en-US" sz="1600" dirty="0">
                    <a:solidFill>
                      <a:schemeClr val="bg1"/>
                    </a:solidFill>
                  </a:rPr>
                  <a:t> is  weight matrix and b is a bias vector(learnable parameters )</a:t>
                </a:r>
              </a:p>
              <a:p>
                <a:endParaRPr lang="en-US" sz="1600" dirty="0">
                  <a:solidFill>
                    <a:schemeClr val="bg1"/>
                  </a:solidFill>
                </a:endParaRPr>
              </a:p>
              <a:p>
                <a:r>
                  <a:rPr lang="en-US" sz="1600" dirty="0">
                    <a:solidFill>
                      <a:schemeClr val="bg1"/>
                    </a:solidFill>
                  </a:rPr>
                  <a:t>The decoder stage of autoencoder maps h to the reconstruction </a:t>
                </a:r>
                <a:r>
                  <a:rPr lang="en-US" sz="1600" b="1" dirty="0">
                    <a:solidFill>
                      <a:schemeClr val="bg1"/>
                    </a:solidFill>
                  </a:rPr>
                  <a:t>x’ = </a:t>
                </a:r>
                <a14:m>
                  <m:oMath xmlns:m="http://schemas.openxmlformats.org/officeDocument/2006/math">
                    <m:r>
                      <a:rPr lang="en-US" sz="1600" b="1" i="1">
                        <a:solidFill>
                          <a:schemeClr val="bg1"/>
                        </a:solidFill>
                        <a:ea typeface="Cambria Math" panose="02040503050406030204" pitchFamily="18" charset="0"/>
                      </a:rPr>
                      <m:t>𝝈</m:t>
                    </m:r>
                  </m:oMath>
                </a14:m>
                <a:r>
                  <a:rPr lang="en-US" sz="1600" b="1" dirty="0">
                    <a:solidFill>
                      <a:schemeClr val="bg1"/>
                    </a:solidFill>
                  </a:rPr>
                  <a:t>’(</a:t>
                </a:r>
                <a:r>
                  <a:rPr lang="en-US" sz="1600" b="1" dirty="0" err="1">
                    <a:solidFill>
                      <a:schemeClr val="bg1"/>
                    </a:solidFill>
                  </a:rPr>
                  <a:t>W’h</a:t>
                </a:r>
                <a:r>
                  <a:rPr lang="en-US" sz="1600" b="1" dirty="0">
                    <a:solidFill>
                      <a:schemeClr val="bg1"/>
                    </a:solidFill>
                  </a:rPr>
                  <a:t> + b’)</a:t>
                </a:r>
                <a:r>
                  <a:rPr lang="en-US" sz="1600" dirty="0">
                    <a:solidFill>
                      <a:schemeClr val="bg1"/>
                    </a:solidFill>
                  </a:rPr>
                  <a:t> where x’,</a:t>
                </a:r>
                <a:r>
                  <a:rPr lang="en-US" sz="1600" dirty="0">
                    <a:solidFill>
                      <a:schemeClr val="bg1"/>
                    </a:solidFill>
                    <a:ea typeface="Cambria Math" panose="02040503050406030204" pitchFamily="18" charset="0"/>
                  </a:rPr>
                  <a:t> </a:t>
                </a:r>
                <a14:m>
                  <m:oMath xmlns:m="http://schemas.openxmlformats.org/officeDocument/2006/math">
                    <m:r>
                      <a:rPr lang="en-US" sz="1600" i="1">
                        <a:solidFill>
                          <a:schemeClr val="bg1"/>
                        </a:solidFill>
                        <a:ea typeface="Cambria Math" panose="02040503050406030204" pitchFamily="18" charset="0"/>
                      </a:rPr>
                      <m:t>𝜎</m:t>
                    </m:r>
                  </m:oMath>
                </a14:m>
                <a:r>
                  <a:rPr lang="en-US" sz="1600" dirty="0">
                    <a:solidFill>
                      <a:schemeClr val="bg1"/>
                    </a:solidFill>
                  </a:rPr>
                  <a:t>’ and b’ for the decoder may be unrelated to the corresponding x,</a:t>
                </a:r>
                <a:r>
                  <a:rPr lang="en-US" sz="1600" dirty="0">
                    <a:solidFill>
                      <a:schemeClr val="bg1"/>
                    </a:solidFill>
                    <a:ea typeface="Cambria Math" panose="02040503050406030204" pitchFamily="18" charset="0"/>
                  </a:rPr>
                  <a:t> </a:t>
                </a:r>
                <a14:m>
                  <m:oMath xmlns:m="http://schemas.openxmlformats.org/officeDocument/2006/math">
                    <m:r>
                      <a:rPr lang="en-US" sz="1600" i="1">
                        <a:solidFill>
                          <a:schemeClr val="bg1"/>
                        </a:solidFill>
                        <a:ea typeface="Cambria Math" panose="02040503050406030204" pitchFamily="18" charset="0"/>
                      </a:rPr>
                      <m:t>𝜎</m:t>
                    </m:r>
                  </m:oMath>
                </a14:m>
                <a:r>
                  <a:rPr lang="en-US" sz="1600" dirty="0">
                    <a:solidFill>
                      <a:schemeClr val="bg1"/>
                    </a:solidFill>
                  </a:rPr>
                  <a:t> and b for the encoder</a:t>
                </a: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p:txBody>
          </p:sp>
        </mc:Choice>
        <mc:Fallback>
          <p:sp>
            <p:nvSpPr>
              <p:cNvPr id="3" name="Content Placeholder 2">
                <a:extLst>
                  <a:ext uri="{FF2B5EF4-FFF2-40B4-BE49-F238E27FC236}">
                    <a16:creationId xmlns:a16="http://schemas.microsoft.com/office/drawing/2014/main" id="{23144D72-31D2-4771-9D0A-7BB1A9B7F8EA}"/>
                  </a:ext>
                </a:extLst>
              </p:cNvPr>
              <p:cNvSpPr>
                <a:spLocks noGrp="1" noRot="1" noChangeAspect="1" noMove="1" noResize="1" noEditPoints="1" noAdjustHandles="1" noChangeArrowheads="1" noChangeShapeType="1" noTextEdit="1"/>
              </p:cNvSpPr>
              <p:nvPr>
                <p:ph sz="half" idx="2"/>
              </p:nvPr>
            </p:nvSpPr>
            <p:spPr>
              <a:xfrm>
                <a:off x="724107" y="2129367"/>
                <a:ext cx="10642268" cy="3649133"/>
              </a:xfrm>
              <a:blipFill>
                <a:blip r:embed="rId2"/>
                <a:stretch>
                  <a:fillRect l="-229"/>
                </a:stretch>
              </a:blipFill>
            </p:spPr>
            <p:txBody>
              <a:bodyPr/>
              <a:lstStyle/>
              <a:p>
                <a:r>
                  <a:rPr lang="en-IN">
                    <a:noFill/>
                  </a:rPr>
                  <a:t> </a:t>
                </a:r>
              </a:p>
            </p:txBody>
          </p:sp>
        </mc:Fallback>
      </mc:AlternateContent>
    </p:spTree>
    <p:extLst>
      <p:ext uri="{BB962C8B-B14F-4D97-AF65-F5344CB8AC3E}">
        <p14:creationId xmlns:p14="http://schemas.microsoft.com/office/powerpoint/2010/main" val="317056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89A5A77-0245-4B99-BE57-7FC394FE825C}"/>
              </a:ext>
            </a:extLst>
          </p:cNvPr>
          <p:cNvSpPr>
            <a:spLocks noGrp="1"/>
          </p:cNvSpPr>
          <p:nvPr>
            <p:ph sz="half" idx="1"/>
          </p:nvPr>
        </p:nvSpPr>
        <p:spPr>
          <a:xfrm>
            <a:off x="685802" y="2142067"/>
            <a:ext cx="5173460" cy="3649134"/>
          </a:xfrm>
        </p:spPr>
        <p:txBody>
          <a:bodyPr>
            <a:normAutofit/>
          </a:bodyPr>
          <a:lstStyle/>
          <a:p>
            <a:r>
              <a:rPr lang="en-US" dirty="0"/>
              <a:t>Agenda</a:t>
            </a:r>
          </a:p>
          <a:p>
            <a:endParaRPr lang="en-IN" dirty="0"/>
          </a:p>
        </p:txBody>
      </p:sp>
      <p:sp>
        <p:nvSpPr>
          <p:cNvPr id="7" name="Title 1">
            <a:extLst>
              <a:ext uri="{FF2B5EF4-FFF2-40B4-BE49-F238E27FC236}">
                <a16:creationId xmlns:a16="http://schemas.microsoft.com/office/drawing/2014/main" id="{21F8697E-E1FD-4905-8506-6AC30B72C471}"/>
              </a:ext>
            </a:extLst>
          </p:cNvPr>
          <p:cNvSpPr>
            <a:spLocks noGrp="1"/>
          </p:cNvSpPr>
          <p:nvPr/>
        </p:nvSpPr>
        <p:spPr>
          <a:xfrm>
            <a:off x="685801" y="655461"/>
            <a:ext cx="10131425" cy="11394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baseline="0">
                <a:solidFill>
                  <a:schemeClr val="tx2"/>
                </a:solidFill>
                <a:latin typeface="+mn-lt"/>
                <a:ea typeface="+mj-ea"/>
                <a:cs typeface="+mj-cs"/>
              </a:defRPr>
            </a:lvl1pPr>
          </a:lstStyle>
          <a:p>
            <a:pPr algn="l"/>
            <a:r>
              <a:rPr lang="en-US" dirty="0">
                <a:solidFill>
                  <a:srgbClr val="0070C0"/>
                </a:solidFill>
              </a:rPr>
              <a:t>Autoencoders - Architecture	 </a:t>
            </a:r>
          </a:p>
        </p:txBody>
      </p:sp>
      <p:cxnSp>
        <p:nvCxnSpPr>
          <p:cNvPr id="11" name="Straight Connector 10">
            <a:extLst>
              <a:ext uri="{FF2B5EF4-FFF2-40B4-BE49-F238E27FC236}">
                <a16:creationId xmlns:a16="http://schemas.microsoft.com/office/drawing/2014/main" id="{AD428FB8-8EEC-4A27-83F1-DA787142B000}"/>
              </a:ext>
            </a:extLst>
          </p:cNvPr>
          <p:cNvCxnSpPr/>
          <p:nvPr/>
        </p:nvCxnSpPr>
        <p:spPr>
          <a:xfrm>
            <a:off x="685800" y="1794933"/>
            <a:ext cx="10131426" cy="127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144D72-31D2-4771-9D0A-7BB1A9B7F8EA}"/>
                  </a:ext>
                </a:extLst>
              </p:cNvPr>
              <p:cNvSpPr>
                <a:spLocks noGrp="1"/>
              </p:cNvSpPr>
              <p:nvPr>
                <p:ph sz="half" idx="2"/>
              </p:nvPr>
            </p:nvSpPr>
            <p:spPr>
              <a:xfrm>
                <a:off x="685802" y="2225378"/>
                <a:ext cx="10642268" cy="3900257"/>
              </a:xfrm>
            </p:spPr>
            <p:txBody>
              <a:bodyPr>
                <a:noAutofit/>
              </a:bodyPr>
              <a:lstStyle/>
              <a:p>
                <a:endParaRPr lang="en-US" sz="1600" dirty="0">
                  <a:solidFill>
                    <a:schemeClr val="bg1"/>
                  </a:solidFill>
                </a:endParaRPr>
              </a:p>
              <a:p>
                <a:r>
                  <a:rPr lang="en-US" sz="1600" dirty="0">
                    <a:solidFill>
                      <a:schemeClr val="bg1"/>
                    </a:solidFill>
                  </a:rPr>
                  <a:t>The parameters W and W’ are optimized to minimize the average reconstruction error </a:t>
                </a:r>
              </a:p>
              <a:p>
                <a:r>
                  <a:rPr lang="en-IN" sz="1600" b="1" dirty="0">
                    <a:solidFill>
                      <a:schemeClr val="bg1"/>
                    </a:solidFill>
                  </a:rPr>
                  <a:t>W, W’ = </a:t>
                </a:r>
                <a14:m>
                  <m:oMath xmlns:m="http://schemas.openxmlformats.org/officeDocument/2006/math">
                    <m:r>
                      <a:rPr lang="en-IN" sz="1600" b="1" i="0" smtClean="0">
                        <a:solidFill>
                          <a:schemeClr val="bg1"/>
                        </a:solidFill>
                      </a:rPr>
                      <m:t>𝐚𝐫𝐠</m:t>
                    </m:r>
                    <m:r>
                      <a:rPr lang="en-IN" sz="1600" b="1" i="0" smtClean="0">
                        <a:solidFill>
                          <a:schemeClr val="bg1"/>
                        </a:solidFill>
                      </a:rPr>
                      <m:t> </m:t>
                    </m:r>
                    <m:r>
                      <a:rPr lang="en-IN" sz="1600" b="1" i="0" smtClean="0">
                        <a:solidFill>
                          <a:schemeClr val="bg1"/>
                        </a:solidFill>
                      </a:rPr>
                      <m:t>𝐦𝐢𝐧</m:t>
                    </m:r>
                    <m:r>
                      <a:rPr lang="en-IN" sz="1600" b="1" i="0" smtClean="0">
                        <a:solidFill>
                          <a:schemeClr val="bg1"/>
                        </a:solidFill>
                      </a:rPr>
                      <m:t> </m:t>
                    </m:r>
                    <m:r>
                      <a:rPr lang="en-US" sz="1600" b="1" i="1">
                        <a:solidFill>
                          <a:schemeClr val="bg1"/>
                        </a:solidFill>
                      </a:rPr>
                      <m:t>𝟏</m:t>
                    </m:r>
                    <m:r>
                      <a:rPr lang="en-US" sz="1600" b="1">
                        <a:solidFill>
                          <a:schemeClr val="bg1"/>
                        </a:solidFill>
                      </a:rPr>
                      <m:t>/</m:t>
                    </m:r>
                    <m:r>
                      <a:rPr lang="en-US" sz="1600" b="1" i="1">
                        <a:solidFill>
                          <a:schemeClr val="bg1"/>
                        </a:solidFill>
                      </a:rPr>
                      <m:t>𝐧</m:t>
                    </m:r>
                    <m:nary>
                      <m:naryPr>
                        <m:chr m:val="∑"/>
                        <m:ctrlPr>
                          <a:rPr lang="en-US" sz="1600" b="1" i="1">
                            <a:solidFill>
                              <a:schemeClr val="bg1"/>
                            </a:solidFill>
                          </a:rPr>
                        </m:ctrlPr>
                      </m:naryPr>
                      <m:sub>
                        <m:r>
                          <m:rPr>
                            <m:brk m:alnAt="23"/>
                          </m:rPr>
                          <a:rPr lang="en-US" sz="1600" b="1" i="1">
                            <a:solidFill>
                              <a:schemeClr val="bg1"/>
                            </a:solidFill>
                          </a:rPr>
                          <m:t>𝒊</m:t>
                        </m:r>
                        <m:r>
                          <a:rPr lang="en-US" sz="1600" b="1" i="1">
                            <a:solidFill>
                              <a:schemeClr val="bg1"/>
                            </a:solidFill>
                          </a:rPr>
                          <m:t>=</m:t>
                        </m:r>
                        <m:r>
                          <a:rPr lang="en-US" sz="1600" b="1" i="1">
                            <a:solidFill>
                              <a:schemeClr val="bg1"/>
                            </a:solidFill>
                          </a:rPr>
                          <m:t>𝟏</m:t>
                        </m:r>
                      </m:sub>
                      <m:sup>
                        <m:r>
                          <a:rPr lang="en-US" sz="1600" b="1" i="1">
                            <a:solidFill>
                              <a:schemeClr val="bg1"/>
                            </a:solidFill>
                          </a:rPr>
                          <m:t>𝒏</m:t>
                        </m:r>
                      </m:sup>
                      <m:e>
                        <m:r>
                          <a:rPr lang="en-US" sz="1600" b="1" i="1">
                            <a:solidFill>
                              <a:schemeClr val="bg1"/>
                            </a:solidFill>
                          </a:rPr>
                          <m:t>𝑳</m:t>
                        </m:r>
                        <m:r>
                          <a:rPr lang="en-US" sz="1600" b="1" i="1">
                            <a:solidFill>
                              <a:schemeClr val="bg1"/>
                            </a:solidFill>
                          </a:rPr>
                          <m:t>(</m:t>
                        </m:r>
                        <m:r>
                          <a:rPr lang="en-US" sz="1600" b="1" i="1">
                            <a:solidFill>
                              <a:schemeClr val="bg1"/>
                            </a:solidFill>
                          </a:rPr>
                          <m:t>𝒙</m:t>
                        </m:r>
                        <m:d>
                          <m:dPr>
                            <m:ctrlPr>
                              <a:rPr lang="en-US" sz="1600" b="1" i="1">
                                <a:solidFill>
                                  <a:schemeClr val="bg1"/>
                                </a:solidFill>
                              </a:rPr>
                            </m:ctrlPr>
                          </m:dPr>
                          <m:e>
                            <m:r>
                              <a:rPr lang="en-US" sz="1600" b="1" i="1">
                                <a:solidFill>
                                  <a:schemeClr val="bg1"/>
                                </a:solidFill>
                              </a:rPr>
                              <m:t>𝒊</m:t>
                            </m:r>
                          </m:e>
                        </m:d>
                        <m:r>
                          <a:rPr lang="en-US" sz="1600" b="1" i="1">
                            <a:solidFill>
                              <a:schemeClr val="bg1"/>
                            </a:solidFill>
                          </a:rPr>
                          <m:t>,</m:t>
                        </m:r>
                        <m:r>
                          <a:rPr lang="en-US" sz="1600" b="1" i="1">
                            <a:solidFill>
                              <a:schemeClr val="bg1"/>
                            </a:solidFill>
                          </a:rPr>
                          <m:t>𝒙</m:t>
                        </m:r>
                        <m:r>
                          <a:rPr lang="en-US" sz="1600" b="1" i="1">
                            <a:solidFill>
                              <a:schemeClr val="bg1"/>
                            </a:solidFill>
                          </a:rPr>
                          <m:t>′(</m:t>
                        </m:r>
                        <m:r>
                          <a:rPr lang="en-US" sz="1600" b="1" i="1">
                            <a:solidFill>
                              <a:schemeClr val="bg1"/>
                            </a:solidFill>
                          </a:rPr>
                          <m:t>𝒊</m:t>
                        </m:r>
                        <m:r>
                          <a:rPr lang="en-US" sz="1600" b="1" i="1">
                            <a:solidFill>
                              <a:schemeClr val="bg1"/>
                            </a:solidFill>
                          </a:rPr>
                          <m:t>)</m:t>
                        </m:r>
                      </m:e>
                    </m:nary>
                  </m:oMath>
                </a14:m>
                <a:r>
                  <a:rPr lang="en-US" sz="1600" dirty="0">
                    <a:solidFill>
                      <a:schemeClr val="bg1"/>
                    </a:solidFill>
                  </a:rPr>
                  <a:t> </a:t>
                </a:r>
              </a:p>
              <a:p>
                <a:endParaRPr lang="en-US" sz="1600" dirty="0">
                  <a:solidFill>
                    <a:schemeClr val="bg1"/>
                  </a:solidFill>
                </a:endParaRPr>
              </a:p>
              <a:p>
                <a:r>
                  <a:rPr lang="en-US" sz="1600" dirty="0">
                    <a:solidFill>
                      <a:schemeClr val="bg1"/>
                    </a:solidFill>
                  </a:rPr>
                  <a:t>Here L is the loss function(Squared error) </a:t>
                </a:r>
                <a:endParaRPr lang="en-US" sz="1600" baseline="30000" dirty="0">
                  <a:solidFill>
                    <a:schemeClr val="bg1"/>
                  </a:solidFill>
                </a:endParaRPr>
              </a:p>
              <a:p>
                <a:r>
                  <a:rPr lang="pl-PL" sz="1600" b="1" dirty="0">
                    <a:solidFill>
                      <a:schemeClr val="bg1"/>
                    </a:solidFill>
                  </a:rPr>
                  <a:t>L(x, </a:t>
                </a:r>
                <a:r>
                  <a:rPr lang="en-US" sz="1600" b="1" dirty="0">
                    <a:solidFill>
                      <a:schemeClr val="bg1"/>
                    </a:solidFill>
                  </a:rPr>
                  <a:t>x’</a:t>
                </a:r>
                <a:r>
                  <a:rPr lang="pl-PL" sz="1600" b="1" dirty="0">
                    <a:solidFill>
                      <a:schemeClr val="bg1"/>
                    </a:solidFill>
                  </a:rPr>
                  <a:t>) =</a:t>
                </a:r>
                <a:r>
                  <a:rPr lang="en-US" sz="1600" b="1" dirty="0">
                    <a:solidFill>
                      <a:schemeClr val="bg1"/>
                    </a:solidFill>
                  </a:rPr>
                  <a:t> </a:t>
                </a:r>
                <a14:m>
                  <m:oMath xmlns:m="http://schemas.openxmlformats.org/officeDocument/2006/math">
                    <m:r>
                      <a:rPr lang="en-US" sz="1600" b="1" i="1">
                        <a:solidFill>
                          <a:schemeClr val="bg1"/>
                        </a:solidFill>
                      </a:rPr>
                      <m:t>‖ </m:t>
                    </m:r>
                  </m:oMath>
                </a14:m>
                <a:r>
                  <a:rPr lang="pl-PL" sz="1600" b="1" dirty="0">
                    <a:solidFill>
                      <a:schemeClr val="bg1"/>
                    </a:solidFill>
                  </a:rPr>
                  <a:t>x − </a:t>
                </a:r>
                <a:r>
                  <a:rPr lang="en-IN" sz="1600" b="1" dirty="0">
                    <a:solidFill>
                      <a:schemeClr val="bg1"/>
                    </a:solidFill>
                  </a:rPr>
                  <a:t>x’</a:t>
                </a:r>
                <a:r>
                  <a:rPr lang="pl-PL" sz="1600" b="1" dirty="0">
                    <a:solidFill>
                      <a:schemeClr val="bg1"/>
                    </a:solidFill>
                  </a:rPr>
                  <a:t> </a:t>
                </a:r>
                <a14:m>
                  <m:oMath xmlns:m="http://schemas.openxmlformats.org/officeDocument/2006/math">
                    <m:r>
                      <a:rPr lang="en-US" sz="1600" b="1" i="1">
                        <a:solidFill>
                          <a:schemeClr val="bg1"/>
                        </a:solidFill>
                      </a:rPr>
                      <m:t>‖</m:t>
                    </m:r>
                  </m:oMath>
                </a14:m>
                <a:r>
                  <a:rPr lang="en-IN" sz="1600" b="1" baseline="30000" dirty="0">
                    <a:solidFill>
                      <a:schemeClr val="bg1"/>
                    </a:solidFill>
                  </a:rPr>
                  <a:t>2</a:t>
                </a:r>
                <a:endParaRPr lang="en-US" sz="1600" b="1" dirty="0">
                  <a:solidFill>
                    <a:schemeClr val="bg1"/>
                  </a:solidFill>
                </a:endParaRPr>
              </a:p>
              <a:p>
                <a:r>
                  <a:rPr lang="en-US" sz="1600" dirty="0">
                    <a:solidFill>
                      <a:schemeClr val="bg1"/>
                    </a:solidFill>
                  </a:rPr>
                  <a:t>or </a:t>
                </a:r>
              </a:p>
              <a:p>
                <a:r>
                  <a:rPr lang="en-US" sz="1600" dirty="0">
                    <a:solidFill>
                      <a:schemeClr val="bg1"/>
                    </a:solidFill>
                  </a:rPr>
                  <a:t>If x and x’ should be interpreted as probabilities, then the Loss function would be(binary cross entropy)</a:t>
                </a:r>
              </a:p>
              <a:p>
                <a:r>
                  <a:rPr lang="en-US" sz="1600" b="1" dirty="0">
                    <a:solidFill>
                      <a:schemeClr val="bg1"/>
                    </a:solidFill>
                  </a:rPr>
                  <a:t>L(</a:t>
                </a:r>
                <a:r>
                  <a:rPr lang="en-US" sz="1600" b="1" dirty="0" err="1">
                    <a:solidFill>
                      <a:schemeClr val="bg1"/>
                    </a:solidFill>
                  </a:rPr>
                  <a:t>x,x</a:t>
                </a:r>
                <a:r>
                  <a:rPr lang="en-US" sz="1600" b="1" dirty="0">
                    <a:solidFill>
                      <a:schemeClr val="bg1"/>
                    </a:solidFill>
                  </a:rPr>
                  <a:t>’) =  - [x log(x’) + (1-x) log(x’)</a:t>
                </a:r>
              </a:p>
              <a:p>
                <a:r>
                  <a:rPr lang="en-US" sz="1600" dirty="0">
                    <a:solidFill>
                      <a:schemeClr val="bg1"/>
                    </a:solidFill>
                  </a:rPr>
                  <a:t>The training of an autoencoder is performed through Backpropagation of the error, just like a regular feedforward neural network.</a:t>
                </a:r>
              </a:p>
              <a:p>
                <a:endParaRPr lang="en-IN" sz="1600" dirty="0">
                  <a:solidFill>
                    <a:schemeClr val="bg1"/>
                  </a:solidFill>
                </a:endParaRPr>
              </a:p>
              <a:p>
                <a:endParaRPr lang="en-US" sz="1600" dirty="0">
                  <a:solidFill>
                    <a:schemeClr val="bg1"/>
                  </a:solidFill>
                </a:endParaRPr>
              </a:p>
            </p:txBody>
          </p:sp>
        </mc:Choice>
        <mc:Fallback>
          <p:sp>
            <p:nvSpPr>
              <p:cNvPr id="3" name="Content Placeholder 2">
                <a:extLst>
                  <a:ext uri="{FF2B5EF4-FFF2-40B4-BE49-F238E27FC236}">
                    <a16:creationId xmlns:a16="http://schemas.microsoft.com/office/drawing/2014/main" id="{23144D72-31D2-4771-9D0A-7BB1A9B7F8EA}"/>
                  </a:ext>
                </a:extLst>
              </p:cNvPr>
              <p:cNvSpPr>
                <a:spLocks noGrp="1" noRot="1" noChangeAspect="1" noMove="1" noResize="1" noEditPoints="1" noAdjustHandles="1" noChangeArrowheads="1" noChangeShapeType="1" noTextEdit="1"/>
              </p:cNvSpPr>
              <p:nvPr>
                <p:ph sz="half" idx="2"/>
              </p:nvPr>
            </p:nvSpPr>
            <p:spPr>
              <a:xfrm>
                <a:off x="685802" y="2225378"/>
                <a:ext cx="10642268" cy="3900257"/>
              </a:xfrm>
              <a:blipFill>
                <a:blip r:embed="rId2"/>
                <a:stretch>
                  <a:fillRect l="-229" t="-625"/>
                </a:stretch>
              </a:blipFill>
            </p:spPr>
            <p:txBody>
              <a:bodyPr/>
              <a:lstStyle/>
              <a:p>
                <a:r>
                  <a:rPr lang="en-IN">
                    <a:noFill/>
                  </a:rPr>
                  <a:t> </a:t>
                </a:r>
              </a:p>
            </p:txBody>
          </p:sp>
        </mc:Fallback>
      </mc:AlternateContent>
    </p:spTree>
    <p:extLst>
      <p:ext uri="{BB962C8B-B14F-4D97-AF65-F5344CB8AC3E}">
        <p14:creationId xmlns:p14="http://schemas.microsoft.com/office/powerpoint/2010/main" val="535447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F8697E-E1FD-4905-8506-6AC30B72C471}"/>
              </a:ext>
            </a:extLst>
          </p:cNvPr>
          <p:cNvSpPr>
            <a:spLocks noGrp="1"/>
          </p:cNvSpPr>
          <p:nvPr/>
        </p:nvSpPr>
        <p:spPr>
          <a:xfrm>
            <a:off x="685801" y="655461"/>
            <a:ext cx="10131425" cy="11394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baseline="0">
                <a:solidFill>
                  <a:schemeClr val="tx2"/>
                </a:solidFill>
                <a:latin typeface="+mn-lt"/>
                <a:ea typeface="+mj-ea"/>
                <a:cs typeface="+mj-cs"/>
              </a:defRPr>
            </a:lvl1pPr>
          </a:lstStyle>
          <a:p>
            <a:pPr algn="l"/>
            <a:r>
              <a:rPr lang="en-US" dirty="0">
                <a:solidFill>
                  <a:srgbClr val="0070C0"/>
                </a:solidFill>
              </a:rPr>
              <a:t>Training Autoencoders</a:t>
            </a:r>
          </a:p>
        </p:txBody>
      </p:sp>
      <p:cxnSp>
        <p:nvCxnSpPr>
          <p:cNvPr id="11" name="Straight Connector 10">
            <a:extLst>
              <a:ext uri="{FF2B5EF4-FFF2-40B4-BE49-F238E27FC236}">
                <a16:creationId xmlns:a16="http://schemas.microsoft.com/office/drawing/2014/main" id="{952ABCE6-0B61-4B44-9016-F0ABB8F75B2A}"/>
              </a:ext>
            </a:extLst>
          </p:cNvPr>
          <p:cNvCxnSpPr/>
          <p:nvPr/>
        </p:nvCxnSpPr>
        <p:spPr>
          <a:xfrm>
            <a:off x="685800" y="1794933"/>
            <a:ext cx="10131426" cy="127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33506D9E-D0DF-4FF2-93FE-11B1C4528403}"/>
              </a:ext>
            </a:extLst>
          </p:cNvPr>
          <p:cNvGrpSpPr/>
          <p:nvPr/>
        </p:nvGrpSpPr>
        <p:grpSpPr>
          <a:xfrm>
            <a:off x="3630977" y="1955422"/>
            <a:ext cx="4569095" cy="4580636"/>
            <a:chOff x="3974367" y="1302008"/>
            <a:chExt cx="4243263" cy="4253984"/>
          </a:xfrm>
        </p:grpSpPr>
        <p:sp>
          <p:nvSpPr>
            <p:cNvPr id="98" name="Freeform 5">
              <a:extLst>
                <a:ext uri="{FF2B5EF4-FFF2-40B4-BE49-F238E27FC236}">
                  <a16:creationId xmlns:a16="http://schemas.microsoft.com/office/drawing/2014/main" id="{5CC24CD0-A519-4DCB-90D7-73F0DF95EFFD}"/>
                </a:ext>
              </a:extLst>
            </p:cNvPr>
            <p:cNvSpPr>
              <a:spLocks/>
            </p:cNvSpPr>
            <p:nvPr/>
          </p:nvSpPr>
          <p:spPr bwMode="auto">
            <a:xfrm>
              <a:off x="6095999" y="1302008"/>
              <a:ext cx="1060816" cy="1063496"/>
            </a:xfrm>
            <a:custGeom>
              <a:avLst/>
              <a:gdLst>
                <a:gd name="T0" fmla="*/ 0 w 4035"/>
                <a:gd name="T1" fmla="*/ 0 h 4034"/>
                <a:gd name="T2" fmla="*/ 4035 w 4035"/>
                <a:gd name="T3" fmla="*/ 4034 h 4034"/>
                <a:gd name="T4" fmla="*/ 0 w 4035"/>
                <a:gd name="T5" fmla="*/ 4034 h 4034"/>
                <a:gd name="T6" fmla="*/ 0 w 4035"/>
                <a:gd name="T7" fmla="*/ 0 h 4034"/>
              </a:gdLst>
              <a:ahLst/>
              <a:cxnLst>
                <a:cxn ang="0">
                  <a:pos x="T0" y="T1"/>
                </a:cxn>
                <a:cxn ang="0">
                  <a:pos x="T2" y="T3"/>
                </a:cxn>
                <a:cxn ang="0">
                  <a:pos x="T4" y="T5"/>
                </a:cxn>
                <a:cxn ang="0">
                  <a:pos x="T6" y="T7"/>
                </a:cxn>
              </a:cxnLst>
              <a:rect l="0" t="0" r="r" b="b"/>
              <a:pathLst>
                <a:path w="4035" h="4034">
                  <a:moveTo>
                    <a:pt x="0" y="0"/>
                  </a:moveTo>
                  <a:cubicBezTo>
                    <a:pt x="2228" y="0"/>
                    <a:pt x="4035" y="1806"/>
                    <a:pt x="4035" y="4034"/>
                  </a:cubicBezTo>
                  <a:lnTo>
                    <a:pt x="0" y="4034"/>
                  </a:lnTo>
                  <a:lnTo>
                    <a:pt x="0" y="0"/>
                  </a:lnTo>
                  <a:close/>
                </a:path>
              </a:pathLst>
            </a:custGeom>
            <a:solidFill>
              <a:schemeClr val="accent2">
                <a:lumMod val="75000"/>
              </a:schemeClr>
            </a:solidFill>
            <a:ln w="0">
              <a:noFill/>
              <a:prstDash val="solid"/>
              <a:round/>
              <a:headEnd/>
              <a:tailEnd/>
            </a:ln>
          </p:spPr>
          <p:txBody>
            <a:bodyPr vert="horz" wrap="square" lIns="68580" tIns="34290" rIns="68580" bIns="3429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700" b="1" dirty="0">
                  <a:solidFill>
                    <a:schemeClr val="bg1"/>
                  </a:solidFill>
                  <a:effectLst>
                    <a:outerShdw blurRad="38100" dist="38100" dir="2700000" algn="tl">
                      <a:srgbClr val="000000">
                        <a:alpha val="43137"/>
                      </a:srgbClr>
                    </a:outerShdw>
                  </a:effectLst>
                </a:rPr>
                <a:t>01</a:t>
              </a:r>
            </a:p>
          </p:txBody>
        </p:sp>
        <p:sp>
          <p:nvSpPr>
            <p:cNvPr id="99" name="Freeform 9">
              <a:extLst>
                <a:ext uri="{FF2B5EF4-FFF2-40B4-BE49-F238E27FC236}">
                  <a16:creationId xmlns:a16="http://schemas.microsoft.com/office/drawing/2014/main" id="{AC4DF993-9FD6-4C15-9F29-4B1903A7DDA3}"/>
                </a:ext>
              </a:extLst>
            </p:cNvPr>
            <p:cNvSpPr>
              <a:spLocks/>
            </p:cNvSpPr>
            <p:nvPr/>
          </p:nvSpPr>
          <p:spPr bwMode="auto">
            <a:xfrm>
              <a:off x="5035184" y="2365504"/>
              <a:ext cx="1060816" cy="1063496"/>
            </a:xfrm>
            <a:custGeom>
              <a:avLst/>
              <a:gdLst>
                <a:gd name="T0" fmla="*/ 4034 w 4034"/>
                <a:gd name="T1" fmla="*/ 4034 h 4034"/>
                <a:gd name="T2" fmla="*/ 0 w 4034"/>
                <a:gd name="T3" fmla="*/ 0 h 4034"/>
                <a:gd name="T4" fmla="*/ 4034 w 4034"/>
                <a:gd name="T5" fmla="*/ 0 h 4034"/>
                <a:gd name="T6" fmla="*/ 4034 w 4034"/>
                <a:gd name="T7" fmla="*/ 4034 h 4034"/>
              </a:gdLst>
              <a:ahLst/>
              <a:cxnLst>
                <a:cxn ang="0">
                  <a:pos x="T0" y="T1"/>
                </a:cxn>
                <a:cxn ang="0">
                  <a:pos x="T2" y="T3"/>
                </a:cxn>
                <a:cxn ang="0">
                  <a:pos x="T4" y="T5"/>
                </a:cxn>
                <a:cxn ang="0">
                  <a:pos x="T6" y="T7"/>
                </a:cxn>
              </a:cxnLst>
              <a:rect l="0" t="0" r="r" b="b"/>
              <a:pathLst>
                <a:path w="4034" h="4034">
                  <a:moveTo>
                    <a:pt x="4034" y="4034"/>
                  </a:moveTo>
                  <a:cubicBezTo>
                    <a:pt x="1806" y="4034"/>
                    <a:pt x="0" y="2228"/>
                    <a:pt x="0" y="0"/>
                  </a:cubicBezTo>
                  <a:lnTo>
                    <a:pt x="4034" y="0"/>
                  </a:lnTo>
                  <a:lnTo>
                    <a:pt x="4034" y="4034"/>
                  </a:lnTo>
                  <a:close/>
                </a:path>
              </a:pathLst>
            </a:custGeom>
            <a:solidFill>
              <a:schemeClr val="accent2"/>
            </a:solidFill>
            <a:ln w="0">
              <a:noFill/>
              <a:prstDash val="solid"/>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00" name="Freeform 11">
              <a:extLst>
                <a:ext uri="{FF2B5EF4-FFF2-40B4-BE49-F238E27FC236}">
                  <a16:creationId xmlns:a16="http://schemas.microsoft.com/office/drawing/2014/main" id="{493001A3-7C89-4D91-8CE5-AA3CF0DA3107}"/>
                </a:ext>
              </a:extLst>
            </p:cNvPr>
            <p:cNvSpPr>
              <a:spLocks/>
            </p:cNvSpPr>
            <p:nvPr/>
          </p:nvSpPr>
          <p:spPr bwMode="auto">
            <a:xfrm>
              <a:off x="5035184" y="1302008"/>
              <a:ext cx="1060816" cy="1063496"/>
            </a:xfrm>
            <a:custGeom>
              <a:avLst/>
              <a:gdLst>
                <a:gd name="T0" fmla="*/ 0 w 4034"/>
                <a:gd name="T1" fmla="*/ 4034 h 4034"/>
                <a:gd name="T2" fmla="*/ 4034 w 4034"/>
                <a:gd name="T3" fmla="*/ 0 h 4034"/>
                <a:gd name="T4" fmla="*/ 4034 w 4034"/>
                <a:gd name="T5" fmla="*/ 4034 h 4034"/>
                <a:gd name="T6" fmla="*/ 0 w 4034"/>
                <a:gd name="T7" fmla="*/ 4034 h 4034"/>
              </a:gdLst>
              <a:ahLst/>
              <a:cxnLst>
                <a:cxn ang="0">
                  <a:pos x="T0" y="T1"/>
                </a:cxn>
                <a:cxn ang="0">
                  <a:pos x="T2" y="T3"/>
                </a:cxn>
                <a:cxn ang="0">
                  <a:pos x="T4" y="T5"/>
                </a:cxn>
                <a:cxn ang="0">
                  <a:pos x="T6" y="T7"/>
                </a:cxn>
              </a:cxnLst>
              <a:rect l="0" t="0" r="r" b="b"/>
              <a:pathLst>
                <a:path w="4034" h="4034">
                  <a:moveTo>
                    <a:pt x="0" y="4034"/>
                  </a:moveTo>
                  <a:cubicBezTo>
                    <a:pt x="0" y="1806"/>
                    <a:pt x="1806" y="0"/>
                    <a:pt x="4034" y="0"/>
                  </a:cubicBezTo>
                  <a:lnTo>
                    <a:pt x="4034" y="4034"/>
                  </a:lnTo>
                  <a:lnTo>
                    <a:pt x="0" y="4034"/>
                  </a:lnTo>
                  <a:close/>
                </a:path>
              </a:pathLst>
            </a:custGeom>
            <a:solidFill>
              <a:schemeClr val="accent2"/>
            </a:solidFill>
            <a:ln w="0">
              <a:noFill/>
              <a:prstDash val="solid"/>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01" name="Freeform 5">
              <a:extLst>
                <a:ext uri="{FF2B5EF4-FFF2-40B4-BE49-F238E27FC236}">
                  <a16:creationId xmlns:a16="http://schemas.microsoft.com/office/drawing/2014/main" id="{56821BD8-7B9F-4A8F-BE6E-4FB09A130C23}"/>
                </a:ext>
              </a:extLst>
            </p:cNvPr>
            <p:cNvSpPr>
              <a:spLocks/>
            </p:cNvSpPr>
            <p:nvPr/>
          </p:nvSpPr>
          <p:spPr bwMode="auto">
            <a:xfrm>
              <a:off x="6095999" y="3429000"/>
              <a:ext cx="1060816" cy="1063496"/>
            </a:xfrm>
            <a:custGeom>
              <a:avLst/>
              <a:gdLst>
                <a:gd name="T0" fmla="*/ 0 w 4035"/>
                <a:gd name="T1" fmla="*/ 0 h 4034"/>
                <a:gd name="T2" fmla="*/ 4035 w 4035"/>
                <a:gd name="T3" fmla="*/ 4034 h 4034"/>
                <a:gd name="T4" fmla="*/ 0 w 4035"/>
                <a:gd name="T5" fmla="*/ 4034 h 4034"/>
                <a:gd name="T6" fmla="*/ 0 w 4035"/>
                <a:gd name="T7" fmla="*/ 0 h 4034"/>
              </a:gdLst>
              <a:ahLst/>
              <a:cxnLst>
                <a:cxn ang="0">
                  <a:pos x="T0" y="T1"/>
                </a:cxn>
                <a:cxn ang="0">
                  <a:pos x="T2" y="T3"/>
                </a:cxn>
                <a:cxn ang="0">
                  <a:pos x="T4" y="T5"/>
                </a:cxn>
                <a:cxn ang="0">
                  <a:pos x="T6" y="T7"/>
                </a:cxn>
              </a:cxnLst>
              <a:rect l="0" t="0" r="r" b="b"/>
              <a:pathLst>
                <a:path w="4035" h="4034">
                  <a:moveTo>
                    <a:pt x="0" y="0"/>
                  </a:moveTo>
                  <a:cubicBezTo>
                    <a:pt x="2228" y="0"/>
                    <a:pt x="4035" y="1806"/>
                    <a:pt x="4035" y="4034"/>
                  </a:cubicBezTo>
                  <a:lnTo>
                    <a:pt x="0" y="4034"/>
                  </a:lnTo>
                  <a:lnTo>
                    <a:pt x="0" y="0"/>
                  </a:lnTo>
                  <a:close/>
                </a:path>
              </a:pathLst>
            </a:cu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02" name="Freeform 7">
              <a:extLst>
                <a:ext uri="{FF2B5EF4-FFF2-40B4-BE49-F238E27FC236}">
                  <a16:creationId xmlns:a16="http://schemas.microsoft.com/office/drawing/2014/main" id="{B9D2A7DD-E800-4268-8F73-6CBC02807581}"/>
                </a:ext>
              </a:extLst>
            </p:cNvPr>
            <p:cNvSpPr>
              <a:spLocks/>
            </p:cNvSpPr>
            <p:nvPr/>
          </p:nvSpPr>
          <p:spPr bwMode="auto">
            <a:xfrm>
              <a:off x="6095999" y="4492496"/>
              <a:ext cx="1060816" cy="1063496"/>
            </a:xfrm>
            <a:custGeom>
              <a:avLst/>
              <a:gdLst>
                <a:gd name="T0" fmla="*/ 4035 w 4035"/>
                <a:gd name="T1" fmla="*/ 0 h 4034"/>
                <a:gd name="T2" fmla="*/ 0 w 4035"/>
                <a:gd name="T3" fmla="*/ 4034 h 4034"/>
                <a:gd name="T4" fmla="*/ 0 w 4035"/>
                <a:gd name="T5" fmla="*/ 0 h 4034"/>
                <a:gd name="T6" fmla="*/ 4035 w 4035"/>
                <a:gd name="T7" fmla="*/ 0 h 4034"/>
              </a:gdLst>
              <a:ahLst/>
              <a:cxnLst>
                <a:cxn ang="0">
                  <a:pos x="T0" y="T1"/>
                </a:cxn>
                <a:cxn ang="0">
                  <a:pos x="T2" y="T3"/>
                </a:cxn>
                <a:cxn ang="0">
                  <a:pos x="T4" y="T5"/>
                </a:cxn>
                <a:cxn ang="0">
                  <a:pos x="T6" y="T7"/>
                </a:cxn>
              </a:cxnLst>
              <a:rect l="0" t="0" r="r" b="b"/>
              <a:pathLst>
                <a:path w="4035" h="4034">
                  <a:moveTo>
                    <a:pt x="4035" y="0"/>
                  </a:moveTo>
                  <a:cubicBezTo>
                    <a:pt x="4035" y="2228"/>
                    <a:pt x="2228" y="4034"/>
                    <a:pt x="0" y="4034"/>
                  </a:cubicBezTo>
                  <a:lnTo>
                    <a:pt x="0" y="0"/>
                  </a:lnTo>
                  <a:lnTo>
                    <a:pt x="4035" y="0"/>
                  </a:lnTo>
                  <a:close/>
                </a:path>
              </a:pathLst>
            </a:cu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03" name="Freeform 9">
              <a:extLst>
                <a:ext uri="{FF2B5EF4-FFF2-40B4-BE49-F238E27FC236}">
                  <a16:creationId xmlns:a16="http://schemas.microsoft.com/office/drawing/2014/main" id="{A3A36149-25A1-4409-8689-C73A61F8040B}"/>
                </a:ext>
              </a:extLst>
            </p:cNvPr>
            <p:cNvSpPr>
              <a:spLocks/>
            </p:cNvSpPr>
            <p:nvPr/>
          </p:nvSpPr>
          <p:spPr bwMode="auto">
            <a:xfrm>
              <a:off x="5035184" y="4492496"/>
              <a:ext cx="1060816" cy="1063496"/>
            </a:xfrm>
            <a:custGeom>
              <a:avLst/>
              <a:gdLst>
                <a:gd name="T0" fmla="*/ 4034 w 4034"/>
                <a:gd name="T1" fmla="*/ 4034 h 4034"/>
                <a:gd name="T2" fmla="*/ 0 w 4034"/>
                <a:gd name="T3" fmla="*/ 0 h 4034"/>
                <a:gd name="T4" fmla="*/ 4034 w 4034"/>
                <a:gd name="T5" fmla="*/ 0 h 4034"/>
                <a:gd name="T6" fmla="*/ 4034 w 4034"/>
                <a:gd name="T7" fmla="*/ 4034 h 4034"/>
              </a:gdLst>
              <a:ahLst/>
              <a:cxnLst>
                <a:cxn ang="0">
                  <a:pos x="T0" y="T1"/>
                </a:cxn>
                <a:cxn ang="0">
                  <a:pos x="T2" y="T3"/>
                </a:cxn>
                <a:cxn ang="0">
                  <a:pos x="T4" y="T5"/>
                </a:cxn>
                <a:cxn ang="0">
                  <a:pos x="T6" y="T7"/>
                </a:cxn>
              </a:cxnLst>
              <a:rect l="0" t="0" r="r" b="b"/>
              <a:pathLst>
                <a:path w="4034" h="4034">
                  <a:moveTo>
                    <a:pt x="4034" y="4034"/>
                  </a:moveTo>
                  <a:cubicBezTo>
                    <a:pt x="1806" y="4034"/>
                    <a:pt x="0" y="2228"/>
                    <a:pt x="0" y="0"/>
                  </a:cubicBezTo>
                  <a:lnTo>
                    <a:pt x="4034" y="0"/>
                  </a:lnTo>
                  <a:lnTo>
                    <a:pt x="4034" y="4034"/>
                  </a:lnTo>
                  <a:close/>
                </a:path>
              </a:pathLst>
            </a:custGeom>
            <a:solidFill>
              <a:schemeClr val="accent4">
                <a:lumMod val="75000"/>
              </a:schemeClr>
            </a:solidFill>
            <a:ln w="0">
              <a:noFill/>
              <a:prstDash val="solid"/>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700" b="1" dirty="0">
                  <a:solidFill>
                    <a:schemeClr val="bg1"/>
                  </a:solidFill>
                  <a:effectLst>
                    <a:outerShdw blurRad="38100" dist="38100" dir="2700000" algn="tl">
                      <a:srgbClr val="000000">
                        <a:alpha val="43137"/>
                      </a:srgbClr>
                    </a:outerShdw>
                  </a:effectLst>
                </a:rPr>
                <a:t>03</a:t>
              </a:r>
            </a:p>
          </p:txBody>
        </p:sp>
        <p:sp>
          <p:nvSpPr>
            <p:cNvPr id="104" name="Freeform 5">
              <a:extLst>
                <a:ext uri="{FF2B5EF4-FFF2-40B4-BE49-F238E27FC236}">
                  <a16:creationId xmlns:a16="http://schemas.microsoft.com/office/drawing/2014/main" id="{77633534-F645-49EA-821B-BC8C1DFE38B4}"/>
                </a:ext>
              </a:extLst>
            </p:cNvPr>
            <p:cNvSpPr>
              <a:spLocks/>
            </p:cNvSpPr>
            <p:nvPr/>
          </p:nvSpPr>
          <p:spPr bwMode="auto">
            <a:xfrm>
              <a:off x="7156814" y="2365504"/>
              <a:ext cx="1060816" cy="1063496"/>
            </a:xfrm>
            <a:custGeom>
              <a:avLst/>
              <a:gdLst>
                <a:gd name="T0" fmla="*/ 0 w 4035"/>
                <a:gd name="T1" fmla="*/ 0 h 4034"/>
                <a:gd name="T2" fmla="*/ 4035 w 4035"/>
                <a:gd name="T3" fmla="*/ 4034 h 4034"/>
                <a:gd name="T4" fmla="*/ 0 w 4035"/>
                <a:gd name="T5" fmla="*/ 4034 h 4034"/>
                <a:gd name="T6" fmla="*/ 0 w 4035"/>
                <a:gd name="T7" fmla="*/ 0 h 4034"/>
              </a:gdLst>
              <a:ahLst/>
              <a:cxnLst>
                <a:cxn ang="0">
                  <a:pos x="T0" y="T1"/>
                </a:cxn>
                <a:cxn ang="0">
                  <a:pos x="T2" y="T3"/>
                </a:cxn>
                <a:cxn ang="0">
                  <a:pos x="T4" y="T5"/>
                </a:cxn>
                <a:cxn ang="0">
                  <a:pos x="T6" y="T7"/>
                </a:cxn>
              </a:cxnLst>
              <a:rect l="0" t="0" r="r" b="b"/>
              <a:pathLst>
                <a:path w="4035" h="4034">
                  <a:moveTo>
                    <a:pt x="0" y="0"/>
                  </a:moveTo>
                  <a:cubicBezTo>
                    <a:pt x="2228" y="0"/>
                    <a:pt x="4035" y="1806"/>
                    <a:pt x="4035" y="4034"/>
                  </a:cubicBezTo>
                  <a:lnTo>
                    <a:pt x="0" y="4034"/>
                  </a:lnTo>
                  <a:lnTo>
                    <a:pt x="0" y="0"/>
                  </a:lnTo>
                  <a:close/>
                </a:path>
              </a:pathLst>
            </a:custGeom>
            <a:solidFill>
              <a:schemeClr val="accent3"/>
            </a:solidFill>
            <a:ln w="0">
              <a:noFill/>
              <a:prstDash val="solid"/>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05" name="Freeform 7">
              <a:extLst>
                <a:ext uri="{FF2B5EF4-FFF2-40B4-BE49-F238E27FC236}">
                  <a16:creationId xmlns:a16="http://schemas.microsoft.com/office/drawing/2014/main" id="{4F9B1644-7346-47EA-A120-CB9C9E7B3CD1}"/>
                </a:ext>
              </a:extLst>
            </p:cNvPr>
            <p:cNvSpPr>
              <a:spLocks/>
            </p:cNvSpPr>
            <p:nvPr/>
          </p:nvSpPr>
          <p:spPr bwMode="auto">
            <a:xfrm>
              <a:off x="7156814" y="3429000"/>
              <a:ext cx="1060816" cy="1063496"/>
            </a:xfrm>
            <a:custGeom>
              <a:avLst/>
              <a:gdLst>
                <a:gd name="T0" fmla="*/ 4035 w 4035"/>
                <a:gd name="T1" fmla="*/ 0 h 4034"/>
                <a:gd name="T2" fmla="*/ 0 w 4035"/>
                <a:gd name="T3" fmla="*/ 4034 h 4034"/>
                <a:gd name="T4" fmla="*/ 0 w 4035"/>
                <a:gd name="T5" fmla="*/ 0 h 4034"/>
                <a:gd name="T6" fmla="*/ 4035 w 4035"/>
                <a:gd name="T7" fmla="*/ 0 h 4034"/>
              </a:gdLst>
              <a:ahLst/>
              <a:cxnLst>
                <a:cxn ang="0">
                  <a:pos x="T0" y="T1"/>
                </a:cxn>
                <a:cxn ang="0">
                  <a:pos x="T2" y="T3"/>
                </a:cxn>
                <a:cxn ang="0">
                  <a:pos x="T4" y="T5"/>
                </a:cxn>
                <a:cxn ang="0">
                  <a:pos x="T6" y="T7"/>
                </a:cxn>
              </a:cxnLst>
              <a:rect l="0" t="0" r="r" b="b"/>
              <a:pathLst>
                <a:path w="4035" h="4034">
                  <a:moveTo>
                    <a:pt x="4035" y="0"/>
                  </a:moveTo>
                  <a:cubicBezTo>
                    <a:pt x="4035" y="2228"/>
                    <a:pt x="2228" y="4034"/>
                    <a:pt x="0" y="4034"/>
                  </a:cubicBezTo>
                  <a:lnTo>
                    <a:pt x="0" y="0"/>
                  </a:lnTo>
                  <a:lnTo>
                    <a:pt x="4035" y="0"/>
                  </a:lnTo>
                  <a:close/>
                </a:path>
              </a:pathLst>
            </a:custGeom>
            <a:solidFill>
              <a:schemeClr val="accent3">
                <a:lumMod val="75000"/>
              </a:schemeClr>
            </a:solidFill>
            <a:ln w="0">
              <a:noFill/>
              <a:prstDash val="solid"/>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700" b="1" dirty="0">
                  <a:solidFill>
                    <a:schemeClr val="bg1"/>
                  </a:solidFill>
                  <a:effectLst>
                    <a:outerShdw blurRad="38100" dist="38100" dir="2700000" algn="tl">
                      <a:srgbClr val="000000">
                        <a:alpha val="43137"/>
                      </a:srgbClr>
                    </a:outerShdw>
                  </a:effectLst>
                </a:rPr>
                <a:t>02</a:t>
              </a:r>
            </a:p>
          </p:txBody>
        </p:sp>
        <p:sp>
          <p:nvSpPr>
            <p:cNvPr id="106" name="Freeform 11">
              <a:extLst>
                <a:ext uri="{FF2B5EF4-FFF2-40B4-BE49-F238E27FC236}">
                  <a16:creationId xmlns:a16="http://schemas.microsoft.com/office/drawing/2014/main" id="{940E46EA-00A4-41A5-9582-DB7701336DA3}"/>
                </a:ext>
              </a:extLst>
            </p:cNvPr>
            <p:cNvSpPr>
              <a:spLocks/>
            </p:cNvSpPr>
            <p:nvPr/>
          </p:nvSpPr>
          <p:spPr bwMode="auto">
            <a:xfrm>
              <a:off x="6095999" y="2365504"/>
              <a:ext cx="1060816" cy="1063496"/>
            </a:xfrm>
            <a:custGeom>
              <a:avLst/>
              <a:gdLst>
                <a:gd name="T0" fmla="*/ 0 w 4034"/>
                <a:gd name="T1" fmla="*/ 4034 h 4034"/>
                <a:gd name="T2" fmla="*/ 4034 w 4034"/>
                <a:gd name="T3" fmla="*/ 0 h 4034"/>
                <a:gd name="T4" fmla="*/ 4034 w 4034"/>
                <a:gd name="T5" fmla="*/ 4034 h 4034"/>
                <a:gd name="T6" fmla="*/ 0 w 4034"/>
                <a:gd name="T7" fmla="*/ 4034 h 4034"/>
              </a:gdLst>
              <a:ahLst/>
              <a:cxnLst>
                <a:cxn ang="0">
                  <a:pos x="T0" y="T1"/>
                </a:cxn>
                <a:cxn ang="0">
                  <a:pos x="T2" y="T3"/>
                </a:cxn>
                <a:cxn ang="0">
                  <a:pos x="T4" y="T5"/>
                </a:cxn>
                <a:cxn ang="0">
                  <a:pos x="T6" y="T7"/>
                </a:cxn>
              </a:cxnLst>
              <a:rect l="0" t="0" r="r" b="b"/>
              <a:pathLst>
                <a:path w="4034" h="4034">
                  <a:moveTo>
                    <a:pt x="0" y="4034"/>
                  </a:moveTo>
                  <a:cubicBezTo>
                    <a:pt x="0" y="1806"/>
                    <a:pt x="1806" y="0"/>
                    <a:pt x="4034" y="0"/>
                  </a:cubicBezTo>
                  <a:lnTo>
                    <a:pt x="4034" y="4034"/>
                  </a:lnTo>
                  <a:lnTo>
                    <a:pt x="0" y="4034"/>
                  </a:lnTo>
                  <a:close/>
                </a:path>
              </a:pathLst>
            </a:custGeom>
            <a:solidFill>
              <a:schemeClr val="accent3"/>
            </a:solidFill>
            <a:ln w="0">
              <a:noFill/>
              <a:prstDash val="solid"/>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07" name="Freeform 7">
              <a:extLst>
                <a:ext uri="{FF2B5EF4-FFF2-40B4-BE49-F238E27FC236}">
                  <a16:creationId xmlns:a16="http://schemas.microsoft.com/office/drawing/2014/main" id="{1B04E165-6EF4-4EB9-AE3B-81413450A49A}"/>
                </a:ext>
              </a:extLst>
            </p:cNvPr>
            <p:cNvSpPr>
              <a:spLocks/>
            </p:cNvSpPr>
            <p:nvPr/>
          </p:nvSpPr>
          <p:spPr bwMode="auto">
            <a:xfrm>
              <a:off x="5035182" y="3429000"/>
              <a:ext cx="1060816" cy="1063496"/>
            </a:xfrm>
            <a:custGeom>
              <a:avLst/>
              <a:gdLst>
                <a:gd name="T0" fmla="*/ 4035 w 4035"/>
                <a:gd name="T1" fmla="*/ 0 h 4034"/>
                <a:gd name="T2" fmla="*/ 0 w 4035"/>
                <a:gd name="T3" fmla="*/ 4034 h 4034"/>
                <a:gd name="T4" fmla="*/ 0 w 4035"/>
                <a:gd name="T5" fmla="*/ 0 h 4034"/>
                <a:gd name="T6" fmla="*/ 4035 w 4035"/>
                <a:gd name="T7" fmla="*/ 0 h 4034"/>
              </a:gdLst>
              <a:ahLst/>
              <a:cxnLst>
                <a:cxn ang="0">
                  <a:pos x="T0" y="T1"/>
                </a:cxn>
                <a:cxn ang="0">
                  <a:pos x="T2" y="T3"/>
                </a:cxn>
                <a:cxn ang="0">
                  <a:pos x="T4" y="T5"/>
                </a:cxn>
                <a:cxn ang="0">
                  <a:pos x="T6" y="T7"/>
                </a:cxn>
              </a:cxnLst>
              <a:rect l="0" t="0" r="r" b="b"/>
              <a:pathLst>
                <a:path w="4035" h="4034">
                  <a:moveTo>
                    <a:pt x="4035" y="0"/>
                  </a:moveTo>
                  <a:cubicBezTo>
                    <a:pt x="4035" y="2228"/>
                    <a:pt x="2228" y="4034"/>
                    <a:pt x="0" y="4034"/>
                  </a:cubicBezTo>
                  <a:lnTo>
                    <a:pt x="0" y="0"/>
                  </a:lnTo>
                  <a:lnTo>
                    <a:pt x="4035" y="0"/>
                  </a:lnTo>
                  <a:close/>
                </a:path>
              </a:pathLst>
            </a:custGeom>
            <a:solidFill>
              <a:schemeClr val="accent6"/>
            </a:solidFill>
            <a:ln w="0">
              <a:noFill/>
              <a:prstDash val="solid"/>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08" name="Freeform 9">
              <a:extLst>
                <a:ext uri="{FF2B5EF4-FFF2-40B4-BE49-F238E27FC236}">
                  <a16:creationId xmlns:a16="http://schemas.microsoft.com/office/drawing/2014/main" id="{9FE1AFD3-7FE7-4A41-BB45-A8D3051D13FF}"/>
                </a:ext>
              </a:extLst>
            </p:cNvPr>
            <p:cNvSpPr>
              <a:spLocks/>
            </p:cNvSpPr>
            <p:nvPr/>
          </p:nvSpPr>
          <p:spPr bwMode="auto">
            <a:xfrm>
              <a:off x="3974367" y="3429000"/>
              <a:ext cx="1060816" cy="1063496"/>
            </a:xfrm>
            <a:custGeom>
              <a:avLst/>
              <a:gdLst>
                <a:gd name="T0" fmla="*/ 4034 w 4034"/>
                <a:gd name="T1" fmla="*/ 4034 h 4034"/>
                <a:gd name="T2" fmla="*/ 0 w 4034"/>
                <a:gd name="T3" fmla="*/ 0 h 4034"/>
                <a:gd name="T4" fmla="*/ 4034 w 4034"/>
                <a:gd name="T5" fmla="*/ 0 h 4034"/>
                <a:gd name="T6" fmla="*/ 4034 w 4034"/>
                <a:gd name="T7" fmla="*/ 4034 h 4034"/>
              </a:gdLst>
              <a:ahLst/>
              <a:cxnLst>
                <a:cxn ang="0">
                  <a:pos x="T0" y="T1"/>
                </a:cxn>
                <a:cxn ang="0">
                  <a:pos x="T2" y="T3"/>
                </a:cxn>
                <a:cxn ang="0">
                  <a:pos x="T4" y="T5"/>
                </a:cxn>
                <a:cxn ang="0">
                  <a:pos x="T6" y="T7"/>
                </a:cxn>
              </a:cxnLst>
              <a:rect l="0" t="0" r="r" b="b"/>
              <a:pathLst>
                <a:path w="4034" h="4034">
                  <a:moveTo>
                    <a:pt x="4034" y="4034"/>
                  </a:moveTo>
                  <a:cubicBezTo>
                    <a:pt x="1806" y="4034"/>
                    <a:pt x="0" y="2228"/>
                    <a:pt x="0" y="0"/>
                  </a:cubicBezTo>
                  <a:lnTo>
                    <a:pt x="4034" y="0"/>
                  </a:lnTo>
                  <a:lnTo>
                    <a:pt x="4034" y="4034"/>
                  </a:lnTo>
                  <a:close/>
                </a:path>
              </a:pathLst>
            </a:custGeom>
            <a:solidFill>
              <a:schemeClr val="accent6"/>
            </a:solidFill>
            <a:ln w="0">
              <a:noFill/>
              <a:prstDash val="solid"/>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09" name="Freeform 11">
              <a:extLst>
                <a:ext uri="{FF2B5EF4-FFF2-40B4-BE49-F238E27FC236}">
                  <a16:creationId xmlns:a16="http://schemas.microsoft.com/office/drawing/2014/main" id="{407B33CE-4876-4AED-BD1B-0B827B57C89C}"/>
                </a:ext>
              </a:extLst>
            </p:cNvPr>
            <p:cNvSpPr>
              <a:spLocks/>
            </p:cNvSpPr>
            <p:nvPr/>
          </p:nvSpPr>
          <p:spPr bwMode="auto">
            <a:xfrm>
              <a:off x="3974367" y="2365504"/>
              <a:ext cx="1060816" cy="1063496"/>
            </a:xfrm>
            <a:custGeom>
              <a:avLst/>
              <a:gdLst>
                <a:gd name="T0" fmla="*/ 0 w 4034"/>
                <a:gd name="T1" fmla="*/ 4034 h 4034"/>
                <a:gd name="T2" fmla="*/ 4034 w 4034"/>
                <a:gd name="T3" fmla="*/ 0 h 4034"/>
                <a:gd name="T4" fmla="*/ 4034 w 4034"/>
                <a:gd name="T5" fmla="*/ 4034 h 4034"/>
                <a:gd name="T6" fmla="*/ 0 w 4034"/>
                <a:gd name="T7" fmla="*/ 4034 h 4034"/>
              </a:gdLst>
              <a:ahLst/>
              <a:cxnLst>
                <a:cxn ang="0">
                  <a:pos x="T0" y="T1"/>
                </a:cxn>
                <a:cxn ang="0">
                  <a:pos x="T2" y="T3"/>
                </a:cxn>
                <a:cxn ang="0">
                  <a:pos x="T4" y="T5"/>
                </a:cxn>
                <a:cxn ang="0">
                  <a:pos x="T6" y="T7"/>
                </a:cxn>
              </a:cxnLst>
              <a:rect l="0" t="0" r="r" b="b"/>
              <a:pathLst>
                <a:path w="4034" h="4034">
                  <a:moveTo>
                    <a:pt x="0" y="4034"/>
                  </a:moveTo>
                  <a:cubicBezTo>
                    <a:pt x="0" y="1806"/>
                    <a:pt x="1806" y="0"/>
                    <a:pt x="4034" y="0"/>
                  </a:cubicBezTo>
                  <a:lnTo>
                    <a:pt x="4034" y="4034"/>
                  </a:lnTo>
                  <a:lnTo>
                    <a:pt x="0" y="4034"/>
                  </a:lnTo>
                  <a:close/>
                </a:path>
              </a:pathLst>
            </a:custGeom>
            <a:solidFill>
              <a:schemeClr val="accent6">
                <a:lumMod val="75000"/>
              </a:schemeClr>
            </a:solidFill>
            <a:ln w="0">
              <a:noFill/>
              <a:prstDash val="solid"/>
              <a:round/>
              <a:headEnd/>
              <a:tailEnd/>
            </a:ln>
          </p:spPr>
          <p:txBody>
            <a:bodyPr vert="horz" wrap="square" lIns="68580" tIns="34290" rIns="68580" bIns="3429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700" b="1" dirty="0">
                  <a:solidFill>
                    <a:schemeClr val="bg1"/>
                  </a:solidFill>
                  <a:effectLst>
                    <a:outerShdw blurRad="38100" dist="38100" dir="2700000" algn="tl">
                      <a:srgbClr val="000000">
                        <a:alpha val="43137"/>
                      </a:srgbClr>
                    </a:outerShdw>
                  </a:effectLst>
                </a:rPr>
                <a:t>04</a:t>
              </a:r>
            </a:p>
          </p:txBody>
        </p:sp>
        <p:sp>
          <p:nvSpPr>
            <p:cNvPr id="110" name="Freeform: Shape 109">
              <a:extLst>
                <a:ext uri="{FF2B5EF4-FFF2-40B4-BE49-F238E27FC236}">
                  <a16:creationId xmlns:a16="http://schemas.microsoft.com/office/drawing/2014/main" id="{DFCF9699-B940-4928-9592-6B11D54772B6}"/>
                </a:ext>
              </a:extLst>
            </p:cNvPr>
            <p:cNvSpPr>
              <a:spLocks/>
            </p:cNvSpPr>
            <p:nvPr/>
          </p:nvSpPr>
          <p:spPr bwMode="auto">
            <a:xfrm>
              <a:off x="6028204" y="4492496"/>
              <a:ext cx="67796" cy="1063496"/>
            </a:xfrm>
            <a:custGeom>
              <a:avLst/>
              <a:gdLst>
                <a:gd name="connsiteX0" fmla="*/ 66802 w 67796"/>
                <a:gd name="connsiteY0" fmla="*/ 0 h 1063496"/>
                <a:gd name="connsiteX1" fmla="*/ 67796 w 67796"/>
                <a:gd name="connsiteY1" fmla="*/ 0 h 1063496"/>
                <a:gd name="connsiteX2" fmla="*/ 67796 w 67796"/>
                <a:gd name="connsiteY2" fmla="*/ 1063496 h 1063496"/>
                <a:gd name="connsiteX3" fmla="*/ 0 w 67796"/>
                <a:gd name="connsiteY3" fmla="*/ 1056645 h 1063496"/>
              </a:gdLst>
              <a:ahLst/>
              <a:cxnLst>
                <a:cxn ang="0">
                  <a:pos x="connsiteX0" y="connsiteY0"/>
                </a:cxn>
                <a:cxn ang="0">
                  <a:pos x="connsiteX1" y="connsiteY1"/>
                </a:cxn>
                <a:cxn ang="0">
                  <a:pos x="connsiteX2" y="connsiteY2"/>
                </a:cxn>
                <a:cxn ang="0">
                  <a:pos x="connsiteX3" y="connsiteY3"/>
                </a:cxn>
              </a:cxnLst>
              <a:rect l="l" t="t" r="r" b="b"/>
              <a:pathLst>
                <a:path w="67796" h="1063496">
                  <a:moveTo>
                    <a:pt x="66802" y="0"/>
                  </a:moveTo>
                  <a:lnTo>
                    <a:pt x="67796" y="0"/>
                  </a:lnTo>
                  <a:lnTo>
                    <a:pt x="67796" y="1063496"/>
                  </a:lnTo>
                  <a:lnTo>
                    <a:pt x="0" y="1056645"/>
                  </a:lnTo>
                  <a:close/>
                </a:path>
              </a:pathLst>
            </a:custGeom>
            <a:solidFill>
              <a:schemeClr val="tx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11" name="Freeform: Shape 110">
              <a:extLst>
                <a:ext uri="{FF2B5EF4-FFF2-40B4-BE49-F238E27FC236}">
                  <a16:creationId xmlns:a16="http://schemas.microsoft.com/office/drawing/2014/main" id="{A435396F-D806-434F-9271-8137EE6518C7}"/>
                </a:ext>
              </a:extLst>
            </p:cNvPr>
            <p:cNvSpPr>
              <a:spLocks/>
            </p:cNvSpPr>
            <p:nvPr/>
          </p:nvSpPr>
          <p:spPr bwMode="auto">
            <a:xfrm>
              <a:off x="7156814" y="3429001"/>
              <a:ext cx="1060816" cy="70879"/>
            </a:xfrm>
            <a:custGeom>
              <a:avLst/>
              <a:gdLst>
                <a:gd name="connsiteX0" fmla="*/ 0 w 1060816"/>
                <a:gd name="connsiteY0" fmla="*/ 0 h 70879"/>
                <a:gd name="connsiteX1" fmla="*/ 1060816 w 1060816"/>
                <a:gd name="connsiteY1" fmla="*/ 0 h 70879"/>
                <a:gd name="connsiteX2" fmla="*/ 1053688 w 1060816"/>
                <a:gd name="connsiteY2" fmla="*/ 70879 h 70879"/>
                <a:gd name="connsiteX3" fmla="*/ 0 w 1060816"/>
                <a:gd name="connsiteY3" fmla="*/ 4264 h 70879"/>
              </a:gdLst>
              <a:ahLst/>
              <a:cxnLst>
                <a:cxn ang="0">
                  <a:pos x="connsiteX0" y="connsiteY0"/>
                </a:cxn>
                <a:cxn ang="0">
                  <a:pos x="connsiteX1" y="connsiteY1"/>
                </a:cxn>
                <a:cxn ang="0">
                  <a:pos x="connsiteX2" y="connsiteY2"/>
                </a:cxn>
                <a:cxn ang="0">
                  <a:pos x="connsiteX3" y="connsiteY3"/>
                </a:cxn>
              </a:cxnLst>
              <a:rect l="l" t="t" r="r" b="b"/>
              <a:pathLst>
                <a:path w="1060816" h="70879">
                  <a:moveTo>
                    <a:pt x="0" y="0"/>
                  </a:moveTo>
                  <a:lnTo>
                    <a:pt x="1060816" y="0"/>
                  </a:lnTo>
                  <a:lnTo>
                    <a:pt x="1053688" y="70879"/>
                  </a:lnTo>
                  <a:lnTo>
                    <a:pt x="0" y="4264"/>
                  </a:lnTo>
                  <a:close/>
                </a:path>
              </a:pathLst>
            </a:custGeom>
            <a:solidFill>
              <a:schemeClr val="tx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12" name="Freeform: Shape 111">
              <a:extLst>
                <a:ext uri="{FF2B5EF4-FFF2-40B4-BE49-F238E27FC236}">
                  <a16:creationId xmlns:a16="http://schemas.microsoft.com/office/drawing/2014/main" id="{C90753D6-5253-4229-9CF0-D0EF75060D53}"/>
                </a:ext>
              </a:extLst>
            </p:cNvPr>
            <p:cNvSpPr/>
            <p:nvPr/>
          </p:nvSpPr>
          <p:spPr>
            <a:xfrm rot="217047">
              <a:off x="3975463" y="3394269"/>
              <a:ext cx="1058703" cy="68198"/>
            </a:xfrm>
            <a:custGeom>
              <a:avLst/>
              <a:gdLst>
                <a:gd name="connsiteX0" fmla="*/ 2530 w 1058703"/>
                <a:gd name="connsiteY0" fmla="*/ 0 h 68198"/>
                <a:gd name="connsiteX1" fmla="*/ 1058623 w 1058703"/>
                <a:gd name="connsiteY1" fmla="*/ 0 h 68198"/>
                <a:gd name="connsiteX2" fmla="*/ 1058703 w 1058703"/>
                <a:gd name="connsiteY2" fmla="*/ 1266 h 68198"/>
                <a:gd name="connsiteX3" fmla="*/ 0 w 1058703"/>
                <a:gd name="connsiteY3" fmla="*/ 68198 h 68198"/>
              </a:gdLst>
              <a:ahLst/>
              <a:cxnLst>
                <a:cxn ang="0">
                  <a:pos x="connsiteX0" y="connsiteY0"/>
                </a:cxn>
                <a:cxn ang="0">
                  <a:pos x="connsiteX1" y="connsiteY1"/>
                </a:cxn>
                <a:cxn ang="0">
                  <a:pos x="connsiteX2" y="connsiteY2"/>
                </a:cxn>
                <a:cxn ang="0">
                  <a:pos x="connsiteX3" y="connsiteY3"/>
                </a:cxn>
              </a:cxnLst>
              <a:rect l="l" t="t" r="r" b="b"/>
              <a:pathLst>
                <a:path w="1058703" h="68198">
                  <a:moveTo>
                    <a:pt x="2530" y="0"/>
                  </a:moveTo>
                  <a:lnTo>
                    <a:pt x="1058623" y="0"/>
                  </a:lnTo>
                  <a:lnTo>
                    <a:pt x="1058703" y="1266"/>
                  </a:lnTo>
                  <a:lnTo>
                    <a:pt x="0" y="68198"/>
                  </a:lnTo>
                  <a:close/>
                </a:path>
              </a:pathLst>
            </a:custGeom>
            <a:solidFill>
              <a:schemeClr val="tx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13" name="Freeform: Shape 112">
              <a:extLst>
                <a:ext uri="{FF2B5EF4-FFF2-40B4-BE49-F238E27FC236}">
                  <a16:creationId xmlns:a16="http://schemas.microsoft.com/office/drawing/2014/main" id="{4E670573-246F-42B2-B3D2-36D819B2E8AA}"/>
                </a:ext>
              </a:extLst>
            </p:cNvPr>
            <p:cNvSpPr/>
            <p:nvPr/>
          </p:nvSpPr>
          <p:spPr>
            <a:xfrm rot="5617047">
              <a:off x="5567069" y="1798556"/>
              <a:ext cx="1057861" cy="66879"/>
            </a:xfrm>
            <a:custGeom>
              <a:avLst/>
              <a:gdLst>
                <a:gd name="connsiteX0" fmla="*/ 0 w 1057861"/>
                <a:gd name="connsiteY0" fmla="*/ 66879 h 66879"/>
                <a:gd name="connsiteX1" fmla="*/ 2516 w 1057861"/>
                <a:gd name="connsiteY1" fmla="*/ 0 h 66879"/>
                <a:gd name="connsiteX2" fmla="*/ 1057861 w 1057861"/>
                <a:gd name="connsiteY2" fmla="*/ 0 h 66879"/>
              </a:gdLst>
              <a:ahLst/>
              <a:cxnLst>
                <a:cxn ang="0">
                  <a:pos x="connsiteX0" y="connsiteY0"/>
                </a:cxn>
                <a:cxn ang="0">
                  <a:pos x="connsiteX1" y="connsiteY1"/>
                </a:cxn>
                <a:cxn ang="0">
                  <a:pos x="connsiteX2" y="connsiteY2"/>
                </a:cxn>
              </a:cxnLst>
              <a:rect l="l" t="t" r="r" b="b"/>
              <a:pathLst>
                <a:path w="1057861" h="66879">
                  <a:moveTo>
                    <a:pt x="0" y="66879"/>
                  </a:moveTo>
                  <a:lnTo>
                    <a:pt x="2516" y="0"/>
                  </a:lnTo>
                  <a:lnTo>
                    <a:pt x="1057861" y="0"/>
                  </a:lnTo>
                  <a:close/>
                </a:path>
              </a:pathLst>
            </a:custGeom>
            <a:solidFill>
              <a:schemeClr val="tx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grpSp>
      <p:sp>
        <p:nvSpPr>
          <p:cNvPr id="63" name="Rectangle 62">
            <a:extLst>
              <a:ext uri="{FF2B5EF4-FFF2-40B4-BE49-F238E27FC236}">
                <a16:creationId xmlns:a16="http://schemas.microsoft.com/office/drawing/2014/main" id="{B12EEDEE-367A-420D-92D7-E7AC2BA3EB90}"/>
              </a:ext>
            </a:extLst>
          </p:cNvPr>
          <p:cNvSpPr/>
          <p:nvPr/>
        </p:nvSpPr>
        <p:spPr>
          <a:xfrm>
            <a:off x="3613429" y="4210047"/>
            <a:ext cx="2288899" cy="584775"/>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noProof="1">
                <a:solidFill>
                  <a:schemeClr val="bg2">
                    <a:lumMod val="25000"/>
                  </a:schemeClr>
                </a:solidFill>
              </a:rPr>
              <a:t>Number of node per layers</a:t>
            </a:r>
          </a:p>
        </p:txBody>
      </p:sp>
      <p:sp>
        <p:nvSpPr>
          <p:cNvPr id="64" name="Rectangle 63">
            <a:extLst>
              <a:ext uri="{FF2B5EF4-FFF2-40B4-BE49-F238E27FC236}">
                <a16:creationId xmlns:a16="http://schemas.microsoft.com/office/drawing/2014/main" id="{E9B84F7F-FB81-4C7D-8F44-940C7B8EA4B2}"/>
              </a:ext>
            </a:extLst>
          </p:cNvPr>
          <p:cNvSpPr/>
          <p:nvPr/>
        </p:nvSpPr>
        <p:spPr>
          <a:xfrm rot="16200000">
            <a:off x="5237050" y="2935096"/>
            <a:ext cx="992002" cy="338554"/>
          </a:xfrm>
          <a:prstGeom prst="rect">
            <a:avLst/>
          </a:prstGeom>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noProof="1">
                <a:solidFill>
                  <a:schemeClr val="bg2">
                    <a:lumMod val="25000"/>
                  </a:schemeClr>
                </a:solidFill>
              </a:rPr>
              <a:t>Code Size</a:t>
            </a:r>
          </a:p>
        </p:txBody>
      </p:sp>
      <p:sp>
        <p:nvSpPr>
          <p:cNvPr id="65" name="Rectangle 64">
            <a:extLst>
              <a:ext uri="{FF2B5EF4-FFF2-40B4-BE49-F238E27FC236}">
                <a16:creationId xmlns:a16="http://schemas.microsoft.com/office/drawing/2014/main" id="{61606ACE-5E43-4ADA-881F-31580813F0B9}"/>
              </a:ext>
            </a:extLst>
          </p:cNvPr>
          <p:cNvSpPr/>
          <p:nvPr/>
        </p:nvSpPr>
        <p:spPr>
          <a:xfrm>
            <a:off x="6257957" y="3885426"/>
            <a:ext cx="1687770" cy="338554"/>
          </a:xfrm>
          <a:prstGeom prst="rect">
            <a:avLst/>
          </a:prstGeom>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noProof="1">
                <a:solidFill>
                  <a:schemeClr val="bg2">
                    <a:lumMod val="25000"/>
                  </a:schemeClr>
                </a:solidFill>
              </a:rPr>
              <a:t>Number of Layers</a:t>
            </a:r>
          </a:p>
        </p:txBody>
      </p:sp>
      <p:sp>
        <p:nvSpPr>
          <p:cNvPr id="66" name="Rectangle 65">
            <a:extLst>
              <a:ext uri="{FF2B5EF4-FFF2-40B4-BE49-F238E27FC236}">
                <a16:creationId xmlns:a16="http://schemas.microsoft.com/office/drawing/2014/main" id="{219180E7-1BFC-44B9-A23F-2763D7EA09CC}"/>
              </a:ext>
            </a:extLst>
          </p:cNvPr>
          <p:cNvSpPr/>
          <p:nvPr/>
        </p:nvSpPr>
        <p:spPr>
          <a:xfrm rot="5400000">
            <a:off x="5421746" y="5217831"/>
            <a:ext cx="1335623" cy="338554"/>
          </a:xfrm>
          <a:prstGeom prst="rect">
            <a:avLst/>
          </a:prstGeom>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noProof="1">
                <a:solidFill>
                  <a:schemeClr val="bg2">
                    <a:lumMod val="25000"/>
                  </a:schemeClr>
                </a:solidFill>
              </a:rPr>
              <a:t>Loss Function</a:t>
            </a:r>
          </a:p>
        </p:txBody>
      </p:sp>
      <p:grpSp>
        <p:nvGrpSpPr>
          <p:cNvPr id="68" name="Graphic 96" descr="Rocket">
            <a:extLst>
              <a:ext uri="{FF2B5EF4-FFF2-40B4-BE49-F238E27FC236}">
                <a16:creationId xmlns:a16="http://schemas.microsoft.com/office/drawing/2014/main" id="{40B343BB-AF36-4081-9DB7-010039D2C786}"/>
              </a:ext>
            </a:extLst>
          </p:cNvPr>
          <p:cNvGrpSpPr/>
          <p:nvPr/>
        </p:nvGrpSpPr>
        <p:grpSpPr>
          <a:xfrm>
            <a:off x="4520557" y="4792333"/>
            <a:ext cx="480285" cy="479903"/>
            <a:chOff x="4662231" y="4104639"/>
            <a:chExt cx="496333" cy="495938"/>
          </a:xfrm>
          <a:solidFill>
            <a:schemeClr val="bg2">
              <a:lumMod val="25000"/>
            </a:schemeClr>
          </a:solidFill>
        </p:grpSpPr>
        <p:sp>
          <p:nvSpPr>
            <p:cNvPr id="93" name="Freeform: Shape 92">
              <a:extLst>
                <a:ext uri="{FF2B5EF4-FFF2-40B4-BE49-F238E27FC236}">
                  <a16:creationId xmlns:a16="http://schemas.microsoft.com/office/drawing/2014/main" id="{CBB05FB7-527F-467A-8037-5B343E00A614}"/>
                </a:ext>
              </a:extLst>
            </p:cNvPr>
            <p:cNvSpPr/>
            <p:nvPr/>
          </p:nvSpPr>
          <p:spPr>
            <a:xfrm>
              <a:off x="5047158" y="4104639"/>
              <a:ext cx="111406" cy="105217"/>
            </a:xfrm>
            <a:custGeom>
              <a:avLst/>
              <a:gdLst>
                <a:gd name="connsiteX0" fmla="*/ 110787 w 111405"/>
                <a:gd name="connsiteY0" fmla="*/ 3276 h 105216"/>
                <a:gd name="connsiteX1" fmla="*/ 0 w 111405"/>
                <a:gd name="connsiteY1" fmla="*/ 16893 h 105216"/>
                <a:gd name="connsiteX2" fmla="*/ 50752 w 111405"/>
                <a:gd name="connsiteY2" fmla="*/ 57123 h 105216"/>
                <a:gd name="connsiteX3" fmla="*/ 91600 w 111405"/>
                <a:gd name="connsiteY3" fmla="*/ 109112 h 105216"/>
                <a:gd name="connsiteX4" fmla="*/ 110787 w 111405"/>
                <a:gd name="connsiteY4" fmla="*/ 3276 h 10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5" h="105216">
                  <a:moveTo>
                    <a:pt x="110787" y="3276"/>
                  </a:moveTo>
                  <a:cubicBezTo>
                    <a:pt x="102122" y="-5388"/>
                    <a:pt x="46419" y="4514"/>
                    <a:pt x="0" y="16893"/>
                  </a:cubicBezTo>
                  <a:cubicBezTo>
                    <a:pt x="16711" y="26795"/>
                    <a:pt x="34041" y="40412"/>
                    <a:pt x="50752" y="57123"/>
                  </a:cubicBezTo>
                  <a:cubicBezTo>
                    <a:pt x="68081" y="74452"/>
                    <a:pt x="81698" y="91782"/>
                    <a:pt x="91600" y="109112"/>
                  </a:cubicBezTo>
                  <a:cubicBezTo>
                    <a:pt x="103979" y="61455"/>
                    <a:pt x="120071" y="11941"/>
                    <a:pt x="110787" y="3276"/>
                  </a:cubicBezTo>
                  <a:close/>
                </a:path>
              </a:pathLst>
            </a:custGeom>
            <a:grpFill/>
            <a:ln w="6152"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94" name="Freeform: Shape 93">
              <a:extLst>
                <a:ext uri="{FF2B5EF4-FFF2-40B4-BE49-F238E27FC236}">
                  <a16:creationId xmlns:a16="http://schemas.microsoft.com/office/drawing/2014/main" id="{1D0E482A-AEBE-43BD-B21A-0CCA839FEC70}"/>
                </a:ext>
              </a:extLst>
            </p:cNvPr>
            <p:cNvSpPr/>
            <p:nvPr/>
          </p:nvSpPr>
          <p:spPr>
            <a:xfrm>
              <a:off x="4662231" y="4274792"/>
              <a:ext cx="148541" cy="142352"/>
            </a:xfrm>
            <a:custGeom>
              <a:avLst/>
              <a:gdLst>
                <a:gd name="connsiteX0" fmla="*/ 150975 w 148541"/>
                <a:gd name="connsiteY0" fmla="*/ 9516 h 142352"/>
                <a:gd name="connsiteX1" fmla="*/ 129932 w 148541"/>
                <a:gd name="connsiteY1" fmla="*/ 1470 h 142352"/>
                <a:gd name="connsiteX2" fmla="*/ 105175 w 148541"/>
                <a:gd name="connsiteY2" fmla="*/ 6421 h 142352"/>
                <a:gd name="connsiteX3" fmla="*/ 6766 w 148541"/>
                <a:gd name="connsiteY3" fmla="*/ 104830 h 142352"/>
                <a:gd name="connsiteX4" fmla="*/ 27810 w 148541"/>
                <a:gd name="connsiteY4" fmla="*/ 143822 h 142352"/>
                <a:gd name="connsiteX5" fmla="*/ 110126 w 148541"/>
                <a:gd name="connsiteY5" fmla="*/ 125254 h 142352"/>
                <a:gd name="connsiteX6" fmla="*/ 150975 w 148541"/>
                <a:gd name="connsiteY6" fmla="*/ 9516 h 14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41" h="142352">
                  <a:moveTo>
                    <a:pt x="150975" y="9516"/>
                  </a:moveTo>
                  <a:lnTo>
                    <a:pt x="129932" y="1470"/>
                  </a:lnTo>
                  <a:cubicBezTo>
                    <a:pt x="121267" y="-1625"/>
                    <a:pt x="111983" y="232"/>
                    <a:pt x="105175" y="6421"/>
                  </a:cubicBezTo>
                  <a:lnTo>
                    <a:pt x="6766" y="104830"/>
                  </a:lnTo>
                  <a:cubicBezTo>
                    <a:pt x="-9326" y="120922"/>
                    <a:pt x="5529" y="148773"/>
                    <a:pt x="27810" y="143822"/>
                  </a:cubicBezTo>
                  <a:lnTo>
                    <a:pt x="110126" y="125254"/>
                  </a:lnTo>
                  <a:cubicBezTo>
                    <a:pt x="116934" y="94308"/>
                    <a:pt x="128075" y="52841"/>
                    <a:pt x="150975" y="9516"/>
                  </a:cubicBezTo>
                  <a:close/>
                </a:path>
              </a:pathLst>
            </a:custGeom>
            <a:grpFill/>
            <a:ln w="6152"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95" name="Freeform: Shape 94">
              <a:extLst>
                <a:ext uri="{FF2B5EF4-FFF2-40B4-BE49-F238E27FC236}">
                  <a16:creationId xmlns:a16="http://schemas.microsoft.com/office/drawing/2014/main" id="{3B111496-7FE4-4725-9BB3-893F92C7EB1C}"/>
                </a:ext>
              </a:extLst>
            </p:cNvPr>
            <p:cNvSpPr/>
            <p:nvPr/>
          </p:nvSpPr>
          <p:spPr>
            <a:xfrm>
              <a:off x="4844179" y="4445847"/>
              <a:ext cx="142352" cy="154730"/>
            </a:xfrm>
            <a:custGeom>
              <a:avLst/>
              <a:gdLst>
                <a:gd name="connsiteX0" fmla="*/ 133042 w 142352"/>
                <a:gd name="connsiteY0" fmla="*/ 0 h 154730"/>
                <a:gd name="connsiteX1" fmla="*/ 19779 w 142352"/>
                <a:gd name="connsiteY1" fmla="*/ 39611 h 154730"/>
                <a:gd name="connsiteX2" fmla="*/ 592 w 142352"/>
                <a:gd name="connsiteY2" fmla="*/ 127498 h 154730"/>
                <a:gd name="connsiteX3" fmla="*/ 39584 w 142352"/>
                <a:gd name="connsiteY3" fmla="*/ 148541 h 154730"/>
                <a:gd name="connsiteX4" fmla="*/ 137993 w 142352"/>
                <a:gd name="connsiteY4" fmla="*/ 50133 h 154730"/>
                <a:gd name="connsiteX5" fmla="*/ 142944 w 142352"/>
                <a:gd name="connsiteY5" fmla="*/ 25376 h 154730"/>
                <a:gd name="connsiteX6" fmla="*/ 133042 w 142352"/>
                <a:gd name="connsiteY6" fmla="*/ 0 h 15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352" h="154730">
                  <a:moveTo>
                    <a:pt x="133042" y="0"/>
                  </a:moveTo>
                  <a:cubicBezTo>
                    <a:pt x="91574" y="21662"/>
                    <a:pt x="51963" y="33422"/>
                    <a:pt x="19779" y="39611"/>
                  </a:cubicBezTo>
                  <a:lnTo>
                    <a:pt x="592" y="127498"/>
                  </a:lnTo>
                  <a:cubicBezTo>
                    <a:pt x="-4359" y="149779"/>
                    <a:pt x="22874" y="165252"/>
                    <a:pt x="39584" y="148541"/>
                  </a:cubicBezTo>
                  <a:lnTo>
                    <a:pt x="137993" y="50133"/>
                  </a:lnTo>
                  <a:cubicBezTo>
                    <a:pt x="144182" y="43943"/>
                    <a:pt x="146658" y="34041"/>
                    <a:pt x="142944" y="25376"/>
                  </a:cubicBezTo>
                  <a:lnTo>
                    <a:pt x="133042" y="0"/>
                  </a:lnTo>
                  <a:close/>
                </a:path>
              </a:pathLst>
            </a:custGeom>
            <a:grpFill/>
            <a:ln w="6152"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96" name="Freeform: Shape 95">
              <a:extLst>
                <a:ext uri="{FF2B5EF4-FFF2-40B4-BE49-F238E27FC236}">
                  <a16:creationId xmlns:a16="http://schemas.microsoft.com/office/drawing/2014/main" id="{2663E651-456E-49E5-94B1-8A1026629DB4}"/>
                </a:ext>
              </a:extLst>
            </p:cNvPr>
            <p:cNvSpPr/>
            <p:nvPr/>
          </p:nvSpPr>
          <p:spPr>
            <a:xfrm>
              <a:off x="4794019" y="4132672"/>
              <a:ext cx="328029" cy="328029"/>
            </a:xfrm>
            <a:custGeom>
              <a:avLst/>
              <a:gdLst>
                <a:gd name="connsiteX0" fmla="*/ 219717 w 328028"/>
                <a:gd name="connsiteY0" fmla="*/ 0 h 328028"/>
                <a:gd name="connsiteX1" fmla="*/ 101503 w 328028"/>
                <a:gd name="connsiteY1" fmla="*/ 80460 h 328028"/>
                <a:gd name="connsiteX2" fmla="*/ 0 w 328028"/>
                <a:gd name="connsiteY2" fmla="*/ 293988 h 328028"/>
                <a:gd name="connsiteX3" fmla="*/ 38373 w 328028"/>
                <a:gd name="connsiteY3" fmla="*/ 332361 h 328028"/>
                <a:gd name="connsiteX4" fmla="*/ 252520 w 328028"/>
                <a:gd name="connsiteY4" fmla="*/ 231477 h 328028"/>
                <a:gd name="connsiteX5" fmla="*/ 332980 w 328028"/>
                <a:gd name="connsiteY5" fmla="*/ 113882 h 328028"/>
                <a:gd name="connsiteX6" fmla="*/ 285942 w 328028"/>
                <a:gd name="connsiteY6" fmla="*/ 45800 h 328028"/>
                <a:gd name="connsiteX7" fmla="*/ 219717 w 328028"/>
                <a:gd name="connsiteY7" fmla="*/ 0 h 328028"/>
                <a:gd name="connsiteX8" fmla="*/ 251282 w 328028"/>
                <a:gd name="connsiteY8" fmla="*/ 133687 h 328028"/>
                <a:gd name="connsiteX9" fmla="*/ 198674 w 328028"/>
                <a:gd name="connsiteY9" fmla="*/ 133687 h 328028"/>
                <a:gd name="connsiteX10" fmla="*/ 198674 w 328028"/>
                <a:gd name="connsiteY10" fmla="*/ 81079 h 328028"/>
                <a:gd name="connsiteX11" fmla="*/ 251282 w 328028"/>
                <a:gd name="connsiteY11" fmla="*/ 81079 h 328028"/>
                <a:gd name="connsiteX12" fmla="*/ 251282 w 328028"/>
                <a:gd name="connsiteY12" fmla="*/ 133687 h 328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028" h="328028">
                  <a:moveTo>
                    <a:pt x="219717" y="0"/>
                  </a:moveTo>
                  <a:cubicBezTo>
                    <a:pt x="183201" y="14854"/>
                    <a:pt x="141733" y="40230"/>
                    <a:pt x="101503" y="80460"/>
                  </a:cubicBezTo>
                  <a:cubicBezTo>
                    <a:pt x="27851" y="154112"/>
                    <a:pt x="6189" y="243236"/>
                    <a:pt x="0" y="293988"/>
                  </a:cubicBezTo>
                  <a:lnTo>
                    <a:pt x="38373" y="332361"/>
                  </a:lnTo>
                  <a:cubicBezTo>
                    <a:pt x="89125" y="326172"/>
                    <a:pt x="178868" y="305129"/>
                    <a:pt x="252520" y="231477"/>
                  </a:cubicBezTo>
                  <a:cubicBezTo>
                    <a:pt x="292750" y="191247"/>
                    <a:pt x="318126" y="150398"/>
                    <a:pt x="332980" y="113882"/>
                  </a:cubicBezTo>
                  <a:cubicBezTo>
                    <a:pt x="324934" y="93457"/>
                    <a:pt x="308842" y="69319"/>
                    <a:pt x="285942" y="45800"/>
                  </a:cubicBezTo>
                  <a:cubicBezTo>
                    <a:pt x="263661" y="24138"/>
                    <a:pt x="240142" y="8046"/>
                    <a:pt x="219717" y="0"/>
                  </a:cubicBezTo>
                  <a:close/>
                  <a:moveTo>
                    <a:pt x="251282" y="133687"/>
                  </a:moveTo>
                  <a:cubicBezTo>
                    <a:pt x="237047" y="147922"/>
                    <a:pt x="213528" y="147922"/>
                    <a:pt x="198674" y="133687"/>
                  </a:cubicBezTo>
                  <a:cubicBezTo>
                    <a:pt x="184439" y="119452"/>
                    <a:pt x="184439" y="95933"/>
                    <a:pt x="198674" y="81079"/>
                  </a:cubicBezTo>
                  <a:cubicBezTo>
                    <a:pt x="212909" y="66844"/>
                    <a:pt x="236428" y="66844"/>
                    <a:pt x="251282" y="81079"/>
                  </a:cubicBezTo>
                  <a:cubicBezTo>
                    <a:pt x="265518" y="95933"/>
                    <a:pt x="265518" y="119452"/>
                    <a:pt x="251282" y="133687"/>
                  </a:cubicBezTo>
                  <a:close/>
                </a:path>
              </a:pathLst>
            </a:custGeom>
            <a:grpFill/>
            <a:ln w="6152"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97" name="Freeform: Shape 96">
              <a:extLst>
                <a:ext uri="{FF2B5EF4-FFF2-40B4-BE49-F238E27FC236}">
                  <a16:creationId xmlns:a16="http://schemas.microsoft.com/office/drawing/2014/main" id="{7D486E15-F35C-4DB5-8AD5-F8203484B311}"/>
                </a:ext>
              </a:extLst>
            </p:cNvPr>
            <p:cNvSpPr/>
            <p:nvPr/>
          </p:nvSpPr>
          <p:spPr>
            <a:xfrm>
              <a:off x="4721121" y="4449779"/>
              <a:ext cx="86649" cy="86649"/>
            </a:xfrm>
            <a:custGeom>
              <a:avLst/>
              <a:gdLst>
                <a:gd name="connsiteX0" fmla="*/ 72279 w 86649"/>
                <a:gd name="connsiteY0" fmla="*/ 15873 h 86649"/>
                <a:gd name="connsiteX1" fmla="*/ 43190 w 86649"/>
                <a:gd name="connsiteY1" fmla="*/ 9684 h 86649"/>
                <a:gd name="connsiteX2" fmla="*/ 1722 w 86649"/>
                <a:gd name="connsiteY2" fmla="*/ 86430 h 86649"/>
                <a:gd name="connsiteX3" fmla="*/ 78468 w 86649"/>
                <a:gd name="connsiteY3" fmla="*/ 44962 h 86649"/>
                <a:gd name="connsiteX4" fmla="*/ 72279 w 86649"/>
                <a:gd name="connsiteY4" fmla="*/ 15873 h 86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49" h="86649">
                  <a:moveTo>
                    <a:pt x="72279" y="15873"/>
                  </a:moveTo>
                  <a:cubicBezTo>
                    <a:pt x="62376" y="5970"/>
                    <a:pt x="63614" y="-10741"/>
                    <a:pt x="43190" y="9684"/>
                  </a:cubicBezTo>
                  <a:cubicBezTo>
                    <a:pt x="22765" y="30108"/>
                    <a:pt x="-7562" y="76527"/>
                    <a:pt x="1722" y="86430"/>
                  </a:cubicBezTo>
                  <a:cubicBezTo>
                    <a:pt x="11625" y="96333"/>
                    <a:pt x="58044" y="65387"/>
                    <a:pt x="78468" y="44962"/>
                  </a:cubicBezTo>
                  <a:cubicBezTo>
                    <a:pt x="98893" y="23919"/>
                    <a:pt x="82182" y="25157"/>
                    <a:pt x="72279" y="15873"/>
                  </a:cubicBezTo>
                  <a:close/>
                </a:path>
              </a:pathLst>
            </a:custGeom>
            <a:grpFill/>
            <a:ln w="6152"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grpSp>
      <p:grpSp>
        <p:nvGrpSpPr>
          <p:cNvPr id="70" name="Graphic 93" descr="Users">
            <a:extLst>
              <a:ext uri="{FF2B5EF4-FFF2-40B4-BE49-F238E27FC236}">
                <a16:creationId xmlns:a16="http://schemas.microsoft.com/office/drawing/2014/main" id="{A9E478E8-F292-4955-A280-3EDBAFAE490D}"/>
              </a:ext>
            </a:extLst>
          </p:cNvPr>
          <p:cNvGrpSpPr/>
          <p:nvPr/>
        </p:nvGrpSpPr>
        <p:grpSpPr>
          <a:xfrm>
            <a:off x="6806167" y="3536006"/>
            <a:ext cx="499492" cy="307840"/>
            <a:chOff x="7016405" y="2875166"/>
            <a:chExt cx="516181" cy="318126"/>
          </a:xfrm>
          <a:solidFill>
            <a:schemeClr val="bg2">
              <a:lumMod val="25000"/>
            </a:schemeClr>
          </a:solidFill>
        </p:grpSpPr>
        <p:sp>
          <p:nvSpPr>
            <p:cNvPr id="83" name="Freeform: Shape 82">
              <a:extLst>
                <a:ext uri="{FF2B5EF4-FFF2-40B4-BE49-F238E27FC236}">
                  <a16:creationId xmlns:a16="http://schemas.microsoft.com/office/drawing/2014/main" id="{EEB37EFE-6D65-4AFB-BF3B-23997DF85160}"/>
                </a:ext>
              </a:extLst>
            </p:cNvPr>
            <p:cNvSpPr/>
            <p:nvPr/>
          </p:nvSpPr>
          <p:spPr>
            <a:xfrm>
              <a:off x="7072108" y="2875166"/>
              <a:ext cx="111406" cy="105217"/>
            </a:xfrm>
            <a:custGeom>
              <a:avLst/>
              <a:gdLst>
                <a:gd name="connsiteX0" fmla="*/ 111406 w 111405"/>
                <a:gd name="connsiteY0" fmla="*/ 55703 h 105216"/>
                <a:gd name="connsiteX1" fmla="*/ 55703 w 111405"/>
                <a:gd name="connsiteY1" fmla="*/ 111406 h 105216"/>
                <a:gd name="connsiteX2" fmla="*/ 0 w 111405"/>
                <a:gd name="connsiteY2" fmla="*/ 55703 h 105216"/>
                <a:gd name="connsiteX3" fmla="*/ 55703 w 111405"/>
                <a:gd name="connsiteY3" fmla="*/ 0 h 105216"/>
                <a:gd name="connsiteX4" fmla="*/ 111406 w 111405"/>
                <a:gd name="connsiteY4" fmla="*/ 55703 h 10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5" h="105216">
                  <a:moveTo>
                    <a:pt x="111406" y="55703"/>
                  </a:moveTo>
                  <a:cubicBezTo>
                    <a:pt x="111406" y="86467"/>
                    <a:pt x="86467" y="111406"/>
                    <a:pt x="55703" y="111406"/>
                  </a:cubicBezTo>
                  <a:cubicBezTo>
                    <a:pt x="24939" y="111406"/>
                    <a:pt x="0" y="86467"/>
                    <a:pt x="0" y="55703"/>
                  </a:cubicBezTo>
                  <a:cubicBezTo>
                    <a:pt x="0" y="24939"/>
                    <a:pt x="24939" y="0"/>
                    <a:pt x="55703" y="0"/>
                  </a:cubicBezTo>
                  <a:cubicBezTo>
                    <a:pt x="86467" y="0"/>
                    <a:pt x="111406" y="24939"/>
                    <a:pt x="111406" y="55703"/>
                  </a:cubicBezTo>
                  <a:close/>
                </a:path>
              </a:pathLst>
            </a:custGeom>
            <a:grpFill/>
            <a:ln w="6152"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84" name="Freeform: Shape 83">
              <a:extLst>
                <a:ext uri="{FF2B5EF4-FFF2-40B4-BE49-F238E27FC236}">
                  <a16:creationId xmlns:a16="http://schemas.microsoft.com/office/drawing/2014/main" id="{A246805B-55FE-4534-9798-88F2FAA56C34}"/>
                </a:ext>
              </a:extLst>
            </p:cNvPr>
            <p:cNvSpPr/>
            <p:nvPr/>
          </p:nvSpPr>
          <p:spPr>
            <a:xfrm>
              <a:off x="7369191" y="2875166"/>
              <a:ext cx="111406" cy="105217"/>
            </a:xfrm>
            <a:custGeom>
              <a:avLst/>
              <a:gdLst>
                <a:gd name="connsiteX0" fmla="*/ 111406 w 111405"/>
                <a:gd name="connsiteY0" fmla="*/ 55703 h 105216"/>
                <a:gd name="connsiteX1" fmla="*/ 55703 w 111405"/>
                <a:gd name="connsiteY1" fmla="*/ 111406 h 105216"/>
                <a:gd name="connsiteX2" fmla="*/ 0 w 111405"/>
                <a:gd name="connsiteY2" fmla="*/ 55703 h 105216"/>
                <a:gd name="connsiteX3" fmla="*/ 55703 w 111405"/>
                <a:gd name="connsiteY3" fmla="*/ 0 h 105216"/>
                <a:gd name="connsiteX4" fmla="*/ 111406 w 111405"/>
                <a:gd name="connsiteY4" fmla="*/ 55703 h 10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5" h="105216">
                  <a:moveTo>
                    <a:pt x="111406" y="55703"/>
                  </a:moveTo>
                  <a:cubicBezTo>
                    <a:pt x="111406" y="86467"/>
                    <a:pt x="86467" y="111406"/>
                    <a:pt x="55703" y="111406"/>
                  </a:cubicBezTo>
                  <a:cubicBezTo>
                    <a:pt x="24939" y="111406"/>
                    <a:pt x="0" y="86467"/>
                    <a:pt x="0" y="55703"/>
                  </a:cubicBezTo>
                  <a:cubicBezTo>
                    <a:pt x="0" y="24939"/>
                    <a:pt x="24939" y="0"/>
                    <a:pt x="55703" y="0"/>
                  </a:cubicBezTo>
                  <a:cubicBezTo>
                    <a:pt x="86467" y="0"/>
                    <a:pt x="111406" y="24939"/>
                    <a:pt x="111406" y="55703"/>
                  </a:cubicBezTo>
                  <a:close/>
                </a:path>
              </a:pathLst>
            </a:custGeom>
            <a:grpFill/>
            <a:ln w="6152"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85" name="Freeform: Shape 84">
              <a:extLst>
                <a:ext uri="{FF2B5EF4-FFF2-40B4-BE49-F238E27FC236}">
                  <a16:creationId xmlns:a16="http://schemas.microsoft.com/office/drawing/2014/main" id="{B3D6421D-7E0E-4178-9B5F-C611D5FB70BB}"/>
                </a:ext>
              </a:extLst>
            </p:cNvPr>
            <p:cNvSpPr/>
            <p:nvPr/>
          </p:nvSpPr>
          <p:spPr>
            <a:xfrm>
              <a:off x="7164947" y="3088075"/>
              <a:ext cx="222812" cy="105217"/>
            </a:xfrm>
            <a:custGeom>
              <a:avLst/>
              <a:gdLst>
                <a:gd name="connsiteX0" fmla="*/ 222812 w 222811"/>
                <a:gd name="connsiteY0" fmla="*/ 111406 h 105216"/>
                <a:gd name="connsiteX1" fmla="*/ 222812 w 222811"/>
                <a:gd name="connsiteY1" fmla="*/ 55703 h 105216"/>
                <a:gd name="connsiteX2" fmla="*/ 211671 w 222811"/>
                <a:gd name="connsiteY2" fmla="*/ 33422 h 105216"/>
                <a:gd name="connsiteX3" fmla="*/ 157206 w 222811"/>
                <a:gd name="connsiteY3" fmla="*/ 7427 h 105216"/>
                <a:gd name="connsiteX4" fmla="*/ 111406 w 222811"/>
                <a:gd name="connsiteY4" fmla="*/ 0 h 105216"/>
                <a:gd name="connsiteX5" fmla="*/ 65606 w 222811"/>
                <a:gd name="connsiteY5" fmla="*/ 7427 h 105216"/>
                <a:gd name="connsiteX6" fmla="*/ 11141 w 222811"/>
                <a:gd name="connsiteY6" fmla="*/ 33422 h 105216"/>
                <a:gd name="connsiteX7" fmla="*/ 0 w 222811"/>
                <a:gd name="connsiteY7" fmla="*/ 55703 h 105216"/>
                <a:gd name="connsiteX8" fmla="*/ 0 w 222811"/>
                <a:gd name="connsiteY8" fmla="*/ 111406 h 105216"/>
                <a:gd name="connsiteX9" fmla="*/ 222812 w 222811"/>
                <a:gd name="connsiteY9" fmla="*/ 111406 h 105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811" h="105216">
                  <a:moveTo>
                    <a:pt x="222812" y="111406"/>
                  </a:moveTo>
                  <a:lnTo>
                    <a:pt x="222812" y="55703"/>
                  </a:lnTo>
                  <a:cubicBezTo>
                    <a:pt x="222812" y="47038"/>
                    <a:pt x="219098" y="38373"/>
                    <a:pt x="211671" y="33422"/>
                  </a:cubicBezTo>
                  <a:cubicBezTo>
                    <a:pt x="196817" y="21043"/>
                    <a:pt x="177012" y="12378"/>
                    <a:pt x="157206" y="7427"/>
                  </a:cubicBezTo>
                  <a:cubicBezTo>
                    <a:pt x="143590" y="3714"/>
                    <a:pt x="127498" y="0"/>
                    <a:pt x="111406" y="0"/>
                  </a:cubicBezTo>
                  <a:cubicBezTo>
                    <a:pt x="96552" y="0"/>
                    <a:pt x="80460" y="2476"/>
                    <a:pt x="65606" y="7427"/>
                  </a:cubicBezTo>
                  <a:cubicBezTo>
                    <a:pt x="45800" y="12378"/>
                    <a:pt x="27233" y="22281"/>
                    <a:pt x="11141" y="33422"/>
                  </a:cubicBezTo>
                  <a:cubicBezTo>
                    <a:pt x="3714" y="39611"/>
                    <a:pt x="0" y="47038"/>
                    <a:pt x="0" y="55703"/>
                  </a:cubicBezTo>
                  <a:lnTo>
                    <a:pt x="0" y="111406"/>
                  </a:lnTo>
                  <a:lnTo>
                    <a:pt x="222812" y="111406"/>
                  </a:lnTo>
                  <a:close/>
                </a:path>
              </a:pathLst>
            </a:custGeom>
            <a:grpFill/>
            <a:ln w="6152"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86" name="Freeform: Shape 85">
              <a:extLst>
                <a:ext uri="{FF2B5EF4-FFF2-40B4-BE49-F238E27FC236}">
                  <a16:creationId xmlns:a16="http://schemas.microsoft.com/office/drawing/2014/main" id="{B6ED7580-C85E-46D6-9EE6-645BF2D7CB55}"/>
                </a:ext>
              </a:extLst>
            </p:cNvPr>
            <p:cNvSpPr/>
            <p:nvPr/>
          </p:nvSpPr>
          <p:spPr>
            <a:xfrm>
              <a:off x="7220650" y="2961815"/>
              <a:ext cx="111406" cy="111406"/>
            </a:xfrm>
            <a:custGeom>
              <a:avLst/>
              <a:gdLst>
                <a:gd name="connsiteX0" fmla="*/ 111406 w 111405"/>
                <a:gd name="connsiteY0" fmla="*/ 55703 h 111405"/>
                <a:gd name="connsiteX1" fmla="*/ 55703 w 111405"/>
                <a:gd name="connsiteY1" fmla="*/ 111406 h 111405"/>
                <a:gd name="connsiteX2" fmla="*/ 0 w 111405"/>
                <a:gd name="connsiteY2" fmla="*/ 55703 h 111405"/>
                <a:gd name="connsiteX3" fmla="*/ 55703 w 111405"/>
                <a:gd name="connsiteY3" fmla="*/ 0 h 111405"/>
                <a:gd name="connsiteX4" fmla="*/ 111406 w 111405"/>
                <a:gd name="connsiteY4" fmla="*/ 55703 h 111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5" h="111405">
                  <a:moveTo>
                    <a:pt x="111406" y="55703"/>
                  </a:moveTo>
                  <a:cubicBezTo>
                    <a:pt x="111406" y="86467"/>
                    <a:pt x="86467" y="111406"/>
                    <a:pt x="55703" y="111406"/>
                  </a:cubicBezTo>
                  <a:cubicBezTo>
                    <a:pt x="24939" y="111406"/>
                    <a:pt x="0" y="86467"/>
                    <a:pt x="0" y="55703"/>
                  </a:cubicBezTo>
                  <a:cubicBezTo>
                    <a:pt x="0" y="24939"/>
                    <a:pt x="24939" y="0"/>
                    <a:pt x="55703" y="0"/>
                  </a:cubicBezTo>
                  <a:cubicBezTo>
                    <a:pt x="86467" y="0"/>
                    <a:pt x="111406" y="24939"/>
                    <a:pt x="111406" y="55703"/>
                  </a:cubicBezTo>
                  <a:close/>
                </a:path>
              </a:pathLst>
            </a:custGeom>
            <a:grpFill/>
            <a:ln w="6152"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87" name="Freeform: Shape 86">
              <a:extLst>
                <a:ext uri="{FF2B5EF4-FFF2-40B4-BE49-F238E27FC236}">
                  <a16:creationId xmlns:a16="http://schemas.microsoft.com/office/drawing/2014/main" id="{8CC36CC2-A793-48D7-AAF1-D317B403D18E}"/>
                </a:ext>
              </a:extLst>
            </p:cNvPr>
            <p:cNvSpPr/>
            <p:nvPr/>
          </p:nvSpPr>
          <p:spPr>
            <a:xfrm>
              <a:off x="7334531" y="3001426"/>
              <a:ext cx="198055" cy="111406"/>
            </a:xfrm>
            <a:custGeom>
              <a:avLst/>
              <a:gdLst>
                <a:gd name="connsiteX0" fmla="*/ 190628 w 198055"/>
                <a:gd name="connsiteY0" fmla="*/ 33422 h 111405"/>
                <a:gd name="connsiteX1" fmla="*/ 136163 w 198055"/>
                <a:gd name="connsiteY1" fmla="*/ 7427 h 111405"/>
                <a:gd name="connsiteX2" fmla="*/ 90363 w 198055"/>
                <a:gd name="connsiteY2" fmla="*/ 0 h 111405"/>
                <a:gd name="connsiteX3" fmla="*/ 44562 w 198055"/>
                <a:gd name="connsiteY3" fmla="*/ 7427 h 111405"/>
                <a:gd name="connsiteX4" fmla="*/ 22281 w 198055"/>
                <a:gd name="connsiteY4" fmla="*/ 16092 h 111405"/>
                <a:gd name="connsiteX5" fmla="*/ 22281 w 198055"/>
                <a:gd name="connsiteY5" fmla="*/ 17330 h 111405"/>
                <a:gd name="connsiteX6" fmla="*/ 0 w 198055"/>
                <a:gd name="connsiteY6" fmla="*/ 71795 h 111405"/>
                <a:gd name="connsiteX7" fmla="*/ 56941 w 198055"/>
                <a:gd name="connsiteY7" fmla="*/ 100265 h 111405"/>
                <a:gd name="connsiteX8" fmla="*/ 66844 w 198055"/>
                <a:gd name="connsiteY8" fmla="*/ 111406 h 111405"/>
                <a:gd name="connsiteX9" fmla="*/ 201769 w 198055"/>
                <a:gd name="connsiteY9" fmla="*/ 111406 h 111405"/>
                <a:gd name="connsiteX10" fmla="*/ 201769 w 198055"/>
                <a:gd name="connsiteY10" fmla="*/ 55703 h 111405"/>
                <a:gd name="connsiteX11" fmla="*/ 190628 w 198055"/>
                <a:gd name="connsiteY11" fmla="*/ 33422 h 11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55" h="111405">
                  <a:moveTo>
                    <a:pt x="190628" y="33422"/>
                  </a:moveTo>
                  <a:cubicBezTo>
                    <a:pt x="175774" y="21043"/>
                    <a:pt x="155968" y="12378"/>
                    <a:pt x="136163" y="7427"/>
                  </a:cubicBezTo>
                  <a:cubicBezTo>
                    <a:pt x="122547" y="3714"/>
                    <a:pt x="106455" y="0"/>
                    <a:pt x="90363" y="0"/>
                  </a:cubicBezTo>
                  <a:cubicBezTo>
                    <a:pt x="75508" y="0"/>
                    <a:pt x="59416" y="2476"/>
                    <a:pt x="44562" y="7427"/>
                  </a:cubicBezTo>
                  <a:cubicBezTo>
                    <a:pt x="37135" y="9903"/>
                    <a:pt x="29708" y="12378"/>
                    <a:pt x="22281" y="16092"/>
                  </a:cubicBezTo>
                  <a:lnTo>
                    <a:pt x="22281" y="17330"/>
                  </a:lnTo>
                  <a:cubicBezTo>
                    <a:pt x="22281" y="38373"/>
                    <a:pt x="13616" y="58179"/>
                    <a:pt x="0" y="71795"/>
                  </a:cubicBezTo>
                  <a:cubicBezTo>
                    <a:pt x="23519" y="79222"/>
                    <a:pt x="42087" y="89125"/>
                    <a:pt x="56941" y="100265"/>
                  </a:cubicBezTo>
                  <a:cubicBezTo>
                    <a:pt x="60654" y="103979"/>
                    <a:pt x="64368" y="106455"/>
                    <a:pt x="66844" y="111406"/>
                  </a:cubicBezTo>
                  <a:lnTo>
                    <a:pt x="201769" y="111406"/>
                  </a:lnTo>
                  <a:lnTo>
                    <a:pt x="201769" y="55703"/>
                  </a:lnTo>
                  <a:cubicBezTo>
                    <a:pt x="201769" y="47038"/>
                    <a:pt x="198055" y="38373"/>
                    <a:pt x="190628" y="33422"/>
                  </a:cubicBezTo>
                  <a:close/>
                </a:path>
              </a:pathLst>
            </a:custGeom>
            <a:grpFill/>
            <a:ln w="6152"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88" name="Freeform: Shape 87">
              <a:extLst>
                <a:ext uri="{FF2B5EF4-FFF2-40B4-BE49-F238E27FC236}">
                  <a16:creationId xmlns:a16="http://schemas.microsoft.com/office/drawing/2014/main" id="{F9E9A140-7DD2-4CDE-A2EB-E4DD8738FCDC}"/>
                </a:ext>
              </a:extLst>
            </p:cNvPr>
            <p:cNvSpPr/>
            <p:nvPr/>
          </p:nvSpPr>
          <p:spPr>
            <a:xfrm>
              <a:off x="7016405" y="3001426"/>
              <a:ext cx="198055" cy="111406"/>
            </a:xfrm>
            <a:custGeom>
              <a:avLst/>
              <a:gdLst>
                <a:gd name="connsiteX0" fmla="*/ 144828 w 198055"/>
                <a:gd name="connsiteY0" fmla="*/ 100265 h 111405"/>
                <a:gd name="connsiteX1" fmla="*/ 144828 w 198055"/>
                <a:gd name="connsiteY1" fmla="*/ 100265 h 111405"/>
                <a:gd name="connsiteX2" fmla="*/ 201769 w 198055"/>
                <a:gd name="connsiteY2" fmla="*/ 71795 h 111405"/>
                <a:gd name="connsiteX3" fmla="*/ 179487 w 198055"/>
                <a:gd name="connsiteY3" fmla="*/ 17330 h 111405"/>
                <a:gd name="connsiteX4" fmla="*/ 179487 w 198055"/>
                <a:gd name="connsiteY4" fmla="*/ 14854 h 111405"/>
                <a:gd name="connsiteX5" fmla="*/ 157206 w 198055"/>
                <a:gd name="connsiteY5" fmla="*/ 7427 h 111405"/>
                <a:gd name="connsiteX6" fmla="*/ 111406 w 198055"/>
                <a:gd name="connsiteY6" fmla="*/ 0 h 111405"/>
                <a:gd name="connsiteX7" fmla="*/ 65606 w 198055"/>
                <a:gd name="connsiteY7" fmla="*/ 7427 h 111405"/>
                <a:gd name="connsiteX8" fmla="*/ 11141 w 198055"/>
                <a:gd name="connsiteY8" fmla="*/ 33422 h 111405"/>
                <a:gd name="connsiteX9" fmla="*/ 0 w 198055"/>
                <a:gd name="connsiteY9" fmla="*/ 55703 h 111405"/>
                <a:gd name="connsiteX10" fmla="*/ 0 w 198055"/>
                <a:gd name="connsiteY10" fmla="*/ 111406 h 111405"/>
                <a:gd name="connsiteX11" fmla="*/ 133687 w 198055"/>
                <a:gd name="connsiteY11" fmla="*/ 111406 h 111405"/>
                <a:gd name="connsiteX12" fmla="*/ 144828 w 198055"/>
                <a:gd name="connsiteY12" fmla="*/ 100265 h 11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8055" h="111405">
                  <a:moveTo>
                    <a:pt x="144828" y="100265"/>
                  </a:moveTo>
                  <a:lnTo>
                    <a:pt x="144828" y="100265"/>
                  </a:lnTo>
                  <a:cubicBezTo>
                    <a:pt x="162158" y="87887"/>
                    <a:pt x="181963" y="77984"/>
                    <a:pt x="201769" y="71795"/>
                  </a:cubicBezTo>
                  <a:cubicBezTo>
                    <a:pt x="188152" y="56941"/>
                    <a:pt x="179487" y="38373"/>
                    <a:pt x="179487" y="17330"/>
                  </a:cubicBezTo>
                  <a:cubicBezTo>
                    <a:pt x="179487" y="16092"/>
                    <a:pt x="179487" y="16092"/>
                    <a:pt x="179487" y="14854"/>
                  </a:cubicBezTo>
                  <a:cubicBezTo>
                    <a:pt x="172060" y="12378"/>
                    <a:pt x="164633" y="8665"/>
                    <a:pt x="157206" y="7427"/>
                  </a:cubicBezTo>
                  <a:cubicBezTo>
                    <a:pt x="143590" y="3714"/>
                    <a:pt x="127498" y="0"/>
                    <a:pt x="111406" y="0"/>
                  </a:cubicBezTo>
                  <a:cubicBezTo>
                    <a:pt x="96552" y="0"/>
                    <a:pt x="80460" y="2476"/>
                    <a:pt x="65606" y="7427"/>
                  </a:cubicBezTo>
                  <a:cubicBezTo>
                    <a:pt x="45800" y="13616"/>
                    <a:pt x="27233" y="22281"/>
                    <a:pt x="11141" y="33422"/>
                  </a:cubicBezTo>
                  <a:cubicBezTo>
                    <a:pt x="3714" y="38373"/>
                    <a:pt x="0" y="47038"/>
                    <a:pt x="0" y="55703"/>
                  </a:cubicBezTo>
                  <a:lnTo>
                    <a:pt x="0" y="111406"/>
                  </a:lnTo>
                  <a:lnTo>
                    <a:pt x="133687" y="111406"/>
                  </a:lnTo>
                  <a:cubicBezTo>
                    <a:pt x="137401" y="106455"/>
                    <a:pt x="139876" y="103979"/>
                    <a:pt x="144828" y="100265"/>
                  </a:cubicBezTo>
                  <a:close/>
                </a:path>
              </a:pathLst>
            </a:custGeom>
            <a:grpFill/>
            <a:ln w="6152"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grpSp>
      <p:grpSp>
        <p:nvGrpSpPr>
          <p:cNvPr id="71" name="Group 70">
            <a:extLst>
              <a:ext uri="{FF2B5EF4-FFF2-40B4-BE49-F238E27FC236}">
                <a16:creationId xmlns:a16="http://schemas.microsoft.com/office/drawing/2014/main" id="{8E1270E7-BECB-488E-91E2-ECE60D49D1F7}"/>
              </a:ext>
            </a:extLst>
          </p:cNvPr>
          <p:cNvGrpSpPr/>
          <p:nvPr/>
        </p:nvGrpSpPr>
        <p:grpSpPr>
          <a:xfrm>
            <a:off x="8451054" y="3503924"/>
            <a:ext cx="1899578" cy="899314"/>
            <a:chOff x="6974393" y="3025362"/>
            <a:chExt cx="2040660" cy="899314"/>
          </a:xfrm>
        </p:grpSpPr>
        <p:sp>
          <p:nvSpPr>
            <p:cNvPr id="81" name="TextBox 56">
              <a:extLst>
                <a:ext uri="{FF2B5EF4-FFF2-40B4-BE49-F238E27FC236}">
                  <a16:creationId xmlns:a16="http://schemas.microsoft.com/office/drawing/2014/main" id="{F05304FE-DE48-429A-9AB4-EF10E93335E1}"/>
                </a:ext>
              </a:extLst>
            </p:cNvPr>
            <p:cNvSpPr txBox="1"/>
            <p:nvPr/>
          </p:nvSpPr>
          <p:spPr>
            <a:xfrm>
              <a:off x="6974393" y="3025362"/>
              <a:ext cx="2040660" cy="400110"/>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noProof="1">
                  <a:solidFill>
                    <a:schemeClr val="bg1"/>
                  </a:solidFill>
                </a:rPr>
                <a:t>Number of layers</a:t>
              </a:r>
            </a:p>
          </p:txBody>
        </p:sp>
        <p:sp>
          <p:nvSpPr>
            <p:cNvPr id="82" name="TextBox 57">
              <a:extLst>
                <a:ext uri="{FF2B5EF4-FFF2-40B4-BE49-F238E27FC236}">
                  <a16:creationId xmlns:a16="http://schemas.microsoft.com/office/drawing/2014/main" id="{F6A13391-4DDC-4D84-A77E-D2AD1560C146}"/>
                </a:ext>
              </a:extLst>
            </p:cNvPr>
            <p:cNvSpPr txBox="1"/>
            <p:nvPr/>
          </p:nvSpPr>
          <p:spPr>
            <a:xfrm>
              <a:off x="6979504" y="3401456"/>
              <a:ext cx="1920641" cy="52322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400" noProof="1">
                  <a:solidFill>
                    <a:schemeClr val="bg1">
                      <a:lumMod val="75000"/>
                    </a:schemeClr>
                  </a:solidFill>
                </a:rPr>
                <a:t>Autoencoders can have many layers</a:t>
              </a:r>
            </a:p>
          </p:txBody>
        </p:sp>
      </p:grpSp>
      <p:grpSp>
        <p:nvGrpSpPr>
          <p:cNvPr id="72" name="Group 71">
            <a:extLst>
              <a:ext uri="{FF2B5EF4-FFF2-40B4-BE49-F238E27FC236}">
                <a16:creationId xmlns:a16="http://schemas.microsoft.com/office/drawing/2014/main" id="{880D3BBD-60D0-4005-86BB-38EA79A519EB}"/>
              </a:ext>
            </a:extLst>
          </p:cNvPr>
          <p:cNvGrpSpPr/>
          <p:nvPr/>
        </p:nvGrpSpPr>
        <p:grpSpPr>
          <a:xfrm>
            <a:off x="1593224" y="3196148"/>
            <a:ext cx="1792614" cy="1853422"/>
            <a:chOff x="249702" y="2717585"/>
            <a:chExt cx="1925752" cy="1853422"/>
          </a:xfrm>
        </p:grpSpPr>
        <p:sp>
          <p:nvSpPr>
            <p:cNvPr id="79" name="TextBox 59">
              <a:extLst>
                <a:ext uri="{FF2B5EF4-FFF2-40B4-BE49-F238E27FC236}">
                  <a16:creationId xmlns:a16="http://schemas.microsoft.com/office/drawing/2014/main" id="{08B016FA-23A8-4FEC-AEDC-83B595BC7052}"/>
                </a:ext>
              </a:extLst>
            </p:cNvPr>
            <p:cNvSpPr txBox="1"/>
            <p:nvPr/>
          </p:nvSpPr>
          <p:spPr>
            <a:xfrm>
              <a:off x="249702" y="2717585"/>
              <a:ext cx="1925752" cy="707886"/>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000" b="1" noProof="1">
                  <a:solidFill>
                    <a:schemeClr val="bg1"/>
                  </a:solidFill>
                </a:rPr>
                <a:t>Number of node per layers </a:t>
              </a:r>
            </a:p>
          </p:txBody>
        </p:sp>
        <p:sp>
          <p:nvSpPr>
            <p:cNvPr id="80" name="TextBox 60">
              <a:extLst>
                <a:ext uri="{FF2B5EF4-FFF2-40B4-BE49-F238E27FC236}">
                  <a16:creationId xmlns:a16="http://schemas.microsoft.com/office/drawing/2014/main" id="{9DF5D2C5-E49F-4325-A939-6EF5C10E5617}"/>
                </a:ext>
              </a:extLst>
            </p:cNvPr>
            <p:cNvSpPr txBox="1"/>
            <p:nvPr/>
          </p:nvSpPr>
          <p:spPr>
            <a:xfrm>
              <a:off x="254813" y="3401456"/>
              <a:ext cx="1920641" cy="116955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400" noProof="1">
                  <a:solidFill>
                    <a:schemeClr val="bg1">
                      <a:lumMod val="75000"/>
                    </a:schemeClr>
                  </a:solidFill>
                </a:rPr>
                <a:t>Number of node decrease with each subsequent layer of the encoder and increases back in the decoder </a:t>
              </a:r>
            </a:p>
          </p:txBody>
        </p:sp>
      </p:grpSp>
      <p:grpSp>
        <p:nvGrpSpPr>
          <p:cNvPr id="73" name="Group 72">
            <a:extLst>
              <a:ext uri="{FF2B5EF4-FFF2-40B4-BE49-F238E27FC236}">
                <a16:creationId xmlns:a16="http://schemas.microsoft.com/office/drawing/2014/main" id="{AE62F137-7B0A-4563-B253-4CEE07565C05}"/>
              </a:ext>
            </a:extLst>
          </p:cNvPr>
          <p:cNvGrpSpPr/>
          <p:nvPr/>
        </p:nvGrpSpPr>
        <p:grpSpPr>
          <a:xfrm>
            <a:off x="2061031" y="5298193"/>
            <a:ext cx="2202816" cy="899312"/>
            <a:chOff x="249702" y="4757378"/>
            <a:chExt cx="2202816" cy="899312"/>
          </a:xfrm>
        </p:grpSpPr>
        <p:sp>
          <p:nvSpPr>
            <p:cNvPr id="77" name="TextBox 62">
              <a:extLst>
                <a:ext uri="{FF2B5EF4-FFF2-40B4-BE49-F238E27FC236}">
                  <a16:creationId xmlns:a16="http://schemas.microsoft.com/office/drawing/2014/main" id="{738587C8-EB04-4258-82C1-B6F5C516023F}"/>
                </a:ext>
              </a:extLst>
            </p:cNvPr>
            <p:cNvSpPr txBox="1"/>
            <p:nvPr/>
          </p:nvSpPr>
          <p:spPr>
            <a:xfrm>
              <a:off x="249702" y="4757378"/>
              <a:ext cx="2202816" cy="400110"/>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000" b="1" noProof="1">
                  <a:solidFill>
                    <a:schemeClr val="bg1"/>
                  </a:solidFill>
                </a:rPr>
                <a:t>Loss Function</a:t>
              </a:r>
            </a:p>
          </p:txBody>
        </p:sp>
        <p:sp>
          <p:nvSpPr>
            <p:cNvPr id="78" name="TextBox 63">
              <a:extLst>
                <a:ext uri="{FF2B5EF4-FFF2-40B4-BE49-F238E27FC236}">
                  <a16:creationId xmlns:a16="http://schemas.microsoft.com/office/drawing/2014/main" id="{8865F1D6-EC5F-45FA-B7EE-F9AC8E87AAB2}"/>
                </a:ext>
              </a:extLst>
            </p:cNvPr>
            <p:cNvSpPr txBox="1"/>
            <p:nvPr/>
          </p:nvSpPr>
          <p:spPr>
            <a:xfrm>
              <a:off x="255548" y="5133470"/>
              <a:ext cx="2196970" cy="52322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400" noProof="1">
                  <a:solidFill>
                    <a:schemeClr val="bg1">
                      <a:lumMod val="75000"/>
                    </a:schemeClr>
                  </a:solidFill>
                </a:rPr>
                <a:t>Mean squared loss or binary cross entropy</a:t>
              </a:r>
            </a:p>
          </p:txBody>
        </p:sp>
      </p:grpSp>
      <p:grpSp>
        <p:nvGrpSpPr>
          <p:cNvPr id="74" name="Group 73">
            <a:extLst>
              <a:ext uri="{FF2B5EF4-FFF2-40B4-BE49-F238E27FC236}">
                <a16:creationId xmlns:a16="http://schemas.microsoft.com/office/drawing/2014/main" id="{EAA09E5C-F2C7-40CC-872F-9D66B0E3C95A}"/>
              </a:ext>
            </a:extLst>
          </p:cNvPr>
          <p:cNvGrpSpPr/>
          <p:nvPr/>
        </p:nvGrpSpPr>
        <p:grpSpPr>
          <a:xfrm>
            <a:off x="7567197" y="1955422"/>
            <a:ext cx="2202817" cy="1114758"/>
            <a:chOff x="6697329" y="1266169"/>
            <a:chExt cx="2202817" cy="1114758"/>
          </a:xfrm>
        </p:grpSpPr>
        <p:sp>
          <p:nvSpPr>
            <p:cNvPr id="75" name="TextBox 65">
              <a:extLst>
                <a:ext uri="{FF2B5EF4-FFF2-40B4-BE49-F238E27FC236}">
                  <a16:creationId xmlns:a16="http://schemas.microsoft.com/office/drawing/2014/main" id="{25ACC574-7D91-4EF2-A3B2-E2C98002E1CC}"/>
                </a:ext>
              </a:extLst>
            </p:cNvPr>
            <p:cNvSpPr txBox="1"/>
            <p:nvPr/>
          </p:nvSpPr>
          <p:spPr>
            <a:xfrm>
              <a:off x="6697329" y="1266169"/>
              <a:ext cx="2202816" cy="400110"/>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noProof="1">
                  <a:solidFill>
                    <a:schemeClr val="bg1"/>
                  </a:solidFill>
                </a:rPr>
                <a:t>Code Size</a:t>
              </a:r>
            </a:p>
          </p:txBody>
        </p:sp>
        <p:sp>
          <p:nvSpPr>
            <p:cNvPr id="76" name="TextBox 66">
              <a:extLst>
                <a:ext uri="{FF2B5EF4-FFF2-40B4-BE49-F238E27FC236}">
                  <a16:creationId xmlns:a16="http://schemas.microsoft.com/office/drawing/2014/main" id="{45AD5C1A-8F2B-46F1-97A7-10A3ECDB4028}"/>
                </a:ext>
              </a:extLst>
            </p:cNvPr>
            <p:cNvSpPr txBox="1"/>
            <p:nvPr/>
          </p:nvSpPr>
          <p:spPr>
            <a:xfrm>
              <a:off x="6703176" y="1642263"/>
              <a:ext cx="2196970" cy="738664"/>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400" noProof="1">
                  <a:solidFill>
                    <a:schemeClr val="bg1">
                      <a:lumMod val="75000"/>
                    </a:schemeClr>
                  </a:solidFill>
                </a:rPr>
                <a:t>Represents number of nodes in the middle layer. Smaller size results in compression</a:t>
              </a:r>
            </a:p>
          </p:txBody>
        </p:sp>
      </p:grpSp>
      <p:grpSp>
        <p:nvGrpSpPr>
          <p:cNvPr id="114" name="Graphic 95" descr="Lightbulb">
            <a:extLst>
              <a:ext uri="{FF2B5EF4-FFF2-40B4-BE49-F238E27FC236}">
                <a16:creationId xmlns:a16="http://schemas.microsoft.com/office/drawing/2014/main" id="{FBE59764-44FA-45BE-8D7B-3A029F381449}"/>
              </a:ext>
            </a:extLst>
          </p:cNvPr>
          <p:cNvGrpSpPr/>
          <p:nvPr/>
        </p:nvGrpSpPr>
        <p:grpSpPr>
          <a:xfrm>
            <a:off x="6354508" y="5110281"/>
            <a:ext cx="311433" cy="503078"/>
            <a:chOff x="5232886" y="2232394"/>
            <a:chExt cx="321839" cy="519894"/>
          </a:xfrm>
          <a:solidFill>
            <a:schemeClr val="bg2">
              <a:lumMod val="25000"/>
            </a:schemeClr>
          </a:solidFill>
        </p:grpSpPr>
        <p:sp>
          <p:nvSpPr>
            <p:cNvPr id="115" name="Freeform: Shape 114">
              <a:extLst>
                <a:ext uri="{FF2B5EF4-FFF2-40B4-BE49-F238E27FC236}">
                  <a16:creationId xmlns:a16="http://schemas.microsoft.com/office/drawing/2014/main" id="{939AC469-5863-4CA8-9BBB-95313481CE22}"/>
                </a:ext>
              </a:extLst>
            </p:cNvPr>
            <p:cNvSpPr/>
            <p:nvPr/>
          </p:nvSpPr>
          <p:spPr>
            <a:xfrm>
              <a:off x="5313346" y="2591369"/>
              <a:ext cx="160920" cy="37135"/>
            </a:xfrm>
            <a:custGeom>
              <a:avLst/>
              <a:gdLst>
                <a:gd name="connsiteX0" fmla="*/ 18568 w 160919"/>
                <a:gd name="connsiteY0" fmla="*/ 0 h 37135"/>
                <a:gd name="connsiteX1" fmla="*/ 142352 w 160919"/>
                <a:gd name="connsiteY1" fmla="*/ 0 h 37135"/>
                <a:gd name="connsiteX2" fmla="*/ 160920 w 160919"/>
                <a:gd name="connsiteY2" fmla="*/ 18568 h 37135"/>
                <a:gd name="connsiteX3" fmla="*/ 142352 w 160919"/>
                <a:gd name="connsiteY3" fmla="*/ 37135 h 37135"/>
                <a:gd name="connsiteX4" fmla="*/ 18568 w 160919"/>
                <a:gd name="connsiteY4" fmla="*/ 37135 h 37135"/>
                <a:gd name="connsiteX5" fmla="*/ 0 w 160919"/>
                <a:gd name="connsiteY5" fmla="*/ 18568 h 37135"/>
                <a:gd name="connsiteX6" fmla="*/ 18568 w 160919"/>
                <a:gd name="connsiteY6" fmla="*/ 0 h 3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19" h="37135">
                  <a:moveTo>
                    <a:pt x="18568" y="0"/>
                  </a:moveTo>
                  <a:lnTo>
                    <a:pt x="142352" y="0"/>
                  </a:lnTo>
                  <a:cubicBezTo>
                    <a:pt x="152874" y="0"/>
                    <a:pt x="160920" y="8046"/>
                    <a:pt x="160920" y="18568"/>
                  </a:cubicBezTo>
                  <a:cubicBezTo>
                    <a:pt x="160920" y="29089"/>
                    <a:pt x="152874" y="37135"/>
                    <a:pt x="142352" y="37135"/>
                  </a:cubicBezTo>
                  <a:lnTo>
                    <a:pt x="18568" y="37135"/>
                  </a:lnTo>
                  <a:cubicBezTo>
                    <a:pt x="8046" y="37135"/>
                    <a:pt x="0" y="29089"/>
                    <a:pt x="0" y="18568"/>
                  </a:cubicBezTo>
                  <a:cubicBezTo>
                    <a:pt x="0" y="8046"/>
                    <a:pt x="8046" y="0"/>
                    <a:pt x="18568" y="0"/>
                  </a:cubicBezTo>
                  <a:close/>
                </a:path>
              </a:pathLst>
            </a:custGeom>
            <a:grpFill/>
            <a:ln w="6152"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16" name="Freeform: Shape 115">
              <a:extLst>
                <a:ext uri="{FF2B5EF4-FFF2-40B4-BE49-F238E27FC236}">
                  <a16:creationId xmlns:a16="http://schemas.microsoft.com/office/drawing/2014/main" id="{603CB578-538C-4465-A94D-A192448DA84C}"/>
                </a:ext>
              </a:extLst>
            </p:cNvPr>
            <p:cNvSpPr/>
            <p:nvPr/>
          </p:nvSpPr>
          <p:spPr>
            <a:xfrm>
              <a:off x="5313346" y="2653261"/>
              <a:ext cx="160920" cy="37135"/>
            </a:xfrm>
            <a:custGeom>
              <a:avLst/>
              <a:gdLst>
                <a:gd name="connsiteX0" fmla="*/ 18568 w 160919"/>
                <a:gd name="connsiteY0" fmla="*/ 0 h 37135"/>
                <a:gd name="connsiteX1" fmla="*/ 142352 w 160919"/>
                <a:gd name="connsiteY1" fmla="*/ 0 h 37135"/>
                <a:gd name="connsiteX2" fmla="*/ 160920 w 160919"/>
                <a:gd name="connsiteY2" fmla="*/ 18568 h 37135"/>
                <a:gd name="connsiteX3" fmla="*/ 142352 w 160919"/>
                <a:gd name="connsiteY3" fmla="*/ 37135 h 37135"/>
                <a:gd name="connsiteX4" fmla="*/ 18568 w 160919"/>
                <a:gd name="connsiteY4" fmla="*/ 37135 h 37135"/>
                <a:gd name="connsiteX5" fmla="*/ 0 w 160919"/>
                <a:gd name="connsiteY5" fmla="*/ 18568 h 37135"/>
                <a:gd name="connsiteX6" fmla="*/ 18568 w 160919"/>
                <a:gd name="connsiteY6" fmla="*/ 0 h 3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19" h="37135">
                  <a:moveTo>
                    <a:pt x="18568" y="0"/>
                  </a:moveTo>
                  <a:lnTo>
                    <a:pt x="142352" y="0"/>
                  </a:lnTo>
                  <a:cubicBezTo>
                    <a:pt x="152874" y="0"/>
                    <a:pt x="160920" y="8046"/>
                    <a:pt x="160920" y="18568"/>
                  </a:cubicBezTo>
                  <a:cubicBezTo>
                    <a:pt x="160920" y="29089"/>
                    <a:pt x="152874" y="37135"/>
                    <a:pt x="142352" y="37135"/>
                  </a:cubicBezTo>
                  <a:lnTo>
                    <a:pt x="18568" y="37135"/>
                  </a:lnTo>
                  <a:cubicBezTo>
                    <a:pt x="8046" y="37135"/>
                    <a:pt x="0" y="29089"/>
                    <a:pt x="0" y="18568"/>
                  </a:cubicBezTo>
                  <a:cubicBezTo>
                    <a:pt x="0" y="8046"/>
                    <a:pt x="8046" y="0"/>
                    <a:pt x="18568" y="0"/>
                  </a:cubicBezTo>
                  <a:close/>
                </a:path>
              </a:pathLst>
            </a:custGeom>
            <a:grpFill/>
            <a:ln w="6152"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17" name="Freeform: Shape 116">
              <a:extLst>
                <a:ext uri="{FF2B5EF4-FFF2-40B4-BE49-F238E27FC236}">
                  <a16:creationId xmlns:a16="http://schemas.microsoft.com/office/drawing/2014/main" id="{06FA75C0-B57D-40E0-B89F-ABBDDFF22377}"/>
                </a:ext>
              </a:extLst>
            </p:cNvPr>
            <p:cNvSpPr/>
            <p:nvPr/>
          </p:nvSpPr>
          <p:spPr>
            <a:xfrm>
              <a:off x="5353576" y="2715153"/>
              <a:ext cx="80460" cy="37135"/>
            </a:xfrm>
            <a:custGeom>
              <a:avLst/>
              <a:gdLst>
                <a:gd name="connsiteX0" fmla="*/ 0 w 80459"/>
                <a:gd name="connsiteY0" fmla="*/ 0 h 37135"/>
                <a:gd name="connsiteX1" fmla="*/ 40230 w 80459"/>
                <a:gd name="connsiteY1" fmla="*/ 37135 h 37135"/>
                <a:gd name="connsiteX2" fmla="*/ 80460 w 80459"/>
                <a:gd name="connsiteY2" fmla="*/ 0 h 37135"/>
                <a:gd name="connsiteX3" fmla="*/ 0 w 80459"/>
                <a:gd name="connsiteY3" fmla="*/ 0 h 37135"/>
              </a:gdLst>
              <a:ahLst/>
              <a:cxnLst>
                <a:cxn ang="0">
                  <a:pos x="connsiteX0" y="connsiteY0"/>
                </a:cxn>
                <a:cxn ang="0">
                  <a:pos x="connsiteX1" y="connsiteY1"/>
                </a:cxn>
                <a:cxn ang="0">
                  <a:pos x="connsiteX2" y="connsiteY2"/>
                </a:cxn>
                <a:cxn ang="0">
                  <a:pos x="connsiteX3" y="connsiteY3"/>
                </a:cxn>
              </a:cxnLst>
              <a:rect l="l" t="t" r="r" b="b"/>
              <a:pathLst>
                <a:path w="80459" h="37135">
                  <a:moveTo>
                    <a:pt x="0" y="0"/>
                  </a:moveTo>
                  <a:cubicBezTo>
                    <a:pt x="1857" y="21043"/>
                    <a:pt x="19187" y="37135"/>
                    <a:pt x="40230" y="37135"/>
                  </a:cubicBezTo>
                  <a:cubicBezTo>
                    <a:pt x="61273" y="37135"/>
                    <a:pt x="78603" y="21043"/>
                    <a:pt x="80460" y="0"/>
                  </a:cubicBezTo>
                  <a:lnTo>
                    <a:pt x="0" y="0"/>
                  </a:lnTo>
                  <a:close/>
                </a:path>
              </a:pathLst>
            </a:custGeom>
            <a:grpFill/>
            <a:ln w="6152"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18" name="Freeform: Shape 117">
              <a:extLst>
                <a:ext uri="{FF2B5EF4-FFF2-40B4-BE49-F238E27FC236}">
                  <a16:creationId xmlns:a16="http://schemas.microsoft.com/office/drawing/2014/main" id="{2C1266ED-E467-41D9-8AFB-E5EAF94314D6}"/>
                </a:ext>
              </a:extLst>
            </p:cNvPr>
            <p:cNvSpPr/>
            <p:nvPr/>
          </p:nvSpPr>
          <p:spPr>
            <a:xfrm>
              <a:off x="5232886" y="2232394"/>
              <a:ext cx="321839" cy="334218"/>
            </a:xfrm>
            <a:custGeom>
              <a:avLst/>
              <a:gdLst>
                <a:gd name="connsiteX0" fmla="*/ 160920 w 321839"/>
                <a:gd name="connsiteY0" fmla="*/ 0 h 334217"/>
                <a:gd name="connsiteX1" fmla="*/ 160920 w 321839"/>
                <a:gd name="connsiteY1" fmla="*/ 0 h 334217"/>
                <a:gd name="connsiteX2" fmla="*/ 160920 w 321839"/>
                <a:gd name="connsiteY2" fmla="*/ 0 h 334217"/>
                <a:gd name="connsiteX3" fmla="*/ 0 w 321839"/>
                <a:gd name="connsiteY3" fmla="*/ 159063 h 334217"/>
                <a:gd name="connsiteX4" fmla="*/ 0 w 321839"/>
                <a:gd name="connsiteY4" fmla="*/ 164633 h 334217"/>
                <a:gd name="connsiteX5" fmla="*/ 11141 w 321839"/>
                <a:gd name="connsiteY5" fmla="*/ 220336 h 334217"/>
                <a:gd name="connsiteX6" fmla="*/ 38992 w 321839"/>
                <a:gd name="connsiteY6" fmla="*/ 266136 h 334217"/>
                <a:gd name="connsiteX7" fmla="*/ 76746 w 321839"/>
                <a:gd name="connsiteY7" fmla="*/ 327410 h 334217"/>
                <a:gd name="connsiteX8" fmla="*/ 87887 w 321839"/>
                <a:gd name="connsiteY8" fmla="*/ 334218 h 334217"/>
                <a:gd name="connsiteX9" fmla="*/ 233952 w 321839"/>
                <a:gd name="connsiteY9" fmla="*/ 334218 h 334217"/>
                <a:gd name="connsiteX10" fmla="*/ 245093 w 321839"/>
                <a:gd name="connsiteY10" fmla="*/ 327410 h 334217"/>
                <a:gd name="connsiteX11" fmla="*/ 282847 w 321839"/>
                <a:gd name="connsiteY11" fmla="*/ 266136 h 334217"/>
                <a:gd name="connsiteX12" fmla="*/ 310699 w 321839"/>
                <a:gd name="connsiteY12" fmla="*/ 220336 h 334217"/>
                <a:gd name="connsiteX13" fmla="*/ 321839 w 321839"/>
                <a:gd name="connsiteY13" fmla="*/ 164633 h 334217"/>
                <a:gd name="connsiteX14" fmla="*/ 321839 w 321839"/>
                <a:gd name="connsiteY14" fmla="*/ 159063 h 334217"/>
                <a:gd name="connsiteX15" fmla="*/ 160920 w 321839"/>
                <a:gd name="connsiteY15" fmla="*/ 0 h 334217"/>
                <a:gd name="connsiteX16" fmla="*/ 284704 w 321839"/>
                <a:gd name="connsiteY16" fmla="*/ 164014 h 334217"/>
                <a:gd name="connsiteX17" fmla="*/ 276039 w 321839"/>
                <a:gd name="connsiteY17" fmla="*/ 207339 h 334217"/>
                <a:gd name="connsiteX18" fmla="*/ 254996 w 321839"/>
                <a:gd name="connsiteY18" fmla="*/ 241380 h 334217"/>
                <a:gd name="connsiteX19" fmla="*/ 219098 w 321839"/>
                <a:gd name="connsiteY19" fmla="*/ 297083 h 334217"/>
                <a:gd name="connsiteX20" fmla="*/ 160920 w 321839"/>
                <a:gd name="connsiteY20" fmla="*/ 297083 h 334217"/>
                <a:gd name="connsiteX21" fmla="*/ 103360 w 321839"/>
                <a:gd name="connsiteY21" fmla="*/ 297083 h 334217"/>
                <a:gd name="connsiteX22" fmla="*/ 67462 w 321839"/>
                <a:gd name="connsiteY22" fmla="*/ 241380 h 334217"/>
                <a:gd name="connsiteX23" fmla="*/ 46419 w 321839"/>
                <a:gd name="connsiteY23" fmla="*/ 207339 h 334217"/>
                <a:gd name="connsiteX24" fmla="*/ 37754 w 321839"/>
                <a:gd name="connsiteY24" fmla="*/ 164014 h 334217"/>
                <a:gd name="connsiteX25" fmla="*/ 37754 w 321839"/>
                <a:gd name="connsiteY25" fmla="*/ 159063 h 334217"/>
                <a:gd name="connsiteX26" fmla="*/ 161539 w 321839"/>
                <a:gd name="connsiteY26" fmla="*/ 36516 h 334217"/>
                <a:gd name="connsiteX27" fmla="*/ 161539 w 321839"/>
                <a:gd name="connsiteY27" fmla="*/ 36516 h 334217"/>
                <a:gd name="connsiteX28" fmla="*/ 161539 w 321839"/>
                <a:gd name="connsiteY28" fmla="*/ 36516 h 334217"/>
                <a:gd name="connsiteX29" fmla="*/ 161539 w 321839"/>
                <a:gd name="connsiteY29" fmla="*/ 36516 h 334217"/>
                <a:gd name="connsiteX30" fmla="*/ 161539 w 321839"/>
                <a:gd name="connsiteY30" fmla="*/ 36516 h 334217"/>
                <a:gd name="connsiteX31" fmla="*/ 161539 w 321839"/>
                <a:gd name="connsiteY31" fmla="*/ 36516 h 334217"/>
                <a:gd name="connsiteX32" fmla="*/ 161539 w 321839"/>
                <a:gd name="connsiteY32" fmla="*/ 36516 h 334217"/>
                <a:gd name="connsiteX33" fmla="*/ 285323 w 321839"/>
                <a:gd name="connsiteY33" fmla="*/ 159063 h 334217"/>
                <a:gd name="connsiteX34" fmla="*/ 285323 w 321839"/>
                <a:gd name="connsiteY34" fmla="*/ 164014 h 334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21839" h="334217">
                  <a:moveTo>
                    <a:pt x="160920" y="0"/>
                  </a:moveTo>
                  <a:cubicBezTo>
                    <a:pt x="160920" y="0"/>
                    <a:pt x="160920" y="0"/>
                    <a:pt x="160920" y="0"/>
                  </a:cubicBezTo>
                  <a:cubicBezTo>
                    <a:pt x="160920" y="0"/>
                    <a:pt x="160920" y="0"/>
                    <a:pt x="160920" y="0"/>
                  </a:cubicBezTo>
                  <a:cubicBezTo>
                    <a:pt x="73033" y="619"/>
                    <a:pt x="1857" y="71176"/>
                    <a:pt x="0" y="159063"/>
                  </a:cubicBezTo>
                  <a:lnTo>
                    <a:pt x="0" y="164633"/>
                  </a:lnTo>
                  <a:cubicBezTo>
                    <a:pt x="619" y="183820"/>
                    <a:pt x="4332" y="202387"/>
                    <a:pt x="11141" y="220336"/>
                  </a:cubicBezTo>
                  <a:cubicBezTo>
                    <a:pt x="17949" y="237047"/>
                    <a:pt x="27233" y="252520"/>
                    <a:pt x="38992" y="266136"/>
                  </a:cubicBezTo>
                  <a:cubicBezTo>
                    <a:pt x="53846" y="282228"/>
                    <a:pt x="69938" y="313793"/>
                    <a:pt x="76746" y="327410"/>
                  </a:cubicBezTo>
                  <a:cubicBezTo>
                    <a:pt x="78603" y="331742"/>
                    <a:pt x="82936" y="334218"/>
                    <a:pt x="87887" y="334218"/>
                  </a:cubicBezTo>
                  <a:lnTo>
                    <a:pt x="233952" y="334218"/>
                  </a:lnTo>
                  <a:cubicBezTo>
                    <a:pt x="238904" y="334218"/>
                    <a:pt x="243236" y="331742"/>
                    <a:pt x="245093" y="327410"/>
                  </a:cubicBezTo>
                  <a:cubicBezTo>
                    <a:pt x="251901" y="313793"/>
                    <a:pt x="267993" y="282228"/>
                    <a:pt x="282847" y="266136"/>
                  </a:cubicBezTo>
                  <a:cubicBezTo>
                    <a:pt x="294607" y="252520"/>
                    <a:pt x="304510" y="237047"/>
                    <a:pt x="310699" y="220336"/>
                  </a:cubicBezTo>
                  <a:cubicBezTo>
                    <a:pt x="317507" y="202387"/>
                    <a:pt x="321220" y="183820"/>
                    <a:pt x="321839" y="164633"/>
                  </a:cubicBezTo>
                  <a:lnTo>
                    <a:pt x="321839" y="159063"/>
                  </a:lnTo>
                  <a:cubicBezTo>
                    <a:pt x="319983" y="71176"/>
                    <a:pt x="248807" y="619"/>
                    <a:pt x="160920" y="0"/>
                  </a:cubicBezTo>
                  <a:close/>
                  <a:moveTo>
                    <a:pt x="284704" y="164014"/>
                  </a:moveTo>
                  <a:cubicBezTo>
                    <a:pt x="284085" y="178868"/>
                    <a:pt x="280991" y="193723"/>
                    <a:pt x="276039" y="207339"/>
                  </a:cubicBezTo>
                  <a:cubicBezTo>
                    <a:pt x="271088" y="219717"/>
                    <a:pt x="264280" y="231477"/>
                    <a:pt x="254996" y="241380"/>
                  </a:cubicBezTo>
                  <a:cubicBezTo>
                    <a:pt x="240761" y="258709"/>
                    <a:pt x="228382" y="277277"/>
                    <a:pt x="219098" y="297083"/>
                  </a:cubicBezTo>
                  <a:lnTo>
                    <a:pt x="160920" y="297083"/>
                  </a:lnTo>
                  <a:lnTo>
                    <a:pt x="103360" y="297083"/>
                  </a:lnTo>
                  <a:cubicBezTo>
                    <a:pt x="93457" y="277277"/>
                    <a:pt x="81079" y="258709"/>
                    <a:pt x="67462" y="241380"/>
                  </a:cubicBezTo>
                  <a:cubicBezTo>
                    <a:pt x="58798" y="231477"/>
                    <a:pt x="51371" y="219717"/>
                    <a:pt x="46419" y="207339"/>
                  </a:cubicBezTo>
                  <a:cubicBezTo>
                    <a:pt x="40849" y="193723"/>
                    <a:pt x="38373" y="178868"/>
                    <a:pt x="37754" y="164014"/>
                  </a:cubicBezTo>
                  <a:lnTo>
                    <a:pt x="37754" y="159063"/>
                  </a:lnTo>
                  <a:cubicBezTo>
                    <a:pt x="38992" y="91600"/>
                    <a:pt x="94076" y="37135"/>
                    <a:pt x="161539" y="36516"/>
                  </a:cubicBezTo>
                  <a:lnTo>
                    <a:pt x="161539" y="36516"/>
                  </a:lnTo>
                  <a:lnTo>
                    <a:pt x="161539" y="36516"/>
                  </a:lnTo>
                  <a:cubicBezTo>
                    <a:pt x="161539" y="36516"/>
                    <a:pt x="161539" y="36516"/>
                    <a:pt x="161539" y="36516"/>
                  </a:cubicBezTo>
                  <a:cubicBezTo>
                    <a:pt x="161539" y="36516"/>
                    <a:pt x="161539" y="36516"/>
                    <a:pt x="161539" y="36516"/>
                  </a:cubicBezTo>
                  <a:lnTo>
                    <a:pt x="161539" y="36516"/>
                  </a:lnTo>
                  <a:lnTo>
                    <a:pt x="161539" y="36516"/>
                  </a:lnTo>
                  <a:cubicBezTo>
                    <a:pt x="229001" y="37135"/>
                    <a:pt x="284085" y="90982"/>
                    <a:pt x="285323" y="159063"/>
                  </a:cubicBezTo>
                  <a:lnTo>
                    <a:pt x="285323" y="164014"/>
                  </a:lnTo>
                  <a:close/>
                </a:path>
              </a:pathLst>
            </a:custGeom>
            <a:grpFill/>
            <a:ln w="6152"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grpSp>
      <p:sp>
        <p:nvSpPr>
          <p:cNvPr id="119" name="Graphic 94" descr="Puzzle">
            <a:extLst>
              <a:ext uri="{FF2B5EF4-FFF2-40B4-BE49-F238E27FC236}">
                <a16:creationId xmlns:a16="http://schemas.microsoft.com/office/drawing/2014/main" id="{48CAF949-22B6-4821-85C6-0366FFE80386}"/>
              </a:ext>
            </a:extLst>
          </p:cNvPr>
          <p:cNvSpPr/>
          <p:nvPr/>
        </p:nvSpPr>
        <p:spPr>
          <a:xfrm>
            <a:off x="4997811" y="2851497"/>
            <a:ext cx="479129" cy="479129"/>
          </a:xfrm>
          <a:custGeom>
            <a:avLst/>
            <a:gdLst>
              <a:gd name="connsiteX0" fmla="*/ 319983 w 495137"/>
              <a:gd name="connsiteY0" fmla="*/ 375686 h 495137"/>
              <a:gd name="connsiteX1" fmla="*/ 293369 w 495137"/>
              <a:gd name="connsiteY1" fmla="*/ 293988 h 495137"/>
              <a:gd name="connsiteX2" fmla="*/ 297701 w 495137"/>
              <a:gd name="connsiteY2" fmla="*/ 289655 h 495137"/>
              <a:gd name="connsiteX3" fmla="*/ 380637 w 495137"/>
              <a:gd name="connsiteY3" fmla="*/ 315031 h 495137"/>
              <a:gd name="connsiteX4" fmla="*/ 424580 w 495137"/>
              <a:gd name="connsiteY4" fmla="*/ 350310 h 495137"/>
              <a:gd name="connsiteX5" fmla="*/ 495138 w 495137"/>
              <a:gd name="connsiteY5" fmla="*/ 279753 h 495137"/>
              <a:gd name="connsiteX6" fmla="*/ 389921 w 495137"/>
              <a:gd name="connsiteY6" fmla="*/ 174536 h 495137"/>
              <a:gd name="connsiteX7" fmla="*/ 425199 w 495137"/>
              <a:gd name="connsiteY7" fmla="*/ 130593 h 495137"/>
              <a:gd name="connsiteX8" fmla="*/ 450575 w 495137"/>
              <a:gd name="connsiteY8" fmla="*/ 47657 h 495137"/>
              <a:gd name="connsiteX9" fmla="*/ 446243 w 495137"/>
              <a:gd name="connsiteY9" fmla="*/ 43325 h 495137"/>
              <a:gd name="connsiteX10" fmla="*/ 364545 w 495137"/>
              <a:gd name="connsiteY10" fmla="*/ 69938 h 495137"/>
              <a:gd name="connsiteX11" fmla="*/ 320602 w 495137"/>
              <a:gd name="connsiteY11" fmla="*/ 105217 h 495137"/>
              <a:gd name="connsiteX12" fmla="*/ 215385 w 495137"/>
              <a:gd name="connsiteY12" fmla="*/ 0 h 495137"/>
              <a:gd name="connsiteX13" fmla="*/ 144209 w 495137"/>
              <a:gd name="connsiteY13" fmla="*/ 70557 h 495137"/>
              <a:gd name="connsiteX14" fmla="*/ 179487 w 495137"/>
              <a:gd name="connsiteY14" fmla="*/ 114501 h 495137"/>
              <a:gd name="connsiteX15" fmla="*/ 206101 w 495137"/>
              <a:gd name="connsiteY15" fmla="*/ 196198 h 495137"/>
              <a:gd name="connsiteX16" fmla="*/ 201769 w 495137"/>
              <a:gd name="connsiteY16" fmla="*/ 200531 h 495137"/>
              <a:gd name="connsiteX17" fmla="*/ 118833 w 495137"/>
              <a:gd name="connsiteY17" fmla="*/ 175155 h 495137"/>
              <a:gd name="connsiteX18" fmla="*/ 74890 w 495137"/>
              <a:gd name="connsiteY18" fmla="*/ 139876 h 495137"/>
              <a:gd name="connsiteX19" fmla="*/ 0 w 495137"/>
              <a:gd name="connsiteY19" fmla="*/ 215385 h 495137"/>
              <a:gd name="connsiteX20" fmla="*/ 105217 w 495137"/>
              <a:gd name="connsiteY20" fmla="*/ 320602 h 495137"/>
              <a:gd name="connsiteX21" fmla="*/ 69938 w 495137"/>
              <a:gd name="connsiteY21" fmla="*/ 364545 h 495137"/>
              <a:gd name="connsiteX22" fmla="*/ 44562 w 495137"/>
              <a:gd name="connsiteY22" fmla="*/ 447481 h 495137"/>
              <a:gd name="connsiteX23" fmla="*/ 48895 w 495137"/>
              <a:gd name="connsiteY23" fmla="*/ 451813 h 495137"/>
              <a:gd name="connsiteX24" fmla="*/ 130593 w 495137"/>
              <a:gd name="connsiteY24" fmla="*/ 425199 h 495137"/>
              <a:gd name="connsiteX25" fmla="*/ 174536 w 495137"/>
              <a:gd name="connsiteY25" fmla="*/ 389921 h 495137"/>
              <a:gd name="connsiteX26" fmla="*/ 279753 w 495137"/>
              <a:gd name="connsiteY26" fmla="*/ 495138 h 495137"/>
              <a:gd name="connsiteX27" fmla="*/ 355261 w 495137"/>
              <a:gd name="connsiteY27" fmla="*/ 419629 h 495137"/>
              <a:gd name="connsiteX28" fmla="*/ 319983 w 495137"/>
              <a:gd name="connsiteY28" fmla="*/ 375686 h 49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95137" h="495137">
                <a:moveTo>
                  <a:pt x="319983" y="375686"/>
                </a:moveTo>
                <a:cubicBezTo>
                  <a:pt x="279134" y="376923"/>
                  <a:pt x="264280" y="324315"/>
                  <a:pt x="293369" y="293988"/>
                </a:cubicBezTo>
                <a:lnTo>
                  <a:pt x="297701" y="289655"/>
                </a:lnTo>
                <a:cubicBezTo>
                  <a:pt x="328029" y="260566"/>
                  <a:pt x="381875" y="274182"/>
                  <a:pt x="380637" y="315031"/>
                </a:cubicBezTo>
                <a:cubicBezTo>
                  <a:pt x="380018" y="338550"/>
                  <a:pt x="407870" y="367021"/>
                  <a:pt x="424580" y="350310"/>
                </a:cubicBezTo>
                <a:lnTo>
                  <a:pt x="495138" y="279753"/>
                </a:lnTo>
                <a:lnTo>
                  <a:pt x="389921" y="174536"/>
                </a:lnTo>
                <a:cubicBezTo>
                  <a:pt x="373210" y="157825"/>
                  <a:pt x="401680" y="129974"/>
                  <a:pt x="425199" y="130593"/>
                </a:cubicBezTo>
                <a:cubicBezTo>
                  <a:pt x="466048" y="131830"/>
                  <a:pt x="479664" y="77984"/>
                  <a:pt x="450575" y="47657"/>
                </a:cubicBezTo>
                <a:lnTo>
                  <a:pt x="446243" y="43325"/>
                </a:lnTo>
                <a:cubicBezTo>
                  <a:pt x="415915" y="14235"/>
                  <a:pt x="363307" y="29089"/>
                  <a:pt x="364545" y="69938"/>
                </a:cubicBezTo>
                <a:cubicBezTo>
                  <a:pt x="365164" y="93457"/>
                  <a:pt x="337312" y="121928"/>
                  <a:pt x="320602" y="105217"/>
                </a:cubicBezTo>
                <a:lnTo>
                  <a:pt x="215385" y="0"/>
                </a:lnTo>
                <a:lnTo>
                  <a:pt x="144209" y="70557"/>
                </a:lnTo>
                <a:cubicBezTo>
                  <a:pt x="127498" y="87268"/>
                  <a:pt x="155968" y="115119"/>
                  <a:pt x="179487" y="114501"/>
                </a:cubicBezTo>
                <a:cubicBezTo>
                  <a:pt x="220336" y="113263"/>
                  <a:pt x="235190" y="165871"/>
                  <a:pt x="206101" y="196198"/>
                </a:cubicBezTo>
                <a:lnTo>
                  <a:pt x="201769" y="200531"/>
                </a:lnTo>
                <a:cubicBezTo>
                  <a:pt x="171441" y="229620"/>
                  <a:pt x="117595" y="216004"/>
                  <a:pt x="118833" y="175155"/>
                </a:cubicBezTo>
                <a:cubicBezTo>
                  <a:pt x="119452" y="151636"/>
                  <a:pt x="91600" y="123165"/>
                  <a:pt x="74890" y="139876"/>
                </a:cubicBezTo>
                <a:lnTo>
                  <a:pt x="0" y="215385"/>
                </a:lnTo>
                <a:lnTo>
                  <a:pt x="105217" y="320602"/>
                </a:lnTo>
                <a:cubicBezTo>
                  <a:pt x="121928" y="337312"/>
                  <a:pt x="93457" y="365164"/>
                  <a:pt x="69938" y="364545"/>
                </a:cubicBezTo>
                <a:cubicBezTo>
                  <a:pt x="29089" y="363307"/>
                  <a:pt x="15473" y="417153"/>
                  <a:pt x="44562" y="447481"/>
                </a:cubicBezTo>
                <a:lnTo>
                  <a:pt x="48895" y="451813"/>
                </a:lnTo>
                <a:cubicBezTo>
                  <a:pt x="79222" y="480902"/>
                  <a:pt x="131830" y="466048"/>
                  <a:pt x="130593" y="425199"/>
                </a:cubicBezTo>
                <a:cubicBezTo>
                  <a:pt x="129974" y="401680"/>
                  <a:pt x="157825" y="373210"/>
                  <a:pt x="174536" y="389921"/>
                </a:cubicBezTo>
                <a:lnTo>
                  <a:pt x="279753" y="495138"/>
                </a:lnTo>
                <a:lnTo>
                  <a:pt x="355261" y="419629"/>
                </a:lnTo>
                <a:cubicBezTo>
                  <a:pt x="371972" y="402918"/>
                  <a:pt x="344121" y="375067"/>
                  <a:pt x="319983" y="375686"/>
                </a:cubicBezTo>
                <a:close/>
              </a:path>
            </a:pathLst>
          </a:custGeom>
          <a:solidFill>
            <a:schemeClr val="bg2">
              <a:lumMod val="25000"/>
            </a:schemeClr>
          </a:solidFill>
          <a:ln w="6152"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Tree>
    <p:extLst>
      <p:ext uri="{BB962C8B-B14F-4D97-AF65-F5344CB8AC3E}">
        <p14:creationId xmlns:p14="http://schemas.microsoft.com/office/powerpoint/2010/main" val="1203618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12C2FA-3740-4055-BA8A-74A1458F4A51}">
  <ds:schemaRefs>
    <ds:schemaRef ds:uri="http://schemas.microsoft.com/sharepoint/v3/contenttype/forms"/>
  </ds:schemaRefs>
</ds:datastoreItem>
</file>

<file path=customXml/itemProps3.xml><?xml version="1.0" encoding="utf-8"?>
<ds:datastoreItem xmlns:ds="http://schemas.openxmlformats.org/officeDocument/2006/customXml" ds:itemID="{4415B3C4-7FB6-414C-8C24-8862C0E6C9F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design</Template>
  <TotalTime>0</TotalTime>
  <Words>1224</Words>
  <Application>Microsoft Office PowerPoint</Application>
  <PresentationFormat>Widescreen</PresentationFormat>
  <Paragraphs>184</Paragraphs>
  <Slides>29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Muli</vt:lpstr>
      <vt:lpstr>Wingdings</vt:lpstr>
      <vt:lpstr>Celestial</vt:lpstr>
      <vt:lpstr>Autoencoders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fdgd</vt:lpstr>
      <vt:lpstr>Numbered List and 3 Banners for PowerPoint</vt:lpstr>
      <vt:lpstr>Numbered List and 3 Banners for PowerPoint</vt:lpstr>
      <vt:lpstr>PowerPoint Presentation</vt:lpstr>
      <vt:lpstr>PowerPoint Presentation</vt:lpstr>
      <vt:lpstr>PowerPoint Presentation</vt:lpstr>
      <vt:lpstr>Global technology</vt:lpstr>
      <vt:lpstr>Uses of Virtual Reality</vt:lpstr>
      <vt:lpstr>Network Technology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2019-11-23T11:49:21Z</dcterms:created>
  <dcterms:modified xsi:type="dcterms:W3CDTF">2019-11-30T17:29:07Z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