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1"/>
  </p:notesMasterIdLst>
  <p:sldIdLst>
    <p:sldId id="256" r:id="rId2"/>
    <p:sldId id="269" r:id="rId3"/>
    <p:sldId id="261" r:id="rId4"/>
    <p:sldId id="267" r:id="rId5"/>
    <p:sldId id="259" r:id="rId6"/>
    <p:sldId id="270" r:id="rId7"/>
    <p:sldId id="268" r:id="rId8"/>
    <p:sldId id="257" r:id="rId9"/>
    <p:sldId id="27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71" autoAdjust="0"/>
  </p:normalViewPr>
  <p:slideViewPr>
    <p:cSldViewPr>
      <p:cViewPr>
        <p:scale>
          <a:sx n="70" d="100"/>
          <a:sy n="70" d="100"/>
        </p:scale>
        <p:origin x="-133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D301E-B9E7-49AE-9888-9904AC737297}" type="datetimeFigureOut">
              <a:rPr lang="en-IN" smtClean="0"/>
              <a:t>01-05-2019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4F4341-607D-4767-85E8-65693054AFBB}" type="slidenum">
              <a:rPr lang="en-IN" smtClean="0"/>
              <a:t>‹#›</a:t>
            </a:fld>
            <a:endParaRPr lang="en-IN"/>
          </a:p>
        </p:txBody>
      </p:sp>
    </p:spTree>
    <p:extLst>
      <p:ext uri="{BB962C8B-B14F-4D97-AF65-F5344CB8AC3E}">
        <p14:creationId xmlns:p14="http://schemas.microsoft.com/office/powerpoint/2010/main" val="4274705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Tool offered by TRAI : https://channel.trai.gov.in/channelbouquet.php</a:t>
            </a:r>
          </a:p>
          <a:p>
            <a:endParaRPr lang="en-IN" dirty="0"/>
          </a:p>
        </p:txBody>
      </p:sp>
      <p:sp>
        <p:nvSpPr>
          <p:cNvPr id="4" name="Slide Number Placeholder 3"/>
          <p:cNvSpPr>
            <a:spLocks noGrp="1"/>
          </p:cNvSpPr>
          <p:nvPr>
            <p:ph type="sldNum" sz="quarter" idx="10"/>
          </p:nvPr>
        </p:nvSpPr>
        <p:spPr/>
        <p:txBody>
          <a:bodyPr/>
          <a:lstStyle/>
          <a:p>
            <a:fld id="{D24F4341-607D-4767-85E8-65693054AFBB}" type="slidenum">
              <a:rPr lang="en-IN" smtClean="0"/>
              <a:t>5</a:t>
            </a:fld>
            <a:endParaRPr lang="en-IN"/>
          </a:p>
        </p:txBody>
      </p:sp>
    </p:spTree>
    <p:extLst>
      <p:ext uri="{BB962C8B-B14F-4D97-AF65-F5344CB8AC3E}">
        <p14:creationId xmlns:p14="http://schemas.microsoft.com/office/powerpoint/2010/main" val="352943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Tool offered by TRAI : https://channel.trai.gov.in/channelbouquet.php</a:t>
            </a:r>
          </a:p>
          <a:p>
            <a:endParaRPr lang="en-IN" dirty="0"/>
          </a:p>
        </p:txBody>
      </p:sp>
      <p:sp>
        <p:nvSpPr>
          <p:cNvPr id="4" name="Slide Number Placeholder 3"/>
          <p:cNvSpPr>
            <a:spLocks noGrp="1"/>
          </p:cNvSpPr>
          <p:nvPr>
            <p:ph type="sldNum" sz="quarter" idx="10"/>
          </p:nvPr>
        </p:nvSpPr>
        <p:spPr/>
        <p:txBody>
          <a:bodyPr/>
          <a:lstStyle/>
          <a:p>
            <a:fld id="{D24F4341-607D-4767-85E8-65693054AFBB}" type="slidenum">
              <a:rPr lang="en-IN" smtClean="0"/>
              <a:t>6</a:t>
            </a:fld>
            <a:endParaRPr lang="en-IN"/>
          </a:p>
        </p:txBody>
      </p:sp>
    </p:spTree>
    <p:extLst>
      <p:ext uri="{BB962C8B-B14F-4D97-AF65-F5344CB8AC3E}">
        <p14:creationId xmlns:p14="http://schemas.microsoft.com/office/powerpoint/2010/main" val="352943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Tool offered by TRAI : https://channel.trai.gov.in/channelbouquet.php</a:t>
            </a:r>
          </a:p>
          <a:p>
            <a:endParaRPr lang="en-IN" dirty="0"/>
          </a:p>
        </p:txBody>
      </p:sp>
      <p:sp>
        <p:nvSpPr>
          <p:cNvPr id="4" name="Slide Number Placeholder 3"/>
          <p:cNvSpPr>
            <a:spLocks noGrp="1"/>
          </p:cNvSpPr>
          <p:nvPr>
            <p:ph type="sldNum" sz="quarter" idx="10"/>
          </p:nvPr>
        </p:nvSpPr>
        <p:spPr/>
        <p:txBody>
          <a:bodyPr/>
          <a:lstStyle/>
          <a:p>
            <a:fld id="{D24F4341-607D-4767-85E8-65693054AFBB}" type="slidenum">
              <a:rPr lang="en-IN" smtClean="0"/>
              <a:t>7</a:t>
            </a:fld>
            <a:endParaRPr lang="en-IN"/>
          </a:p>
        </p:txBody>
      </p:sp>
    </p:spTree>
    <p:extLst>
      <p:ext uri="{BB962C8B-B14F-4D97-AF65-F5344CB8AC3E}">
        <p14:creationId xmlns:p14="http://schemas.microsoft.com/office/powerpoint/2010/main" val="3529431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2B7122C-31DB-4C20-903A-8E43D3171739}" type="datetimeFigureOut">
              <a:rPr lang="en-IN" smtClean="0"/>
              <a:t>01-05-2019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1F32DF3-9DD4-466D-84B5-EE3A57BEBCC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B7122C-31DB-4C20-903A-8E43D3171739}" type="datetimeFigureOut">
              <a:rPr lang="en-IN" smtClean="0"/>
              <a:t>01-05-2019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1F32DF3-9DD4-466D-84B5-EE3A57BEBCC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B7122C-31DB-4C20-903A-8E43D3171739}" type="datetimeFigureOut">
              <a:rPr lang="en-IN" smtClean="0"/>
              <a:t>01-05-2019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1F32DF3-9DD4-466D-84B5-EE3A57BEBCC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B7122C-31DB-4C20-903A-8E43D3171739}" type="datetimeFigureOut">
              <a:rPr lang="en-IN" smtClean="0"/>
              <a:t>01-05-2019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1F32DF3-9DD4-466D-84B5-EE3A57BEBCC2}"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2B7122C-31DB-4C20-903A-8E43D3171739}" type="datetimeFigureOut">
              <a:rPr lang="en-IN" smtClean="0"/>
              <a:t>01-05-2019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1F32DF3-9DD4-466D-84B5-EE3A57BEBCC2}"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B7122C-31DB-4C20-903A-8E43D3171739}" type="datetimeFigureOut">
              <a:rPr lang="en-IN" smtClean="0"/>
              <a:t>01-05-2019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1F32DF3-9DD4-466D-84B5-EE3A57BEBCC2}"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B7122C-31DB-4C20-903A-8E43D3171739}" type="datetimeFigureOut">
              <a:rPr lang="en-IN" smtClean="0"/>
              <a:t>01-05-2019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1F32DF3-9DD4-466D-84B5-EE3A57BEBCC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2B7122C-31DB-4C20-903A-8E43D3171739}" type="datetimeFigureOut">
              <a:rPr lang="en-IN" smtClean="0"/>
              <a:t>01-05-2019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1F32DF3-9DD4-466D-84B5-EE3A57BEBCC2}"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2B7122C-31DB-4C20-903A-8E43D3171739}" type="datetimeFigureOut">
              <a:rPr lang="en-IN" smtClean="0"/>
              <a:t>01-05-2019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1F32DF3-9DD4-466D-84B5-EE3A57BEBCC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2B7122C-31DB-4C20-903A-8E43D3171739}" type="datetimeFigureOut">
              <a:rPr lang="en-IN" smtClean="0"/>
              <a:t>01-05-2019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1F32DF3-9DD4-466D-84B5-EE3A57BEBCC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2B7122C-31DB-4C20-903A-8E43D3171739}" type="datetimeFigureOut">
              <a:rPr lang="en-IN" smtClean="0"/>
              <a:t>01-05-2019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1F32DF3-9DD4-466D-84B5-EE3A57BEBCC2}"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2B7122C-31DB-4C20-903A-8E43D3171739}" type="datetimeFigureOut">
              <a:rPr lang="en-IN" smtClean="0"/>
              <a:t>01-05-2019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1F32DF3-9DD4-466D-84B5-EE3A57BEBCC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enkateshNarayana/PythonProject/blob/master/Package_TataSky_WishList.xlsx" TargetMode="External"/><Relationship Id="rId2" Type="http://schemas.openxmlformats.org/officeDocument/2006/relationships/hyperlink" Target="https://main.trai.gov.in/sites/default/files/DPO_TataSky.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annel.trai.gov.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hannel.trai.gov.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VenkateshNarayana/PythonProject/blob/master/Package_TataSky_WishLis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pypackrecommendationtool@gmail.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pypackrecommendationtool@gmail.com" TargetMode="External"/><Relationship Id="rId2" Type="http://schemas.openxmlformats.org/officeDocument/2006/relationships/hyperlink" Target="https://github.com/VenkateshNarayana/PythonProject/blob/master/Package_TataSky_WishList.xlsx"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340768"/>
            <a:ext cx="8494712" cy="1971650"/>
          </a:xfrm>
        </p:spPr>
        <p:txBody>
          <a:bodyPr/>
          <a:lstStyle/>
          <a:p>
            <a:pPr algn="ctr"/>
            <a:r>
              <a:rPr lang="en-US" dirty="0" smtClean="0"/>
              <a:t>How to create the right DTH Pack</a:t>
            </a:r>
            <a:endParaRPr lang="en-IN" dirty="0"/>
          </a:p>
        </p:txBody>
      </p:sp>
      <p:sp>
        <p:nvSpPr>
          <p:cNvPr id="3" name="Subtitle 2"/>
          <p:cNvSpPr>
            <a:spLocks noGrp="1"/>
          </p:cNvSpPr>
          <p:nvPr>
            <p:ph type="subTitle" idx="1"/>
          </p:nvPr>
        </p:nvSpPr>
        <p:spPr>
          <a:xfrm>
            <a:off x="755576" y="4077072"/>
            <a:ext cx="7848872" cy="432048"/>
          </a:xfrm>
        </p:spPr>
        <p:txBody>
          <a:bodyPr>
            <a:normAutofit fontScale="92500" lnSpcReduction="20000"/>
          </a:bodyPr>
          <a:lstStyle/>
          <a:p>
            <a:pPr algn="ctr"/>
            <a:r>
              <a:rPr lang="en-US" sz="2800" dirty="0" smtClean="0"/>
              <a:t>Using TRAIs guidelines and Optimization tools</a:t>
            </a:r>
            <a:endParaRPr lang="en-IN" dirty="0"/>
          </a:p>
        </p:txBody>
      </p:sp>
    </p:spTree>
    <p:extLst>
      <p:ext uri="{BB962C8B-B14F-4D97-AF65-F5344CB8AC3E}">
        <p14:creationId xmlns:p14="http://schemas.microsoft.com/office/powerpoint/2010/main" val="2646206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867328" cy="1008112"/>
          </a:xfrm>
        </p:spPr>
        <p:txBody>
          <a:bodyPr>
            <a:noAutofit/>
          </a:bodyPr>
          <a:lstStyle/>
          <a:p>
            <a:r>
              <a:rPr lang="en-US" sz="2800" dirty="0" smtClean="0"/>
              <a:t>New Components - TRAI’s </a:t>
            </a:r>
            <a:r>
              <a:rPr lang="en-US" sz="2800" dirty="0"/>
              <a:t>New </a:t>
            </a:r>
            <a:r>
              <a:rPr lang="en-US" sz="2800" dirty="0" smtClean="0"/>
              <a:t>regulations</a:t>
            </a:r>
            <a:endParaRPr lang="en-IN" sz="2800" dirty="0"/>
          </a:p>
        </p:txBody>
      </p:sp>
      <p:sp>
        <p:nvSpPr>
          <p:cNvPr id="3" name="Content Placeholder 2"/>
          <p:cNvSpPr>
            <a:spLocks noGrp="1"/>
          </p:cNvSpPr>
          <p:nvPr>
            <p:ph idx="1"/>
          </p:nvPr>
        </p:nvSpPr>
        <p:spPr>
          <a:xfrm>
            <a:off x="467544" y="1196752"/>
            <a:ext cx="8424936" cy="4968552"/>
          </a:xfrm>
        </p:spPr>
        <p:txBody>
          <a:bodyPr>
            <a:normAutofit fontScale="92500" lnSpcReduction="20000"/>
          </a:bodyPr>
          <a:lstStyle/>
          <a:p>
            <a:endParaRPr lang="en-IN" sz="2000" dirty="0" smtClean="0"/>
          </a:p>
          <a:p>
            <a:r>
              <a:rPr lang="en-IN" sz="2000" dirty="0" smtClean="0"/>
              <a:t>The </a:t>
            </a:r>
            <a:r>
              <a:rPr lang="en-IN" sz="2000" dirty="0"/>
              <a:t>Telecom Regulatory Authority of India (TRAI) recently drafted new regulations and directed various DTH service providers and operators to implement them</a:t>
            </a:r>
            <a:r>
              <a:rPr lang="en-IN" sz="2000" dirty="0" smtClean="0"/>
              <a:t>. These </a:t>
            </a:r>
            <a:r>
              <a:rPr lang="en-IN" sz="2000" dirty="0"/>
              <a:t>regulations were set up to ensure all operators in the DTH and cable ecosystem get a fair share of earnings. </a:t>
            </a:r>
            <a:endParaRPr lang="en-IN" sz="2000" dirty="0" smtClean="0"/>
          </a:p>
          <a:p>
            <a:r>
              <a:rPr lang="en-IN" sz="2000" dirty="0" smtClean="0"/>
              <a:t>The new regulations also bought in changes in the cost structure of the cable fees. The cost of cable fees now have 2 components, </a:t>
            </a:r>
          </a:p>
          <a:p>
            <a:pPr lvl="1">
              <a:buFont typeface="Wingdings" pitchFamily="2" charset="2"/>
              <a:buChar char="q"/>
            </a:pPr>
            <a:r>
              <a:rPr lang="en-IN" sz="1600" dirty="0"/>
              <a:t>The </a:t>
            </a:r>
            <a:r>
              <a:rPr lang="en-IN" sz="1600" b="1" dirty="0"/>
              <a:t>first one </a:t>
            </a:r>
            <a:r>
              <a:rPr lang="en-IN" sz="1600" dirty="0"/>
              <a:t>is </a:t>
            </a:r>
            <a:r>
              <a:rPr lang="en-IN" sz="1600" dirty="0" smtClean="0"/>
              <a:t>like a rental </a:t>
            </a:r>
            <a:r>
              <a:rPr lang="en-IN" sz="1600" dirty="0"/>
              <a:t>charge </a:t>
            </a:r>
            <a:r>
              <a:rPr lang="en-IN" sz="1600" dirty="0" smtClean="0"/>
              <a:t>&amp; is called </a:t>
            </a:r>
            <a:r>
              <a:rPr lang="en-IN" sz="1600" dirty="0"/>
              <a:t>the Network Capacity Fee (NCF</a:t>
            </a:r>
            <a:r>
              <a:rPr lang="en-IN" sz="1600" dirty="0" smtClean="0"/>
              <a:t>). This is 153.40 (inclusive of 18% GST).</a:t>
            </a:r>
            <a:r>
              <a:rPr lang="en-IN" sz="1600" b="1" dirty="0"/>
              <a:t> </a:t>
            </a:r>
            <a:r>
              <a:rPr lang="en-IN" sz="1600" dirty="0" smtClean="0"/>
              <a:t>This</a:t>
            </a:r>
            <a:r>
              <a:rPr lang="en-IN" sz="1600" dirty="0"/>
              <a:t> </a:t>
            </a:r>
            <a:r>
              <a:rPr lang="en-IN" sz="1600" b="1" dirty="0"/>
              <a:t>rental includes</a:t>
            </a:r>
            <a:r>
              <a:rPr lang="en-IN" sz="1600" dirty="0"/>
              <a:t> the carriage of </a:t>
            </a:r>
            <a:r>
              <a:rPr lang="en-IN" sz="1600" b="1" dirty="0"/>
              <a:t>100 </a:t>
            </a:r>
            <a:r>
              <a:rPr lang="en-IN" sz="1600" b="1" dirty="0" smtClean="0"/>
              <a:t>FTA TV channels </a:t>
            </a:r>
            <a:r>
              <a:rPr lang="en-IN" sz="1600" dirty="0" smtClean="0"/>
              <a:t>and it includes of 25 mandatory channels(DD + </a:t>
            </a:r>
            <a:r>
              <a:rPr lang="en-IN" sz="1600" dirty="0" err="1" smtClean="0"/>
              <a:t>Rajya</a:t>
            </a:r>
            <a:r>
              <a:rPr lang="en-IN" sz="1600" dirty="0" smtClean="0"/>
              <a:t> </a:t>
            </a:r>
            <a:r>
              <a:rPr lang="en-IN" sz="1600" dirty="0" err="1" smtClean="0"/>
              <a:t>Sabha</a:t>
            </a:r>
            <a:r>
              <a:rPr lang="en-IN" sz="1600" dirty="0" smtClean="0"/>
              <a:t> + </a:t>
            </a:r>
            <a:r>
              <a:rPr lang="en-IN" sz="1600" dirty="0" err="1" smtClean="0"/>
              <a:t>Lok</a:t>
            </a:r>
            <a:r>
              <a:rPr lang="en-IN" sz="1600" dirty="0" smtClean="0"/>
              <a:t> </a:t>
            </a:r>
            <a:r>
              <a:rPr lang="en-IN" sz="1600" dirty="0" err="1" smtClean="0"/>
              <a:t>Sabha</a:t>
            </a:r>
            <a:r>
              <a:rPr lang="en-IN" sz="1600" dirty="0" smtClean="0"/>
              <a:t>)</a:t>
            </a:r>
            <a:r>
              <a:rPr lang="en-IN" sz="1600" b="1" dirty="0" smtClean="0"/>
              <a:t>. </a:t>
            </a:r>
            <a:endParaRPr lang="en-IN" sz="1600" b="1" dirty="0"/>
          </a:p>
          <a:p>
            <a:pPr lvl="1">
              <a:buFont typeface="Wingdings" pitchFamily="2" charset="2"/>
              <a:buChar char="q"/>
            </a:pPr>
            <a:r>
              <a:rPr lang="en-IN" sz="1600" dirty="0" smtClean="0"/>
              <a:t> </a:t>
            </a:r>
            <a:r>
              <a:rPr lang="en-IN" sz="1600" dirty="0"/>
              <a:t>The </a:t>
            </a:r>
            <a:r>
              <a:rPr lang="en-IN" sz="1600" b="1" dirty="0"/>
              <a:t>second part </a:t>
            </a:r>
            <a:r>
              <a:rPr lang="en-IN" sz="1600" dirty="0"/>
              <a:t>is the </a:t>
            </a:r>
            <a:r>
              <a:rPr lang="en-IN" sz="1600" dirty="0" smtClean="0"/>
              <a:t>cost that you will have to pay for each paid </a:t>
            </a:r>
            <a:r>
              <a:rPr lang="en-IN" sz="1600" dirty="0"/>
              <a:t>channels </a:t>
            </a:r>
            <a:r>
              <a:rPr lang="en-IN" sz="1600" dirty="0" smtClean="0"/>
              <a:t>that you choose to watch. This cost is also inclusive of 18% GST and is charged on a monthly basis.</a:t>
            </a:r>
            <a:endParaRPr lang="en-IN" sz="1600" dirty="0"/>
          </a:p>
          <a:p>
            <a:pPr lvl="1">
              <a:buFont typeface="Wingdings" pitchFamily="2" charset="2"/>
              <a:buChar char="q"/>
            </a:pPr>
            <a:endParaRPr lang="en-IN" sz="1600" dirty="0" smtClean="0"/>
          </a:p>
          <a:p>
            <a:r>
              <a:rPr lang="en-IN" sz="2000" dirty="0" smtClean="0"/>
              <a:t> </a:t>
            </a:r>
            <a:r>
              <a:rPr lang="en-IN" sz="2000" dirty="0"/>
              <a:t>The immediate benefit </a:t>
            </a:r>
            <a:r>
              <a:rPr lang="en-IN" sz="2000" dirty="0" smtClean="0"/>
              <a:t>is </a:t>
            </a:r>
            <a:r>
              <a:rPr lang="en-IN" sz="2000" b="1" dirty="0" smtClean="0"/>
              <a:t>there </a:t>
            </a:r>
            <a:r>
              <a:rPr lang="en-IN" sz="2000" b="1" dirty="0"/>
              <a:t>is a </a:t>
            </a:r>
            <a:r>
              <a:rPr lang="en-IN" sz="2000" b="1" dirty="0" smtClean="0"/>
              <a:t>“</a:t>
            </a:r>
            <a:r>
              <a:rPr lang="en-IN" sz="2000" b="1" dirty="0" err="1" smtClean="0"/>
              <a:t>ransparency</a:t>
            </a:r>
            <a:r>
              <a:rPr lang="en-IN" sz="2000" b="1" dirty="0" smtClean="0"/>
              <a:t>” </a:t>
            </a:r>
            <a:r>
              <a:rPr lang="en-IN" sz="2000" dirty="0" smtClean="0"/>
              <a:t>as </a:t>
            </a:r>
            <a:r>
              <a:rPr lang="en-IN" sz="2000" dirty="0"/>
              <a:t>you get </a:t>
            </a:r>
            <a:r>
              <a:rPr lang="en-IN" sz="2000" dirty="0" smtClean="0"/>
              <a:t>to know  </a:t>
            </a:r>
            <a:r>
              <a:rPr lang="en-IN" sz="2000" dirty="0"/>
              <a:t>what you are </a:t>
            </a:r>
            <a:r>
              <a:rPr lang="en-IN" sz="2000" b="1" dirty="0"/>
              <a:t>paying for </a:t>
            </a:r>
            <a:r>
              <a:rPr lang="en-IN" sz="2000" dirty="0"/>
              <a:t>and you </a:t>
            </a:r>
            <a:r>
              <a:rPr lang="en-IN" sz="2000" dirty="0" smtClean="0"/>
              <a:t>also have the</a:t>
            </a:r>
            <a:r>
              <a:rPr lang="en-IN" sz="2000" b="1" dirty="0" smtClean="0"/>
              <a:t> “freedom” </a:t>
            </a:r>
            <a:r>
              <a:rPr lang="en-IN" sz="2000" dirty="0" smtClean="0"/>
              <a:t>of </a:t>
            </a:r>
            <a:r>
              <a:rPr lang="en-IN" sz="2000" dirty="0"/>
              <a:t>choosing what you want to watch</a:t>
            </a:r>
            <a:r>
              <a:rPr lang="en-IN" sz="2000" dirty="0" smtClean="0"/>
              <a:t>.</a:t>
            </a:r>
            <a:endParaRPr lang="en-IN" sz="2000" dirty="0"/>
          </a:p>
          <a:p>
            <a:endParaRPr lang="en-IN" sz="2000" dirty="0" smtClean="0"/>
          </a:p>
          <a:p>
            <a:r>
              <a:rPr lang="en-IN" sz="2000" dirty="0" smtClean="0"/>
              <a:t>The new plan is already in place since </a:t>
            </a:r>
            <a:r>
              <a:rPr lang="en-IN" sz="2000" dirty="0"/>
              <a:t>February 1, 2019</a:t>
            </a:r>
            <a:r>
              <a:rPr lang="en-IN" sz="2000" dirty="0" smtClean="0"/>
              <a:t>. </a:t>
            </a:r>
          </a:p>
          <a:p>
            <a:endParaRPr lang="en-US" sz="2000" dirty="0"/>
          </a:p>
          <a:p>
            <a:pPr marL="393192" lvl="1" indent="0">
              <a:buNone/>
            </a:pPr>
            <a:endParaRPr lang="en-US" sz="1200" dirty="0"/>
          </a:p>
        </p:txBody>
      </p:sp>
    </p:spTree>
    <p:extLst>
      <p:ext uri="{BB962C8B-B14F-4D97-AF65-F5344CB8AC3E}">
        <p14:creationId xmlns:p14="http://schemas.microsoft.com/office/powerpoint/2010/main" val="4261148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24744"/>
            <a:ext cx="8568952" cy="5616624"/>
          </a:xfrm>
        </p:spPr>
        <p:txBody>
          <a:bodyPr>
            <a:normAutofit/>
          </a:bodyPr>
          <a:lstStyle/>
          <a:p>
            <a:r>
              <a:rPr lang="en-US" sz="1600" dirty="0" smtClean="0"/>
              <a:t>Step 1 : Prepare the list of channels that you wish to watch. You can either download the complete list from TRAIs website below, </a:t>
            </a:r>
            <a:r>
              <a:rPr lang="en-US" sz="1600" dirty="0" smtClean="0">
                <a:hlinkClick r:id="rId2"/>
              </a:rPr>
              <a:t>https</a:t>
            </a:r>
            <a:r>
              <a:rPr lang="en-US" sz="1600" dirty="0">
                <a:hlinkClick r:id="rId2"/>
              </a:rPr>
              <a:t>://</a:t>
            </a:r>
            <a:r>
              <a:rPr lang="en-US" sz="1600" dirty="0" smtClean="0">
                <a:hlinkClick r:id="rId2"/>
              </a:rPr>
              <a:t>main.trai.gov.in/sites/default/files/DPO_TataSky.pdf</a:t>
            </a:r>
            <a:endParaRPr lang="en-US" sz="1600" dirty="0" smtClean="0"/>
          </a:p>
          <a:p>
            <a:r>
              <a:rPr lang="en-US" sz="1600" dirty="0" smtClean="0"/>
              <a:t>Or, use the below link which is an excel spreadsheet created just for this purpose</a:t>
            </a:r>
          </a:p>
          <a:p>
            <a:r>
              <a:rPr lang="en-US" sz="1600" dirty="0">
                <a:hlinkClick r:id="rId3"/>
              </a:rPr>
              <a:t>https://</a:t>
            </a:r>
            <a:r>
              <a:rPr lang="en-US" sz="1600" dirty="0" smtClean="0">
                <a:hlinkClick r:id="rId3"/>
              </a:rPr>
              <a:t>github.com/VenkateshNarayana/PythonProject/blob/master/Package_TataSky_WishList.xlsx</a:t>
            </a:r>
            <a:r>
              <a:rPr lang="en-US" sz="1600" dirty="0" smtClean="0"/>
              <a:t> </a:t>
            </a:r>
          </a:p>
          <a:p>
            <a:endParaRPr lang="en-US" sz="1600" dirty="0" smtClean="0"/>
          </a:p>
          <a:p>
            <a:r>
              <a:rPr lang="en-US" sz="1600" dirty="0" smtClean="0"/>
              <a:t>Step 2 : </a:t>
            </a:r>
            <a:r>
              <a:rPr lang="en-IN" sz="1600" dirty="0"/>
              <a:t>The key is to choose wisely and limit your selection to around 50 channels (According to TRAI’s survey - 90% viewers don’t see more than 50 channels</a:t>
            </a:r>
            <a:r>
              <a:rPr lang="en-IN" sz="1600" dirty="0" smtClean="0"/>
              <a:t>).</a:t>
            </a:r>
            <a:endParaRPr lang="en-US" sz="1600" dirty="0" smtClean="0"/>
          </a:p>
          <a:p>
            <a:endParaRPr lang="en-US" sz="1600" dirty="0" smtClean="0"/>
          </a:p>
          <a:p>
            <a:r>
              <a:rPr lang="en-US" sz="1600" dirty="0" smtClean="0"/>
              <a:t>Step 3 : Keep the right mix of Paid and Free channels. The order of selection should be first seek what and all channels are available under Free and if you don’t find them then pick them from Paid.</a:t>
            </a:r>
          </a:p>
          <a:p>
            <a:endParaRPr lang="en-US" sz="1600" dirty="0"/>
          </a:p>
          <a:p>
            <a:r>
              <a:rPr lang="en-US" sz="1600" dirty="0" smtClean="0"/>
              <a:t>Step 4: Calculate the Total Fee by adding the cost of NCF( </a:t>
            </a:r>
            <a:r>
              <a:rPr lang="en-US" sz="1600" dirty="0" err="1" smtClean="0"/>
              <a:t>Rs</a:t>
            </a:r>
            <a:r>
              <a:rPr lang="en-US" sz="1600" dirty="0" smtClean="0"/>
              <a:t> 153) to the cost of Paid channels selected in your above list. </a:t>
            </a:r>
          </a:p>
          <a:p>
            <a:pPr lvl="1"/>
            <a:r>
              <a:rPr lang="en-US" sz="1200" dirty="0" smtClean="0"/>
              <a:t>Note : if your count of channels exceeds 75 then your NCF would attract an additional of </a:t>
            </a:r>
            <a:r>
              <a:rPr lang="en-US" sz="1200" dirty="0" err="1" smtClean="0"/>
              <a:t>Rs</a:t>
            </a:r>
            <a:r>
              <a:rPr lang="en-US" sz="1200" dirty="0" smtClean="0"/>
              <a:t> 23.60 as you are now choosing more than 100 (inclusive 25 mandatory) channels to watch.</a:t>
            </a:r>
            <a:endParaRPr lang="en-IN" sz="1100" dirty="0" smtClean="0"/>
          </a:p>
        </p:txBody>
      </p:sp>
      <p:sp>
        <p:nvSpPr>
          <p:cNvPr id="2" name="Title 1"/>
          <p:cNvSpPr>
            <a:spLocks noGrp="1"/>
          </p:cNvSpPr>
          <p:nvPr>
            <p:ph type="title"/>
          </p:nvPr>
        </p:nvSpPr>
        <p:spPr>
          <a:xfrm>
            <a:off x="323528" y="260648"/>
            <a:ext cx="8640960" cy="936104"/>
          </a:xfrm>
        </p:spPr>
        <p:txBody>
          <a:bodyPr>
            <a:noAutofit/>
          </a:bodyPr>
          <a:lstStyle/>
          <a:p>
            <a:r>
              <a:rPr lang="en-US" sz="2800" dirty="0" smtClean="0"/>
              <a:t>Steps to be followed – Using TRAIs guidelines</a:t>
            </a:r>
            <a:endParaRPr lang="en-IN" sz="2800" dirty="0"/>
          </a:p>
        </p:txBody>
      </p:sp>
    </p:spTree>
    <p:extLst>
      <p:ext uri="{BB962C8B-B14F-4D97-AF65-F5344CB8AC3E}">
        <p14:creationId xmlns:p14="http://schemas.microsoft.com/office/powerpoint/2010/main" val="3375917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08912" cy="4896544"/>
          </a:xfrm>
        </p:spPr>
        <p:txBody>
          <a:bodyPr>
            <a:noAutofit/>
          </a:bodyPr>
          <a:lstStyle/>
          <a:p>
            <a:pPr lvl="1">
              <a:buFont typeface="Wingdings" pitchFamily="2" charset="2"/>
              <a:buChar char="q"/>
            </a:pPr>
            <a:r>
              <a:rPr lang="en-IN" sz="2000" dirty="0" smtClean="0"/>
              <a:t>After you have carefully completed the selection of channels of your choice. We look to optimize the cost by choosing Packs offered by </a:t>
            </a:r>
            <a:r>
              <a:rPr lang="en-IN" sz="2000" dirty="0" err="1" smtClean="0"/>
              <a:t>TataSky</a:t>
            </a:r>
            <a:r>
              <a:rPr lang="en-IN" sz="2000" dirty="0" smtClean="0"/>
              <a:t> which are also called Bouquets.</a:t>
            </a:r>
          </a:p>
          <a:p>
            <a:pPr lvl="1">
              <a:buFont typeface="Wingdings" pitchFamily="2" charset="2"/>
              <a:buChar char="q"/>
            </a:pPr>
            <a:r>
              <a:rPr lang="en-IN" sz="2000" dirty="0" smtClean="0"/>
              <a:t>Since finding the right Pack or Bouquet can be a daunting task if done manually , we use Tools to help us.</a:t>
            </a:r>
          </a:p>
          <a:p>
            <a:pPr lvl="1">
              <a:buFont typeface="Wingdings" pitchFamily="2" charset="2"/>
              <a:buChar char="q"/>
            </a:pPr>
            <a:r>
              <a:rPr lang="en-IN" sz="2000" dirty="0" smtClean="0"/>
              <a:t>There are 2 tools which we will discuss</a:t>
            </a:r>
          </a:p>
          <a:p>
            <a:pPr marL="973836" lvl="2" indent="-342900">
              <a:buFont typeface="+mj-lt"/>
              <a:buAutoNum type="arabicPeriod"/>
            </a:pPr>
            <a:r>
              <a:rPr lang="en-IN" sz="1800" dirty="0" smtClean="0"/>
              <a:t>TRAIs channel selector application tool (</a:t>
            </a:r>
            <a:r>
              <a:rPr lang="en-IN" sz="1800" dirty="0" smtClean="0">
                <a:hlinkClick r:id="rId2"/>
              </a:rPr>
              <a:t>https</a:t>
            </a:r>
            <a:r>
              <a:rPr lang="en-IN" sz="1800" dirty="0">
                <a:hlinkClick r:id="rId2"/>
              </a:rPr>
              <a:t>://channel.trai.gov.in</a:t>
            </a:r>
            <a:r>
              <a:rPr lang="en-IN" sz="1800" dirty="0" smtClean="0">
                <a:hlinkClick r:id="rId2"/>
              </a:rPr>
              <a:t>/</a:t>
            </a:r>
            <a:r>
              <a:rPr lang="en-IN" sz="1800" dirty="0" smtClean="0"/>
              <a:t>)</a:t>
            </a:r>
          </a:p>
          <a:p>
            <a:pPr marL="973836" lvl="2" indent="-342900">
              <a:buFont typeface="+mj-lt"/>
              <a:buAutoNum type="arabicPeriod"/>
            </a:pPr>
            <a:r>
              <a:rPr lang="en-US" sz="1800" dirty="0" err="1" smtClean="0"/>
              <a:t>PyPackRecommendation</a:t>
            </a:r>
            <a:r>
              <a:rPr lang="en-US" sz="1800" dirty="0" smtClean="0"/>
              <a:t> Tool – Created using Python.</a:t>
            </a:r>
            <a:endParaRPr lang="en-IN" sz="1800" dirty="0" smtClean="0"/>
          </a:p>
        </p:txBody>
      </p:sp>
      <p:sp>
        <p:nvSpPr>
          <p:cNvPr id="2" name="Title 1"/>
          <p:cNvSpPr>
            <a:spLocks noGrp="1"/>
          </p:cNvSpPr>
          <p:nvPr>
            <p:ph type="title"/>
          </p:nvPr>
        </p:nvSpPr>
        <p:spPr>
          <a:xfrm>
            <a:off x="457200" y="274638"/>
            <a:ext cx="8867328" cy="850106"/>
          </a:xfrm>
        </p:spPr>
        <p:txBody>
          <a:bodyPr>
            <a:noAutofit/>
          </a:bodyPr>
          <a:lstStyle/>
          <a:p>
            <a:r>
              <a:rPr lang="en-US" sz="2800" dirty="0" smtClean="0"/>
              <a:t>Optimization</a:t>
            </a:r>
            <a:r>
              <a:rPr lang="en-US" sz="3200" dirty="0" smtClean="0"/>
              <a:t> Tools</a:t>
            </a:r>
            <a:endParaRPr lang="en-IN" sz="3200" dirty="0"/>
          </a:p>
        </p:txBody>
      </p:sp>
    </p:spTree>
    <p:extLst>
      <p:ext uri="{BB962C8B-B14F-4D97-AF65-F5344CB8AC3E}">
        <p14:creationId xmlns:p14="http://schemas.microsoft.com/office/powerpoint/2010/main" val="6660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24744"/>
            <a:ext cx="8229600" cy="5400600"/>
          </a:xfrm>
        </p:spPr>
        <p:txBody>
          <a:bodyPr>
            <a:noAutofit/>
          </a:bodyPr>
          <a:lstStyle/>
          <a:p>
            <a:pPr>
              <a:buFont typeface="Wingdings" pitchFamily="2" charset="2"/>
              <a:buChar char="Ø"/>
            </a:pPr>
            <a:r>
              <a:rPr lang="en-US" sz="1400" dirty="0"/>
              <a:t>Open the link </a:t>
            </a:r>
            <a:r>
              <a:rPr lang="en-US" sz="1400" dirty="0">
                <a:hlinkClick r:id="rId3"/>
              </a:rPr>
              <a:t>https://channel.trai.gov.in/</a:t>
            </a:r>
            <a:r>
              <a:rPr lang="en-US" sz="1400" dirty="0"/>
              <a:t> and click on </a:t>
            </a:r>
            <a:r>
              <a:rPr lang="en-US" sz="1400" dirty="0" smtClean="0"/>
              <a:t>“Get Started..” </a:t>
            </a:r>
            <a:r>
              <a:rPr lang="en-US" sz="1400" dirty="0"/>
              <a:t>button.</a:t>
            </a:r>
          </a:p>
          <a:p>
            <a:pPr>
              <a:buFont typeface="Wingdings" pitchFamily="2" charset="2"/>
              <a:buChar char="Ø"/>
            </a:pPr>
            <a:r>
              <a:rPr lang="en-US" sz="1400" dirty="0" smtClean="0"/>
              <a:t>Step 1 :Select “Tata Sky Ltd.” as Service Provide details and click “continue” button.</a:t>
            </a:r>
            <a:endParaRPr lang="en-US" sz="1400" dirty="0"/>
          </a:p>
          <a:p>
            <a:pPr>
              <a:buFont typeface="Wingdings" pitchFamily="2" charset="2"/>
              <a:buChar char="Ø"/>
            </a:pPr>
            <a:r>
              <a:rPr lang="en-US" sz="1400" dirty="0" smtClean="0"/>
              <a:t>Step 2 </a:t>
            </a:r>
            <a:r>
              <a:rPr lang="en-US" sz="1400" dirty="0"/>
              <a:t>: </a:t>
            </a:r>
            <a:r>
              <a:rPr lang="en-US" sz="1400" dirty="0" smtClean="0"/>
              <a:t>Select your State or Union Territory (this is however optional) </a:t>
            </a:r>
            <a:r>
              <a:rPr lang="en-US" sz="1400" dirty="0"/>
              <a:t>and click </a:t>
            </a:r>
            <a:r>
              <a:rPr lang="en-US" sz="1400" dirty="0" smtClean="0"/>
              <a:t>“continue</a:t>
            </a:r>
            <a:r>
              <a:rPr lang="en-US" sz="1400" dirty="0"/>
              <a:t>” button.</a:t>
            </a:r>
          </a:p>
          <a:p>
            <a:pPr>
              <a:buFont typeface="Wingdings" pitchFamily="2" charset="2"/>
              <a:buChar char="Ø"/>
            </a:pPr>
            <a:r>
              <a:rPr lang="en-US" sz="1400" dirty="0" smtClean="0"/>
              <a:t>Step 3 :</a:t>
            </a:r>
            <a:r>
              <a:rPr lang="en-US" sz="1400" dirty="0"/>
              <a:t>Select your </a:t>
            </a:r>
            <a:r>
              <a:rPr lang="en-US" sz="1400" dirty="0" smtClean="0"/>
              <a:t>Languages (this </a:t>
            </a:r>
            <a:r>
              <a:rPr lang="en-US" sz="1400" dirty="0"/>
              <a:t>is </a:t>
            </a:r>
            <a:r>
              <a:rPr lang="en-US" sz="1400" dirty="0" smtClean="0"/>
              <a:t>also optional</a:t>
            </a:r>
            <a:r>
              <a:rPr lang="en-US" sz="1400" dirty="0"/>
              <a:t>) and click “continue” button.</a:t>
            </a:r>
          </a:p>
          <a:p>
            <a:pPr>
              <a:buFont typeface="Wingdings" pitchFamily="2" charset="2"/>
              <a:buChar char="Ø"/>
            </a:pPr>
            <a:r>
              <a:rPr lang="en-US" sz="1400" dirty="0" smtClean="0"/>
              <a:t>Step 4 </a:t>
            </a:r>
            <a:r>
              <a:rPr lang="en-US" sz="1400" dirty="0"/>
              <a:t>:Select your </a:t>
            </a:r>
            <a:r>
              <a:rPr lang="en-US" sz="1400" dirty="0" smtClean="0"/>
              <a:t>Genres(this </a:t>
            </a:r>
            <a:r>
              <a:rPr lang="en-US" sz="1400" dirty="0"/>
              <a:t>is also optional) and click “continue” button.</a:t>
            </a:r>
          </a:p>
          <a:p>
            <a:pPr>
              <a:buFont typeface="Wingdings" pitchFamily="2" charset="2"/>
              <a:buChar char="Ø"/>
            </a:pPr>
            <a:r>
              <a:rPr lang="en-US" sz="1400" dirty="0" smtClean="0"/>
              <a:t>Step 5 </a:t>
            </a:r>
            <a:r>
              <a:rPr lang="en-US" sz="1400" dirty="0"/>
              <a:t>:Select your </a:t>
            </a:r>
            <a:r>
              <a:rPr lang="en-US" sz="1400" dirty="0" smtClean="0"/>
              <a:t>Channel Type(this </a:t>
            </a:r>
            <a:r>
              <a:rPr lang="en-US" sz="1400" dirty="0"/>
              <a:t>is also optional) and click “continue” button.</a:t>
            </a:r>
          </a:p>
          <a:p>
            <a:pPr>
              <a:buFont typeface="Wingdings" pitchFamily="2" charset="2"/>
              <a:buChar char="Ø"/>
            </a:pPr>
            <a:r>
              <a:rPr lang="en-US" sz="1400" dirty="0" smtClean="0"/>
              <a:t>Step 6 : Add all FTA from </a:t>
            </a:r>
            <a:r>
              <a:rPr lang="en-US" sz="1400" dirty="0"/>
              <a:t>your list </a:t>
            </a:r>
            <a:r>
              <a:rPr lang="en-US" sz="1400" dirty="0" smtClean="0"/>
              <a:t> using the </a:t>
            </a:r>
            <a:r>
              <a:rPr lang="en-US" sz="1400" b="1" dirty="0" smtClean="0"/>
              <a:t>Free to Air Channels </a:t>
            </a:r>
            <a:r>
              <a:rPr lang="en-US" sz="1400" dirty="0" smtClean="0"/>
              <a:t>menu in your cart.</a:t>
            </a:r>
          </a:p>
          <a:p>
            <a:pPr>
              <a:buFont typeface="Wingdings" pitchFamily="2" charset="2"/>
              <a:buChar char="Ø"/>
            </a:pPr>
            <a:r>
              <a:rPr lang="en-US" sz="1400" dirty="0" smtClean="0"/>
              <a:t>Step 7 </a:t>
            </a:r>
            <a:r>
              <a:rPr lang="en-US" sz="1400" dirty="0"/>
              <a:t>: </a:t>
            </a:r>
            <a:r>
              <a:rPr lang="en-US" sz="1400" dirty="0" smtClean="0"/>
              <a:t>Next, select all the Pay Channels from the </a:t>
            </a:r>
            <a:r>
              <a:rPr lang="en-US" sz="1400" b="1" dirty="0" smtClean="0"/>
              <a:t>Pay channels </a:t>
            </a:r>
            <a:r>
              <a:rPr lang="en-US" sz="1400" dirty="0" smtClean="0"/>
              <a:t>menu </a:t>
            </a:r>
            <a:r>
              <a:rPr lang="en-US" sz="1400" dirty="0"/>
              <a:t>in your cart</a:t>
            </a:r>
            <a:r>
              <a:rPr lang="en-US" sz="1400" dirty="0" smtClean="0"/>
              <a:t>.</a:t>
            </a:r>
            <a:endParaRPr lang="en-US" sz="1400" dirty="0"/>
          </a:p>
          <a:p>
            <a:pPr>
              <a:buFont typeface="Wingdings" pitchFamily="2" charset="2"/>
              <a:buChar char="Ø"/>
            </a:pPr>
            <a:r>
              <a:rPr lang="en-US" sz="1400" dirty="0" smtClean="0"/>
              <a:t>Step 8 : Go to My Selection to see the price of your cable fees. It will show you the cost of NCF and pay channel costs separately. This you consider it as Base Cost = 333.35</a:t>
            </a:r>
            <a:endParaRPr lang="en-US" sz="1400" dirty="0"/>
          </a:p>
          <a:p>
            <a:pPr>
              <a:buFont typeface="Wingdings" pitchFamily="2" charset="2"/>
              <a:buChar char="Ø"/>
            </a:pPr>
            <a:r>
              <a:rPr lang="en-US" sz="1400" dirty="0" smtClean="0"/>
              <a:t>Step 9 : Now, click on the “Optimize” button to let the tool decide what pack suites best from the list of pay channels that you have selected and added into your cart.</a:t>
            </a:r>
            <a:endParaRPr lang="en-US" sz="1400" dirty="0"/>
          </a:p>
          <a:p>
            <a:pPr>
              <a:buFont typeface="Wingdings" pitchFamily="2" charset="2"/>
              <a:buChar char="Ø"/>
            </a:pPr>
            <a:r>
              <a:rPr lang="en-US" sz="1400" dirty="0"/>
              <a:t>Step </a:t>
            </a:r>
            <a:r>
              <a:rPr lang="en-US" sz="1400" dirty="0" smtClean="0"/>
              <a:t>10 </a:t>
            </a:r>
            <a:r>
              <a:rPr lang="en-US" sz="1400" dirty="0"/>
              <a:t>: </a:t>
            </a:r>
            <a:r>
              <a:rPr lang="en-US" sz="1400" dirty="0" smtClean="0"/>
              <a:t>The new cost after optimization will be Recommended Cost.</a:t>
            </a:r>
            <a:endParaRPr lang="en-US" sz="1400" dirty="0"/>
          </a:p>
          <a:p>
            <a:pPr>
              <a:buFont typeface="Wingdings" pitchFamily="2" charset="2"/>
              <a:buChar char="Ø"/>
            </a:pPr>
            <a:r>
              <a:rPr lang="en-US" sz="1400" dirty="0" smtClean="0"/>
              <a:t>Step 11 : Your savings </a:t>
            </a:r>
            <a:r>
              <a:rPr lang="en-US" sz="1400" dirty="0"/>
              <a:t>will be </a:t>
            </a:r>
            <a:r>
              <a:rPr lang="en-US" sz="1400" b="1" dirty="0"/>
              <a:t>Base Cost – Recommended Cost</a:t>
            </a:r>
            <a:r>
              <a:rPr lang="en-US" sz="1400" dirty="0"/>
              <a:t>.</a:t>
            </a:r>
          </a:p>
          <a:p>
            <a:pPr marL="457200" lvl="1" indent="0">
              <a:buNone/>
            </a:pPr>
            <a:endParaRPr lang="en-US" sz="1600" dirty="0" smtClean="0"/>
          </a:p>
        </p:txBody>
      </p:sp>
      <p:sp>
        <p:nvSpPr>
          <p:cNvPr id="2" name="Title 1"/>
          <p:cNvSpPr>
            <a:spLocks noGrp="1"/>
          </p:cNvSpPr>
          <p:nvPr>
            <p:ph type="title"/>
          </p:nvPr>
        </p:nvSpPr>
        <p:spPr>
          <a:xfrm>
            <a:off x="457200" y="274638"/>
            <a:ext cx="8507288" cy="922114"/>
          </a:xfrm>
        </p:spPr>
        <p:txBody>
          <a:bodyPr>
            <a:noAutofit/>
          </a:bodyPr>
          <a:lstStyle/>
          <a:p>
            <a:r>
              <a:rPr lang="en-US" sz="2400" dirty="0" smtClean="0"/>
              <a:t>Using Option 1 - Channel Selector Application Tool</a:t>
            </a:r>
            <a:endParaRPr lang="en-IN" sz="2400" dirty="0"/>
          </a:p>
        </p:txBody>
      </p:sp>
    </p:spTree>
    <p:extLst>
      <p:ext uri="{BB962C8B-B14F-4D97-AF65-F5344CB8AC3E}">
        <p14:creationId xmlns:p14="http://schemas.microsoft.com/office/powerpoint/2010/main" val="1323340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352928" cy="5400600"/>
          </a:xfrm>
        </p:spPr>
        <p:txBody>
          <a:bodyPr>
            <a:noAutofit/>
          </a:bodyPr>
          <a:lstStyle/>
          <a:p>
            <a:pPr lvl="1">
              <a:buFont typeface="Wingdings" pitchFamily="2" charset="2"/>
              <a:buChar char="Ø"/>
            </a:pPr>
            <a:r>
              <a:rPr lang="en-US" sz="1400" dirty="0" smtClean="0"/>
              <a:t>Just input the excel sheet which you have prepared to the tool. This is captured in </a:t>
            </a:r>
            <a:r>
              <a:rPr lang="en-US" sz="1400" dirty="0" err="1" smtClean="0"/>
              <a:t>MyPack</a:t>
            </a:r>
            <a:r>
              <a:rPr lang="en-US" sz="1400" dirty="0" smtClean="0"/>
              <a:t> worksheet. The Base Cost  is sum of cost of all the paid channels in your wish list. </a:t>
            </a:r>
          </a:p>
          <a:p>
            <a:pPr lvl="1">
              <a:buFont typeface="Wingdings" pitchFamily="2" charset="2"/>
              <a:buChar char="Ø"/>
            </a:pPr>
            <a:r>
              <a:rPr lang="en-US" sz="1400" dirty="0" smtClean="0"/>
              <a:t>The tool uses this information and then starts comparing the set of channels against each of the packs offered by the service provider and picks up only those packs which offer the best saving. </a:t>
            </a:r>
          </a:p>
          <a:p>
            <a:pPr lvl="1">
              <a:buFont typeface="Wingdings" pitchFamily="2" charset="2"/>
              <a:buChar char="Ø"/>
            </a:pPr>
            <a:r>
              <a:rPr lang="en-US" sz="1400" dirty="0" smtClean="0"/>
              <a:t>Those which could not fit in any pack would be recommended to be added as ALACARTE. You can further decide if you would want to keep them or drop it (to further save cost).</a:t>
            </a:r>
          </a:p>
          <a:p>
            <a:pPr lvl="1">
              <a:buFont typeface="Wingdings" pitchFamily="2" charset="2"/>
              <a:buChar char="Ø"/>
            </a:pPr>
            <a:r>
              <a:rPr lang="en-US" sz="1400" dirty="0" smtClean="0"/>
              <a:t>The new cost is computed based on the recommended packs cost + ALACARTE. Also, it will add the Network Fee (153 </a:t>
            </a:r>
            <a:r>
              <a:rPr lang="en-US" sz="1400" dirty="0" err="1" smtClean="0"/>
              <a:t>Rs</a:t>
            </a:r>
            <a:r>
              <a:rPr lang="en-US" sz="1400" dirty="0" smtClean="0"/>
              <a:t>).</a:t>
            </a:r>
          </a:p>
          <a:p>
            <a:pPr lvl="1">
              <a:buFont typeface="Wingdings" pitchFamily="2" charset="2"/>
              <a:buChar char="Ø"/>
            </a:pPr>
            <a:r>
              <a:rPr lang="en-US" sz="1400" dirty="0" smtClean="0"/>
              <a:t>The savings will be Base Cost – Recommended Cost.</a:t>
            </a:r>
          </a:p>
          <a:p>
            <a:pPr lvl="1">
              <a:buFont typeface="Wingdings" pitchFamily="2" charset="2"/>
              <a:buChar char="Ø"/>
            </a:pPr>
            <a:r>
              <a:rPr lang="en-US" sz="1400" dirty="0" smtClean="0"/>
              <a:t>All the above information is generated in a </a:t>
            </a:r>
            <a:r>
              <a:rPr lang="en-US" sz="1400" dirty="0" err="1" smtClean="0"/>
              <a:t>pdf</a:t>
            </a:r>
            <a:r>
              <a:rPr lang="en-US" sz="1400" dirty="0" smtClean="0"/>
              <a:t> report.</a:t>
            </a:r>
          </a:p>
          <a:p>
            <a:pPr lvl="1">
              <a:buFont typeface="Wingdings" pitchFamily="2" charset="2"/>
              <a:buChar char="Ø"/>
            </a:pPr>
            <a:r>
              <a:rPr lang="en-US" sz="1400" dirty="0" smtClean="0"/>
              <a:t>You can also receive the same , just fill the column as ”Yes” for the channels that you wish to watch in “</a:t>
            </a:r>
            <a:r>
              <a:rPr lang="en-US" sz="1400" dirty="0" err="1" smtClean="0"/>
              <a:t>MyPack</a:t>
            </a:r>
            <a:r>
              <a:rPr lang="en-US" sz="1400" dirty="0" smtClean="0"/>
              <a:t>” sheet kept in the below link,</a:t>
            </a:r>
          </a:p>
          <a:p>
            <a:pPr lvl="1">
              <a:buFont typeface="Wingdings" pitchFamily="2" charset="2"/>
              <a:buChar char="Ø"/>
            </a:pPr>
            <a:r>
              <a:rPr lang="en-US" sz="1400" dirty="0">
                <a:hlinkClick r:id="rId3"/>
              </a:rPr>
              <a:t>https://</a:t>
            </a:r>
            <a:r>
              <a:rPr lang="en-US" sz="1400" dirty="0" smtClean="0">
                <a:hlinkClick r:id="rId3"/>
              </a:rPr>
              <a:t>github.com/VenkateshNarayana/PythonProject/blob/master/Package_TataSky_WishList.xlsx</a:t>
            </a:r>
            <a:r>
              <a:rPr lang="en-US" sz="1400" dirty="0" smtClean="0"/>
              <a:t> </a:t>
            </a:r>
          </a:p>
          <a:p>
            <a:pPr lvl="1">
              <a:buFont typeface="Wingdings" pitchFamily="2" charset="2"/>
              <a:buChar char="Ø"/>
            </a:pPr>
            <a:r>
              <a:rPr lang="en-US" sz="1400" dirty="0"/>
              <a:t>Also, please mention a correct email id in the “</a:t>
            </a:r>
            <a:r>
              <a:rPr lang="en-US" sz="1400" dirty="0" err="1"/>
              <a:t>MyEmail</a:t>
            </a:r>
            <a:r>
              <a:rPr lang="en-US" sz="1400" dirty="0"/>
              <a:t>” </a:t>
            </a:r>
            <a:r>
              <a:rPr lang="en-US" sz="1400" dirty="0" smtClean="0"/>
              <a:t>sheet</a:t>
            </a:r>
            <a:r>
              <a:rPr lang="en-US" sz="1400" dirty="0"/>
              <a:t> </a:t>
            </a:r>
            <a:r>
              <a:rPr lang="en-US" sz="1400" dirty="0" smtClean="0"/>
              <a:t>and send it to </a:t>
            </a:r>
            <a:r>
              <a:rPr lang="en-IN" sz="1400" dirty="0" smtClean="0">
                <a:hlinkClick r:id="rId4"/>
              </a:rPr>
              <a:t>pypackrecommendationtool@gmail.com</a:t>
            </a:r>
            <a:r>
              <a:rPr lang="en-US" sz="1400" dirty="0" smtClean="0"/>
              <a:t>. </a:t>
            </a:r>
          </a:p>
        </p:txBody>
      </p:sp>
      <p:sp>
        <p:nvSpPr>
          <p:cNvPr id="2" name="Title 1"/>
          <p:cNvSpPr>
            <a:spLocks noGrp="1"/>
          </p:cNvSpPr>
          <p:nvPr>
            <p:ph type="title"/>
          </p:nvPr>
        </p:nvSpPr>
        <p:spPr>
          <a:xfrm>
            <a:off x="467544" y="260648"/>
            <a:ext cx="8507288" cy="634082"/>
          </a:xfrm>
        </p:spPr>
        <p:txBody>
          <a:bodyPr>
            <a:noAutofit/>
          </a:bodyPr>
          <a:lstStyle/>
          <a:p>
            <a:r>
              <a:rPr lang="en-US" sz="2400" dirty="0" smtClean="0"/>
              <a:t>Using Option 2 - </a:t>
            </a:r>
            <a:r>
              <a:rPr lang="en-US" sz="2400" dirty="0" err="1" smtClean="0"/>
              <a:t>PyPack</a:t>
            </a:r>
            <a:r>
              <a:rPr lang="en-US" sz="2400" dirty="0" smtClean="0"/>
              <a:t> </a:t>
            </a:r>
            <a:r>
              <a:rPr lang="en-US" sz="2400" dirty="0"/>
              <a:t>Recommendation </a:t>
            </a:r>
            <a:r>
              <a:rPr lang="en-US" sz="2400" dirty="0" smtClean="0"/>
              <a:t>Tool</a:t>
            </a:r>
            <a:endParaRPr lang="en-IN" sz="2400" dirty="0"/>
          </a:p>
        </p:txBody>
      </p:sp>
    </p:spTree>
    <p:extLst>
      <p:ext uri="{BB962C8B-B14F-4D97-AF65-F5344CB8AC3E}">
        <p14:creationId xmlns:p14="http://schemas.microsoft.com/office/powerpoint/2010/main" val="3051128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4968552"/>
          </a:xfrm>
        </p:spPr>
        <p:txBody>
          <a:bodyPr>
            <a:noAutofit/>
          </a:bodyPr>
          <a:lstStyle/>
          <a:p>
            <a:r>
              <a:rPr lang="en-US" sz="2000" dirty="0" err="1" smtClean="0"/>
              <a:t>Usecase</a:t>
            </a:r>
            <a:r>
              <a:rPr lang="en-US" sz="2000" dirty="0" smtClean="0"/>
              <a:t> 1 – User already has pack but is not sure if that is the best which offers cost savings</a:t>
            </a:r>
          </a:p>
          <a:p>
            <a:endParaRPr lang="en-US" sz="2000" dirty="0" smtClean="0"/>
          </a:p>
          <a:p>
            <a:pPr lvl="1">
              <a:buFont typeface="Wingdings" pitchFamily="2" charset="2"/>
              <a:buChar char="Ø"/>
            </a:pPr>
            <a:r>
              <a:rPr lang="en-US" sz="1600" dirty="0" smtClean="0"/>
              <a:t>Make a list of all the channels that the current pack offers and captured it in </a:t>
            </a:r>
            <a:r>
              <a:rPr lang="en-US" sz="1600" dirty="0" err="1" smtClean="0"/>
              <a:t>MyPack</a:t>
            </a:r>
            <a:r>
              <a:rPr lang="en-US" sz="1600" dirty="0" smtClean="0"/>
              <a:t> worksheet. </a:t>
            </a:r>
          </a:p>
          <a:p>
            <a:pPr lvl="1">
              <a:buFont typeface="Wingdings" pitchFamily="2" charset="2"/>
              <a:buChar char="Ø"/>
            </a:pPr>
            <a:endParaRPr lang="en-US" sz="1600" dirty="0" smtClean="0"/>
          </a:p>
          <a:p>
            <a:pPr lvl="1">
              <a:buFont typeface="Wingdings" pitchFamily="2" charset="2"/>
              <a:buChar char="Ø"/>
            </a:pPr>
            <a:r>
              <a:rPr lang="en-US" sz="1600" dirty="0" smtClean="0"/>
              <a:t>Refine your selection to see if any of these can be replaced by FTA channels or with ones which offer less cost. Remove the channels that you don’t watch. Make sure the new count is around 50 which is the recommended number.</a:t>
            </a:r>
          </a:p>
          <a:p>
            <a:pPr lvl="1">
              <a:buFont typeface="Wingdings" pitchFamily="2" charset="2"/>
              <a:buChar char="Ø"/>
            </a:pPr>
            <a:endParaRPr lang="en-US" sz="1600" dirty="0" smtClean="0"/>
          </a:p>
          <a:p>
            <a:pPr lvl="1">
              <a:buFont typeface="Wingdings" pitchFamily="2" charset="2"/>
              <a:buChar char="Ø"/>
            </a:pPr>
            <a:r>
              <a:rPr lang="en-US" sz="1600" dirty="0" smtClean="0"/>
              <a:t>Feed your new </a:t>
            </a:r>
            <a:r>
              <a:rPr lang="en-US" sz="1600" dirty="0" err="1" smtClean="0"/>
              <a:t>wishlist</a:t>
            </a:r>
            <a:r>
              <a:rPr lang="en-US" sz="1600" dirty="0" smtClean="0"/>
              <a:t> to the </a:t>
            </a:r>
            <a:r>
              <a:rPr lang="en-US" sz="1600" dirty="0" err="1" smtClean="0"/>
              <a:t>pyPackRecommendation</a:t>
            </a:r>
            <a:r>
              <a:rPr lang="en-US" sz="1600" dirty="0" smtClean="0"/>
              <a:t> Tool to see what new packs it offers as savings and compare the cost from what you had in your current pack. If you see any benefits both in terms of cost or channels offered then move to this new plan by discarding the current and adding the new recommended packs.</a:t>
            </a:r>
          </a:p>
          <a:p>
            <a:pPr marL="457200" lvl="1" indent="0">
              <a:buNone/>
            </a:pPr>
            <a:endParaRPr lang="en-US" sz="1600" dirty="0" smtClean="0"/>
          </a:p>
        </p:txBody>
      </p:sp>
      <p:sp>
        <p:nvSpPr>
          <p:cNvPr id="2" name="Title 1"/>
          <p:cNvSpPr>
            <a:spLocks noGrp="1"/>
          </p:cNvSpPr>
          <p:nvPr>
            <p:ph type="title"/>
          </p:nvPr>
        </p:nvSpPr>
        <p:spPr>
          <a:xfrm>
            <a:off x="457200" y="274638"/>
            <a:ext cx="8507288" cy="922114"/>
          </a:xfrm>
        </p:spPr>
        <p:txBody>
          <a:bodyPr>
            <a:noAutofit/>
          </a:bodyPr>
          <a:lstStyle/>
          <a:p>
            <a:r>
              <a:rPr lang="en-US" sz="2400" dirty="0" smtClean="0"/>
              <a:t>Using </a:t>
            </a:r>
            <a:r>
              <a:rPr lang="en-US" sz="2400" dirty="0" err="1" smtClean="0"/>
              <a:t>PyPack</a:t>
            </a:r>
            <a:r>
              <a:rPr lang="en-US" sz="2400" dirty="0" smtClean="0"/>
              <a:t> </a:t>
            </a:r>
            <a:r>
              <a:rPr lang="en-US" sz="2400" dirty="0"/>
              <a:t>Recommendation </a:t>
            </a:r>
            <a:r>
              <a:rPr lang="en-US" sz="2400" dirty="0" smtClean="0"/>
              <a:t>Tool – </a:t>
            </a:r>
            <a:r>
              <a:rPr lang="en-US" sz="2400" dirty="0" err="1" smtClean="0"/>
              <a:t>Usecase</a:t>
            </a:r>
            <a:r>
              <a:rPr lang="en-US" sz="2400" dirty="0" smtClean="0"/>
              <a:t> 2</a:t>
            </a:r>
            <a:endParaRPr lang="en-IN" sz="2400" dirty="0"/>
          </a:p>
        </p:txBody>
      </p:sp>
    </p:spTree>
    <p:extLst>
      <p:ext uri="{BB962C8B-B14F-4D97-AF65-F5344CB8AC3E}">
        <p14:creationId xmlns:p14="http://schemas.microsoft.com/office/powerpoint/2010/main" val="3095166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857484"/>
            <a:ext cx="8229600" cy="5595851"/>
          </a:xfrm>
        </p:spPr>
        <p:txBody>
          <a:bodyPr>
            <a:normAutofit fontScale="92500" lnSpcReduction="20000"/>
          </a:bodyPr>
          <a:lstStyle/>
          <a:p>
            <a:r>
              <a:rPr lang="en-US" sz="1800" dirty="0" smtClean="0"/>
              <a:t>Step 1 : Open the below  </a:t>
            </a:r>
            <a:r>
              <a:rPr lang="en-US" sz="1800" dirty="0"/>
              <a:t>worksheet from </a:t>
            </a:r>
            <a:r>
              <a:rPr lang="en-US" sz="1800" dirty="0" smtClean="0"/>
              <a:t>the below link </a:t>
            </a:r>
          </a:p>
          <a:p>
            <a:pPr marL="109728" indent="0">
              <a:buNone/>
            </a:pPr>
            <a:r>
              <a:rPr lang="en-US" sz="1800" dirty="0" smtClean="0">
                <a:hlinkClick r:id="rId2"/>
              </a:rPr>
              <a:t>https</a:t>
            </a:r>
            <a:r>
              <a:rPr lang="en-US" sz="1800" dirty="0">
                <a:hlinkClick r:id="rId2"/>
              </a:rPr>
              <a:t>://</a:t>
            </a:r>
            <a:r>
              <a:rPr lang="en-US" sz="1800" dirty="0" smtClean="0">
                <a:hlinkClick r:id="rId2"/>
              </a:rPr>
              <a:t>github.com/VenkateshNarayana/PythonProject/blob/master/Package_TataSky_WishList.xlsx</a:t>
            </a:r>
            <a:r>
              <a:rPr lang="en-US" sz="1800" dirty="0" smtClean="0"/>
              <a:t> </a:t>
            </a:r>
          </a:p>
          <a:p>
            <a:endParaRPr lang="en-US" sz="1800" dirty="0"/>
          </a:p>
          <a:p>
            <a:r>
              <a:rPr lang="en-US" sz="1800" dirty="0" smtClean="0"/>
              <a:t>Step 2 : Add all the channels to your wish list by marking the </a:t>
            </a:r>
            <a:r>
              <a:rPr lang="en-US" sz="1800" dirty="0" err="1" smtClean="0"/>
              <a:t>Choose_Yes_No</a:t>
            </a:r>
            <a:r>
              <a:rPr lang="en-US" sz="1800" dirty="0" smtClean="0"/>
              <a:t>  as Yes in the “</a:t>
            </a:r>
            <a:r>
              <a:rPr lang="en-US" sz="1800" dirty="0" err="1" smtClean="0"/>
              <a:t>MyPack</a:t>
            </a:r>
            <a:r>
              <a:rPr lang="en-US" sz="1800" dirty="0" smtClean="0"/>
              <a:t>” sheet</a:t>
            </a:r>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smtClean="0"/>
          </a:p>
          <a:p>
            <a:r>
              <a:rPr lang="en-US" sz="1800" dirty="0" smtClean="0"/>
              <a:t>Step 3 : Add the email id in the “</a:t>
            </a:r>
            <a:r>
              <a:rPr lang="en-US" sz="1800" dirty="0" err="1" smtClean="0"/>
              <a:t>MyEmail</a:t>
            </a:r>
            <a:r>
              <a:rPr lang="en-US" sz="1800" dirty="0" smtClean="0"/>
              <a:t>” sheet (ID to which you wish to receive the recommendation report).</a:t>
            </a:r>
          </a:p>
          <a:p>
            <a:endParaRPr lang="en-US" sz="1800" dirty="0" smtClean="0"/>
          </a:p>
          <a:p>
            <a:endParaRPr lang="en-US" sz="1800" dirty="0"/>
          </a:p>
          <a:p>
            <a:endParaRPr lang="en-US" sz="1800" dirty="0" smtClean="0"/>
          </a:p>
          <a:p>
            <a:endParaRPr lang="en-US" sz="1800" dirty="0" smtClean="0"/>
          </a:p>
          <a:p>
            <a:r>
              <a:rPr lang="en-US" sz="1800" dirty="0" smtClean="0"/>
              <a:t>Step 4: Send the completed </a:t>
            </a:r>
            <a:r>
              <a:rPr lang="en-US" sz="1800" dirty="0" err="1" smtClean="0"/>
              <a:t>Wishlist</a:t>
            </a:r>
            <a:r>
              <a:rPr lang="en-US" sz="1800" dirty="0" smtClean="0"/>
              <a:t>  to </a:t>
            </a:r>
            <a:r>
              <a:rPr lang="en-US" sz="1800" dirty="0" smtClean="0">
                <a:hlinkClick r:id="rId3"/>
              </a:rPr>
              <a:t>pypackrecommendationtool@gmail.com</a:t>
            </a:r>
            <a:r>
              <a:rPr lang="en-US" sz="1800" dirty="0" smtClean="0"/>
              <a:t>  to receive the recommendation report .</a:t>
            </a:r>
          </a:p>
          <a:p>
            <a:endParaRPr lang="en-IN" sz="1800" dirty="0"/>
          </a:p>
        </p:txBody>
      </p:sp>
      <p:sp>
        <p:nvSpPr>
          <p:cNvPr id="2" name="Title 1"/>
          <p:cNvSpPr>
            <a:spLocks noGrp="1"/>
          </p:cNvSpPr>
          <p:nvPr>
            <p:ph type="title"/>
          </p:nvPr>
        </p:nvSpPr>
        <p:spPr>
          <a:xfrm>
            <a:off x="457200" y="274638"/>
            <a:ext cx="8229600" cy="490066"/>
          </a:xfrm>
        </p:spPr>
        <p:txBody>
          <a:bodyPr>
            <a:normAutofit fontScale="90000"/>
          </a:bodyPr>
          <a:lstStyle/>
          <a:p>
            <a:r>
              <a:rPr lang="en-US" sz="2800" dirty="0" smtClean="0"/>
              <a:t>Steps to Follow to get the Recommendation Report</a:t>
            </a:r>
            <a:endParaRPr lang="en-IN"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410652"/>
            <a:ext cx="61150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444" y="4437112"/>
            <a:ext cx="23050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776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568" y="3284984"/>
            <a:ext cx="8229600" cy="114300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16459693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27491</TotalTime>
  <Words>1143</Words>
  <Application>Microsoft Office PowerPoint</Application>
  <PresentationFormat>On-screen Show (4:3)</PresentationFormat>
  <Paragraphs>84</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How to create the right DTH Pack</vt:lpstr>
      <vt:lpstr>New Components - TRAI’s New regulations</vt:lpstr>
      <vt:lpstr>Steps to be followed – Using TRAIs guidelines</vt:lpstr>
      <vt:lpstr>Optimization Tools</vt:lpstr>
      <vt:lpstr>Using Option 1 - Channel Selector Application Tool</vt:lpstr>
      <vt:lpstr>Using Option 2 - PyPack Recommendation Tool</vt:lpstr>
      <vt:lpstr>Using PyPack Recommendation Tool – Usecase 2</vt:lpstr>
      <vt:lpstr>Steps to Follow to get the Recommendation Report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dc:creator>
  <cp:lastModifiedBy>God</cp:lastModifiedBy>
  <cp:revision>82</cp:revision>
  <dcterms:created xsi:type="dcterms:W3CDTF">2019-03-22T05:57:34Z</dcterms:created>
  <dcterms:modified xsi:type="dcterms:W3CDTF">2019-05-01T04:22:37Z</dcterms:modified>
</cp:coreProperties>
</file>