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"/>
  </p:notesMasterIdLst>
  <p:sldIdLst>
    <p:sldId id="256" r:id="rId2"/>
    <p:sldId id="269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71" autoAdjust="0"/>
  </p:normalViewPr>
  <p:slideViewPr>
    <p:cSldViewPr>
      <p:cViewPr>
        <p:scale>
          <a:sx n="70" d="100"/>
          <a:sy n="70" d="100"/>
        </p:scale>
        <p:origin x="-13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D301E-B9E7-49AE-9888-9904AC737297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F4341-607D-4767-85E8-65693054A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70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B7122C-31DB-4C20-903A-8E43D3171739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B7122C-31DB-4C20-903A-8E43D3171739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B7122C-31DB-4C20-903A-8E43D3171739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B7122C-31DB-4C20-903A-8E43D3171739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B7122C-31DB-4C20-903A-8E43D3171739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B7122C-31DB-4C20-903A-8E43D3171739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B7122C-31DB-4C20-903A-8E43D3171739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B7122C-31DB-4C20-903A-8E43D3171739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B7122C-31DB-4C20-903A-8E43D3171739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2B7122C-31DB-4C20-903A-8E43D3171739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B7122C-31DB-4C20-903A-8E43D3171739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2B7122C-31DB-4C20-903A-8E43D3171739}" type="datetimeFigureOut">
              <a:rPr lang="en-IN" smtClean="0"/>
              <a:t>01-05-2019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1F32DF3-9DD4-466D-84B5-EE3A57BEBCC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in.trai.gov.in/sites/default/files/DPO_TataSky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340768"/>
            <a:ext cx="8494712" cy="1971650"/>
          </a:xfrm>
        </p:spPr>
        <p:txBody>
          <a:bodyPr/>
          <a:lstStyle/>
          <a:p>
            <a:pPr algn="ctr"/>
            <a:r>
              <a:rPr lang="en-US" dirty="0" smtClean="0"/>
              <a:t>How is the DTH Pack Fee Computed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077072"/>
            <a:ext cx="7848872" cy="43204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800" dirty="0" smtClean="0"/>
              <a:t>TRAIs New regulations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2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67328" cy="1008112"/>
          </a:xfrm>
        </p:spPr>
        <p:txBody>
          <a:bodyPr>
            <a:noAutofit/>
          </a:bodyPr>
          <a:lstStyle/>
          <a:p>
            <a:r>
              <a:rPr lang="en-US" sz="2800" dirty="0" smtClean="0"/>
              <a:t>DTH Pack Fees – Two New Components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424936" cy="5400600"/>
          </a:xfrm>
        </p:spPr>
        <p:txBody>
          <a:bodyPr>
            <a:normAutofit/>
          </a:bodyPr>
          <a:lstStyle/>
          <a:p>
            <a:endParaRPr lang="en-IN" sz="20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Telecom Regulatory Authority of India (TRAI) recently drafted new regulations </a:t>
            </a:r>
            <a:r>
              <a:rPr lang="en-IN" sz="2400" dirty="0" smtClean="0"/>
              <a:t>which has introduced changes in the way the DTH Pack fees are computed. There are </a:t>
            </a:r>
            <a:r>
              <a:rPr lang="en-IN" sz="2400" dirty="0"/>
              <a:t>2 </a:t>
            </a:r>
            <a:r>
              <a:rPr lang="en-IN" sz="2400" dirty="0" smtClean="0"/>
              <a:t>new components,</a:t>
            </a:r>
          </a:p>
          <a:p>
            <a:pPr lvl="1">
              <a:buFont typeface="Wingdings" pitchFamily="2" charset="2"/>
              <a:buChar char="Ø"/>
            </a:pPr>
            <a:r>
              <a:rPr lang="en-IN" sz="1800" dirty="0" smtClean="0"/>
              <a:t>The </a:t>
            </a:r>
            <a:r>
              <a:rPr lang="en-IN" sz="1800" b="1" dirty="0"/>
              <a:t>first one </a:t>
            </a:r>
            <a:r>
              <a:rPr lang="en-IN" sz="1800" dirty="0"/>
              <a:t>is </a:t>
            </a:r>
            <a:r>
              <a:rPr lang="en-IN" sz="1800" dirty="0" smtClean="0"/>
              <a:t>like a rental </a:t>
            </a:r>
            <a:r>
              <a:rPr lang="en-IN" sz="1800" dirty="0"/>
              <a:t>charge </a:t>
            </a:r>
            <a:r>
              <a:rPr lang="en-IN" sz="1800" dirty="0" smtClean="0"/>
              <a:t>&amp; is called </a:t>
            </a:r>
            <a:r>
              <a:rPr lang="en-IN" sz="1800" dirty="0"/>
              <a:t>the Network Capacity Fee (NCF</a:t>
            </a:r>
            <a:r>
              <a:rPr lang="en-IN" sz="1800" dirty="0" smtClean="0"/>
              <a:t>). The cost </a:t>
            </a:r>
            <a:r>
              <a:rPr lang="en-IN" sz="1800" dirty="0"/>
              <a:t>is </a:t>
            </a:r>
            <a:r>
              <a:rPr lang="en-IN" sz="1800" dirty="0" err="1"/>
              <a:t>Rs</a:t>
            </a:r>
            <a:r>
              <a:rPr lang="en-IN" sz="1800" dirty="0"/>
              <a:t> </a:t>
            </a:r>
            <a:r>
              <a:rPr lang="en-IN" sz="1800" dirty="0" smtClean="0"/>
              <a:t>130(add 18% GST), </a:t>
            </a:r>
            <a:r>
              <a:rPr lang="en-IN" sz="1800" dirty="0"/>
              <a:t>Total NCF = </a:t>
            </a:r>
            <a:r>
              <a:rPr lang="en-IN" sz="1800" dirty="0" smtClean="0"/>
              <a:t>Rs153.40 </a:t>
            </a:r>
            <a:r>
              <a:rPr lang="en-IN" sz="1800" dirty="0"/>
              <a:t>.</a:t>
            </a:r>
            <a:r>
              <a:rPr lang="en-IN" sz="1800" b="1" dirty="0" smtClean="0"/>
              <a:t> </a:t>
            </a:r>
          </a:p>
          <a:p>
            <a:pPr lvl="2">
              <a:buFont typeface="Wingdings" pitchFamily="2" charset="2"/>
              <a:buChar char="q"/>
            </a:pPr>
            <a:r>
              <a:rPr lang="en-IN" sz="1600" dirty="0" smtClean="0"/>
              <a:t>This</a:t>
            </a:r>
            <a:r>
              <a:rPr lang="en-IN" sz="1600" dirty="0"/>
              <a:t> </a:t>
            </a:r>
            <a:r>
              <a:rPr lang="en-IN" sz="1600" b="1" dirty="0"/>
              <a:t>rental includes</a:t>
            </a:r>
            <a:r>
              <a:rPr lang="en-IN" sz="1600" dirty="0"/>
              <a:t> the carriage of </a:t>
            </a:r>
            <a:r>
              <a:rPr lang="en-IN" sz="1600" b="1" dirty="0"/>
              <a:t>100 </a:t>
            </a:r>
            <a:r>
              <a:rPr lang="en-IN" sz="1600" b="1" dirty="0" smtClean="0"/>
              <a:t>FTA TV channels </a:t>
            </a:r>
            <a:r>
              <a:rPr lang="en-IN" sz="1600" dirty="0" smtClean="0"/>
              <a:t>and it includes of 25 mandatory channels(DD + </a:t>
            </a:r>
            <a:r>
              <a:rPr lang="en-IN" sz="1600" dirty="0" err="1" smtClean="0"/>
              <a:t>Rajya</a:t>
            </a:r>
            <a:r>
              <a:rPr lang="en-IN" sz="1600" dirty="0" smtClean="0"/>
              <a:t> </a:t>
            </a:r>
            <a:r>
              <a:rPr lang="en-IN" sz="1600" dirty="0" err="1" smtClean="0"/>
              <a:t>Sabha</a:t>
            </a:r>
            <a:r>
              <a:rPr lang="en-IN" sz="1600" dirty="0" smtClean="0"/>
              <a:t> + </a:t>
            </a:r>
            <a:r>
              <a:rPr lang="en-IN" sz="1600" dirty="0" err="1" smtClean="0"/>
              <a:t>Lok</a:t>
            </a:r>
            <a:r>
              <a:rPr lang="en-IN" sz="1600" dirty="0" smtClean="0"/>
              <a:t> </a:t>
            </a:r>
            <a:r>
              <a:rPr lang="en-IN" sz="1600" dirty="0" err="1" smtClean="0"/>
              <a:t>Sabha</a:t>
            </a:r>
            <a:r>
              <a:rPr lang="en-IN" sz="1600" dirty="0" smtClean="0"/>
              <a:t>)</a:t>
            </a:r>
            <a:r>
              <a:rPr lang="en-IN" sz="1600" b="1" dirty="0" smtClean="0"/>
              <a:t>. </a:t>
            </a:r>
            <a:endParaRPr lang="en-IN" sz="1600" b="1" dirty="0"/>
          </a:p>
          <a:p>
            <a:pPr lvl="2">
              <a:buFont typeface="Wingdings" pitchFamily="2" charset="2"/>
              <a:buChar char="q"/>
            </a:pPr>
            <a:r>
              <a:rPr lang="en-IN" sz="1600" dirty="0" smtClean="0"/>
              <a:t>This means you can chose 75 channels of your choice which can be either free to air or pay channel.</a:t>
            </a:r>
          </a:p>
          <a:p>
            <a:pPr lvl="2">
              <a:buFont typeface="Wingdings" pitchFamily="2" charset="2"/>
              <a:buChar char="q"/>
            </a:pPr>
            <a:r>
              <a:rPr lang="en-IN" sz="1600" dirty="0"/>
              <a:t>If you want to increase the capacity (because you want to watch more than 100 channels), you can do so by paying an additional amount of </a:t>
            </a:r>
            <a:r>
              <a:rPr lang="en-IN" sz="1600" dirty="0" err="1"/>
              <a:t>Rs</a:t>
            </a:r>
            <a:r>
              <a:rPr lang="en-IN" sz="1600" dirty="0"/>
              <a:t>. 20 (add 18% GST and the Total Cost = </a:t>
            </a:r>
            <a:r>
              <a:rPr lang="en-IN" sz="1600" dirty="0" err="1"/>
              <a:t>Rs</a:t>
            </a:r>
            <a:r>
              <a:rPr lang="en-IN" sz="1600" dirty="0"/>
              <a:t> 23.60) for 25 additional channels capacity or a part thereof. </a:t>
            </a:r>
          </a:p>
          <a:p>
            <a:pPr lvl="3">
              <a:buFont typeface="Wingdings" pitchFamily="2" charset="2"/>
              <a:buChar char="q"/>
            </a:pPr>
            <a:r>
              <a:rPr lang="en-IN" sz="1400" dirty="0"/>
              <a:t>As an example, suppose you want to watch 110 channels, you may be charged an amount not exceeding </a:t>
            </a:r>
            <a:r>
              <a:rPr lang="en-IN" sz="1400" b="1" dirty="0" err="1"/>
              <a:t>Rs</a:t>
            </a:r>
            <a:r>
              <a:rPr lang="en-IN" sz="1400" dirty="0"/>
              <a:t> </a:t>
            </a:r>
            <a:r>
              <a:rPr lang="en-IN" sz="1400" b="1" dirty="0"/>
              <a:t>150</a:t>
            </a:r>
            <a:r>
              <a:rPr lang="en-IN" sz="1400" dirty="0"/>
              <a:t> (</a:t>
            </a:r>
            <a:r>
              <a:rPr lang="en-IN" sz="1400" dirty="0" err="1"/>
              <a:t>Rs</a:t>
            </a:r>
            <a:r>
              <a:rPr lang="en-IN" sz="1400" dirty="0"/>
              <a:t> 130 + </a:t>
            </a:r>
            <a:r>
              <a:rPr lang="en-IN" sz="1400" dirty="0" err="1"/>
              <a:t>Rs</a:t>
            </a:r>
            <a:r>
              <a:rPr lang="en-IN" sz="1400" dirty="0"/>
              <a:t> 20)per month and add the GST 18%.  Total NCF Cost = </a:t>
            </a:r>
            <a:r>
              <a:rPr lang="en-IN" sz="1400" b="1" dirty="0" err="1"/>
              <a:t>Rs</a:t>
            </a:r>
            <a:r>
              <a:rPr lang="en-IN" sz="1400" b="1" dirty="0"/>
              <a:t> 177.0.</a:t>
            </a:r>
            <a:r>
              <a:rPr lang="en-IN" sz="1400" dirty="0"/>
              <a:t> </a:t>
            </a:r>
            <a:endParaRPr lang="en-IN" sz="2400" dirty="0" smtClean="0"/>
          </a:p>
          <a:p>
            <a:pPr marL="109728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114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67328" cy="1008112"/>
          </a:xfrm>
        </p:spPr>
        <p:txBody>
          <a:bodyPr>
            <a:noAutofit/>
          </a:bodyPr>
          <a:lstStyle/>
          <a:p>
            <a:r>
              <a:rPr lang="en-US" sz="2800" dirty="0" smtClean="0"/>
              <a:t>DTH Pack Fees – Two New Components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424936" cy="4968552"/>
          </a:xfrm>
        </p:spPr>
        <p:txBody>
          <a:bodyPr>
            <a:normAutofit/>
          </a:bodyPr>
          <a:lstStyle/>
          <a:p>
            <a:endParaRPr lang="en-IN" sz="2000" dirty="0" smtClean="0"/>
          </a:p>
          <a:p>
            <a:pPr lvl="1">
              <a:buFont typeface="Wingdings" pitchFamily="2" charset="2"/>
              <a:buChar char="Ø"/>
            </a:pPr>
            <a:r>
              <a:rPr lang="en-IN" sz="2000" dirty="0" smtClean="0"/>
              <a:t>The </a:t>
            </a:r>
            <a:r>
              <a:rPr lang="en-IN" sz="2000" b="1" dirty="0" smtClean="0"/>
              <a:t>second part </a:t>
            </a:r>
            <a:r>
              <a:rPr lang="en-IN" sz="2000" dirty="0" smtClean="0"/>
              <a:t>is the cost that you will have to pay for each “pay channel” that you add to your cart in addition to the above. This cost is also inclusive of 18% GST and is charged on a monthly basis.</a:t>
            </a:r>
          </a:p>
          <a:p>
            <a:pPr lvl="2">
              <a:buFont typeface="Wingdings" pitchFamily="2" charset="2"/>
              <a:buChar char="q"/>
            </a:pPr>
            <a:r>
              <a:rPr lang="en-IN" sz="1800" dirty="0" smtClean="0"/>
              <a:t>For </a:t>
            </a:r>
            <a:r>
              <a:rPr lang="en-IN" sz="1800" dirty="0"/>
              <a:t>e.g. if </a:t>
            </a:r>
            <a:r>
              <a:rPr lang="en-IN" sz="1800" dirty="0" smtClean="0"/>
              <a:t>you wish to add</a:t>
            </a:r>
            <a:r>
              <a:rPr lang="en-IN" sz="1800" b="1" dirty="0" smtClean="0"/>
              <a:t> &amp; </a:t>
            </a:r>
            <a:r>
              <a:rPr lang="en-IN" sz="1800" b="1" dirty="0"/>
              <a:t>Pictures </a:t>
            </a:r>
            <a:r>
              <a:rPr lang="en-IN" sz="1800" dirty="0" smtClean="0"/>
              <a:t>in your cart the cost of this channel is </a:t>
            </a:r>
            <a:r>
              <a:rPr lang="en-IN" sz="1800" b="1" dirty="0" err="1"/>
              <a:t>Rs</a:t>
            </a:r>
            <a:r>
              <a:rPr lang="en-IN" sz="1800" b="1" dirty="0"/>
              <a:t> </a:t>
            </a:r>
            <a:r>
              <a:rPr lang="en-IN" sz="1800" b="1" dirty="0" smtClean="0"/>
              <a:t>6.00(</a:t>
            </a:r>
            <a:r>
              <a:rPr lang="en-IN" sz="1800" dirty="0"/>
              <a:t>The complete list of channels (Free and </a:t>
            </a:r>
            <a:r>
              <a:rPr lang="en-IN" sz="1800" dirty="0" smtClean="0"/>
              <a:t>Pay) </a:t>
            </a:r>
            <a:r>
              <a:rPr lang="en-IN" sz="1800" dirty="0"/>
              <a:t>is available in the TRAIS website </a:t>
            </a:r>
            <a:r>
              <a:rPr lang="en-IN" sz="1800" dirty="0">
                <a:hlinkClick r:id="rId2"/>
              </a:rPr>
              <a:t>https://</a:t>
            </a:r>
            <a:r>
              <a:rPr lang="en-IN" sz="1800" dirty="0" smtClean="0">
                <a:hlinkClick r:id="rId2"/>
              </a:rPr>
              <a:t>main.trai.gov.in/sites/default/files/DPO_TataSky.pdf</a:t>
            </a:r>
            <a:r>
              <a:rPr lang="en-IN" sz="1800" dirty="0" smtClean="0"/>
              <a:t> </a:t>
            </a:r>
            <a:endParaRPr lang="en-IN" sz="1800" b="1" dirty="0"/>
          </a:p>
          <a:p>
            <a:pPr lvl="2">
              <a:buFont typeface="Wingdings" pitchFamily="2" charset="2"/>
              <a:buChar char="q"/>
            </a:pPr>
            <a:r>
              <a:rPr lang="en-IN" sz="1800" dirty="0"/>
              <a:t>Total cost including GST 18% (</a:t>
            </a:r>
            <a:r>
              <a:rPr lang="en-IN" sz="1800" b="1" dirty="0" err="1"/>
              <a:t>Rs</a:t>
            </a:r>
            <a:r>
              <a:rPr lang="en-IN" sz="1800" b="1" dirty="0"/>
              <a:t> 1.08</a:t>
            </a:r>
            <a:r>
              <a:rPr lang="en-IN" sz="1800" dirty="0"/>
              <a:t>) will be </a:t>
            </a:r>
            <a:r>
              <a:rPr lang="en-IN" sz="1800" b="1" dirty="0" err="1"/>
              <a:t>Rs</a:t>
            </a:r>
            <a:r>
              <a:rPr lang="en-IN" sz="1800" b="1" dirty="0"/>
              <a:t> 7.08. </a:t>
            </a:r>
          </a:p>
          <a:p>
            <a:pPr lvl="2">
              <a:buFont typeface="Wingdings" pitchFamily="2" charset="2"/>
              <a:buChar char="q"/>
            </a:pPr>
            <a:endParaRPr lang="en-IN" sz="18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The Total cost of your DTH pack is the cost of NCF + cost of all the pay channels that were added to your pack.</a:t>
            </a:r>
          </a:p>
          <a:p>
            <a:pPr lvl="2">
              <a:buFont typeface="Wingdings" pitchFamily="2" charset="2"/>
              <a:buChar char="q"/>
            </a:pPr>
            <a:r>
              <a:rPr lang="en-IN" sz="1800" dirty="0"/>
              <a:t>For e.g. if you had chosen just &amp; Pictures and nothing else then, </a:t>
            </a:r>
          </a:p>
          <a:p>
            <a:pPr lvl="2">
              <a:buFont typeface="Wingdings" pitchFamily="2" charset="2"/>
              <a:buChar char="q"/>
            </a:pPr>
            <a:r>
              <a:rPr lang="en-IN" sz="1800" dirty="0"/>
              <a:t>Total cost = </a:t>
            </a:r>
            <a:r>
              <a:rPr lang="en-IN" sz="1800" b="1" dirty="0"/>
              <a:t>153.40 + 7.08 = </a:t>
            </a:r>
            <a:r>
              <a:rPr lang="en-IN" sz="1800" b="1" dirty="0" err="1"/>
              <a:t>Rs</a:t>
            </a:r>
            <a:r>
              <a:rPr lang="en-IN" sz="1800" b="1" dirty="0"/>
              <a:t> 160.48</a:t>
            </a:r>
            <a:r>
              <a:rPr lang="en-IN" sz="1800" dirty="0"/>
              <a:t>.</a:t>
            </a:r>
          </a:p>
          <a:p>
            <a:pPr lvl="2">
              <a:buFont typeface="Wingdings" pitchFamily="2" charset="2"/>
              <a:buChar char="Ø"/>
            </a:pPr>
            <a:endParaRPr lang="en-IN" sz="1800" dirty="0" smtClean="0"/>
          </a:p>
          <a:p>
            <a:endParaRPr lang="en-US" sz="2000" dirty="0"/>
          </a:p>
          <a:p>
            <a:pPr marL="393192" lvl="1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859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31884</TotalTime>
  <Words>242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How is the DTH Pack Fee Computed</vt:lpstr>
      <vt:lpstr>DTH Pack Fees – Two New Components</vt:lpstr>
      <vt:lpstr>DTH Pack Fees – Two New Components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</dc:creator>
  <cp:lastModifiedBy>God</cp:lastModifiedBy>
  <cp:revision>97</cp:revision>
  <dcterms:created xsi:type="dcterms:W3CDTF">2019-03-22T05:57:34Z</dcterms:created>
  <dcterms:modified xsi:type="dcterms:W3CDTF">2019-05-01T04:26:11Z</dcterms:modified>
</cp:coreProperties>
</file>