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sldIdLst>
    <p:sldId id="256" r:id="rId2"/>
    <p:sldId id="258" r:id="rId3"/>
    <p:sldId id="262" r:id="rId4"/>
    <p:sldId id="288" r:id="rId5"/>
    <p:sldId id="290" r:id="rId6"/>
    <p:sldId id="289" r:id="rId7"/>
    <p:sldId id="291" r:id="rId8"/>
    <p:sldId id="293" r:id="rId9"/>
    <p:sldId id="295" r:id="rId10"/>
    <p:sldId id="296" r:id="rId11"/>
    <p:sldId id="297" r:id="rId12"/>
    <p:sldId id="298" r:id="rId13"/>
    <p:sldId id="300" r:id="rId14"/>
    <p:sldId id="299" r:id="rId15"/>
    <p:sldId id="301" r:id="rId16"/>
    <p:sldId id="304" r:id="rId17"/>
    <p:sldId id="303" r:id="rId18"/>
    <p:sldId id="292" r:id="rId19"/>
    <p:sldId id="305" r:id="rId20"/>
    <p:sldId id="282" r:id="rId21"/>
    <p:sldId id="283" r:id="rId22"/>
    <p:sldId id="28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88632" autoAdjust="0"/>
  </p:normalViewPr>
  <p:slideViewPr>
    <p:cSldViewPr>
      <p:cViewPr>
        <p:scale>
          <a:sx n="70" d="100"/>
          <a:sy n="70" d="100"/>
        </p:scale>
        <p:origin x="-133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D301E-B9E7-49AE-9888-9904AC737297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4341-607D-4767-85E8-65693054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0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7122C-31DB-4C20-903A-8E43D3171739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340768"/>
            <a:ext cx="8424936" cy="2376264"/>
          </a:xfrm>
        </p:spPr>
        <p:txBody>
          <a:bodyPr/>
          <a:lstStyle/>
          <a:p>
            <a:pPr algn="ctr"/>
            <a:r>
              <a:rPr lang="en-US" sz="4400" dirty="0" smtClean="0"/>
              <a:t>Wine Quality Prediction</a:t>
            </a:r>
            <a:endParaRPr lang="en-IN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1520" y="4149081"/>
            <a:ext cx="8496944" cy="504055"/>
          </a:xfrm>
        </p:spPr>
        <p:txBody>
          <a:bodyPr/>
          <a:lstStyle/>
          <a:p>
            <a:r>
              <a:rPr lang="en-US" dirty="0" smtClean="0"/>
              <a:t>Using Python Jupiter Notebook to perform EDA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2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Model Evaluation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658" y="941350"/>
            <a:ext cx="8483738" cy="52959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</a:pPr>
            <a:r>
              <a:rPr lang="en-IN" sz="1800" b="1" dirty="0" smtClean="0"/>
              <a:t>Approach 3 : </a:t>
            </a:r>
            <a:r>
              <a:rPr lang="en-IN" sz="1800" dirty="0" smtClean="0"/>
              <a:t>Check </a:t>
            </a:r>
            <a:r>
              <a:rPr lang="en-IN" sz="1800" dirty="0"/>
              <a:t>a Model </a:t>
            </a:r>
            <a:r>
              <a:rPr lang="en-IN" sz="1800" dirty="0" smtClean="0"/>
              <a:t>by </a:t>
            </a:r>
            <a:r>
              <a:rPr lang="en-US" sz="1800" dirty="0" smtClean="0"/>
              <a:t>adding  </a:t>
            </a:r>
            <a:r>
              <a:rPr lang="en-US" sz="1800" dirty="0"/>
              <a:t>a new category for </a:t>
            </a:r>
            <a:r>
              <a:rPr lang="en-US" sz="1800" dirty="0" smtClean="0"/>
              <a:t>quality(1 – poor, 2 – good and 3 – Excellent) </a:t>
            </a:r>
            <a:r>
              <a:rPr lang="en-US" sz="1800" dirty="0"/>
              <a:t>and see if we could predict the new class by without adding </a:t>
            </a:r>
            <a:r>
              <a:rPr lang="en-US" sz="1800" dirty="0" smtClean="0"/>
              <a:t>weights </a:t>
            </a:r>
            <a:r>
              <a:rPr lang="en-IN" sz="1800" dirty="0" smtClean="0"/>
              <a:t>for  </a:t>
            </a:r>
            <a:r>
              <a:rPr lang="en-IN" sz="1800" dirty="0"/>
              <a:t>KNN, Logistic Regression or Decision </a:t>
            </a:r>
            <a:r>
              <a:rPr lang="en-IN" sz="1800" dirty="0" smtClean="0"/>
              <a:t>Tree.</a:t>
            </a: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256032" lvl="1" indent="0">
              <a:spcBef>
                <a:spcPct val="20000"/>
              </a:spcBef>
              <a:buNone/>
            </a:pPr>
            <a:endParaRPr lang="en-IN" sz="1800" dirty="0"/>
          </a:p>
          <a:p>
            <a:pPr marL="779526" lvl="2" indent="-285750">
              <a:spcBef>
                <a:spcPct val="20000"/>
              </a:spcBef>
            </a:pPr>
            <a:endParaRPr lang="en-US" sz="1600" b="1" dirty="0" smtClean="0"/>
          </a:p>
          <a:p>
            <a:pPr marL="779526" lvl="2" indent="-285750">
              <a:spcBef>
                <a:spcPct val="20000"/>
              </a:spcBef>
            </a:pPr>
            <a:endParaRPr lang="en-US" sz="1600" b="1" dirty="0"/>
          </a:p>
          <a:p>
            <a:pPr marL="779526" lvl="2" indent="-285750">
              <a:spcBef>
                <a:spcPct val="20000"/>
              </a:spcBef>
            </a:pPr>
            <a:r>
              <a:rPr lang="en-US" sz="1600" b="1" dirty="0" smtClean="0"/>
              <a:t>Observation : </a:t>
            </a:r>
            <a:r>
              <a:rPr lang="en-US" sz="1600" dirty="0" smtClean="0"/>
              <a:t>The accuracy shot up to around 80% now and the highest we got was 84% for KNN n=6.</a:t>
            </a:r>
          </a:p>
          <a:p>
            <a:pPr marL="779526" lvl="2" indent="-285750">
              <a:spcBef>
                <a:spcPct val="20000"/>
              </a:spcBef>
            </a:pPr>
            <a:r>
              <a:rPr lang="en-US" sz="1600" dirty="0" smtClean="0"/>
              <a:t>Next, we tried to add weights</a:t>
            </a:r>
            <a:r>
              <a:rPr lang="en-IN" sz="1600" dirty="0" smtClean="0"/>
              <a:t>(due </a:t>
            </a:r>
            <a:r>
              <a:rPr lang="en-IN" sz="1600" dirty="0"/>
              <a:t>to imbalance data)</a:t>
            </a:r>
            <a:r>
              <a:rPr lang="en-US" sz="1600" dirty="0" smtClean="0"/>
              <a:t> to see if it </a:t>
            </a:r>
            <a:r>
              <a:rPr lang="en-IN" sz="1600" dirty="0" smtClean="0"/>
              <a:t>improved the accuracy</a:t>
            </a:r>
            <a:endParaRPr lang="en-US" sz="1400" dirty="0" smtClean="0"/>
          </a:p>
          <a:p>
            <a:pPr marL="779526" lvl="2" indent="-285750">
              <a:spcBef>
                <a:spcPct val="20000"/>
              </a:spcBef>
            </a:pPr>
            <a:endParaRPr lang="en-IN" sz="1000" dirty="0" smtClean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16889" y="2132856"/>
            <a:ext cx="8188657" cy="1637732"/>
            <a:chOff x="816889" y="2132856"/>
            <a:chExt cx="8188657" cy="1637732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1" t="35261" r="28463" b="42351"/>
            <a:stretch/>
          </p:blipFill>
          <p:spPr bwMode="auto">
            <a:xfrm>
              <a:off x="816889" y="2132856"/>
              <a:ext cx="8188657" cy="1637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139952" y="2132856"/>
              <a:ext cx="1296144" cy="16377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8104" y="2132856"/>
              <a:ext cx="792088" cy="16377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1648" y="3140968"/>
              <a:ext cx="757409" cy="293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35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093"/>
            <a:ext cx="9119954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Model Evaluation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941350"/>
            <a:ext cx="8985396" cy="52959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</a:pPr>
            <a:r>
              <a:rPr lang="en-IN" sz="1800" b="1" dirty="0" smtClean="0"/>
              <a:t>Approach 4 : </a:t>
            </a:r>
            <a:r>
              <a:rPr lang="en-IN" sz="1800" dirty="0" smtClean="0"/>
              <a:t>Check </a:t>
            </a:r>
            <a:r>
              <a:rPr lang="en-IN" sz="1800" dirty="0"/>
              <a:t>a Model </a:t>
            </a:r>
            <a:r>
              <a:rPr lang="en-IN" sz="1800" dirty="0" smtClean="0"/>
              <a:t>by </a:t>
            </a:r>
            <a:r>
              <a:rPr lang="en-US" sz="1800" dirty="0" smtClean="0"/>
              <a:t>adding  </a:t>
            </a:r>
            <a:r>
              <a:rPr lang="en-US" sz="1800" dirty="0"/>
              <a:t>a new category for </a:t>
            </a:r>
            <a:r>
              <a:rPr lang="en-US" sz="1800" dirty="0" smtClean="0"/>
              <a:t>quality(1 – poor, 2 – good and 3 – Excellent) </a:t>
            </a:r>
            <a:r>
              <a:rPr lang="en-US" sz="1800" dirty="0"/>
              <a:t>and see if we could predict the new class </a:t>
            </a:r>
            <a:r>
              <a:rPr lang="en-US" sz="1800" b="1" dirty="0"/>
              <a:t>by </a:t>
            </a:r>
            <a:r>
              <a:rPr lang="en-US" sz="1800" b="1" dirty="0" smtClean="0"/>
              <a:t>adding weights</a:t>
            </a:r>
            <a:r>
              <a:rPr lang="en-US" sz="1800" dirty="0" smtClean="0"/>
              <a:t> </a:t>
            </a:r>
            <a:r>
              <a:rPr lang="en-IN" sz="1800" dirty="0" smtClean="0"/>
              <a:t>for  </a:t>
            </a:r>
            <a:r>
              <a:rPr lang="en-IN" sz="1800" dirty="0"/>
              <a:t>KNN, Logistic Regression or Decision </a:t>
            </a:r>
            <a:r>
              <a:rPr lang="en-IN" sz="1800" dirty="0" smtClean="0"/>
              <a:t>Tree.</a:t>
            </a: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256032" lvl="1" indent="0">
              <a:spcBef>
                <a:spcPct val="20000"/>
              </a:spcBef>
              <a:buNone/>
            </a:pPr>
            <a:endParaRPr lang="en-IN" sz="1800" dirty="0"/>
          </a:p>
          <a:p>
            <a:pPr marL="779526" lvl="2" indent="-285750">
              <a:spcBef>
                <a:spcPct val="20000"/>
              </a:spcBef>
            </a:pPr>
            <a:endParaRPr lang="en-US" sz="1600" b="1" dirty="0" smtClean="0"/>
          </a:p>
          <a:p>
            <a:pPr marL="779526" lvl="2" indent="-285750">
              <a:spcBef>
                <a:spcPct val="20000"/>
              </a:spcBef>
            </a:pPr>
            <a:endParaRPr lang="en-US" sz="1600" b="1" dirty="0"/>
          </a:p>
          <a:p>
            <a:pPr marL="779526" lvl="2" indent="-285750">
              <a:spcBef>
                <a:spcPct val="20000"/>
              </a:spcBef>
            </a:pPr>
            <a:r>
              <a:rPr lang="en-US" sz="1600" b="1" dirty="0" smtClean="0"/>
              <a:t>Observation : </a:t>
            </a:r>
            <a:r>
              <a:rPr lang="en-US" sz="1600" dirty="0" smtClean="0"/>
              <a:t>The accuracy improved by 3% and the highest we got was 88% for KNN n=16.</a:t>
            </a:r>
          </a:p>
          <a:p>
            <a:pPr marL="779526" lvl="2" indent="-285750">
              <a:spcBef>
                <a:spcPct val="20000"/>
              </a:spcBef>
            </a:pPr>
            <a:r>
              <a:rPr lang="en-US" sz="1600" dirty="0" smtClean="0"/>
              <a:t>Hence we see that by adding a new category and using weights and including type for prediction of the new class resulted in good accuracy and we select KNN which provided 88% for n = 16. </a:t>
            </a:r>
            <a:r>
              <a:rPr lang="en-IN" sz="1600" dirty="0"/>
              <a:t>And, The best score for Logistic regression and Decision Tree was model 4 with 82% and Model 8A with 84% respectively.</a:t>
            </a:r>
          </a:p>
          <a:p>
            <a:pPr marL="779526" lvl="2" indent="-285750">
              <a:spcBef>
                <a:spcPct val="20000"/>
              </a:spcBef>
            </a:pPr>
            <a:endParaRPr lang="en-US" sz="1600" dirty="0"/>
          </a:p>
          <a:p>
            <a:pPr marL="779526" lvl="2" indent="-285750">
              <a:spcBef>
                <a:spcPct val="20000"/>
              </a:spcBef>
            </a:pPr>
            <a:endParaRPr lang="en-IN" sz="1000" dirty="0" smtClean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70354" y="2177765"/>
            <a:ext cx="8202305" cy="1624084"/>
            <a:chOff x="770354" y="2177765"/>
            <a:chExt cx="8202305" cy="1624084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6" t="36194" r="28253" b="42164"/>
            <a:stretch/>
          </p:blipFill>
          <p:spPr bwMode="auto">
            <a:xfrm>
              <a:off x="770354" y="2177765"/>
              <a:ext cx="8202305" cy="1583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408800" y="2218709"/>
              <a:ext cx="864096" cy="15831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80896" y="2218709"/>
              <a:ext cx="1136618" cy="15831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16444" y="3140968"/>
              <a:ext cx="649208" cy="2457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887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093"/>
            <a:ext cx="9119954" cy="705611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Model Evaluation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1052736"/>
            <a:ext cx="9143999" cy="53285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IN" sz="1800" b="1" dirty="0" smtClean="0"/>
              <a:t>Approach </a:t>
            </a:r>
            <a:r>
              <a:rPr lang="en-IN" sz="1800" b="1" dirty="0" smtClean="0"/>
              <a:t>5 </a:t>
            </a:r>
            <a:r>
              <a:rPr lang="en-IN" sz="1800" b="1" dirty="0" smtClean="0"/>
              <a:t>: </a:t>
            </a:r>
            <a:r>
              <a:rPr lang="en-IN" sz="1800" dirty="0" smtClean="0"/>
              <a:t>Check </a:t>
            </a:r>
            <a:r>
              <a:rPr lang="en-US" sz="1800" dirty="0" smtClean="0"/>
              <a:t>for best model</a:t>
            </a:r>
            <a:r>
              <a:rPr lang="en-IN" sz="1800" dirty="0" smtClean="0"/>
              <a:t> </a:t>
            </a:r>
            <a:r>
              <a:rPr lang="en-IN" sz="1800" dirty="0"/>
              <a:t>Logistic Regression </a:t>
            </a:r>
            <a:r>
              <a:rPr lang="en-IN" sz="1800" dirty="0" smtClean="0"/>
              <a:t>,Decision Tree, Random Forrest or KNN </a:t>
            </a:r>
            <a:r>
              <a:rPr lang="en-IN" sz="1800" b="1" dirty="0" smtClean="0"/>
              <a:t>using cross </a:t>
            </a:r>
            <a:r>
              <a:rPr lang="en-IN" sz="1800" b="1" dirty="0"/>
              <a:t>validation </a:t>
            </a:r>
            <a:r>
              <a:rPr lang="en-IN" sz="1800" dirty="0"/>
              <a:t>because data is </a:t>
            </a:r>
            <a:r>
              <a:rPr lang="en-IN" sz="1800" dirty="0" smtClean="0"/>
              <a:t>imbalanced.</a:t>
            </a:r>
          </a:p>
          <a:p>
            <a:pPr marL="836676" lvl="2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600" dirty="0" smtClean="0"/>
              <a:t>First try without new quality class data and then </a:t>
            </a:r>
            <a:r>
              <a:rPr lang="en-US" sz="1600" dirty="0" err="1" smtClean="0"/>
              <a:t>qualityclass</a:t>
            </a:r>
            <a:r>
              <a:rPr lang="en-US" sz="1600" dirty="0" smtClean="0"/>
              <a:t> with 4 category(</a:t>
            </a:r>
            <a:r>
              <a:rPr lang="en-US" sz="1600" dirty="0" err="1" smtClean="0"/>
              <a:t>Poor,Moderate,Good</a:t>
            </a:r>
            <a:r>
              <a:rPr lang="en-US" sz="1600" dirty="0" smtClean="0"/>
              <a:t> and Excellent) and finally with 3(Poor, Good and Excellent) categories.</a:t>
            </a:r>
          </a:p>
          <a:p>
            <a:pPr marL="836676" lvl="2" indent="-342900">
              <a:spcBef>
                <a:spcPct val="20000"/>
              </a:spcBef>
              <a:buFont typeface="+mj-lt"/>
              <a:buAutoNum type="arabicPeriod"/>
            </a:pPr>
            <a:endParaRPr lang="en-US" sz="16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256032" lvl="1" indent="0">
              <a:spcBef>
                <a:spcPct val="20000"/>
              </a:spcBef>
              <a:buNone/>
            </a:pPr>
            <a:endParaRPr lang="en-IN" sz="1800" dirty="0"/>
          </a:p>
          <a:p>
            <a:pPr marL="493776" lvl="2" indent="0">
              <a:spcBef>
                <a:spcPct val="20000"/>
              </a:spcBef>
              <a:buNone/>
            </a:pPr>
            <a:endParaRPr lang="en-US" sz="1600" b="1" dirty="0"/>
          </a:p>
          <a:p>
            <a:pPr marL="779526" lvl="2" indent="-285750">
              <a:spcBef>
                <a:spcPct val="20000"/>
              </a:spcBef>
            </a:pPr>
            <a:endParaRPr lang="en-US" sz="1600" b="1" dirty="0"/>
          </a:p>
          <a:p>
            <a:pPr marL="779526" lvl="2" indent="-28575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600" b="1" dirty="0" smtClean="0"/>
              <a:t>Observation </a:t>
            </a:r>
            <a:r>
              <a:rPr lang="en-US" sz="1600" b="1" dirty="0" smtClean="0"/>
              <a:t>: </a:t>
            </a:r>
            <a:r>
              <a:rPr lang="en-US" sz="1600" dirty="0" smtClean="0"/>
              <a:t>Withou</a:t>
            </a:r>
            <a:r>
              <a:rPr lang="en-US" sz="1600" dirty="0" smtClean="0"/>
              <a:t>t the new category we see the accuracy is very poor , highest being 52% with Decision Tree. However, when the quality was categorized into 4 new we see the accuracy </a:t>
            </a:r>
            <a:r>
              <a:rPr lang="en-US" sz="1600" b="1" dirty="0" smtClean="0"/>
              <a:t>increased </a:t>
            </a:r>
            <a:r>
              <a:rPr lang="en-US" sz="1600" dirty="0" smtClean="0"/>
              <a:t>and the highest was Random Forrest </a:t>
            </a:r>
            <a:r>
              <a:rPr lang="en-US" sz="1600" b="1" dirty="0" smtClean="0"/>
              <a:t>with 70%. </a:t>
            </a:r>
            <a:r>
              <a:rPr lang="en-US" sz="1600" dirty="0" smtClean="0"/>
              <a:t>And, when the category was divided into 3 new segments the accuracy </a:t>
            </a:r>
            <a:r>
              <a:rPr lang="en-US" sz="1600" b="1" dirty="0" smtClean="0"/>
              <a:t>increased to 96% </a:t>
            </a:r>
            <a:r>
              <a:rPr lang="en-US" sz="1600" dirty="0" smtClean="0"/>
              <a:t>with KNN , Random Forrest and Logistic Regression.</a:t>
            </a:r>
            <a:endParaRPr lang="en-US" sz="1600" dirty="0" smtClean="0"/>
          </a:p>
          <a:p>
            <a:pPr marL="779526" lvl="2" indent="-285750">
              <a:spcBef>
                <a:spcPct val="20000"/>
              </a:spcBef>
            </a:pPr>
            <a:endParaRPr lang="en-US" sz="1600" dirty="0" smtClean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92016" y="2564400"/>
            <a:ext cx="8971664" cy="1785111"/>
            <a:chOff x="92016" y="2564400"/>
            <a:chExt cx="8971664" cy="178511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3" t="42351" r="66749" b="33955"/>
            <a:stretch/>
          </p:blipFill>
          <p:spPr bwMode="auto">
            <a:xfrm>
              <a:off x="100983" y="2578048"/>
              <a:ext cx="2904257" cy="1518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7" t="50000" r="67693" b="27425"/>
            <a:stretch/>
          </p:blipFill>
          <p:spPr bwMode="auto">
            <a:xfrm>
              <a:off x="3083176" y="2571183"/>
              <a:ext cx="2905456" cy="1518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2" t="52425" r="67064" b="25187"/>
            <a:stretch/>
          </p:blipFill>
          <p:spPr bwMode="auto">
            <a:xfrm>
              <a:off x="6065032" y="2564400"/>
              <a:ext cx="2998648" cy="15249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084375" y="4103290"/>
              <a:ext cx="290425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With 4 new quality category</a:t>
              </a:r>
              <a:endParaRPr lang="en-IN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016" y="4089642"/>
              <a:ext cx="290425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Without New quality category</a:t>
              </a:r>
              <a:endParaRPr lang="en-IN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65032" y="4089327"/>
              <a:ext cx="299864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With 3 New quality category</a:t>
              </a:r>
              <a:endParaRPr lang="en-IN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4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093"/>
            <a:ext cx="9119954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Model Evaluation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5574" y="941350"/>
            <a:ext cx="8829821" cy="52959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</a:pPr>
            <a:r>
              <a:rPr lang="en-IN" sz="1800" b="1" dirty="0" smtClean="0"/>
              <a:t>Approach </a:t>
            </a:r>
            <a:r>
              <a:rPr lang="en-IN" sz="1800" b="1" dirty="0" smtClean="0"/>
              <a:t>5 </a:t>
            </a:r>
            <a:r>
              <a:rPr lang="en-IN" sz="1800" b="1" dirty="0" smtClean="0"/>
              <a:t>: </a:t>
            </a:r>
            <a:r>
              <a:rPr lang="en-IN" sz="1800" dirty="0" smtClean="0"/>
              <a:t>Draw the boxplot to check the mean and standard deviation,</a:t>
            </a: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256032" lvl="1" indent="0">
              <a:spcBef>
                <a:spcPct val="20000"/>
              </a:spcBef>
              <a:buNone/>
            </a:pPr>
            <a:endParaRPr lang="en-IN" sz="1800" dirty="0"/>
          </a:p>
          <a:p>
            <a:pPr marL="493776" lvl="2" indent="0">
              <a:spcBef>
                <a:spcPct val="20000"/>
              </a:spcBef>
              <a:buNone/>
            </a:pPr>
            <a:endParaRPr lang="en-US" sz="1600" b="1" dirty="0"/>
          </a:p>
          <a:p>
            <a:pPr marL="779526" lvl="2" indent="-285750">
              <a:spcBef>
                <a:spcPct val="20000"/>
              </a:spcBef>
            </a:pPr>
            <a:endParaRPr lang="en-US" sz="1600" b="1" dirty="0"/>
          </a:p>
          <a:p>
            <a:pPr marL="779526" lvl="2" indent="-285750">
              <a:spcBef>
                <a:spcPct val="20000"/>
              </a:spcBef>
            </a:pPr>
            <a:endParaRPr lang="en-US" sz="1600" b="1" dirty="0" smtClean="0"/>
          </a:p>
          <a:p>
            <a:pPr marL="779526" lvl="2" indent="-285750">
              <a:spcBef>
                <a:spcPct val="20000"/>
              </a:spcBef>
            </a:pPr>
            <a:endParaRPr lang="en-US" sz="1600" b="1" dirty="0"/>
          </a:p>
          <a:p>
            <a:pPr marL="779526" lvl="2" indent="-285750">
              <a:spcBef>
                <a:spcPct val="20000"/>
              </a:spcBef>
            </a:pPr>
            <a:endParaRPr lang="en-US" sz="1600" b="1" dirty="0" smtClean="0"/>
          </a:p>
          <a:p>
            <a:pPr marL="779526" lvl="2" indent="-285750">
              <a:spcBef>
                <a:spcPct val="20000"/>
              </a:spcBef>
            </a:pPr>
            <a:endParaRPr lang="en-US" sz="1600" b="1" dirty="0"/>
          </a:p>
          <a:p>
            <a:pPr marL="779526" lvl="2" indent="-285750">
              <a:spcBef>
                <a:spcPct val="20000"/>
              </a:spcBef>
            </a:pPr>
            <a:r>
              <a:rPr lang="en-US" sz="1600" b="1" dirty="0" smtClean="0"/>
              <a:t>Observation </a:t>
            </a:r>
            <a:r>
              <a:rPr lang="en-US" sz="1600" b="1" dirty="0" smtClean="0"/>
              <a:t>: </a:t>
            </a:r>
            <a:r>
              <a:rPr lang="en-US" sz="1600" dirty="0"/>
              <a:t>Without the new category we see the accuracy is </a:t>
            </a:r>
            <a:r>
              <a:rPr lang="en-US" sz="1600" dirty="0" smtClean="0"/>
              <a:t>very poor and when we added 4 new category to quality class it improved and with 3 new category it improved to 96%.</a:t>
            </a:r>
            <a:endParaRPr lang="en-US" sz="1600" dirty="0" smtClean="0"/>
          </a:p>
          <a:p>
            <a:pPr marL="779526" lvl="2" indent="-285750">
              <a:spcBef>
                <a:spcPct val="20000"/>
              </a:spcBef>
            </a:pPr>
            <a:endParaRPr lang="en-US" sz="1600" dirty="0" smtClean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data:image/png;base64,iVBORw0KGgoAAAANSUhEUgAAAtMAAAFuCAYAAABDSJQHAAAABHNCSVQICAgIfAhkiAAAAAlwSFlz%0AAAALEgAACxIB0t1+/AAAADl0RVh0U29mdHdhcmUAbWF0cGxvdGxpYiB2ZXJzaW9uIDMuMC4zLCBo%0AdHRwOi8vbWF0cGxvdGxpYi5vcmcvnQurowAAIABJREFUeJzt3X9Y1GW+//EXjKCrYCoNXHiyr+Ye%0AhEora1HTJH+kpiCU5s/aiqNu6cm2Opuom+iWJbRp5Y+2bNPMtUwtTbQfl7llWlCtnjRRMjUlRTRY%0AN1D54XB//3CdI4Ey3A7MqM/HdXldzMw997w/8Obzefnh/swEGGOMAAAAANRaoK8LAAAAAC5UhGkA%0AAADAEmEaAAAAsESYBgAAACwRpgEAAABLhGkAAADAEmEaAAAAsESYBgAAACwRpgEAAABLhGkAAADA%0AEmEaAAAAsESYBgAAACwRpgEAAABLDXxdgKf++c9jqqgwvi7johAWFqKCgmJflwFUQW/Cn9Gf8Ff0%0ApvcEBgaoefMmtXrOBROmKyoMYdqL+F7CX9Gb8Gf0J/wVvek7LPMAAAAALBGmAQAAAEuEaQAAAMAS%0AYRoAAACwRJgGAAAALBGmAQAAAEuEaQAAAMASYRoAAACwRJgGAAAALBGmAQAAAEuEaQAAAMASYRoA%0AAACw1MDXBQAAUFe6d++knTt3+LqMSqKjY7RhQ5avywDgJYRpAMBFy5uhNXnGer2W0tNr8wG4OLDM%0AAwAAALBEmAYAAAAsEaYBAAAAS4RpAAAAwBJhGgAAALBEmAYAAAAsEaYBAAAAS7zP9AXCHz94QOLD%0ABwAAwKWNMH2B4IMHAAAA/A/LPAAAAABLhGkAAADAEmEaAAAAsESYBgAAACwRpgEAAABLhGkAAADA%0AEmEaAAAAsESYBgAAACwRpgEAAABLhGkAAADAEmEaAAAAsESYBgAAACwRpgEAAABLhGkAAADAUgNP%0ABu3du1cpKSk6evSomjVrprS0NLVu3brSmMcff1w5OTnu2zk5OZo7d6569eql2bNna8mSJQoPD5ck%0AdezYUampqd7bCgAAAMAHPArTqampGjFihBITE7Vq1SpNmTJFixYtqjQmPT3d/fXOnTt177336pZb%0AbnHfl5SUpAkTJnipbAAAAMD3alzmUVBQoOzsbMXHx0uS4uPjlZ2drcLCwrM+Z/ny5UpISFBwcLD3%0AKgUAAAD8TI1hOi8vTxEREXI4HJIkh8Oh8PBw5eXlVTu+rKxMq1ev1qBBgyrdv2bNGiUkJCg5OVlb%0AtmzxQukAAACAb3m0zKM21q1bp5YtWyomJsZ937Bhw/TAAw8oKChImzZt0tixY7V27Vo1b97c43nD%0AwkK8XeolzekM9XUJQLXoTfgz+hP+it70nRrDdGRkpPLz8+VyueRwOORyuXT48GFFRkZWO37FihVV%0Azko7nU731127dlVkZKR27dql2NhYjwstKChWRYXxeDzO7ciRIl+XAFThdIbSm/Br9Cf8EftO7wkM%0ADKj1Cdwal3mEhYUpJiZGGRkZkqSMjAzFxMSoRYsWVcYeOnRI//jHP5SQkFDp/vz8fPfXO3bs0IED%0AB9SmTZtaFQoAAAD4G4+WeUydOlUpKSmaN2+emjZtqrS0NEnS6NGjNX78eLVv316S9O6776pHjx66%0A7LLLKj1/5syZ2r59uwIDAxUUFKT09PRKZ6sBAACAC5FHYbpt27ZatmxZlfvnz59f6faDDz5Y7fNP%0Ah28AAADgYsInIAIAAACWCNMAAACAJcI0AAAAYIkwDQAAAFgiTAMAAACWCNMAAACAJa9/nDj+z0PP%0Ab9CxkpO+LqNayTPW+7qESpo0aqDZv+/u6zIAAABqhTBdh46VnNRrKT19XUYV/vixo/4W7gEAADzB%0AMg8AAADAEmEaAAAAsESYBgAAACwRpgEAAABLXIAIAPArvBOS53gnJMD3CNMAAL/COyF5zt/CPXAp%0AYpkHAAAAYIkwDQAAAFgiTAMAAACWCNMAAACAJcI0AAAAYIkwDQAAAFgiTAMAAACWCNMAAACAJcI0%0AAAAAYIkwDQAAAFgiTAMAAACWCNMAAACAJcI0AAAAYIkwDQAAAFgiTAMAAACWCNMAAACAJcI0AAAA%0AYIkwDQAAAFgiTAMAAACWCNMAAACAJcI0AAAAYIkwDQAAAFgiTAMAAACWCNMAAACAJcI0AAAAYIkw%0ADQAAAFgiTAMAAACWCNMAAACAJcI0AAAAYIkwDQAAAFgiTAMAAACWCNMAAACAJcI0AAAAYIkwDQAA%0AAFgiTAMAAACWCNMAAACApQaeDNq7d69SUlJ09OhRNWvWTGlpaWrdunWlMY8//rhycnLct3NycjR3%0A7lz16tVLLpdLTz31lD777DMFBARozJgxuuuuu7y6IQAAAEB98yhMp6amasSIEUpMTNSqVas0ZcoU%0ALVq0qNKY9PR099c7d+7Uvffeq1tuuUWStHr1au3fv18fffSRjh49qqSkJHXp0kVXXHGFFzcFAAAA%0AqF81LvMoKChQdna24uPjJUnx8fHKzs5WYWHhWZ+zfPlyJSQkKDg4WJK0du1a3XXXXQoMDFSLFi3U%0Au3dvffDBB17aBAAAAMA3agzTeXl5ioiIkMPhkCQ5HA6Fh4crLy+v2vFlZWVavXq1Bg0aVGmOli1b%0Aum9HRkbq0KFD51s7AAAA4FMeLfOojXXr1qlly5aKiYnx6rxhYSFena++OJ2hvi6hWv5Ylz/WhPpH%0AH0Dy3z7wx7r8sSbUP/rAd2oM05GRkcrPz5fL5ZLD4ZDL5dLhw4cVGRlZ7fgVK1ZUOit9eo6DBw+q%0AQ4cOkqqeqfZEQUGxKipMrZ7jD44cKfJ1CVU4naF+WZc/1oT65a+9ifrnj33gr/3pjzWhfvlrb16I%0AAgMDan0Ct8ZlHmFhYYqJiVFGRoYkKSMjQzExMWrRokWVsYcOHdI//vEPJSQkVLq/X79+WrZsmSoq%0AKlRYWKh169apb9++tSoUAAAA8Dcevc/01KlTtXjxYvXt21eLFy/WtGnTJEmjR4/Wtm3b3OPeffdd%0A9ejRQ5dddlml5ycmJuqKK65Qnz59NGTIEI0bN06tWrXy4mYAAAAA9c+jNdNt27bVsmXLqtw/f/78%0ASrcffPDBap/vcDjcARwAAAC4WPAJiAAAAIAlwjQAAABgyetvjYf/0/DajRq3ng+n8UTDa0Mk9fR1%0AGQAAALVCmK5Dpd9202sp/hcQ/fEtdJJnrJfifV0FAABA7bDMAwAAALDEmWkAgF9hiZznWCIH+B5h%0AGgDgV1gi5zmWyAG+xzIPAAAAwBJhGgAAALBEmAYAAAAsEaYBAAAAS4RpAAAAwBJhGgAAALDEW+MB%0AAPxO8oz1vi7hgtCkEYdxwNf4LQQA+BV/fI9p6VTA99faAPgOyzwAAAAAS5yZBgAAqGfdu3fSzp07%0AfF1GFdHRMdqwIcvXZVxQCNMAAAD1zJuBlSVIvsUyDwAAAMASYRoAAACwRJgGAAAALBGmAQAAAEuE%0AaQAAAMASYRoAAACwRJgGAAAALBGmAQAAAEuEaQAAAMASYRoAAACwRJgGAAAALBGmAQAAAEuEaQAA%0AAMASYRoAAACwRJgGAAAALDXwdQEAANSV7t07aefOHV6bL3zm+c8RHR2jDRuyzn8iAH6BMA0AuGh5%0AM7Q6naE6cqTIa/MBuDiwzAMAAACwRJgGAAAALBGmAQAAAEusma5jyTPW+7qEC0KTRrQiAAC48JBg%0A6tBrKT19XUK1kmes99vaAAAALiQs8wAAAAAsEaYBAAAAS4RpAAAAwBJhGgAAALBEmAYAAAAsEaYB%0AAAAAS4RpAAAAwBJhGgAAALBEmAYAAAAsEaYBAAAASx59nPjevXuVkpKio0ePqlmzZkpLS1Pr1q2r%0AjFu7dq1eeuklGWMUEBCgBQsW6PLLL9fs2bO1ZMkShYeHS5I6duyo1NRUr24IAAAAUN88CtOpqaka%0AMWKEEhMTtWrVKk2ZMkWLFi2qNGbbtm2aM2eOXn/9dTmdThUVFSk4ONj9eFJSkiZMmODd6gEAAAAf%0AqnGZR0FBgbKzsxUfHy9Jio+PV3Z2tgoLCyuNW7hwoZKTk+V0OiVJoaGhatiwYR2UDAAAAPiHGsN0%0AXl6eIiIi5HA4JEkOh0Ph4eHKy8urNG737t3Kzc3VyJEjdccdd2jevHkyxrgfX7NmjRISEpScnKwt%0AW7Z4eTMAAACA+ufRMg9PuFwu5eTkaMGCBSorK9OoUaPUsmVLJSUladiwYXrggQcUFBSkTZs2aezY%0AsVq7dq2aN2/u8fxhYSHeKhWSnM5QX5cAVIvehD+jP+Gv6E3fqTFMR0ZGKj8/Xy6XSw6HQy6XS4cP%0AH1ZkZGSlcS1btlS/fv0UHBys4OBg9erVS1u3blVSUpJ76Yckde3aVZGRkdq1a5diY2M9LrSgoFgV%0AFabmgfDIkSNFvi4BqMLpDKU34bfoT/gzetM7AgMDan0Ct8ZlHmFhYYqJiVFGRoYkKSMjQzExMWrR%0AokWlcfHx8dq4caOMMSovL1dmZqaio6MlSfn5+e5xO3bs0IEDB9SmTZtaFQoAAAD4G4+WeUydOlUp%0AKSmaN2+emjZtqrS0NEnS6NGjNX78eLVv314DBgzQt99+q/79+yswMFDdunXT4MGDJUkzZ87U9u3b%0AFRgYqKCgIKWnp1c6Ww0AAABciALMmVcJ+jGWeXhP8oz1ei2lp6/LAKrgz+jwZ/Qn/BXHde+pk2Ue%0AAAAAAKpHmAYAAAAsEaYBAAAAS157n2nUre7dO2nnzh1emy98pnfmiY6O0YYNWd6ZDAAA4AJDmL5A%0AeDOwchENAACAd7DMAwAAALDEmWkA58XbS5C8hSVIAID6QJgGcF68GVh5r1QAwIWGZR4AAACAJcI0%0AAAAAYIkwDQAAAFgiTAMAAACWCNMAAACAJcI0AAAAYIkwDQAAAFgiTAMAAACW+NAWAAAADzz0/AYd%0AKznp6zKqlTxjva9LqKJJowaa/fvuvi6jzhGmAQAAPHCs5KRffkqr0xmqI0eKfF1GFf4Y8OsCyzwA%0AAAAAS4RpAAAAwBJhGgAAALBEmAYAAAAsEaYBAAAAS7ybB3CJ8te3ePLHq78vlbd3AgDUHmEauET5%0A41s88fZOAIALDcs8AAAAAEuEaQAAAMASYRoAAACwRJgGAAAALBGmAQAAAEuEaQAAAMASYRoAAACw%0ARJgGAAAALBGmAQAAAEuEaQAAAMASHycOXKIaXrtR49Z/4OsyLggNrw2R5F8fvQ4A8A+EaeASVfpt%0AN72W4l8B0ekM1ZEjRb4uo4rkGeuleF9XAQDwRyzzAAAAACwRpgEAAABLhGkAAADAEmEaAAAAsESY%0ABgAAACwRpgEAAABLhGkAAADAEmEaAAAAsESYBgAAACwRpgEAAABLhGkAAADAEmEaAAAAsESYBgAA%0AACx5FKb37t2roUOHqm/fvho6dKh++OGHasetXbtWCQkJio+PV0JCgn766SdJksvl0rRp09S7d2/d%0AdtttWrZsmdc2AAAAAPCVBp4MSk1N1YgRI5SYmKhVq1ZpypQpWrRoUaUx27Zt05w5c/T666/L6XSq%0AqKhIwcHBkqTVq1dr//79+uijj3T06FElJSWpS5cuuuKKK7y/RQAAAEA9qfHMdEFBgbKzsxUfHy9J%0Aio+PV3Z2tgoLCyuNW7hwoZKTk+V0OiVJoaGhatiwoaRTZ6zvuusuBQYGqkWLFurdu7c++OADb28L%0AAAAAUK9qDNN5eXmKiIiQw+GQJDkcDoWHhysvL6/SuN27dys3N1cjR47UHXfcoXnz5skY456jZcuW%0A7rGRkZE6dOiQN7cDAAAAqHceLfPwhMvlUk5OjhYsWKCysjKNGjVKLVu2VFJSklfmDwsL8co8OMXp%0ADPV1CfAD/tgH/liT5L91oX7RB/DXHqAu36kxTEdGRio/P18ul0sOh0Mul0uHDx9WZGRkpXEtW7ZU%0Av379FBwcrODgYPXq1Utbt25VUlKSIiMjdfDgQXXo0EFS1TPVnigoKFZFhanVc1A9pzNUR44U+boM%0A+AF/6wN/7k1/rQv1x5/7E/XHH3vAn3vTX+s6m8DAgFqfwK1xmUdYWJhiYmKUkZEhScrIyFBMTIxa%0AtGhRaVx8fLw2btwoY4zKy8uVmZmp6OhoSVK/fv20bNkyVVRUqLCwUOvWrVPfvn1rVSgAAADgbzxa%0A5jF16lSlpKRo3rx5atq0qdLS0iRJo0eP1vjx49W+fXsNGDBA3377rfr376/AwEB169ZNgwcPliQl%0AJibqm2++UZ8+fSRJ48aNU6tWrepokwAAAID64VGYbtu2bbXvDT1//nz314GBgZo4caImTpxYZZzD%0A4dC0adPOo0wAAADA//AJiAAAAIAlwjQAAABgiTANAAAAWCJMAwAAAJYI0wAAAIAlwjQAAABgiTAN%0AAAAAWCJMAwAAAJYI0wAAAIAlwjQAAABgyaOPEwdwcUqesd7XJVwQmjRiVwlAanjtRo1b/4Gvy7hg%0ANLw2RFJPX5dR5zhCAJeo11L8bweXPGO9X9YFAJJU+m03v9xHOZ2hOnKkyNdlVJE8Y70U7+sq6h7L%0APAAAAABLhGkAAADAEmEaAAAAsESYBgAAACwRpgEAAABLhGkAAADAEmEaAAAAsESYBgAAACwRpgEA%0AAABLhGkAAADAEmEaAAAAsESYBgAAACwRpgEAAABLhGkAAADAEmEaAAAAsESYBgAAACwRpgEAAABL%0AhGkAAADAEmEaAAAAsESYBgAAACw18HUBAAAAF4rkGet9XcIFo0mjSyNmXhpbCQAAcJ5eS+np6xKq%0AlTxjvd/WdilgmQcAAABgiTANAAAAWCJMAwAAAJYI0wAAAIAlwjQAAABgiTANAAAAWCJMAwAAAJYI%0A0wAAAIAlwjQAAABgiTANAAAAWCJMAwAAAJYI0wAAAIAlwjQAAABgiTANAAAAWCJMAwAAAJYI0wAA%0AAIClBp4M2rt3r1JSUnT06FE1a9ZMaWlpat26daUxs2fP1pIlSxQeHi5J6tixo1JTUyVJKSkp+vzz%0Az9W8eXNJUr9+/fTggw96cTMAAACA+udRmE5NTdWIESOUmJioVatWacqUKVq0aFGVcUlJSZowYUK1%0Ac4wZM0Z33333+VULAAAA+JEal3kUFBQoOztb8fHxkqT4+HhlZ2ersLCwzosDAAAA/FmNYTovL08R%0AERFyOBySJIfDofDwcOXl5VUZu2bNGiUkJCg5OVlbtmyp9NiCBQuUkJCgsWPHavfu3V4qHwAAAPAd%0Aj5Z5eGLYsGF64IEHFBQUpE2bNmns2LFau3atmjdvrkceeUROp1OBgYFauXKlRo0apXXr1rkDuifC%0AwkK8VSokOZ2hvi4BqBa9CX9Gf8Jf0Zu+U2OYjoyMVH5+vlwulxwOh1wulw4fPqzIyMhK45xOp/vr%0Arl27KjIyUrt27VJsbKwiIiLcjyUlJemZZ57RoUOH9B//8R8eF1pQUKyKCuPxeJyd0xmqI0eKfF0G%0AUC16E/6KfSf8Gb3pHYGBAbU+gVvjMo+wsDDFxMQoIyNDkpSRkaGYmBi1aNGi0rj8/Hz31zt27NCB%0AAwfUpk2bKo999tlnCgwMrBSwAQAAgAuRR8s8pk6dqpSUFM2bN09NmzZVWlqaJGn06NEaP3682rdv%0Ar5kzZ2r79u0KDAxUUFCQ0tPT3WerJ0yYoIKCAgUEBCgkJEQvvfSSGjTw2goTAAAAwCc8SrRt27bV%0AsmXLqtw/f/5899enA3Z1Fi5cWPvKAAAAAD/HJyACAAAAllhrAeC8dO/eSTt37vDafOEzvTNPdHSM%0ANmzI8s5kAACcBWEawHnxZmDl3RIAABcalnkAAAAAlgjTAAAAgCXCNAAAAGCJMA0AAABYIkwDAAAA%0AlgjTAAAAgCXCNAAAAGCJMA0AAABYIkwDAAAAlgjTAAAAgCXCNAAAAGCJMA0AAABYIkwDAAAAlgjT%0AAAAAgCXCNAAAAGCJMA0AAABYIkwDAAAAlgjTAAAAgCXCNAAAAGCJMA0AAABYIkwDAAAAlgjTAAAA%0AgCXCNAAAAGCpga8LAAAAuNR0795JO3fu8Np84TO9M090dIw2bMjyzmSXCMI0AABAPfNmYHU6Q3Xk%0ASJHX5kPtsMwDAAAAsESYBgAAACwRpgEAAABLhGkAAADAEmEaAAAAsESYBgAAACwRpgEAAABLhGkA%0AAADAEmEaAAAAsESYBgAAACwRpgEAAABLhGkAAADAUgNfF+CpwMAAX5dwUeH7CX9Fb8Kf0Z/wV/Sm%0Ad9h8HwOMMaYOagEAAAAueizzAAAAACwRpgEAAABLhGkAAADAEmEaAAAAsESYBgAAACwRpgEAAABL%0AhGkAAADAEmEaAAAAsESYBgAAACwRps/w0EMPaevWrZKk2bNnKy0tzWtzT548WV9//fU5xyxcuFAF%0ABQXu22+++aYWLlxYq9dJSUlR9+7dlZiYqL59++rJJ59URUWFTcn1Ytu2bXrssce8Oufdd9+t3Nxc%0Ar855oftlb3fp0kVJSUnq27evBg0apNdff10ul8t6/vz8fN1zzz3nHOPtn/W4ceOUmJioxMREtWvX%0ATgkJCUpMTNR//dd/ee01fmnnzp363e9+V2fzXwqq68XExET169dPjz32mI4fP+7V18vKytKdd97p%0A1TnP9OOPP+rqq69292JiYqLee++9Onu9M/3ymHGmsrIy3XnnnSoqKqqXWvzJuY7lS5cu1W233ab9%0A+/crKytL7dq10yuvvOJ+3NN+8XR/9uOPP6pTp061fsxbysvL9cILL6hv375KSEhQUlKSZsyYofLy%0Acr3zzjsaP368118zMTFRJSUlkqTNmzcrPj5eSUlJyszM1OjRo7V///7zfo1HHnlEmzdvPu95vKWB%0ArwvwF998842OHz+uDh061Mn806dPr3HMokWLdPPNNyssLEySNHz4cKvXGjNmjO6++24VFxfrjjvu%0A0I033qj+/ftbzVUdl8slh8Phlbnat2+v5557zitznXbfffdpzpw5Xv3P0IWsut5OSkrShAkTJEm5%0Aubn6wx/+oNzcXP3xj3+0eo2IiAi98cYb5xzj7Z/13Llz3V+3a9dOb731lpo0aVLt2JMnT6pBg/Pf%0A3UVHR0uSvv76a910003nPd+l5ly9WFZWpvvuu0+LFy/WmDFjfFhl7YWGhmrVqlXWz7ftz18eM84U%0AHBysgQMHasGCBXUSmPzVuY7l8+fP18qVK7V48WJFREQoLy9PTqdTr7/+uoYNG6amTZt6/Dp1ceyy%0Ada5j8sSJE1VaWqoVK1YoJCREJ0+e1IoVK1RWVlZn9Zz5u7Bq1SolJSVp1KhRkqTOnTvXer7qfj/G%0AjBmj6dOna/HixedXrJcQpv9t6dKlio+Pr3HcsWPH9NRTT2nbtm2STv0PbPTo0ZKk77//XhMnTtSJ%0AEycUHR2t/fv368EHH1SPHj10zz33KDk5WT169NDSpUu1cOFCBQcHq6KiQs8//7w++ugjHT58WOPH%0Aj1fDhg313HPP6f3339fx48fdoefll19WRkaGAgIC1LhxYy1ZskSBgWf/40JISIiuueYaHTx40H3f%0Ap59+qpdeekllZWUKCgrSxIkTdf3110uSZs2apbVr16pZs2aKjY3VF198oXfeeUdZWVl66qmndO21%0A1yo7O1u///3v9Zvf/EbPPPOMcnJyVFpaqk6dOmnixIlyOByaM2eOMjIy1LBhQwUEBGjRokUKCgrS%0AhAkT9P3336tBgwZq06aNXnjhBWVlZSktLU3vvPOOJGnlypX661//Kkm68sor9ac//UlhYWF65513%0AlJGRoaZNm2rXrl0KDQ3V7Nmz5XQ6q2x3XFycnnjiCRUXFyskJMSTH/9FrabebtWqlaZPn66BAwfq%0A4YcfVmho6Dn7ZPny5Vq0aJEkKSgoSC+//LJKSko0aNAgZWVl6cSJE/X2sz6bffv2afjw4UpISFBW%0AVpZGjhypxMREzZw5U19//bXKysoUExOjqVOn6le/+pWKior09NNPa9euXSotLdXNN9+sCRMmVPv7%0ANWDAAC1btowwbeFcvRgcHKwbbrhBeXl57vsee+wx7d27V+Xl5bryyiv19NNP67LLLlNWVpaefvpp%0AXXfdddqyZYsCAgI0a9YstW3bVtL/7cuaNm2q2NjYSq/zyiuvuM8ct2/fXn/84x/VpEkTzZ49W3v2%0A7FFxcbF++OEHXXPNNRozZoxmzJihgwcP6rbbbnPviz21detWTZ8+XcePH1fjxo01efJkdejQQT/+%0A+KMGDRqkO++8U5mZmRoyZIgGDRqkWbNm6auvvlJZWZnatWunqVOnqkmTJh4fM379619Xev0BAwZo%0A0KBBl1SYPluPzZo1S5999pneeOMNtWjRwn1/eHi4brjhBs2fP7/aM81n2xf+cn+2ePFiLVq0SKGh%0AoYqLi9Pf/vY3ZWVlVXr9Tz/9VCdOnND06dMr7T9mzJihTZs2SZJSU1Pdj51rH/nee++pSZMm2rdv%0An5599ll9/PHHVY67hYWFWrdunT799FP3sbBBgwYaOnRole08cuSIHn30UR07dkylpaWKi4vT448/%0ALklat26dXnjhBQUGBsrlcumJJ55Qp06dqj3WN23aVO3atdPmzZv15ptv6v3331ejRo20evVqLV26%0AVP3799df/vIXRUVF6fDhw3rqqad08OBBlZaWasCAAXrggQckST179lT//v2VmZmpqKgoPf3005Xq%0AjYmJUUFBgX744Qe1bt26hq6oBwbGGGN69eplvv/+e/ftF1980cyYMaPKuPT0dPP444+biooKU1RU%0AZPr3728++eQTY4wxd9xxh1m5cqUxxpitW7ea6Ohos379emOMMXfffbf7644dO5r8/HxjjDGlpaXm%0A+PHjxhhjevToYXJycqqt4Z133jFDhgwxRUVFxhhjCgsLq92OCRMmmDfeeMMYY8xPP/1k+vXr596u%0Affv2VZrju+++M3FxccYYYz7++GOTkJBgjh07Zlwulxk3bpy54447jDHGZGZmmujoaLN582b360ya%0ANMm8++67xhhjXC6XeeSRR8zSpUvNP//5T3PjjTeaEydOGGOMKSoqMuXl5eajjz4yycnJ7ucfPXrU%0APffp18nJyTFdu3Z1f29mzZplHn74YWOMMStWrDA33XSTOXjwoDHGmMmTJ5uZM2dW+z0wxph77rnH%0AfPrpp2d9/FLiaW937NjRfPMPWNv/AAANjklEQVTNN+fsk8zMTNO7d29z+PBhY4wxxcXFpqSkxOTm%0A5prY2FhjjKn3n7UxxkRFRZni4mL37R9++MFERUWZDz74oNJ2v/zyy+7bzzzzjHnhhReMMad+b1av%0AXm2MOdXP48ePN8uXL6/2tfbv329uueWWc9aD6p2rF4uKisxdd91lPv/8c/fjBQUF7q9nzpxpnn32%0AWWPMqV66+uqrzfbt240xxsybN888+uijxphT+7L4+HhTXFxsTp48aX73u9+5++6TTz4xAwYMMEVF%0ARaaiosL84Q9/MOnp6e5abrvtNvPzzz+bkydPmoSEBJOcnGxKS0vNsWPHTOfOnc3evXurbFNubq6J%0AiYkxAwcOdP8rLCw0paWlJi4uzr09mzZtMnFxcaa0tNTk5uaaqKgos2bNGvc8c+fONXPnznXfTk9P%0Ad/e9p8eM6vTs2bPS9/xiV12PxcbGun/uZzq9Tzpy5Ijp3Lmzyc/Pr7SfqmlfeHrcjh07TLdu3dz9%0A+uSTT7r3h6d/1qeP/6tWrTJDhw6t9NjpY2lmZqa55ZZbTGlpaY37yOuvv97s27fPGGPOetxds2aN%0AGThw4Fm/VytWrDAPPfSQMcaYkpIS9z60rKys0jE0ISHBffw/efKkKSoqOutrGlN5f3xmJjGmcs/e%0Ad9995ssvvzTGnOrr4cOHm40bN7rHpaamnrV2Y4xJSUkxS5YsOeeY+sKZ6X87dOiQLr/88hrHffHF%0AF5o0aZICAgIUEhKiAQMG6IsvvtCNN96o7777TgkJCZJOnfFo165dtXN07txZKSkp6tGjh2699Va1%0AatWqxtf9+9//ruHDh7v/d9m8efOzjn3llVe0dOlS7d27V8OHD3efrfnss8+0f/9+jRw50j325MmT%0A+umnn5SVlaXbb79djRs3lnTqT6/z5s1zj/t//+//6YYbbnDfXr9+vbZu3aoFCxZIkkpKShQREaHQ%0A0FBdeeWVevzxx9WtWzfdeuutCgkJUXR0tHbv3q1p06YpNjZWt956a5W6s7KyFBcXp/DwcEnSsGHD%0AlJiY6H68Y8eOioyMlCRdd911+vzzz8/6PXA6ncrPzz/r45cST3vbGCPp3H3yySefKDEx0X2WuLpl%0AFfX9sz6bxo0bq2/fvu7b69ev14kTJ7RmzRpJp9aUXnPNNe7Htm/frvnz50s61c9XXnlltfNefvnl%0AOnz4sCoqKs75lyFUVV0vrly5Ups2bdK+ffvUrVu3Sn8GXrVqlVavXq3y8nIdP3680hmoNm3a6Oqr%0Ar5YkXX/99fr73/8u6VRv9e/f392bgwcPdu/LvvjiC/Xv39+9Hx0yZEilM17dunVTaGiopFNLh6Kj%0AoxUcHKzg4GC1adNG+/fvr/YsWHXLPHJychQUFKQuXbpIkm6++WYFBQVp7969atKkiRo2bKjbb7/d%0APX79+vUqLi7Whx9+KOlUf55eVmRzzDjt9L7w9HHgYlddj3Xo0EE7duzQhg0bql3yePnll2vIkCGa%0AN29epZ/JufaFZ/ryyy8VFxfnPuM9ePBgrV692v1448aN1aNHD0mnevXMJYhBQUEaOHCgJKlTp05q%0A1KiR9uzZo6+++qrGfeTpfdTZjru14XK5lJ6eri1btsgYo59++kk7d+5U9+7d1blzZz3zzDPq06eP%0AunfvrqioKLlcrvN6zePHj+vLL79UYWGh+75jx45p9+7d6tq1q6RTOeRcnE6nDh06VKvtrCuE6X9r%0A1KiRSktLz3uegICAGsfMmTNH27ZtU2Zmpn77299q6tSpiouLO+/XPu30muk9e/Zo+PDh6tatm3v+%0AW265Renp6bWe83TIPs0Yo3nz5lW7U3/77be1efNmZWZm6s4779Srr76q6OhoZWRkKDMzUxs2bNCs%0AWbMq7Ww80bBhQ/fXDofjnBfMlZaWVhp/KfOkt/fs2aPS0lJdddVV2rZtm3WfSKeWjdTnz/psquvZ%0AJ598Ur/5zW+qjDXG6OWXX1bLli1rnPd0bxGka6+6Xjy9ZvrIkSMaMWKElixZopEjR+rrr7/Wm2++%0AqbfeekstWrTQ6tWr9fbbb7ufFxwc7P46MDBQJ0+ePO/6ftl33ujDs/nVr35V6XhhjFFqaqo7fJ/p%0AfI4Zl9q+sLoe+/Wvf63HHnvMvW63ukA9atQo3X777e7/YJ92tn3h7t27Pa6pLnr1zBMZDoej2uPu%0A1VdfrX379ulf//qXLrvssnPOt2DBAv38889atmyZGjZsqCeeeML9fZw0aZJycnKUmZmphx9+WPff%0Af7+GDBly1mO9JyoqKhQQEKDly5crKCio2jG/3If/UmlpqZo1a+bR69U1jgb/FhUVpb1799Y4rkuX%0ALlqxYoWMMSouLtbatWt18803KyQkRP/5n/+pjIwMSdL27dv13XffVXn+yZMnlZubqw4dOmjMmDHq%0A2rWrduzYIenUL8fZrrzu0aOH3nzzTRUXF0uS/vnPf9ZY61VXXaXx48dr1qxZMsaoa9eu+uyzz7Rr%0A1y73mNNXPMfGxurDDz/UiRMnVFFRUePV6D179tQrr7ziPrgUFhYqNzdXxcXFKiwsVGxsrMaPH6+o%0AqCjt2rVLhw4dksPhUO/evTVx4kQVFhbq6NGjlebs1KmTPv30Ux05ckTSqVB+880317id+fn56tev%0AX6X7du/e7fEv9cWupt7+8ccfNXnyZPdfPs7VJ7feeqtWrVrlPjNzen3dmeryZ30+evbsqddee81d%0Ab3FxsfuAeLZ+lqTXX39dzz//vHue3bt3n/WvTji3c/Wi0+nU5MmT9dJLL6mkpEQ///yzQkJC1KxZ%0AM5WVlWnFihUevUbnzp3d15u4XK5Kz+vSpYvef/99FRcXyxij5cuX11nftWnTRuXl5crMzJR06qz4%0AyZMn1aZNm2rH9+zZUwsXLnS/C8Lp/qzNMWPr1q2699573bddLpdyc3MVFRVVJ9voj87WY9HR0Xr1%0A1Vc1ffp0rV27tsrjoaGhuv/++/XSSy+57zvXvvBMsbGx2rBhg/ss67vvvutxveXl5e6TDV9//bVK%0ASkp01VVX1WofebbjbuvWrdWzZ09NmTLFnR1cLpeWLVumY8eOVZqjqKhITqdTDRs2VH5+vj7++GP3%0AY3v27FG7du107733auDAgdq2bdtZX9NTISEhuvHGGyu9k0peXp57e6vTr1+/Sn9x9qfjPGem/61P%0Anz7auHFjpbepeeutt9x/EpaksWPHauzYsXryySfdyzkGDhyo7t27S5LS0tI0adIkvfLKK4qKilJU%0AVJT7T4anVVRUKCUlRUVFRQoICFBkZKT7ooff/va3mjRpkho1alTlKuGkpCTl5+dr6NChatCggRo3%0Abqy//e1vNZ4dGzp0qBYtWqSPP/5YvXv31rPPPqvJkyerpKRE5eXl6tixozp06KBevXppy5YtGjhw%0AoC677DJdf/31+te//nXWeSdNmqRnn31WiYmJCggIUFBQkCZNmqSgoCA99NBDKikpkTFGV199tfr0%0A6aPMzEz3NlVUVGjMmDGKiIjQDz/84J4zKipK//M//6Pk5GRJp85w/ulPfzrn9kmnwvSZV/oeOHDA%0APR+q7+2VK1fqiy++0IkTJxQSEqKEhAT3W9u1bt36rH3SqVMnjRkzRvfff78CAgIUHBysv/zlL5Ve%0ALycnp85+1ufjgQce0IsvvqjBgwdLOnWG6KGHHlLbtm31xBNPKD093d3PwcHBmjx5slq1aqXdu3fr%0Aqquucs+zceNG9enTp05rvVhV14tnuvXWW3XVVVfprbfe0siRI/Xee++pb9++at68uW666Sb3hd/n%0A0qNHD/3v//6vEhMT3Rcgnj4Ax8XFKScnR8OGDZMkXXvttXrwwQe9t4FnCA4O1osvvljpAsQXXnih%0A0lnKM40ZM0Zz5szR4MGDFRAQoICAAP33f/+3WrVq5fEx48CBA2rUqJF7zs2bN+u6666rchy6mJ2r%0Ax6Kjo/XXv/7V/faZv3wXlLvvvtt9cbV07n3hL+cdNWqUhg0bppCQEHXu3Nnj73mzZs20c+dOvfrq%0Aq5KkmTNnKjg4uFb7yOLi4mqPu9Kpixvnzp2rQYMGKSgoSBUVFYqLi6vSh/fcc48efvhhxcfHKyIi%0AotJfSJ577jnt27dPDodDTZs21fTp08/5mp7685//rGeeecadp5o0aaLp06dXe7H56ZMyp8+wHz9+%0AXN9//73Vu4PUCd8s1fY/RUVFJj4+3r2Y3kZxcbGpqKgwxhiza9cu07lzZ/fFVxeC0xdZuFwuk5KS%0AUuNFX/7itddec1/4aYwxf/7zn83bb7/tw4r8izd6+1I2fPhwc+zYMWPMqYtkEhISLqjfa39CL9at%0AJ5980nz11Vfu248++milCzovBb7qsTMvbnzxxRfNY489Vq+vf7H78MMPK12g++abb5pZs2b5sKLK%0AAoz591VH0KZNmxQREVHl7YU8tXHjRqWnp7sv5Hr44YfVu3dvb5ZYp8aNG6cDBw6opKRE11xzjaZN%0Am3ZBvrXc4sWLNWLECNa0nuF8exun7NmzRz/++KP7r1GoPXqxfpxeGmP7eQUXMl/02LRp07R582aV%0Al5e7zyJHRETU2+tfapYtW6YBAwbUuK66vhCmAQAAAEucugMAAAAsEaYBAAAAS4RpAAAAwBJhGgAA%0AALBEmAYAAAAsEaYBAAAAS/8fJUAuvHTWU/g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62792" y="1628800"/>
            <a:ext cx="8963547" cy="2651021"/>
            <a:chOff x="62792" y="1628800"/>
            <a:chExt cx="8963547" cy="2651021"/>
          </a:xfrm>
        </p:grpSpPr>
        <p:pic>
          <p:nvPicPr>
            <p:cNvPr id="2049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0" y="1628800"/>
              <a:ext cx="3043449" cy="24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4912" y="1628800"/>
              <a:ext cx="2965976" cy="24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238" y="1628800"/>
              <a:ext cx="2745101" cy="24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234912" y="4033600"/>
              <a:ext cx="296597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With 4 new quality category</a:t>
              </a:r>
              <a:endParaRPr lang="en-IN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792" y="4033600"/>
              <a:ext cx="306904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Without New quality category</a:t>
              </a:r>
              <a:endParaRPr lang="en-IN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5253" y="4033600"/>
              <a:ext cx="275108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With 3 New quality category</a:t>
              </a:r>
              <a:endParaRPr lang="en-IN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9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Model Evaluation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941350"/>
            <a:ext cx="8985396" cy="52959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</a:pPr>
            <a:r>
              <a:rPr lang="en-IN" sz="1800" b="1" dirty="0" smtClean="0"/>
              <a:t>Approach </a:t>
            </a:r>
            <a:r>
              <a:rPr lang="en-IN" sz="1800" b="1" dirty="0" smtClean="0"/>
              <a:t>5 </a:t>
            </a:r>
            <a:r>
              <a:rPr lang="en-IN" sz="1800" b="1" dirty="0" smtClean="0"/>
              <a:t>: </a:t>
            </a:r>
            <a:r>
              <a:rPr lang="en-US" sz="1800" dirty="0" smtClean="0"/>
              <a:t>Checking the Average CV mean accuracy</a:t>
            </a:r>
            <a:r>
              <a:rPr lang="en-IN" sz="1800" dirty="0" smtClean="0"/>
              <a:t>,</a:t>
            </a: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256032" lvl="1" indent="0">
              <a:spcBef>
                <a:spcPct val="20000"/>
              </a:spcBef>
              <a:buNone/>
            </a:pPr>
            <a:endParaRPr lang="en-IN" sz="1800" dirty="0"/>
          </a:p>
          <a:p>
            <a:pPr marL="493776" lvl="2" indent="0">
              <a:spcBef>
                <a:spcPct val="20000"/>
              </a:spcBef>
              <a:buNone/>
            </a:pPr>
            <a:endParaRPr lang="en-US" sz="1600" b="1" dirty="0"/>
          </a:p>
          <a:p>
            <a:pPr marL="779526" lvl="2" indent="-285750">
              <a:spcBef>
                <a:spcPct val="20000"/>
              </a:spcBef>
            </a:pPr>
            <a:endParaRPr lang="en-US" sz="1600" b="1" dirty="0" smtClean="0"/>
          </a:p>
          <a:p>
            <a:pPr marL="779526" lvl="2" indent="-285750">
              <a:spcBef>
                <a:spcPct val="20000"/>
              </a:spcBef>
            </a:pPr>
            <a:endParaRPr lang="en-US" sz="1600" b="1" dirty="0"/>
          </a:p>
          <a:p>
            <a:pPr marL="493776" lvl="2" indent="0">
              <a:spcBef>
                <a:spcPct val="20000"/>
              </a:spcBef>
              <a:buNone/>
            </a:pPr>
            <a:endParaRPr lang="en-US" sz="1600" b="1" dirty="0"/>
          </a:p>
          <a:p>
            <a:pPr marL="779526" lvl="2" indent="-285750">
              <a:spcBef>
                <a:spcPct val="20000"/>
              </a:spcBef>
            </a:pPr>
            <a:r>
              <a:rPr lang="en-US" sz="1600" b="1" dirty="0" smtClean="0"/>
              <a:t>Observation </a:t>
            </a:r>
            <a:r>
              <a:rPr lang="en-US" sz="1600" b="1" dirty="0" smtClean="0"/>
              <a:t>: </a:t>
            </a:r>
            <a:r>
              <a:rPr lang="en-US" sz="1600" dirty="0" smtClean="0"/>
              <a:t>We were able to achieve 96% accuracy for KNN and Logistic Regression after new categories were added.</a:t>
            </a:r>
          </a:p>
          <a:p>
            <a:pPr marL="779526" lvl="2" indent="-285750">
              <a:spcBef>
                <a:spcPct val="20000"/>
              </a:spcBef>
            </a:pPr>
            <a:endParaRPr lang="en-US" sz="1600" dirty="0"/>
          </a:p>
          <a:p>
            <a:pPr marL="779526" lvl="2" indent="-285750">
              <a:spcBef>
                <a:spcPct val="20000"/>
              </a:spcBef>
            </a:pPr>
            <a:endParaRPr lang="en-IN" sz="1000" dirty="0" smtClean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9" descr="data:image/png;base64,iVBORw0KGgoAAAANSUhEUgAAAk4AAAFBCAYAAACB5yC9AAAABHNCSVQICAgIfAhkiAAAAAlwSFlz%0AAAALEgAACxIB0t1+/AAAADl0RVh0U29mdHdhcmUAbWF0cGxvdGxpYiB2ZXJzaW9uIDMuMC4zLCBo%0AdHRwOi8vbWF0cGxvdGxpYi5vcmcvnQurowAAIABJREFUeJzt3Xt8z/X///H7+72DYqts1kKUxJbk%0AFGMN06wim4mFChXxKUlEGEpYah8kRKV8rSIqh61pCZVWmUUH6+Q0h82hbUZsbzu/X78/XLx/9tnK%0Aa2xm3K6Xi8tl79fh+Xy8nu+t973n87W9LIZhGAIAAMA5Wau6AAAAgOqC4AQAAGASwQkAAMAkghMA%0AAIBJBCcAAACTCE4AAAAmEZwAAABMIjgBuGADBw5Uu3btVFBQUNWlVJhvv/1WjzzyiFq3bq0OHTpo%0AwIAB+vLLL/XLL7+oVatWstlspc7p1auXli5dWmp7UlKSfHx89PTTT5fYvmPHDvn4+GjgwIGVdh3n%0AMn/+fPn4+Gj79u1VVgNQnRCcAFyQgwcPatu2bbJYLPryyy8rpY+ioqJKafefrFu3Ts8++6x69eql%0AhIQEbd68WSNHjtTXX3+tVq1aydvbW1988UWJc3bt2qU9e/aoR48eZbbp4eGhX375RcePH3dsW7Nm%0AjW6++ebKvJR/ZRiGYmJidN111ykmJuai92232y9qn0BFIDgBuCAxMTFq2bKlHnjggRIfvtu3b1dA%0AQICKi4sd2zZs2KDQ0FBJkt1u16JFixQcHKz27dvr2Wef1d9//y3pdBjz8fHRJ598oi5duujRRx+V%0AJI0cOVIBAQG688479cgjj2j37t2Oto8fP64nn3xSbdq0UZ8+fTRnzhw99NBDjv0pKSl6/PHH5efn%0Ap/vuu0/x8fFlXo9hGHr11Vc1fPhwPfjgg3J3d5fVapWfn58iIyMlqdS1nhmHwMBA1a5du8x2XVxc%0A1LVrV0e/xcXFio+Pd4yHmTo3bdqkXr16qU2bNgoMDNT8+fMd+86M2Zo1a9SlSxe1b99eb775Zpm1%0AnLFt2zZlZmZq0qRJio+PLzVj+PHHH6t79+5q3bq17r//fv3++++SpCNHjmjEiBHq0KGD2rdvr2nT%0Apkk6PXs1duzYUjWdCb4DBw7UnDlz1L9/f7Vs2VJpaWlatWqVo4+uXbtqxYoVJWrYuHGjwsLC1KZN%0AGwUHByshIUGff/65evfuXeK4JUuW6KmnnvrX6wUqhAEAFyA4ONhYunSp8euvvxrNmjUzMjMzHfu6%0Adu1qfPfdd47XzzzzjPH2228bhmEY0dHRxoMPPmgcOXLEyM/PN1544QVj9OjRhmEYRlpamtG0aVPj%0A+eefN2w2m5Gbm2sYhmF88sknRnZ2tpGfn29ERkYaPXv2dLQ9atQoY9SoUcapU6eM3bt3G507dzb6%0A9+9vGIZh2Gw2o3PnzsbKlSuNwsJC4/fffzf8/PyM3bt3l7qePXv2GE2bNjVSU1P/8ZoPHz5s3Hbb%0Abcbhw4cNwzCM4uJio1OnTsaGDRvKPH7Lli1Gp06djB9//NEIDw83DMMwNm3aZAwePNj4+OOPjQED%0ABpiqc8uWLcaOHTuM4uJi488//zT8/f0dfZ4Zs0mTJhm5ubnGn3/+adx+++3Gnj17/vE6IiIijJEj%0ARxoFBQWGn5+fsW7dOse++Ph4o2PHjsb27dsNu91u7N+/3zh48KBRVFRkhIaGGi+//LJhs9mMvLw8%0AY+vWrYZhGMa8efOMMWPGONo4U1NhYaFhGIYxYMAAIzAw0Ni1a5dRWFhoFBQUGF9//bVx4MABw263%0AG0lJSUaLFi2M3377zTAMw9i+fbvRpk0b47vvvjOKi4uNv/76y9izZ4+Rn59vtGvXrsS1hYWFlagf%0AqCzMOAE4b9u2bdPhw4fVvXt3NW/eXA0aNNDatWsd+3v06OF4nZOTo4SEBMdS1ooVKzR69GjdcMMN%0AcnV11YgRI/TFF1+UWJZ75plnVLNmTV111VWSpPDwcLm5ucnV1VXPPPOMduzYoezsbBUXF2v9+vV6%0A5plndPXVV+vWW29Vr169HO1s2rRJ9evXV58+feTs7KxmzZrpvvvu07p160pd05lZr+uvv/4fr7tu%0A3bry8/NTbGysJCkxMVEFBQUKDAz81/Fq06aNTpw4ob179yomJkZhYWEl9p+rzvbt28vHx0dWq1W+%0Avr7q0aOHfvjhhxJtjBgxQldddZV8fX3l6+urHTt2lFlLbm6u1q1bp9DQULm4uOi+++4rMYu2cuVK%0APfHEE2rRooUsFotuuukm1a9fX8nJycrIyNC4ceNUs2ZN1ahRQ23btv3X6z7bAw88oCZNmsjZ2Vku%0ALi7q0qWLGjZsKIvFIj8/PwUEBGjbtm2OGvr06aOAgABZrVZ5e3urcePGcnV1Vffu3fXpp59Kknbv%0A3q1Dhw7p7rvvNl0HcL4ITgDOW0xMjAICAuTh4SFJCgkJ0Zo1axz7Q0NDtWHDBhUUFGjDhg1q1qyZ%0A6tevL0k6fPiwnn76abVt21Zt27bV/fffL6vVqqysLMf5N9xwg+Pr4uJizZo1S8HBwWrTpo2CgoIk%0AnV6iO3bsmIqKilS3bl3H8Wd/fejQISUnJzv6atu2reLi4pSZmVnqmq677jpJUkZGxr9ee69evRzB%0AKTY2Vj169JCLi8s5x6xnz55atmyZkpKSdM8995TYd646t2/froEDB6pDhw668847tWLFihL3TElS%0AnTp1HF9fffXVOnXqVJl1bNiwQc7OzurcubOk0+/Vt99+q2PHjkk6vRzXsGHDUucdOXJE9erVk7Oz%0A8zmvtSxnvy+S9M0336hv377y8/NT27ZtlZCQ4Limf6pBOh3A4uLiZBiGYmNj1b17d7m6up5XTUB5%0AnN93PoArXl5enj7//HPZ7XYFBARIkgoKCnTy5Ent2LFDvr6+uvXWW1WvXj0lJCRo7dq1CgkJcZx/%0Aww03aMaMGbrzzjtLtX3w4EFJksVicWyLi4vTl19+qSVLlujGG29Udna22rVrJ8Mw5OHhIWdnZ/31%0A119q1KiRpNMfumfUrVtX7dq105IlS855Xbfccovq1q2r9evXa8iQIf943L333qupU6dqy5Yt2rBh%0Ag95///1zti1JYWFhuvfee9WrVy9dffXVJfadq84xY8ZowIABevfdd1WjRg29/PLLpYKTWTExMTp1%0A6pRjlsYwDBUWFiouLk6PPvqo6tatq9TU1FLn1a1bV0eOHFFRUVGp8HT11VcrLy/P8fro0aOlzj/7%0APS0oKNDIkSMVFRWlrl27ysXFRcOHD5dhGI6+yqpBklq1aiUXFxdt27ZNa9eu1axZs8o/CMB5YMYJ%0AwHnZuHGjnJyc9NlnnykmJkYxMTGKj49X27ZtSyz5hISE6L333tPWrVvVrVs3x/aHHnpIr7/+ug4d%0AOiRJOnbsmDZu3PiP/dlsNrm6uqp27drKzc3Va6+95tjn5OSke+65R2+88YZyc3OVkpLimA2SpC5d%0Aumj//v2KiYlRYWGhCgsLlZycrJSUlFL9WCwWTZgwQQsXLtSqVauUk5Mju92ubdu26YUXXnAcV7Nm%0ATXXr1k0TJ05UvXr1dMcdd5gatwYNGuiDDz7QqFGjSu07V502m03XXnutatSooeTk5BLLouWRnp6u%0AxMREvfXWW473LjY2VkOHDnWMW3h4uP7v//5Pv/32mwzD0IEDB3To0CG1aNFCXl5emj17tk6dOqX8%0A/Hz9+OOPkqTbbrtNW7du1eHDh5Wdna233377X+soKChQQUGBI/h+8803+v777x37w8PDtXr1aiUm%0AJsputys9Pb3Ee9arVy9NmzZNzs7O5VouBC4EwQnAeVmzZo169+6tevXqycvLy/HvkUceUVxcnONe%0ApZCQEG3dulUdOnRwLOlJ0qBBgxQUFKTBgwerdevW6tu3r5KTk/+xv169eqlevXrq1KmTevTooVat%0AWpXY/+KLLyo7O1sBAQEaN26cevTo4Vi6cXNz0+LFixUfH69OnTqpY8eOmjVr1j/+3alu3bppzpw5%0AWrVqlTp16qS77rpLc+fOVdeuXUvVdOjQoVL3Kp1L27Zt5e3tXWr7ueqcMmWK5s2bp9atW2vBggXq%0A3r17ufo9IzY2Vrfddps6duxY4r0bOHCgdu7cqV27dql79+568sknNWbMGLVp00ZPP/20Tpw4IScn%0AJ7311ls6cOCA7r77bnXu3Fmff/65JCkgIED333+/evbsqd69e5/zniM3NzdNnjxZo0aNUrt27bR2%0A7VrHEqwktWjRQq+88opjZnLAgAE6fPiwY39YWJh2796tnj17ntc4AOfDYpyZEwWAy8jMmTN19OhR%0ARUVFVXUpqCR5eXny9/ev8r+HhSsLM04ALgspKSnasWOHDMNQcnKyVq5cWerma1xeli9frjvuuIPQ%0AhIuKm8MBXBZsNpvGjBmjjIwMeXp6avDgwaWW1nD5CAoKkmEYWrBgQVWXgisMS3UAAAAmsVQHAABg%0AEsEJAADAJIITAACASdwcjhKOH7fJbue2t8rg6emmrKycqi7jssX4Vi7Gt/IxxpXrf8fXarWodu1a%0A5W6H4IQS7HaD4FSJGNvKxfhWLsa38jHGlasixpelOgAAAJMITgAAACYRnAAAAEwiOAEAAJhEcAIA%0AADCJ4AQAAGASwQkAAMAkghMAAIBJBCcAAACTCE4AAAAmEZwAAABMIjgBAACYZDEMgycKAgCAS1pe%0AfpGyT+ae9/leXu7KzMx2vLZaLfL0dCt3O87nXQEuS0Mi1yvj+Pl/YwIAUBniZocp+9yHVTqW6gAA%0AAEwiOAEAAJhEcAIAADCJ4AQAAGASwQkAAMAkghMAAIBJBCcAAACTCE4AAAAmEZwAAABMIjgBAACY%0ARHACAAAwieAEAABgEsEJAADAJIITAACASQQnAAAAkwhOAAAAJhGcAAAATCI4AQAAmERwAgAAMIng%0ABAAAYNI5g1NQUJB27dolScrNzdWQIUMUERGh559/XnfccYcOHz7sOHbChAlaunTpOTudO3eu4uPj%0Az3nc/PnzFRUVVe59FWXfvn16+umn1bVrV/Xu3Vv9+/fXxo0bJUkDBw7U119/XaH9ffnllyWuac6c%0AOerWrZsefvhh/frrrxozZkyF9gcAAMrH2eyBJ0+e1LBhw3THHXdo4sSJioiIkJeXl+bPn69XXnml%0AXJ0+++yz5S60MhQVFcnZuewhyMjI0IABA/T8889rwYIFkqTMzEx9//33lVZP165d1bVrV8frJUuW%0AaNOmTfLw8JAkzZ49u9xtFhcXy8nJqcJqBADgSmYqOGVlZWncuHEKCgrSyJEjHdv79++vpUuXas+e%0APbr11ltLnFNQUKA5c+Zo69atKigokI+Pj1566SXVqlVLEyZMUPPmzTVgwABlZ2dr4sSJ2r17t7y9%0AveXt7S1PT0+NHz9ekpSenq6hQ4cqLS1NDRs21Ny5c3X11VdLkg4fPqxBgwYpIyNDTZo00YwZM+Tu%0A7i6bzabIyEj9+uuvkqSwsDANHTpU0umZIl9fX23fvl3XXnutXn31VY0ZM0ZZWVmSJH9/f02cOFHL%0Ali1T+/bt1atXL8c1eXl5lXh9RlxcnN5//30VFhZKksaPHy9/f3/Z7XZNmzZNW7Zskaurq2rWrKkV%0AK1YoKyurzD5Xr16tTZs2ad68eXr44YeVn5+vRx99VB07dlSXLl0UFRWl1atXS5K++eYbvfnmmyoo%0AKJCLi4siIiLUqlUrJSUlKTIyUs2bN9cff/yhUaNG6e677zbzNgMAgHMwFZxGjRqlhx9+uERokqSa%0ANWvqP//5j+bMmeOYlTnj3Xfflbu7u1auXClJmjlzphYtWqTRo0eXOG7BggW65pprtG7dOv3999/q%0A3bu37rvvPsf+3377TStXrpS7u7uGDBmiuLg49e3bV5L0448/KiYmRnXq1FFERIQWLlyo8ePHa+HC%0AhbLb7YqLi5PNZlO/fv3UtGlTBQYGSpLS0tL04YcfytnZWdHR0WrYsKGio6MlSSdOnJAk/fHHHwoI%0ACDA1iB07dlRISIgsFov27t2rxx57TAkJCdqxY4eSkpIUHx8vq9XqaDsuLq7MPs/24YcfysfHRytW%0ArFCtWrWUlJTk2JeamqqFCxdq8eLFcnNz0+7duzV06FBt2rRJkrRnzx5NmzZNrVu3NlU/AAAwx1Rw%0ACgwMVHx8vPr37y9vb+8S+/r27aslS5Zo+/btJbZ/9dVXysnJ0RdffCHp9AyUr69vqbaTkpI0efJk%0ASdJ1112n4ODgEvs7duyoa665RpLUokULpaamOvZ16dJFderUkSSFh4crMjJSkpSYmKiJEyfKYrHI%0Azc1NPXr0UGJioiM4hYaGOpboWrZsqejoaEVFRcnPz08dO3Y0MyQlpKWlacyYMUpPT5ezs7OOHj2q%0AzMxMNWjQQEVFRZo0aZLat2/vmPm50D6//fZbpaam6pFHHnFsKyoq0tGjRyVJN910E6EJAHDZ8fJy%0Ar9LzJZPB6YknntDXX3+tQYMG6f333y8RnlxcXPTMM8/otddeU926dR3bDcPQlClT5O/vf0EF1qhR%0Aw/G1k5OT8vPzL6g96fRM2RmtW7fWmjVrtHnzZsXGxmrRokVavny5mjVr5ljqO5fnnntOEyZMUHBw%0AsOx2u1q2bKn8/Hx5eXnps88+U1JSkjZv3qxZs2ZpzZo1/9hneXTq1En//e9/S21PSUkpcX0AAFwu%0AMjOzz/tcLy/3EudbrRZ5erqVux3Tf47gP//5jx544AENGjRI6enpJfaFhobq2LFj+uGHHxzbgoKC%0AFB0drby8PElSTk6OUlJSSrXr5+en2NhYSadvQP/yyy9NF79p0yYdO3ZMkrR69Wp16NBB0ul7hlat%0AWiXDMJSTk6P4+HjdddddZbaRlpbmmJWKiIjQ77//LrvdrocffliJiYmKi4tzHJuVlaWYmJhSbWRn%0AZ+vGG2+UJK1atUoFBQWSpGPHjik3N1edOnXS2LFj5e7urrS0tH/s06yAgAB9++232r17t2NbcnKy%0A6fMBAMD5Mf1bdZL05JNPyjAMDRo0SPXr13dst1qteu655/Tkk086tg0bNkxvvPGGwsPDZbFYZLFY%0ANGLECDVu3LhEm08//bQiIiLUrVs3eXl5qXnz5nJzM5cA27Ztq9GjRys9PV233nqrJkyYIEkaPny4%0Apk+frtDQUElSz5491blz5zLb+OGHHxQdHS2r1Sq73a6pU6fKarXK29tbH3zwgWbNmqXXX39dNWvW%0AVM2aNR03mZ8tIiJCw4cP17XXXqtOnTrpuuuukyQdOXJEL7zwgoqKilRcXKzOnTurVatWWrNmTZl9%0AmnXzzTdr5syZmjRpkvLy8lRYWKg2bdqoRYsWptsAAADlZzEMw6jKAgoLC2W321WjRg3l5OTooYce%0AUkRExD/OEKFyDYlcr4zjuVVdBgAAJcTNDrsklurKNeNUGU6ePKmhQ4equLhY+fn5CgkJITQBAIBL%0AUpUHJ09PT8ffJgIAALiU8aw6AAAAkwhOAAAAJhGcAAAATCI4AQAAmERwAgAAMIngBAAAYBLBCQAA%0AwCSCEwAAgEkEJwAAAJMITgAAACYRnAAAAEwiOAEAAJhEcAIAADCJ4AQAAGASwQkAAMAkghMAAIBJ%0ABCcAAACTCE4AAAAmWQzDMKq6CAAAgH+Tl1+k7JO5532+l5e7MjOzHa+tVos8Pd3K3Y7zeVeAy1JW%0AVo7sdrJ0ZfjfH1pULMa3cjG+lY8xrh5YqgMAADCJ4AQAAGASwQkAAMAkghMAAIBJBCcAAACTCE4A%0AAAAmEZwAAABMIjgBAACYRHACAAAwieAEAABgEsEJAADAJB7yCwAALmkX+oBfiYf8opIMiVyvjOMX%0A9s0JAEBFipsdpkvl8ccs1QEAAJhEcAIAADCJ4AQAAGASwQkAAMAkghMAAIBJBCcAAACTCE4AAAAm%0AEZwAAABMIjgBAACYRHACAAAwieAEAABgEsEJAADAJIITAACASQQnAAAAkwhOAAAAJhGcAAAATCI4%0AAQAAmERwAgAAMIngBAAAYJJzVRfwT4KCguTq6ipXV1cVFhZq8ODBevDBByu0jwkTJqh58+YaMGBA%0AhbZ7xvz58/Xhhx/q+uuvd2xbtmyZ3NzcKqW/Mw4ePKjvv/9e/fr1q9R+AAC40lyywUmS5s2bp6ZN%0Am2rXrl3q3bu3OnfuLG9v76ouq1x69eql8ePHn9e5drtdFotFFoulXOcdOnRIH330EcEJAIAKdkkH%0ApzOaNm2qa665Runp6fL29tbOnTs1depU5ebmKj8/X3379tVjjz0m6fQskqurq/bv36+//vpLrVq1%0AUlRUlCwWi9LT0zVu3DhlZmaqfv36slr//0rl0aNHNWXKFKWmpkqShgwZol69ekk6PfsVGhqqLVu2%0AKD09XWPGjFFWVpbWrl2rEydOaMaMGWrXrl25rmnRokX69NNPJUl33HGHJk+erFq1amn+/PnavXu3%0AcnJydPjwYX300UfKysrSjBkzdPz4cRUWFurRRx9Vnz59lJubq/Hjx2vPnj1ydnZWo0aNNHfuXE2b%0ANk0HDx5UWFiYbrrpJs2bN68C3gUAAFAtgtOPP/6o2rVry9fXV5JUv359RUdHy9XVVTabTQ8++KA6%0Adeqkxo0bS5J2796t6OhoWSwWPfDAA9q8ebMCAgIUGRmpdu3aacSIEUpLS1PPnj3VqVMnSVJkZKSa%0ANGmiBQsWKCMjQ71791azZs3UtGlTSVJBQYE++ugjJScna9CgQXr++ee1cuVKxcfH67XXXtPy5cvL%0ArD0mJkabN2+WJLVp00ZTpkzRN998o08//VQrVqxQrVq1NH78eC1cuFDPP/+8JCk5OVmrV6+Wh4eH%0AioqK9Pjjj2vmzJlq3LixcnJy1KdPH7Vq1Up79+6VzWZTfHy8JOnEiROSpBdffFFRUVFavXp1Jb0j%0AAABcmS7p4DRy5EgZhqHU1FTNnTtXrq6ukqS8vDy99NJL2rlzpywWizIyMrRjxw5HcAoODlaNGjUk%0ASc2aNVNqaqoCAgKUlJSkyZMnS5IaNGggf39/R1+JiYmaMGGCJOn6669XYGCgkpKSHMHp/vvvlyTd%0Afvvtys3NVffu3SVJzZs3d8xSlaWspbrExETdf//9jnud+vbtqxkzZjj2d+7cWR4eHpKk/fv3KyUl%0ARc8995xjf2Fhofbu3StfX1+lpKRo6tSp8vPzU5cuXcozvAAAVBteXu6XRBuXdHA6c4/T559/roiI%0ACLVp00Z16tTRa6+9Ji8vL7366qtydnbW4MGDlZ+f7zjvTGiSJCcnJxUXF19wLWfadHJyKvHaarWq%0AqKjogts/W61atRxfG4ah2rVrKzY2tsxj165dqy1btighIUFz5sxRXFxchdYCAMClIDMz+4LO9/Jy%0AL9GG1WqRp2f5f1mrWvw5gu7duysgIEBvv/22JCk7O1s33HCDnJ2dtWvXLm3bts1UOx06dNCqVask%0ASWlpaUpMTHTs8/f318cffyxJyszM1DfffKMOHTpU8JX8/74+//xz5eTkyDAMrVy5UnfddVeZxzZq%0A1EhXXXWVYmJiHNtSUlKUk5Ojv/76S05OTgoODlZERISOHTumv//+W25ubsrJyamU2gEAuJJd0jNO%0AZxszZox69+6toUOH6qmnntK4ceO0cuVKNWrUyPSN2ZMmTdK4ceO0du1a3XjjjWrfvr1j3+TJk/Xi%0Aiy8qNDRUkjR27Fg1adKkUq4lMDBQO3fuVP/+/SWdXu576qmnyjzW2dlZb731lmbMmKHFixfLbrfL%0A09NTr7/+unbu3KnZs2dLOv0beMOGDZO3t7c8PT3VqFEjhYSE6JZbbuHmcAAAKojFMAyjqovApWNI%0A5HplHM+t6jIAAHCImx3GUh0AAEB1Q3ACAAAwieAEAABgEsEJAADAJIITAACASQQnAAAAkwhOAAAA%0AJhGcAAAATCI4AQAAmERwAgAAMIngBAAAYBLBCQAAwCSCEwAAgEkEJwAAAJMITgAAACYRnAAAAEwi%0AOAEAAJhEcAIAADCJ4AQAAGASwQkAAMAki2EYRlUXAQAA8E/y8ouUfTL3gtrw8nJXZma247XVapGn%0Ap1u523G+oCpw2cnKypHdTpauDP/7Q4uKxfhWLsa38jHG1QNLdQAAACYRnAAAAEwiOAEAAJhEcAIA%0AADCJ4AQAAGASwQkAAMAkghMAAIBJBCcAAACTCE4AAAAmEZwAAABMIjgBAACYxEN+AQBApamIB/RW%0ABB7yi0oxJHK9Mo5X/Tc4AODyEDc7TJfTo4tZqgMAADCJ4AQAAGASwQkAAMAkghMAAIBJBCcAAACT%0ACE4AAAAmEZwAAABMIjgBAACYRHACAAAwieAEAABgEsEJAADAJIITAACASQQnAAAAkwhOAAAAJhGc%0AAAAATCI4AQAAmERwAgAAMIngBAAAYBLBCQAAwCSCEwAAgEnOVV3AhQgKCpKrq6tcXV2Vm5urW2+9%0AVUOHDlWbNm3Ou83ly5crPz9fjz322D8eM3fuXDVp0kT333//efdzxs6dOzVu3DhJ0okTJ5STk6P6%0A9etLkvr27atHHnnkgvsAAAAVo1oHJ0maN2+emjZtKklav369hg0bpsWLF6tly5bn1d5DDz10zmOe%0AffbZ82q7LD4+PoqNjZUkrV69Wps2bdK8efPKPLa4uFhWq1UWi6XC+gcAAOZV++B0tnvvvVfJycla%0AvHix5s2bp4KCAs2ZM0dbt25VQUGBfHx89NJLL6lWrVrKzs7WjBkz9Ntvv8lisaht27Z68cUXNX/+%0AfJ06dUrjx4/XTz/9pOnTp8tut6uoqEhPPfWUQkJCNGHCBDVv3lwDBgyQzWZTZGSkfv31V0lSWFiY%0Ahg4dKkkaOHCgmjdvrl9++UUZGRnq3r27xo4dW65rmjNnjg4cOKATJ07oyJEjWrlypdLT0zVjxgwd%0AP35cRUVFGjx4sHr16iVJ+vnnn/Xaa6/JZrNJOh3yAgMDK3CUAQC4cl1WwUmSWrZsqa+++kqS9O67%0A78rd3V0rV66UJM2cOVOLFi3S6NGjNWPGDNWsWVOxsbGyWq06duxYqbbeeecdDRkyRCEhITIMQ9nZ%0A2aWOWbhwoex2u+Li4mSz2dSvXz81bdrUEVaOHDmiZcuWyWazKTg4WOHh4br55pvLdU3JyclatWqV%0AateurcLCQo0dO1avvfaaGjVXu+/fAAARwklEQVRqpJycHPXu3VutW7fWtddeq6lTp+rdd99VnTp1%0AlJ6ergcffFDx8fFyc3Mr50gCAFAxvLzcq7oESRVTx2UXnAzDcHz91VdfKScnR1988YUkqaCgQL6+%0AvpKkr7/+WqtXr5bVevr+eA8Pj1JttW/fXm+++aZSU1MVEBBQ5vJfYmKiJk6cKIvFIjc3N/Xo0UOJ%0AiYmO4NStWzdZrVa5u7urcePGSk1NLXdw6tKli2rXri1JSklJ0d69ezVq1CjH/qKiIqWkpMgwDB08%0AeFBDhgxx7LNYLEpLS9Ntt91Wrj4BAKgomZmlJx4uNi8v9xJ1WK0WeXqWf1LhsgtOv/76q5o0aSLp%0AdIiaMmWK/P39z6utxx57TEFBQdq8ebOmT5+ugIAAjR49ulxt1KhRw/G1k5OTiouLy11HzZo1S7yu%0AU6eO476os23cuFHNmjXT+++/X+4+AADAuV1Wf45g48aNWr58uQYPHizp9G/dRUdHKy8vT5KUk5Oj%0AlJQUSdLdd9+txYsXO2aoylqq27dvnxo2bKj+/ftr0KBBjvuYzubv769Vq1bJMAzl5OQoPj5ed911%0AV2Vdoho3biwnJyetXbvWsW3Pnj2y2Wxq06aNUlJStHXrVse+7du3V1otAABcaar9jNPIkSMdf46g%0AcePGWrRokWNJbdiwYXrjjTcUHh4ui8Uii8WiESNGqHHjxoqIiNCMGTMUEhIiJycn+fn5afLkySXa%0A/uCDD5SUlCQXFxe5urqW2i9Jw4cP1/Tp0xUaGipJ6tmzpzp37lxp1+vi4qK33npLM2bM0Ntvvy27%0A3a46depo7ty58vDw0MKFCzVz5kydPHlSRUVFatCggd5+++1KqwcAgCuJxTj7piBc8YZErlfG8dyq%0ALgMAcJmImx12Wd3jdFkt1QEAAFQmghMAAIBJBCcAAACTCE4AAAAmEZwAAABMIjgBAACYRHACAAAw%0AieAEAABgEsEJAADAJIITAACASQQnAAAAkwhOAAAAJhGcAAAATCI4AQAAmERwAgAAMIngBAAAYBLB%0ACQAAwCSCEwAAgEkEJwAAAJMshmEYVV0EAAC4POXlFyn7ZG5VlyEvL3dlZmY7XlutFnl6upW7HeeK%0ALArVX1ZWjux2snRl+N8fWlQsxrdyMb6VjzGuHliqAwAAMIngBAAAYBLBCQAAwCSCEwAAgEkEJwAA%0AAJMITgAAACYRnAAAAEwiOAEAAJhEcAIAADCJ4AQAAGASwQkAAMAkHvILAAAueRf6sGAe8otKMSRy%0AvTKOV/1TrAEAOFvc7DBdCo9AZqkOAADAJIITAACASQQnAAAAkwhOAAAAJhGcAAAATCI4AQAAmERw%0AAgAAMIngBAAAYBLBCQAAwCSCEwAAgEkEJwAAAJMITgAAACYRnAAAAEwiOAEAAJhEcAIAADCJ4AQA%0AAGASwQkAAMAkghMAAIBJBCcAAACTCE4AAAAmXVBwCgoK0q5duyqkkPT0dA0cOPBfjzl48KA++uij%0AEtuGDh2q1NTUcvXl4+Oj0NBQ9ezZU6Ghofryyy/LXe/FNHfuXMXHx1d1GQAAXPGcq7qAM7y9vfXB%0ABx/86zGHDh3SRx99pH79+jm2vfPOO+fV34oVK1SrVi198803GjVqlLZu3Spn54oZjqKiogprS5Ke%0AffbZCmsLAACcv0oJTsnJyXr55Zd16tQp1axZU5MmTVKLFi0kSUuXLtX7778vd3d3BQYGatmyZUpK%0AStLBgwfVp08fJSUlKTc3V+PHj9eePXvk7OysRo0aae7cuZo2bZoOHjyosLAw3XTTTZo3b56CgoL0%0A1ltvqWnTpkpPT1dkZKT2798vSQoJCdF//vOff621ffv2OnXqlE6ePCkPDw8VFBRozpw52rp1qwoK%0ACuTj46OXXnpJtWrVUnp6usaNG6ejR4+qQYMGkqSOHTtqwIABmjBhgpycnLRv3z7ZbDbFxsZq+/bt%0AmjVrlmw2myRp5MiR6tKli7KysjRmzBhlZWVJkvz9/TVx4kT99NNPmj59uux2u4qKivTUU08pJCRE%0AEyZMUPPmzTVgwADZbDZFRkbq119/lSSFhYVp6NChkqSBAweqefPm+uWXX5SRkaHu3btr7NixFf7+%0AAgBwparw4FRQUKCRI0fqlVdekb+/vzZv3qyRI0dq/fr12rt3r95++23FxsbKw8NDkZGRZbbx3Xff%0AyWazOZanTpw4IUl68cUXFRUVpdWrV5d53tixYxUYGKj58+dLko4dO3bOejds2KAOHTrIw8NDkvTu%0Au+/K3d1dK1eulCTNnDlTixYt0ujRoxUZGan27dtr+PDhOnTokEJDQ9WxY0dHW3/++aeWLl2qmjVr%0A6uTJk5oyZYoWLVqk66+/XhkZGQoPD9fatWsVFxenhg0bKjo6usT1vfPOOxoyZIhCQkJkGIays7NL%0A1btw4ULZ7XbFxcXJZrOpX79+atq0qQIDAyVJR44c0bJly2Sz2RQcHKzw8HDdfPPN5xwHAAAudV5e%0A7lV6vlQJwWnfvn1ycXGRv7+/JOmuu+6Si4uL9u3bpx9++EGBgYGOkBIeHq64uLhSbfj6+iolJUVT%0Ap06Vn5+funTpcs5+bTabfv75Zy1ZssSx7Uw/Zenfv79sNpuOHj2q9957z7H9q6++Uk5Ojr744gtJ%0Ap4Ogr6+vJCkpKUmTJ0+WJNWvX99xjWd069ZNNWvWlCT9/PPPOnjwoGM2SJIsFosOHDigli1bKjo6%0AWlFRUfLz83OEr/bt2+vNN99UamqqAgIC1LJly1J1JyYmauLEibJYLHJzc1OPHj2UmJjoCE7dunWT%0A1WqVu7u7GjdurNTUVIITAOCykJlZekLBLC8v9xLnW60WeXq6lbudS+Yep7M1aNBAa9eu1ZYtW5SQ%0AkKA5c+aUGbAuxJl7nBYvXqznnntO69atU40aNWQYhqZMmVIqFJlxJjRJkmEY8vHx0bJly8o8ds2a%0ANdq8ebNiY2O1aNEiLV++XI899piCgoK0efNmTZ8+XQEBARo9enS5aqhRo4bjaycnJxUXF5f7OgAA%0AQNkq/M8RNGrUSIWFhdqyZYuk0zMkRUVFatSokfz8/JSQkOBYQluzZk2Zbfz1119ycnJScHCwIiIi%0AdOzYMf39999yc3NTTk5OmefUqlVLrVu3dix/SeaW6gYPHixPT08tX75c0unfFIyOjlZeXp4kKScn%0ARykpKZIkPz8/R81HjhxxXGNZWrdurQMHDpQ4Jjk5WYZhKC0tzTFbFBERod9//112u1379u1Tw4YN%0A1b9/fw0aNMhxH9PZ/P39tWrVKhmGoZycHMXHx+uuu+4653UCAIALd8EzTo8//ricnJwcr+Pi4jRv%0A3rwSN4fPnTtXrq6u8vX11RNPPKH+/fvLzc1NHTp0kLt76fXGnTt3avbs2ZIku92uYcOGydvbW56e%0AnmrUqJFCQkJ0yy23aN68eSXOmzVrlqZOnaqQkBBZrVaFhIRo2LBh/1q/xWLR+PHjNXr0aPXv31/D%0Ahg3TG2+8ofDwcFksFlksFo0YMUKNGzfWpEmTNG7cOMXFxenGG29UixYt5OZW9jTftddeq4ULF2rm%0AzJmaMWOGCgsL1aBBA7311lv64YcfFB0dLavVKrvdrqlTp8pqteqDDz5QUlKSXFxc5Orq6lgWPNvw%0A4cM1ffp0hYaGSpJ69uypzp07//ubBAAAKoTFMAzjYnaYk5PjCBvz58/XgQMHNGvWrItZwnnLy8uT%0As7OznJ2dHTd7R0dH65Zbbqnq0irMkMj1yjieW9VlAABQQtzssCvzHqfZs2frp59+cszATJs27WKX%0AcN7279+v8ePHyzAMFRUVacSIEZdVaAIAAP/uogenKVOmXOwuK4yvr69iY2OrugwAAFBFeFYdAACA%0ASQQnAAAAkwhOAAAAJhGcAAAATCI4AQAAmERwAgAAMIngBAAAYBLBCQAAwCSCEwAAgEkEJwAAAJMI%0ATgAAACYRnAAAAEwiOAEAAJhEcAIAADCJ4AQAAGASwQkAAMAkghMAAIBJFsMwjKouAgAA4N/k5Rcp%0A+2TueZ/v5eWuzMxsx2ur1SJPT7dyt+N83hXgspSVlSO7nSxdGf73hxYVi/GtXIxv5WOMqweW6gAA%0AAEwiOAEAAJhEcAIAADCJ4AQAAGASwQkAAMAkghMAAIBJBCcAAACTCE4AAAAmEZwAAABMIjgBAACY%0ARHACAAAwieAEAABgEsEJAADAJOeqLgCXFqvVUtUlXNYY38rF+FYuxrfyMcaV6+zxPd+xthiGYVRU%0AQQAAAJczluoAAABMIjgBAACYRHACAAAwieAEAABgEsEJAADAJIITAACASQQnAAAAkwhOAAAAJhGc%0AAAAATCI4XWH27dunfv366b777lO/fv20f//+UscUFxdr6tSpCg4O1j333KNPPvnk4hdaTZkZ3wUL%0AFqhHjx4KDQ1V79699e233178QqspM+N7xt69e9WyZUtFRUVdvAIvA2bHOD4+XqGhoQoJCVFoaKiO%0AHj16cQutpsyMb1ZWloYNG6bQ0FB1795dL730koqKii5+sdVMVFSUgoKC5OPjo127dpV5TIV8vhm4%0AogwcONCIiYkxDMMwYmJijIEDB5Y6Zs2aNcbgwYON4uJiIysry+jUqZORlpZ2sUutlsyMb0JCgnHq%0A1CnDMAzjzz//NO68804jNzf3otZZXZkZX8MwjKKiImPAgAHGc889Z7z66qsXs8Rqz8wYJycnG927%0AdzcyMjIMwzCMkydPGnl5eRe1zurKzPhGRkY6vm8LCgqM8PBw47PPPruodVZHW7duNQ4fPmzcfffd%0Axs6dO8s8piI+35hxuoJkZWXpjz/+UEhIiCQpJCREf/zxh44dO1biuPj4eD344IOyWq3y8PBQcHCw%0A1q1bVxUlVytmx7dTp066+uqrJUk+Pj4yDEN///33Ra+3ujE7vpK0aNEidenSRTfffPNFrrJ6MzvG%0A0dHRGjx4sLy8vCRJ7u7uqlGjxkWvt7oxO74Wi0U2m012u10FBQUqLCyUt7d3VZRcrbRt21Z169b9%0A12Mq4vON4HQFOXLkiLy9veXk5CRJcnJy0vXXX68jR46UOq5evXqO13Xr1tVff/11UWutjsyO79li%0AYmLUsGFD3XDDDRerzGrL7Pju2LFD3333nR577LEqqLJ6MzvGKSkpSktL0yOPPKIHHnhACxculMHz%0A4s/J7PgOHz5c+/btU8eOHR3/7rzzzqoo+bJTEZ9vBCegivzwww+aO3euZs+eXdWlXDYKCwv1wgsv%0AaOrUqY4PJ1S84uJi7dy5U0uWLNEHH3yghIQExcbGVnVZl41169bJx8dH3333nRISErRt2zZm/S8h%0ABKcrSN26dZWenq7i4mJJp//jl5GRUWpqs27dujp8+LDj9ZEjR5gRMcHs+ErSzz//rOeff14LFizQ%0ALbfccrFLrZbMjG9mZqZSU1M1bNgwBQUF6b333tPHH3+sF154oarKrlbMfg/Xq1dP3bp1k6urq9zc%0A3NS1a1clJydXRcnVitnxXbp0qXr27Cmr1Sp3d3cFBQUpKSmpKkq+7FTE5xvB6Qri6emp2267TWvX%0ArpUkrV27Vrfddps8PDxKHNetWzd98sknstvtOnbsmDZu3Kj77ruvKkquVsyOb3JyskaPHq158+bp%0A9ttvr4pSqyUz41uvXj0lJSXpq6++0ldffaVHH31Uffv21fTp06uq7GrF7PdwSEiIvvvuOxmGocLC%0AQm3ZskW+vr5VUXK1YnZ8b7zxRiUkJEiSCgoKlJiYqCZNmlz0ei9HFfH5ZjFYmL6ipKSkaMKECTp5%0A8qSuueYaRUVF6ZZbbtHQoUM1cuRI3XHHHSouLta0adP0/fffS5KGDh2qfv36VXHl1YOZ8e3Tp48O%0AHTpU4mbP//73v/Lx8anCyqsHM+N7tvnz5+vUqVMaP358FVVc/ZgZY7vdrqioKCUkJMhqtapjx44a%0AP368rFb+X/xczIxvamqqpkyZoqNHj6q4uFjt27fXpEmT5OzsXNXlX9IiIyO1fv16HT16VLVr19Z1%0A112nzz77rMI/3whOAAAAJvG/BwAAACYRnAAAAEwiOAEAAJhEcAIAADCJ4AQAAGASwQkAAMAkghMA%0AAIBJBCcAAACT/h8LjiASlbdZc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55575" y="1841056"/>
            <a:ext cx="8857634" cy="2007829"/>
            <a:chOff x="155575" y="1841056"/>
            <a:chExt cx="8857634" cy="2007829"/>
          </a:xfrm>
        </p:grpSpPr>
        <p:grpSp>
          <p:nvGrpSpPr>
            <p:cNvPr id="5" name="Group 4"/>
            <p:cNvGrpSpPr/>
            <p:nvPr/>
          </p:nvGrpSpPr>
          <p:grpSpPr>
            <a:xfrm>
              <a:off x="155575" y="1844824"/>
              <a:ext cx="8857634" cy="2004061"/>
              <a:chOff x="155575" y="1844824"/>
              <a:chExt cx="8857634" cy="2004061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75" y="1844824"/>
                <a:ext cx="3006007" cy="17445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8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7527" y="1844824"/>
                <a:ext cx="2808312" cy="17445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237982" y="3589332"/>
                <a:ext cx="2827857" cy="246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With 4 new quality category</a:t>
                </a:r>
                <a:endParaRPr lang="en-IN" sz="1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5575" y="3589332"/>
                <a:ext cx="3006007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Without New quality category</a:t>
                </a:r>
                <a:endParaRPr lang="en-IN" sz="1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57303" y="3602664"/>
                <a:ext cx="2855906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With 3 New quality category</a:t>
                </a:r>
                <a:endParaRPr lang="en-IN" sz="1000" dirty="0"/>
              </a:p>
            </p:txBody>
          </p:sp>
        </p:grpSp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303" y="1841056"/>
              <a:ext cx="2855906" cy="17445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7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633603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Model Evaluation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692696"/>
            <a:ext cx="8985396" cy="43204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</a:pPr>
            <a:r>
              <a:rPr lang="en-IN" sz="1800" b="1" dirty="0" smtClean="0"/>
              <a:t>Approach </a:t>
            </a:r>
            <a:r>
              <a:rPr lang="en-IN" sz="1800" b="1" dirty="0" smtClean="0"/>
              <a:t>5 </a:t>
            </a:r>
            <a:r>
              <a:rPr lang="en-IN" sz="1800" b="1" dirty="0" smtClean="0"/>
              <a:t>: </a:t>
            </a:r>
            <a:r>
              <a:rPr lang="en-US" sz="1800" dirty="0" smtClean="0"/>
              <a:t>Checking the confusion matrix first without new category for quality and then with 4 new category for quality(1-Poor, 2-Average, 3 – Good and 4 Excellent) and finally with 3 new category</a:t>
            </a: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5661248"/>
            <a:ext cx="9000741" cy="8640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</a:pPr>
            <a:r>
              <a:rPr lang="en-US" sz="1300" b="1" dirty="0" smtClean="0"/>
              <a:t>Observation </a:t>
            </a:r>
            <a:r>
              <a:rPr lang="en-US" sz="1300" b="1" dirty="0"/>
              <a:t>: </a:t>
            </a:r>
            <a:r>
              <a:rPr lang="en-IN" sz="1300" dirty="0" smtClean="0"/>
              <a:t>The accuracy increased when the quality was categorised into 3 new categories as Poor, Good and Excellent. </a:t>
            </a:r>
          </a:p>
          <a:p>
            <a:pPr marL="541782" lvl="1" indent="-285750">
              <a:spcBef>
                <a:spcPct val="20000"/>
              </a:spcBef>
            </a:pPr>
            <a:r>
              <a:rPr lang="en-IN" sz="1300" dirty="0" smtClean="0"/>
              <a:t>By </a:t>
            </a:r>
            <a:r>
              <a:rPr lang="en-IN" sz="1300" dirty="0"/>
              <a:t>looking at all the matrices, we can say </a:t>
            </a:r>
            <a:r>
              <a:rPr lang="en-IN" sz="1300" dirty="0"/>
              <a:t>that </a:t>
            </a:r>
            <a:r>
              <a:rPr lang="en-IN" sz="1300" dirty="0" smtClean="0"/>
              <a:t>KNN and Logistic Regression has </a:t>
            </a:r>
            <a:r>
              <a:rPr lang="en-IN" sz="1300" dirty="0"/>
              <a:t>a higher chance in **correctly predicting </a:t>
            </a:r>
            <a:r>
              <a:rPr lang="en-IN" sz="1300" dirty="0" smtClean="0"/>
              <a:t>all the new quality </a:t>
            </a:r>
            <a:r>
              <a:rPr lang="en-IN" sz="1300" dirty="0"/>
              <a:t>class correctly** </a:t>
            </a:r>
            <a:endParaRPr lang="en-US" sz="1300" dirty="0"/>
          </a:p>
          <a:p>
            <a:pPr marL="779526" lvl="2" indent="-285750">
              <a:spcBef>
                <a:spcPct val="20000"/>
              </a:spcBef>
            </a:pPr>
            <a:endParaRPr lang="en-IN" sz="1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61138" y="1267726"/>
            <a:ext cx="8743207" cy="4183479"/>
            <a:chOff x="261138" y="1267726"/>
            <a:chExt cx="8743207" cy="418347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38" y="1267726"/>
              <a:ext cx="4310862" cy="19536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358" y="1267726"/>
              <a:ext cx="4346383" cy="1958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339368" y="3231741"/>
              <a:ext cx="166497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With 4 new quality category</a:t>
              </a:r>
              <a:endParaRPr lang="en-IN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0800000" flipV="1">
              <a:off x="273053" y="3231266"/>
              <a:ext cx="123763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Without New quality category</a:t>
              </a:r>
              <a:endParaRPr lang="en-IN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43808" y="5204984"/>
              <a:ext cx="299864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With 3 New quality category</a:t>
              </a:r>
              <a:endParaRPr lang="en-IN" sz="1000" dirty="0"/>
            </a:p>
          </p:txBody>
        </p: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750" y="3244120"/>
              <a:ext cx="5258763" cy="19327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00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633603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Model Evaluation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692696"/>
            <a:ext cx="8985396" cy="43204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</a:pPr>
            <a:r>
              <a:rPr lang="en-IN" sz="1800" b="1" dirty="0" smtClean="0"/>
              <a:t>Approach </a:t>
            </a:r>
            <a:r>
              <a:rPr lang="en-IN" sz="1800" b="1" dirty="0" smtClean="0"/>
              <a:t>5 </a:t>
            </a:r>
            <a:r>
              <a:rPr lang="en-IN" sz="1800" b="1" dirty="0" smtClean="0"/>
              <a:t>: </a:t>
            </a:r>
            <a:r>
              <a:rPr lang="en-US" sz="1800" dirty="0" smtClean="0"/>
              <a:t>Using the Grid Search we find that the Logistic and Random  Forrest provide a 96% accuracy and below are the best  parameters .</a:t>
            </a: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279" y="5805264"/>
            <a:ext cx="8857117" cy="864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</a:pPr>
            <a:endParaRPr lang="en-US" sz="1300" b="1" dirty="0" smtClean="0"/>
          </a:p>
          <a:p>
            <a:pPr marL="541782" lvl="1" indent="-285750">
              <a:spcBef>
                <a:spcPct val="20000"/>
              </a:spcBef>
            </a:pPr>
            <a:r>
              <a:rPr lang="en-US" sz="1300" b="1" dirty="0" smtClean="0"/>
              <a:t>Observation </a:t>
            </a:r>
            <a:r>
              <a:rPr lang="en-US" sz="1300" b="1" dirty="0"/>
              <a:t>: </a:t>
            </a:r>
            <a:r>
              <a:rPr lang="en-US" sz="1300" dirty="0" smtClean="0"/>
              <a:t>Though the accuracy is 96% for Random Forrest , KNN and </a:t>
            </a:r>
            <a:r>
              <a:rPr lang="en-US" sz="1300" b="1" dirty="0" smtClean="0"/>
              <a:t>Logistic Regression </a:t>
            </a:r>
            <a:r>
              <a:rPr lang="en-US" sz="1300" dirty="0" smtClean="0"/>
              <a:t>we choose  KNN over Random Forrest  and Logistic Regression because of its simplicity.</a:t>
            </a:r>
            <a:endParaRPr lang="en-US" sz="1300" dirty="0"/>
          </a:p>
          <a:p>
            <a:pPr marL="779526" lvl="2" indent="-285750">
              <a:spcBef>
                <a:spcPct val="20000"/>
              </a:spcBef>
            </a:pPr>
            <a:endParaRPr lang="en-IN" sz="10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649375" y="1124744"/>
            <a:ext cx="6104199" cy="4674358"/>
            <a:chOff x="1763688" y="1163042"/>
            <a:chExt cx="6104199" cy="467435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" t="29852" r="49547" b="6249"/>
            <a:stretch/>
          </p:blipFill>
          <p:spPr bwMode="auto">
            <a:xfrm>
              <a:off x="1763688" y="1163042"/>
              <a:ext cx="6104199" cy="46743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1877999" y="4905164"/>
              <a:ext cx="5875575" cy="8280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2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633603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Model Evaluation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658" y="692696"/>
            <a:ext cx="8483738" cy="43204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</a:pPr>
            <a:r>
              <a:rPr lang="en-IN" sz="1800" b="1" dirty="0" smtClean="0"/>
              <a:t>Approach </a:t>
            </a:r>
            <a:r>
              <a:rPr lang="en-IN" sz="1800" b="1" dirty="0" smtClean="0"/>
              <a:t>5 </a:t>
            </a:r>
            <a:r>
              <a:rPr lang="en-IN" sz="1800" b="1" dirty="0" smtClean="0"/>
              <a:t>: </a:t>
            </a:r>
            <a:r>
              <a:rPr lang="en-US" sz="1800" dirty="0" smtClean="0"/>
              <a:t>Using the Grid Search we find that the KNN provide a 96% accuracy and below is the confusion matrix results.</a:t>
            </a: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6883" y="3861048"/>
            <a:ext cx="8857117" cy="23042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</a:pPr>
            <a:r>
              <a:rPr lang="en-US" sz="1300" b="1" dirty="0" smtClean="0"/>
              <a:t>Observation </a:t>
            </a:r>
            <a:r>
              <a:rPr lang="en-US" sz="1300" b="1" dirty="0"/>
              <a:t>: </a:t>
            </a:r>
            <a:r>
              <a:rPr lang="en-US" sz="1300" dirty="0" smtClean="0"/>
              <a:t>Though the accuracy is 96% for both Random Forrest and </a:t>
            </a:r>
            <a:r>
              <a:rPr lang="en-US" sz="1300" b="1" dirty="0" smtClean="0"/>
              <a:t>Logistic Regression </a:t>
            </a:r>
            <a:r>
              <a:rPr lang="en-US" sz="1300" dirty="0" smtClean="0"/>
              <a:t>we choose  Logistic Regression over Random Forrest because of its simplicity.</a:t>
            </a:r>
            <a:endParaRPr lang="en-US" sz="1300" dirty="0"/>
          </a:p>
          <a:p>
            <a:pPr marL="779526" lvl="2" indent="-285750">
              <a:spcBef>
                <a:spcPct val="20000"/>
              </a:spcBef>
            </a:pPr>
            <a:endParaRPr lang="en-IN" sz="1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02136" y="1366932"/>
            <a:ext cx="8418420" cy="2181726"/>
            <a:chOff x="302136" y="1366932"/>
            <a:chExt cx="8418420" cy="2181726"/>
          </a:xfrm>
        </p:grpSpPr>
        <p:pic>
          <p:nvPicPr>
            <p:cNvPr id="6145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13" y="1370737"/>
              <a:ext cx="2750982" cy="1931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46" y="1366932"/>
              <a:ext cx="2750981" cy="1931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1373595"/>
              <a:ext cx="2708396" cy="19288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02136" y="3302437"/>
              <a:ext cx="277805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KNN</a:t>
              </a:r>
              <a:endParaRPr lang="en-IN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67808" y="3302437"/>
              <a:ext cx="276452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Random Forrest</a:t>
              </a:r>
              <a:endParaRPr lang="en-IN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98513" y="3298632"/>
              <a:ext cx="2708396" cy="2500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Logistic Regression</a:t>
              </a:r>
              <a:endParaRPr lang="en-IN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8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Summary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658" y="941350"/>
            <a:ext cx="8229600" cy="56560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/>
              <a:t>Based on the data available we try the following approaches to see if the model built on these gives a good accuracy.</a:t>
            </a:r>
          </a:p>
          <a:p>
            <a:pPr marL="541782" lvl="1" indent="-285750">
              <a:spcBef>
                <a:spcPct val="20000"/>
              </a:spcBef>
            </a:pPr>
            <a:r>
              <a:rPr lang="en-IN" sz="1200" dirty="0"/>
              <a:t>Check a Model which </a:t>
            </a:r>
            <a:r>
              <a:rPr lang="en-IN" sz="1200" dirty="0" smtClean="0"/>
              <a:t>doesn't </a:t>
            </a:r>
            <a:r>
              <a:rPr lang="en-IN" sz="1200" dirty="0"/>
              <a:t>includes type information, keep the outliers, </a:t>
            </a:r>
            <a:r>
              <a:rPr lang="en-IN" sz="1200" dirty="0" smtClean="0"/>
              <a:t>doesn't </a:t>
            </a:r>
            <a:r>
              <a:rPr lang="en-IN" sz="1200" dirty="0"/>
              <a:t>scale data nor add any weights (due to imbalance data) and see if the KNN, Logistic Regression or Decision Tree provide good accuracy.</a:t>
            </a:r>
          </a:p>
          <a:p>
            <a:pPr marL="541782" lvl="1" indent="-285750">
              <a:spcBef>
                <a:spcPct val="20000"/>
              </a:spcBef>
            </a:pPr>
            <a:r>
              <a:rPr lang="en-IN" sz="1200" dirty="0"/>
              <a:t>Check if we add weights but ignore type, keep outliers and use </a:t>
            </a:r>
            <a:r>
              <a:rPr lang="en-IN" sz="1200" dirty="0" err="1" smtClean="0"/>
              <a:t>unscaled</a:t>
            </a:r>
            <a:r>
              <a:rPr lang="en-IN" sz="1200" dirty="0" smtClean="0"/>
              <a:t> </a:t>
            </a:r>
            <a:r>
              <a:rPr lang="en-IN" sz="1200" dirty="0"/>
              <a:t>data.</a:t>
            </a:r>
          </a:p>
          <a:p>
            <a:pPr marL="541782" lvl="1" indent="-285750">
              <a:spcBef>
                <a:spcPct val="20000"/>
              </a:spcBef>
            </a:pPr>
            <a:r>
              <a:rPr lang="en-IN" sz="1200" dirty="0"/>
              <a:t>Check if accuracy improves if we add type, remove outliers, scale data and add weights for predicting the quality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/>
              <a:t>After trying all the above it was observed that accuracy could not go beyond 61% even after adding type, removing outliers, standardised data to scale and adding weights.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IN" sz="16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 smtClean="0"/>
              <a:t>The new </a:t>
            </a:r>
            <a:r>
              <a:rPr lang="en-IN" sz="1600" dirty="0"/>
              <a:t>approach </a:t>
            </a:r>
            <a:r>
              <a:rPr lang="en-IN" sz="1600" dirty="0" smtClean="0"/>
              <a:t>was </a:t>
            </a:r>
            <a:r>
              <a:rPr lang="en-IN" sz="1600" dirty="0"/>
              <a:t>to see if we can bin the class "quality" from 0-10 to 3 major categories 0-2 [poor] ,3-6 [good] and 7-10 [excellent]. and see if the same Model is able to predict the class "quality" now more accurately.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IN" sz="16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/>
              <a:t>For the new class (with 3 category) we found that by adding weights , standardised scale data ,including type the accuracy increased and the best was for KNN 88% for n = </a:t>
            </a:r>
            <a:r>
              <a:rPr lang="en-IN" sz="1600" dirty="0" smtClean="0"/>
              <a:t>16. And</a:t>
            </a:r>
            <a:r>
              <a:rPr lang="en-IN" sz="1600" dirty="0"/>
              <a:t>, The best score for Logistic regression and Decision Tree was model 4 with 82% and Model 8A with 84% respectively</a:t>
            </a:r>
            <a:r>
              <a:rPr lang="en-IN" sz="1600" dirty="0" smtClean="0"/>
              <a:t>.</a:t>
            </a:r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Summary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658" y="941350"/>
            <a:ext cx="8229600" cy="8314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lvl="2" indent="-342900">
              <a:spcBef>
                <a:spcPct val="200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IN" sz="1600" b="1" dirty="0" smtClean="0"/>
              <a:t>Using cross validation </a:t>
            </a:r>
            <a:r>
              <a:rPr lang="en-IN" sz="1600" dirty="0" smtClean="0"/>
              <a:t>with </a:t>
            </a:r>
            <a:r>
              <a:rPr lang="en-IN" sz="1600" dirty="0"/>
              <a:t>the new class (with 3 category) we found </a:t>
            </a:r>
            <a:r>
              <a:rPr lang="en-IN" sz="1600" dirty="0" smtClean="0"/>
              <a:t>that accuracy </a:t>
            </a:r>
            <a:r>
              <a:rPr lang="en-US" sz="1600" b="1" dirty="0"/>
              <a:t>increased to 96% </a:t>
            </a:r>
            <a:r>
              <a:rPr lang="en-US" sz="1600" dirty="0" smtClean="0"/>
              <a:t>for KNN </a:t>
            </a:r>
            <a:r>
              <a:rPr lang="en-US" sz="1600" dirty="0"/>
              <a:t>, Random Forrest and Logistic Regression</a:t>
            </a:r>
            <a:r>
              <a:rPr lang="en-US" sz="1600" dirty="0" smtClean="0"/>
              <a:t>.</a:t>
            </a:r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971600" y="4732450"/>
            <a:ext cx="6860351" cy="1512168"/>
            <a:chOff x="1763688" y="4758440"/>
            <a:chExt cx="6104199" cy="107896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" t="79002" r="49547" b="6249"/>
            <a:stretch/>
          </p:blipFill>
          <p:spPr bwMode="auto">
            <a:xfrm>
              <a:off x="1763688" y="4758440"/>
              <a:ext cx="6104199" cy="1078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877999" y="4825793"/>
              <a:ext cx="5875575" cy="9074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503480" y="3789040"/>
            <a:ext cx="8229600" cy="9361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lvl="2" indent="-342900">
              <a:spcBef>
                <a:spcPct val="200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US" sz="1600" dirty="0" smtClean="0"/>
              <a:t>And, </a:t>
            </a:r>
            <a:r>
              <a:rPr lang="en-US" sz="1600" b="1" dirty="0" smtClean="0"/>
              <a:t>Using Grid Search </a:t>
            </a:r>
            <a:r>
              <a:rPr lang="en-US" sz="1600" dirty="0" smtClean="0"/>
              <a:t>we found that to get the accuracy of 96% for </a:t>
            </a:r>
            <a:r>
              <a:rPr lang="en-US" sz="1600" dirty="0"/>
              <a:t>KNN </a:t>
            </a:r>
            <a:r>
              <a:rPr lang="en-US" sz="1600" dirty="0" smtClean="0"/>
              <a:t>and Logistic Regression, we use KNN with parameters as </a:t>
            </a:r>
            <a:r>
              <a:rPr lang="en-US" sz="1600" dirty="0" err="1" smtClean="0"/>
              <a:t>n_estimator</a:t>
            </a:r>
            <a:r>
              <a:rPr lang="en-US" sz="1600" dirty="0" smtClean="0"/>
              <a:t> :1 6, p=2, algorithm=auto, metric=</a:t>
            </a:r>
            <a:r>
              <a:rPr lang="en-US" sz="1600" dirty="0" err="1" smtClean="0"/>
              <a:t>minkowski</a:t>
            </a:r>
            <a:r>
              <a:rPr lang="en-US" sz="1600" dirty="0" smtClean="0"/>
              <a:t> and weights=uniform.</a:t>
            </a:r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72336" y="1769083"/>
            <a:ext cx="8971664" cy="1785111"/>
            <a:chOff x="92016" y="2564400"/>
            <a:chExt cx="8971664" cy="1785111"/>
          </a:xfrm>
        </p:grpSpPr>
        <p:pic>
          <p:nvPicPr>
            <p:cNvPr id="11" name="Picture 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3" t="42351" r="66749" b="33955"/>
            <a:stretch/>
          </p:blipFill>
          <p:spPr bwMode="auto">
            <a:xfrm>
              <a:off x="100983" y="2578048"/>
              <a:ext cx="2904257" cy="1518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8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7" t="50000" r="67693" b="27425"/>
            <a:stretch/>
          </p:blipFill>
          <p:spPr bwMode="auto">
            <a:xfrm>
              <a:off x="3083176" y="2571183"/>
              <a:ext cx="2905456" cy="1518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2" t="52425" r="67064" b="25187"/>
            <a:stretch/>
          </p:blipFill>
          <p:spPr bwMode="auto">
            <a:xfrm>
              <a:off x="6065032" y="2564400"/>
              <a:ext cx="2998648" cy="15249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084375" y="4103290"/>
              <a:ext cx="290425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With 4 new quality category</a:t>
              </a:r>
              <a:endParaRPr lang="en-IN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016" y="4089642"/>
              <a:ext cx="290425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Without New quality category</a:t>
              </a:r>
              <a:endParaRPr lang="en-IN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65032" y="4089327"/>
              <a:ext cx="299864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With 3 New quality category</a:t>
              </a:r>
              <a:endParaRPr lang="en-IN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90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67328" cy="648072"/>
          </a:xfrm>
        </p:spPr>
        <p:txBody>
          <a:bodyPr>
            <a:noAutofit/>
          </a:bodyPr>
          <a:lstStyle/>
          <a:p>
            <a:r>
              <a:rPr lang="en-US" sz="3200" dirty="0"/>
              <a:t>Wine Quality Prediction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58" y="836712"/>
            <a:ext cx="8229600" cy="1224136"/>
          </a:xfrm>
        </p:spPr>
        <p:txBody>
          <a:bodyPr>
            <a:normAutofit lnSpcReduction="10000"/>
          </a:bodyPr>
          <a:lstStyle/>
          <a:p>
            <a:endParaRPr lang="en-IN" sz="1200" dirty="0" smtClean="0"/>
          </a:p>
          <a:p>
            <a:r>
              <a:rPr lang="en-IN" sz="1200" dirty="0"/>
              <a:t>The dataset consists of the information about </a:t>
            </a:r>
            <a:r>
              <a:rPr lang="en-IN" sz="1200" dirty="0" smtClean="0"/>
              <a:t> physicochemical </a:t>
            </a:r>
            <a:r>
              <a:rPr lang="en-IN" sz="1200" dirty="0"/>
              <a:t>tests on the different varieties of wines. Various variables present in the dataset includes data of fixed acidity, volatile acidity, citric acid, </a:t>
            </a:r>
            <a:r>
              <a:rPr lang="en-IN" sz="1200" dirty="0" err="1"/>
              <a:t>ph</a:t>
            </a:r>
            <a:r>
              <a:rPr lang="en-IN" sz="1200" dirty="0"/>
              <a:t>, alcohol etc. </a:t>
            </a:r>
            <a:endParaRPr lang="en-IN" sz="1200" dirty="0" smtClean="0"/>
          </a:p>
          <a:p>
            <a:r>
              <a:rPr lang="en-IN" sz="1200" dirty="0" smtClean="0"/>
              <a:t>The </a:t>
            </a:r>
            <a:r>
              <a:rPr lang="en-IN" sz="1200" dirty="0"/>
              <a:t>dataset comprises of (red wine - 1599 observations; white wine - 4898 observations) with 12 columns. Below is a table showing names of all the columns and their description</a:t>
            </a:r>
            <a:r>
              <a:rPr lang="en-IN" sz="1200" dirty="0" smtClean="0"/>
              <a:t>.</a:t>
            </a:r>
            <a:endParaRPr lang="en-US" sz="1200" dirty="0"/>
          </a:p>
          <a:p>
            <a:pPr marL="393192" lvl="1" indent="0">
              <a:buNone/>
            </a:pP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70265"/>
              </p:ext>
            </p:extLst>
          </p:nvPr>
        </p:nvGraphicFramePr>
        <p:xfrm>
          <a:off x="716662" y="2095355"/>
          <a:ext cx="7704856" cy="3853925"/>
        </p:xfrm>
        <a:graphic>
          <a:graphicData uri="http://schemas.openxmlformats.org/drawingml/2006/table">
            <a:tbl>
              <a:tblPr/>
              <a:tblGrid>
                <a:gridCol w="3852428"/>
                <a:gridCol w="3852428"/>
              </a:tblGrid>
              <a:tr h="0">
                <a:tc>
                  <a:txBody>
                    <a:bodyPr/>
                    <a:lstStyle/>
                    <a:p>
                      <a:r>
                        <a:rPr lang="en-IN" sz="1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Column Name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fixed acidity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Fixed acidity content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volatile acidity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Volatile acidity content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citric acid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citric acid content in ml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residual sugar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Residual sugar content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chlorides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Chlorides content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free </a:t>
                      </a:r>
                      <a:r>
                        <a:rPr lang="en-IN" sz="12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sulfur</a:t>
                      </a: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dioxide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Free sulphur dioxide content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total sulfur dioxide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Total Sulphur dioxide content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density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Density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pH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pH value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sulphates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sulphate content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99447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alcohol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alcohol content in ml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quality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Output Variable - score between 0 and 10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4290" y="5949280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93192" lvl="1" indent="0">
              <a:spcBef>
                <a:spcPct val="20000"/>
              </a:spcBef>
              <a:buFont typeface="Courier New" pitchFamily="49" charset="0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endParaRPr lang="en-IN" dirty="0"/>
          </a:p>
          <a:p>
            <a:r>
              <a:rPr lang="en-US" dirty="0"/>
              <a:t>The goal is to predict the quality of the wine using the chemical compositions that each wine contains.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Conclusion</a:t>
            </a:r>
            <a:endParaRPr lang="en-IN" sz="3200" dirty="0"/>
          </a:p>
        </p:txBody>
      </p:sp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t="22948" r="27833" b="8395"/>
          <a:stretch/>
        </p:blipFill>
        <p:spPr bwMode="auto">
          <a:xfrm>
            <a:off x="612775" y="1478071"/>
            <a:ext cx="8215954" cy="502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0375" y="1052736"/>
            <a:ext cx="8867328" cy="437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The Different Models used and their accuracy score.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06090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Conclusion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60" y="908720"/>
            <a:ext cx="8766896" cy="1656184"/>
          </a:xfrm>
        </p:spPr>
        <p:txBody>
          <a:bodyPr vert="horz">
            <a:normAutofit/>
          </a:bodyPr>
          <a:lstStyle/>
          <a:p>
            <a:pPr>
              <a:buClr>
                <a:schemeClr val="accent1"/>
              </a:buClr>
              <a:buSzPct val="68000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When the class "quality" was binned into 3 categorised into sub category of poor, good and excellent the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accuracy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improved from 61% to 87%.</a:t>
            </a:r>
          </a:p>
          <a:p>
            <a:pPr>
              <a:buClr>
                <a:schemeClr val="accent1"/>
              </a:buClr>
              <a:buSzPct val="68000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When the class "quality" was binned into 4 categorised into sub category of poor,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average, good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and excellent the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accuracy dropped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from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87%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to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80%.</a:t>
            </a:r>
            <a:endParaRPr lang="en-IN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" t="75420" r="20667" b="14505"/>
          <a:stretch/>
        </p:blipFill>
        <p:spPr bwMode="auto">
          <a:xfrm>
            <a:off x="400112" y="2132856"/>
            <a:ext cx="8533501" cy="736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77104" y="3733931"/>
            <a:ext cx="8766896" cy="119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  <a:defRPr sz="1600"/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endParaRPr lang="en-IN" dirty="0"/>
          </a:p>
          <a:p>
            <a:r>
              <a:rPr lang="en-IN" dirty="0"/>
              <a:t>Model8A with KNN provides the highest accuracy of 87% with n=7 and hence that is selected.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/>
          <a:stretch/>
        </p:blipFill>
        <p:spPr bwMode="auto">
          <a:xfrm>
            <a:off x="476363" y="4605742"/>
            <a:ext cx="8315185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70967" r="48078" b="14738"/>
          <a:stretch/>
        </p:blipFill>
        <p:spPr bwMode="auto">
          <a:xfrm>
            <a:off x="1537038" y="5299705"/>
            <a:ext cx="6295268" cy="10456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61346" r="47679" b="25389"/>
          <a:stretch/>
        </p:blipFill>
        <p:spPr bwMode="auto">
          <a:xfrm>
            <a:off x="1537038" y="2901416"/>
            <a:ext cx="6295268" cy="97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0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9016553" cy="706090"/>
          </a:xfrm>
        </p:spPr>
        <p:txBody>
          <a:bodyPr>
            <a:noAutofit/>
          </a:bodyPr>
          <a:lstStyle/>
          <a:p>
            <a:r>
              <a:rPr lang="en-US" sz="3200" dirty="0" smtClean="0"/>
              <a:t>Future Considerations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48" y="836712"/>
            <a:ext cx="8766896" cy="1728192"/>
          </a:xfrm>
        </p:spPr>
        <p:txBody>
          <a:bodyPr vert="horz">
            <a:normAutofit/>
          </a:bodyPr>
          <a:lstStyle/>
          <a:p>
            <a:pPr>
              <a:buClr>
                <a:schemeClr val="accent1"/>
              </a:buClr>
              <a:buSzPct val="68000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Final thoughts </a:t>
            </a:r>
          </a:p>
          <a:p>
            <a:pPr>
              <a:buClr>
                <a:schemeClr val="accent1"/>
              </a:buClr>
              <a:buSzPct val="68000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When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we change the class to type of wine and do the prediction. We can see that since there are only 2 types of wine the accuracy of the prediction increased to 99.5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% 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for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Random Forrest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and almost the same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accuracy with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other models as well. 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Hence, we can see that as the bin size increases the prediction of accuracy decreases</a:t>
            </a:r>
            <a:r>
              <a:rPr lang="en-IN" sz="16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IN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37912" r="19128" b="51827"/>
          <a:stretch/>
        </p:blipFill>
        <p:spPr bwMode="auto">
          <a:xfrm>
            <a:off x="356849" y="3573016"/>
            <a:ext cx="8728521" cy="7506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" t="59841" r="59335" b="29524"/>
          <a:stretch/>
        </p:blipFill>
        <p:spPr bwMode="auto">
          <a:xfrm>
            <a:off x="2603302" y="2626674"/>
            <a:ext cx="4421874" cy="77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95734" y="4581128"/>
            <a:ext cx="8766896" cy="117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68000"/>
            </a:pPr>
            <a:r>
              <a:rPr lang="en-IN" sz="1600" dirty="0" smtClean="0">
                <a:solidFill>
                  <a:schemeClr val="tx1"/>
                </a:solidFill>
                <a:latin typeface="+mn-lt"/>
              </a:rPr>
              <a:t>For future consideration we can also try KMEAN clustering to determine a new label and then try a prediction on that.</a:t>
            </a:r>
            <a:endParaRPr lang="en-IN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99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08012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0694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Wine Dataset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1124744"/>
            <a:ext cx="8229600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 smtClean="0"/>
              <a:t>On plotting the box plot data for Red wine </a:t>
            </a:r>
            <a:r>
              <a:rPr lang="en-US" sz="1200" dirty="0" smtClean="0">
                <a:latin typeface="+mj-lt"/>
              </a:rPr>
              <a:t>. </a:t>
            </a:r>
            <a:endParaRPr lang="en-US" sz="1200" dirty="0">
              <a:latin typeface="+mj-lt"/>
            </a:endParaRPr>
          </a:p>
          <a:p>
            <a:pPr lvl="2"/>
            <a:endParaRPr lang="en-US" sz="1000" dirty="0" smtClean="0"/>
          </a:p>
          <a:p>
            <a:pPr lvl="1"/>
            <a:endParaRPr lang="en-US" sz="1200" dirty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8" y="1514647"/>
            <a:ext cx="832618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1658" y="4581128"/>
            <a:ext cx="8642342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1560" y="4581128"/>
            <a:ext cx="821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Outliers found in free </a:t>
            </a:r>
            <a:r>
              <a:rPr lang="en-IN" dirty="0" err="1"/>
              <a:t>suphur</a:t>
            </a:r>
            <a:r>
              <a:rPr lang="en-IN" dirty="0"/>
              <a:t> , total </a:t>
            </a:r>
            <a:r>
              <a:rPr lang="en-IN" dirty="0" err="1"/>
              <a:t>sulfur</a:t>
            </a:r>
            <a:r>
              <a:rPr lang="en-IN" dirty="0"/>
              <a:t> dioxide , residual sugar, chlorides,  sulphates,  citric acid and fixed acidity data. </a:t>
            </a:r>
          </a:p>
        </p:txBody>
      </p:sp>
    </p:spTree>
    <p:extLst>
      <p:ext uri="{BB962C8B-B14F-4D97-AF65-F5344CB8AC3E}">
        <p14:creationId xmlns:p14="http://schemas.microsoft.com/office/powerpoint/2010/main" val="7159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Wine Dataset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1124744"/>
            <a:ext cx="8229600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 smtClean="0"/>
              <a:t>The same was observed on plotting the box plot data for White wine</a:t>
            </a:r>
            <a:endParaRPr lang="en-US" sz="1200" dirty="0">
              <a:latin typeface="+mj-lt"/>
            </a:endParaRPr>
          </a:p>
          <a:p>
            <a:pPr lvl="2"/>
            <a:endParaRPr lang="en-US" sz="1000" dirty="0" smtClean="0"/>
          </a:p>
          <a:p>
            <a:pPr lvl="1"/>
            <a:endParaRPr lang="en-US" sz="1200" dirty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1658" y="4581128"/>
            <a:ext cx="8642342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1560" y="4581128"/>
            <a:ext cx="821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Outliers found in free </a:t>
            </a:r>
            <a:r>
              <a:rPr lang="en-IN" dirty="0" err="1"/>
              <a:t>suphur</a:t>
            </a:r>
            <a:r>
              <a:rPr lang="en-IN" dirty="0"/>
              <a:t> , total </a:t>
            </a:r>
            <a:r>
              <a:rPr lang="en-IN" dirty="0" err="1"/>
              <a:t>sulfur</a:t>
            </a:r>
            <a:r>
              <a:rPr lang="en-IN" dirty="0"/>
              <a:t> dioxide , residual sugar, chlorides,  sulphates,  citric acid and fixed acidity data. 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5" y="1521275"/>
            <a:ext cx="8715796" cy="286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Wine Dataset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1124744"/>
            <a:ext cx="8470198" cy="57606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/>
              <a:t>Outliers were removed from free </a:t>
            </a:r>
            <a:r>
              <a:rPr lang="en-IN" sz="1600" dirty="0" err="1"/>
              <a:t>suphur</a:t>
            </a:r>
            <a:r>
              <a:rPr lang="en-IN" sz="1600" dirty="0"/>
              <a:t> , total </a:t>
            </a:r>
            <a:r>
              <a:rPr lang="en-IN" sz="1600" dirty="0" err="1"/>
              <a:t>sulfur</a:t>
            </a:r>
            <a:r>
              <a:rPr lang="en-IN" sz="1600" dirty="0"/>
              <a:t> dioxide , residual sugar, chlorides,  sulphates,  citric acid and fixed acidity data.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000" dirty="0" smtClean="0"/>
          </a:p>
          <a:p>
            <a:pPr lvl="1"/>
            <a:endParaRPr lang="en-US" sz="1200" dirty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1658" y="4581128"/>
            <a:ext cx="8642342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1200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8" y="1572423"/>
            <a:ext cx="832618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3568" y="4636004"/>
            <a:ext cx="8144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distribution of data looked </a:t>
            </a:r>
            <a:r>
              <a:rPr lang="en-US" dirty="0"/>
              <a:t>better after removing the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8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Wine Dataset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3327" y="752330"/>
            <a:ext cx="8229600" cy="3780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/>
              <a:t>Establishing </a:t>
            </a:r>
            <a:r>
              <a:rPr lang="en-IN" sz="1600" b="1" dirty="0" smtClean="0"/>
              <a:t>correlation</a:t>
            </a:r>
            <a:r>
              <a:rPr lang="en-IN" sz="1600" dirty="0"/>
              <a:t> between all the features using </a:t>
            </a:r>
            <a:r>
              <a:rPr lang="en-IN" sz="1600" b="1" dirty="0" err="1"/>
              <a:t>heatmap</a:t>
            </a:r>
            <a:r>
              <a:rPr lang="en-IN" sz="1600" dirty="0"/>
              <a:t>.</a:t>
            </a:r>
            <a:endParaRPr lang="en-US" sz="1000" dirty="0" smtClean="0"/>
          </a:p>
          <a:p>
            <a:pPr lvl="1"/>
            <a:endParaRPr lang="en-US" sz="1200" dirty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1658" y="4581128"/>
            <a:ext cx="8642342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1200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30372"/>
            <a:ext cx="5261938" cy="409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1" y="5337213"/>
            <a:ext cx="83529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density, residual </a:t>
            </a:r>
            <a:r>
              <a:rPr lang="en-IN" sz="1600" dirty="0" err="1"/>
              <a:t>sugar,total</a:t>
            </a:r>
            <a:r>
              <a:rPr lang="en-IN" sz="1600" dirty="0"/>
              <a:t> sulphur dioxide and chlorides are negatively </a:t>
            </a:r>
            <a:r>
              <a:rPr lang="en-IN" sz="1600" dirty="0" err="1"/>
              <a:t>corelated</a:t>
            </a:r>
            <a:r>
              <a:rPr lang="en-IN" sz="1600" dirty="0"/>
              <a:t> with alcohol..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total sulphur dioxide is positively </a:t>
            </a:r>
            <a:r>
              <a:rPr lang="en-IN" sz="1600" dirty="0" err="1"/>
              <a:t>coorelated</a:t>
            </a:r>
            <a:r>
              <a:rPr lang="en-IN" sz="1600" dirty="0"/>
              <a:t> with free sulphur dioxide.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With high </a:t>
            </a:r>
            <a:r>
              <a:rPr lang="en-IN" sz="1600" dirty="0" err="1"/>
              <a:t>corelation</a:t>
            </a:r>
            <a:r>
              <a:rPr lang="en-IN" sz="1600" dirty="0"/>
              <a:t> we face redundancy issues.</a:t>
            </a:r>
          </a:p>
        </p:txBody>
      </p:sp>
    </p:spTree>
    <p:extLst>
      <p:ext uri="{BB962C8B-B14F-4D97-AF65-F5344CB8AC3E}">
        <p14:creationId xmlns:p14="http://schemas.microsoft.com/office/powerpoint/2010/main" val="31075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Wine Dataset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658" y="941351"/>
            <a:ext cx="8229600" cy="3780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 smtClean="0"/>
              <a:t>Checking for Null </a:t>
            </a:r>
            <a:r>
              <a:rPr lang="en-IN" sz="1600" dirty="0"/>
              <a:t>Values </a:t>
            </a:r>
            <a:endParaRPr lang="en-US" sz="1200" dirty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1658" y="4581128"/>
            <a:ext cx="8642342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" t="34673" r="41912" b="15830"/>
          <a:stretch/>
        </p:blipFill>
        <p:spPr bwMode="auto">
          <a:xfrm>
            <a:off x="971600" y="1333185"/>
            <a:ext cx="5882185" cy="274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31904" r="48818" b="30318"/>
          <a:stretch/>
        </p:blipFill>
        <p:spPr bwMode="auto">
          <a:xfrm>
            <a:off x="938071" y="4215641"/>
            <a:ext cx="5915714" cy="199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90488" y="6209652"/>
            <a:ext cx="8229600" cy="3780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/>
              <a:t>We do not see any Null Values </a:t>
            </a:r>
            <a:r>
              <a:rPr lang="en-IN" sz="1600" dirty="0" smtClean="0"/>
              <a:t>present. Hence </a:t>
            </a:r>
            <a:r>
              <a:rPr lang="en-IN" sz="1600" dirty="0"/>
              <a:t>data looks clean.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85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Model Evaluation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658" y="941350"/>
            <a:ext cx="8229600" cy="52959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/>
              <a:t>Based on the data available we </a:t>
            </a:r>
            <a:r>
              <a:rPr lang="en-IN" sz="2400" dirty="0" smtClean="0"/>
              <a:t>tried </a:t>
            </a:r>
            <a:r>
              <a:rPr lang="en-IN" sz="2400" dirty="0"/>
              <a:t>the following </a:t>
            </a:r>
            <a:r>
              <a:rPr lang="en-IN" sz="2400" dirty="0" smtClean="0"/>
              <a:t>approach </a:t>
            </a:r>
            <a:r>
              <a:rPr lang="en-IN" sz="2400" dirty="0"/>
              <a:t>to see if the </a:t>
            </a:r>
            <a:r>
              <a:rPr lang="en-IN" sz="2400" dirty="0" smtClean="0"/>
              <a:t>models </a:t>
            </a:r>
            <a:r>
              <a:rPr lang="en-IN" sz="2400" dirty="0"/>
              <a:t>built on these gives a good accuracy.</a:t>
            </a:r>
          </a:p>
          <a:p>
            <a:pPr marL="541782" lvl="1" indent="-285750">
              <a:spcBef>
                <a:spcPct val="20000"/>
              </a:spcBef>
            </a:pPr>
            <a:r>
              <a:rPr lang="en-IN" sz="1800" b="1" dirty="0" smtClean="0"/>
              <a:t>Approach 1 : </a:t>
            </a:r>
            <a:r>
              <a:rPr lang="en-IN" sz="1800" dirty="0" smtClean="0"/>
              <a:t>Check </a:t>
            </a:r>
            <a:r>
              <a:rPr lang="en-IN" sz="1800" dirty="0"/>
              <a:t>a Model which </a:t>
            </a:r>
            <a:r>
              <a:rPr lang="en-IN" sz="1800" dirty="0" smtClean="0"/>
              <a:t>doesn't include </a:t>
            </a:r>
            <a:r>
              <a:rPr lang="en-IN" sz="1800" dirty="0"/>
              <a:t>type information, keep the outliers, </a:t>
            </a:r>
            <a:r>
              <a:rPr lang="en-IN" sz="1800" dirty="0" smtClean="0"/>
              <a:t>doesn't </a:t>
            </a:r>
            <a:r>
              <a:rPr lang="en-IN" sz="1800" dirty="0"/>
              <a:t>scale data nor add any weights </a:t>
            </a:r>
            <a:r>
              <a:rPr lang="en-IN" sz="1800" dirty="0" smtClean="0"/>
              <a:t>and </a:t>
            </a:r>
            <a:r>
              <a:rPr lang="en-IN" sz="1800" dirty="0"/>
              <a:t>see if the KNN, Logistic Regression or Decision Tree provide good accuracy</a:t>
            </a:r>
            <a:r>
              <a:rPr lang="en-IN" sz="1800" dirty="0" smtClean="0"/>
              <a:t>.</a:t>
            </a:r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256032" lvl="1" indent="0">
              <a:spcBef>
                <a:spcPct val="20000"/>
              </a:spcBef>
              <a:buNone/>
            </a:pPr>
            <a:endParaRPr lang="en-IN" sz="1800" dirty="0"/>
          </a:p>
          <a:p>
            <a:pPr marL="779526" lvl="2" indent="-285750">
              <a:spcBef>
                <a:spcPct val="20000"/>
              </a:spcBef>
            </a:pPr>
            <a:r>
              <a:rPr lang="en-US" sz="1600" b="1" dirty="0" smtClean="0"/>
              <a:t>Observation : </a:t>
            </a:r>
            <a:r>
              <a:rPr lang="en-US" sz="1600" dirty="0" smtClean="0"/>
              <a:t>The accuracy was found to be not good for any models the highest we were able to achieve was 61% and that was for Decision Tree.</a:t>
            </a:r>
          </a:p>
          <a:p>
            <a:pPr marL="779526" lvl="2" indent="-285750">
              <a:spcBef>
                <a:spcPct val="20000"/>
              </a:spcBef>
            </a:pPr>
            <a:r>
              <a:rPr lang="en-US" sz="1600" dirty="0" smtClean="0"/>
              <a:t>Hence, we tried next to see if by adding weights</a:t>
            </a:r>
            <a:r>
              <a:rPr lang="en-IN" sz="1600" dirty="0" smtClean="0"/>
              <a:t> </a:t>
            </a:r>
            <a:r>
              <a:rPr lang="en-IN" sz="1600" dirty="0"/>
              <a:t>(due to imbalance data) </a:t>
            </a:r>
            <a:r>
              <a:rPr lang="en-IN" sz="1600" dirty="0" smtClean="0"/>
              <a:t>could help in improving  the accuracy</a:t>
            </a:r>
            <a:endParaRPr lang="en-US" sz="1400" dirty="0" smtClean="0"/>
          </a:p>
          <a:p>
            <a:pPr marL="779526" lvl="2" indent="-285750">
              <a:spcBef>
                <a:spcPct val="20000"/>
              </a:spcBef>
            </a:pPr>
            <a:endParaRPr lang="en-IN" sz="1000" dirty="0" smtClean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1658" y="4581128"/>
            <a:ext cx="8642342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5934" y="3140968"/>
            <a:ext cx="8516204" cy="1596789"/>
            <a:chOff x="564727" y="3140968"/>
            <a:chExt cx="8516204" cy="1596789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1" t="22388" r="26155" b="55784"/>
            <a:stretch/>
          </p:blipFill>
          <p:spPr bwMode="auto">
            <a:xfrm>
              <a:off x="564727" y="3140968"/>
              <a:ext cx="8516204" cy="1596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070555" y="4072347"/>
              <a:ext cx="731641" cy="3015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610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26" y="59093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 smtClean="0"/>
              <a:t>EDA – Model Evaluation</a:t>
            </a:r>
            <a:endParaRPr lang="en-IN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658" y="941350"/>
            <a:ext cx="8483738" cy="52959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lvl="1" indent="-285750">
              <a:spcBef>
                <a:spcPct val="20000"/>
              </a:spcBef>
            </a:pPr>
            <a:r>
              <a:rPr lang="en-IN" sz="1800" b="1" dirty="0" smtClean="0"/>
              <a:t>Approach 2 : </a:t>
            </a:r>
            <a:r>
              <a:rPr lang="en-IN" sz="1800" dirty="0" smtClean="0"/>
              <a:t>Check </a:t>
            </a:r>
            <a:r>
              <a:rPr lang="en-IN" sz="1800" dirty="0"/>
              <a:t>a Model which </a:t>
            </a:r>
            <a:r>
              <a:rPr lang="en-IN" sz="1800" dirty="0" smtClean="0"/>
              <a:t>doesn't include </a:t>
            </a:r>
            <a:r>
              <a:rPr lang="en-IN" sz="1800" dirty="0"/>
              <a:t>type information, keep the outliers, </a:t>
            </a:r>
            <a:r>
              <a:rPr lang="en-IN" sz="1800" dirty="0" smtClean="0"/>
              <a:t>doesn't </a:t>
            </a:r>
            <a:r>
              <a:rPr lang="en-IN" sz="1800" dirty="0"/>
              <a:t>scale data </a:t>
            </a:r>
            <a:r>
              <a:rPr lang="en-IN" sz="1800" b="1" dirty="0" smtClean="0"/>
              <a:t>but </a:t>
            </a:r>
            <a:r>
              <a:rPr lang="en-IN" sz="1800" b="1" dirty="0"/>
              <a:t>add </a:t>
            </a:r>
            <a:r>
              <a:rPr lang="en-IN" sz="1800" b="1" dirty="0" smtClean="0"/>
              <a:t>weights </a:t>
            </a:r>
            <a:r>
              <a:rPr lang="en-IN" sz="1800" dirty="0" smtClean="0"/>
              <a:t>and </a:t>
            </a:r>
            <a:r>
              <a:rPr lang="en-IN" sz="1800" dirty="0"/>
              <a:t>see if the KNN, Logistic Regression or Decision Tree provide good </a:t>
            </a:r>
            <a:r>
              <a:rPr lang="en-IN" sz="1800" dirty="0" smtClean="0"/>
              <a:t>improve the accuracy.</a:t>
            </a:r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541782" lvl="1" indent="-285750">
              <a:spcBef>
                <a:spcPct val="20000"/>
              </a:spcBef>
            </a:pPr>
            <a:endParaRPr lang="en-US" sz="1800" dirty="0" smtClean="0"/>
          </a:p>
          <a:p>
            <a:pPr marL="541782" lvl="1" indent="-285750">
              <a:spcBef>
                <a:spcPct val="20000"/>
              </a:spcBef>
            </a:pPr>
            <a:endParaRPr lang="en-US" sz="1800" dirty="0"/>
          </a:p>
          <a:p>
            <a:pPr marL="256032" lvl="1" indent="0">
              <a:spcBef>
                <a:spcPct val="20000"/>
              </a:spcBef>
              <a:buNone/>
            </a:pPr>
            <a:endParaRPr lang="en-IN" sz="1800" dirty="0"/>
          </a:p>
          <a:p>
            <a:pPr marL="779526" lvl="2" indent="-285750">
              <a:spcBef>
                <a:spcPct val="20000"/>
              </a:spcBef>
            </a:pPr>
            <a:r>
              <a:rPr lang="en-US" sz="1600" b="1" dirty="0" smtClean="0"/>
              <a:t>Observation : </a:t>
            </a:r>
            <a:r>
              <a:rPr lang="en-US" sz="1600" dirty="0" smtClean="0"/>
              <a:t>The accuracy still did not improve for any models the highest we were able to achieve was 62% and that was for KNN.</a:t>
            </a:r>
          </a:p>
          <a:p>
            <a:pPr marL="779526" lvl="2" indent="-285750">
              <a:spcBef>
                <a:spcPct val="20000"/>
              </a:spcBef>
            </a:pPr>
            <a:r>
              <a:rPr lang="en-US" sz="1600" dirty="0" smtClean="0"/>
              <a:t>Next, we tried to add a new category for quality and see if we could predict the new class by without adding first to </a:t>
            </a:r>
            <a:r>
              <a:rPr lang="en-IN" sz="1600" dirty="0" smtClean="0"/>
              <a:t>improve  the accuracy</a:t>
            </a:r>
            <a:endParaRPr lang="en-US" sz="1400" dirty="0" smtClean="0"/>
          </a:p>
          <a:p>
            <a:pPr marL="779526" lvl="2" indent="-285750">
              <a:spcBef>
                <a:spcPct val="20000"/>
              </a:spcBef>
            </a:pPr>
            <a:endParaRPr lang="en-IN" sz="1000" dirty="0" smtClean="0"/>
          </a:p>
        </p:txBody>
      </p:sp>
      <p:sp>
        <p:nvSpPr>
          <p:cNvPr id="3" name="AutoShape 2" descr="data:image/png;base64,iVBORw0KGgoAAAANSUhEUgAABP4AAAGkCAYAAAChLev2AAAABHNCSVQICAgIfAhkiAAAAAlwSFlz%0AAAALEgAACxIB0t1+/AAAADl0RVh0U29mdHdhcmUAbWF0cGxvdGxpYiB2ZXJzaW9uIDMuMC4zLCBo%0AdHRwOi8vbWF0cGxvdGxpYi5vcmcvnQurowAAIABJREFUeJzs3XuUFPWZN/CnZwAVRREyGDA5r4mb%0AIWzcPWzCkU0CE0UjXgYGBhDixmt0k4232QSyqBFdvCRc1syrYNRN1Ji4IRJGeUUNaIxxzSoJMa4h%0AKijenTmCg+AAAsLU+4dLLyAwMzA9XdZ8Pud4sKu6u56up6ur59u/qsolSZIEAAAAAJApJcUuAAAA%0AAABof4I/AAAAAMggwR8AAAAAZJDgDwAAAAAySPAHAAAAABkk+AMAAACADBL8AQAAAEAGCf4AAAAA%0AIIMEfwAAAACQQYI/AAAAAMggwR8AAAAAZJDgDwAAAAAyqEtr7vTNb34zXn/99SgpKYnu3bvH5Zdf%0AHgMGDIiXXnopJk+eHGvWrImePXvGtGnT4ogjjoiI2OM8AAAAAKCwckmSJC3dqampKXr06BEREQ89%0A9FDMnj077r777jjjjDNizJgxUVVVFfPnz4958+bFHXfcERGxx3mt9fbb66O5ucXyUq9374OisXFd%0AsctgJ/qSTvqSXnqTTvqSTvqSXnqTTvqSTvqSXnqTTvqSTlnpS0lJLg499MA2P65VI/62hX4REevW%0ArYtcLheNjY3xzDPPxG233RYREZWVlXHVVVfF6tWrI0mS3c7r1atXq4trbk4yEfxFRGZeR9boSzrp%0AS3rpTTrpSzrpS3rpTTrpSzrpS3rpTTrpSzp15r60KviLiLjsssvid7/7XSRJEj/60Y+ioaEhDjvs%0AsCgtLY2IiNLS0ujTp080NDREkiS7ndeW4A8AAAAA2DutDv6uueaaiIi45557Yvr06XHxxRcXrKht%0Aevc+qODL6ChlZT1avhMdTl/SSV/SS2/SSV/SSV/SS2/SSV/SSV/SS2/SSV/SqTP3pdXB3zajRo2K%0AKVOmxEc/+tF48803Y+vWrVFaWhpbt26NlStXRt++fSNJkt3Oa4vGxnWZGI5ZVtYjVq1qKnYZ7ERf%0A0klf0ktv0klf0klf0ktv0klf0klf0ktv0klf0ikrfSkpye3VALmSlu6wfv36aGhoyN9++OGH45BD%0ADonevXvHgAEDYsGCBRERsWDBghgwYED06tVrj/MAAAAAgMJrccTfu+++GxdffHG8++67UVJSEocc%0AckjcdNNNkcvl4sorr4zJkyfHjTfeGAcffHBMmzYt/7g9zQMAAAAACqvF4O8jH/lI3HXXXbucd+SR%0AR8bcuXPbPA8AAAAAKKwWD/UFAAAAAD58BH8AAAAAkEGCPwAAAADIIMEfAAAAAGSQ4A8AAAAAMkjw%0ABwBA5tXVzY2KisFRWloaFRWDo65ubrFLAgAouC7FLgAAAAqprm5uXHvtVVFbOysqK0+IBQsWRU3N%0ABRERUV09rsjVAQAUjhF/AABkWm3tzKitnRVDhlRE165dY8iQiqitnRW1tTOLXRoAQEEJ/gAAyLTl%0Ay5fF4MGf32Ha4MGfj+XLlxWpIgCAjiH4AwAg08rL+8fixY/vMG3x4sejvLx/kSoCAOgYgj8AADKt%0ApmZi1NRcEI899mi899578dhjj0ZNzQVRUzOx2KUBABSUi3sAAJBp2y7gcemlk2Ls2JFRXt4/Lr30%0Achf2AAAyT/AHAEDmVVePi+rqcVFW1iNWrWoqdjkAAB3Cob4AAAAAkEGCPwAAAADIIMEfAAAAAGSQ%0A4A8AAAAAMkjwBwAAAAAZJPgDACDz6urmRkXF4CgtLY2KisFRVze32CUBABRcl2IXAAAAhVRXNzeu%0AvfaqqK2dFZWVJ8SCBYuipuaCiIiorh5X5OoAAArHiD8AADKttnZm1NbOiiFDKqJr164xZEhF1NbO%0AitramcUuDQCgoAR/AABk2vLly2Lw4M/vMG3w4M/H8uXLilQRAEDHEPwBAJBp5eX9Y/Hix3eYtnjx%0A41Fe3r9IFQEAdAzBHwAAmVZTMzFqai6Ixx57NN5777147LFHo6bmgqipmVjs0gAACsrFPQAAyLRt%0AF/C49NJJMXbsyCgv7x+XXnq5C3sAAJkn+AMAIPOqq8dFdfW4KCvrEatWNRW7HACADuFQXwAAAADI%0AIMEfAAAAAGSQ4A8AAAAAMkjwBwAAAAAZJPgDAAAAgAwS/AEAAABABgn+AAAAACCDBH8AAAAAkEGC%0APwAAAADIIMEfAAAAAGSQ4A8AAAAAMkjwBwAAAAAZJPgDAAAAgAwS/AEAAABABgn+AAAAACCDBH8A%0AAAAAkEGCPwAAAADIIMEfAAAAAGSQ4A8AAAAAMkjwBwAAAAAZJPgDAAAAgAwS/AEAAABABgn+AAAA%0AACCDBH8AAAAAkEGCPwAAAADIoC4t3eHtt9+O73znO/Hqq69Gt27d4v/8n/8TU6dOjV69ekX//v2j%0AvLw8Skrezw+nT58e/fv3j4iIhx9+OKZPnx5bt26Nz3zmM/G9730vDjjggMK+GgAAAAAgIlox4i+X%0Ay8W5554bCxcujHvvvTc+/vGPx8yZM/Pz58yZE/Pnz4/58+fnQ7/169fH5ZdfHjfddFM8+OCDceCB%0AB8aPf/zjwr0KAAAAAGAHLQZ/PXv2jMGDB+dvDxw4MOrr6/f4mEcffTSOOuqoOOKIIyIiYsKECfHA%0AAw/sW6UAAAAAQKu1eKjv9pqbm+PnP/95DBs2LD/t9NNPj61bt0ZFRUVceOGF0a1bt2hoaIh+/frl%0A79OvX79oaGhov6oBAAAAgD1qU/B31VVXRffu3eOrX/1qREQ88sgj0bdv31i3bl1MmjQpZs+eHf/8%0Az//cbsX17n1Quz1XsZWV9Sh2CeyCvqSTvqSX3qSTvqSTvqSX3qSTvqSTvqSX3qSTvqRTZ+5Lq4O/%0AadOmxSuvvBI33XRT/mIeffv2jYiIgw46KMaNGxe33XZbfvrixYvzj62vr8/fty0aG9dFc3PS5sel%0ATVlZj1i1qqnYZbATfUknfUkvvUknfUknfUkvvUknfUknfUkvvUknfUmnrPSlpCS3VwPkWjzHX0TE%0AddddF0uXLo3Zs2dHt27dIiJi7dq1sXHjxoiI2LJlSyxcuDAGDBgQERFDhw6NP//5z/Hyyy9HxPsX%0AADnppJPaXBwAAAAAsHdaHPH3/PPPx8033xxHHHFETJgwISIiPvaxj8W5554bU6ZMiVwuF1u2bIm/%0A+7u/i4svvjgi3h8BOHXq1Pj6178ezc3NMWDAgLjssssK+0oAAAAAgLwWg79PfepTsWzZsl3Ou/fe%0Ae3f7uOOPPz6OP/74va8MAAAAANhrrTrUFwAAAAD4cBH8AQAAAEAGCf4AAAAAIIMEfwAAAACQQYI/%0AAAAAAMggwR8AAAAAZJDgDwAAAAAySPAHAAAAABkk+AMAAACADBL8AQAAAEAGCf4AAAAAIIMEfwAA%0AAACQQYI/AAAAAMggwR8AAAAAZJDgDwAAAAAySPAHAAAAABkk+AMAAACADBL8AQAAAEAGCf4AAAAA%0AIIMEfwAAAACQQYI/AAAAAMggwR8AAAAAZJDgDwAAAAAySPAHAAAAABkk+AMAAACADBL8AQAAAEAG%0ACf4AAAAAIIMEfwAAAACQQYI/AAAAAMggwR8AAAAAZJDgDwAAAAAySPAHAAAAABkk+AMAAACADBL8%0AAQAAAEAGCf4AAAAAIIMEfwAAAACQQYI/AAAAAMggwR8AAAAAZJDgDwAAAAAySPAHAAAAABkk+AMA%0AAACADBL8AQAAAEAGCf4AAAAAIIMEfwAAAACQQYI/AAAAAMggwR8AAAAAZJDgDwAAAAAySPAHAAAA%0AABkk+AMAAACADBL8AQAAAEAGCf4AAAAAIINaDP7efvvtOO+882L48OExYsSIuOCCC2L16tUREfHU%0AU0/FyJEjY/jw4XHOOedEY2Nj/nF7mgcAAAAAFFaLwV8ul4tzzz03Fi5cGPfee298/OMfj5kzZ0Zz%0Ac3NMmjQppkyZEgsXLoxBgwbFzJkzIyL2OA8AAAAAKLwWg7+ePXvG4MGD87cHDhwY9fX1sXTp0thv%0Av/1i0KBBERExYcKE+NWvfhURscd5AAAAAEDhtekcf83NzfHzn/88hg0bFg0NDdGvX7/8vF69ekVz%0Ac3OsWbNmj/MAAAAAgMLr0pY7X3XVVdG9e/f46le/Gg8++GChasrr3fuggi+jo5SV9Sh2CeyCvqST%0AvqSX3qSTvqSTvqSX3qSTvqSTvqSX3qSTvqRTZ+5Lq4O/adOmxSuvvBI33XRTlJSURN++faO+vj4/%0Af/Xq1VFSUhI9e/bc47y2aGxcF83NSZsek0ZlZT1i1aqmYpfBTvQlnfQlvfQmnfQlnfQlvfQmnfQl%0AnfQlvfQmnfQlnbLSl5KS3F4NkGvVob7XXXddLF26NGbPnh3dunWLiIijjjoqNm7cGEuWLImIiDlz%0A5sSJJ57Y4jwAAAAAoPBaHPH3/PPPx8033xxHHHFETJgwISIiPvaxj8Xs2bNj+vTpccUVV8SmTZvi%0A8MMPjxkzZkRERElJyW7nAQAAAACF12Lw96lPfSqWLVu2y3mf/exn4957723zPAAAAACgsNp0VV8A%0AAAAA4MNB8AcAAAAAGST4AwAAAIAMEvwBAAAAQAYJ/gAAAAAggwR/AAAAAJBBgj8AAAAAyCDBHwAA%0AAABkkOAPAAAAADJI8AcAAAAAGST4AwAAAIAMEvwBAAAAQAYJ/gAAAAAggwR/AAAAAJBBgj8AAAAA%0AyCDBHwAAAABkkOAPAAAAADJI8AcAAAAAGST4AwAAAIAMEvwBAAAAQAYJ/gAAAAAggwR/AAAAAJBB%0Agj8AAAAAyCDBHwAAAABkkOAPAAAAADJI8AcAAAAAGST4AwAAAIAMEvwBAAAAQAYJ/gAAAAAggwR/%0AAAAAAJBBgj8AAAAAyCDBHwAAAABkkOAPAAAAADJI8AcAAAAAGST4AwAg8+rq5kZFxeAoLS2NiorB%0AUVc3t9glAQAUXJdiFwAAAIVUVzc3rr32qqitnRWVlSfEggWLoqbmgoiIqK4eV+TqAAAKx4g/AAAy%0ArbZ2ZtTWzoohQyqia9euMWRIRdTWzora2pnFLg0AoKAEfwAAZNry5cti8ODP7zBt8ODPx/Lly4pU%0AEQBAxxD8AQCQaeXl/WPx4sd3mLZ48eNRXt6/SBUBAHQM5/gDACDTamomxnnnnRXdu3ePN954PQ4/%0A/GOxYcOGuOaaacUuDQCgoIz4AwAg83K59/9NkmSH2wAAWSb4AwAg02prZ8Ytt9wef/zj0mhubo4/%0A/nFp3HLL7S7uAQBknuAPAIBMc3EPAKCzEvwBAJBpLu4BAHRWgj8AADKtpmZi1NRcEI899mi89957%0A8dhjj0ZNzQVRUzOx2KUBABSUq/oCAJBp1dXj4g9/WBwTJoyJzZs3Rbdu+8Xpp58Z1dXjil0aAEBB%0AGfEHAECm1dXNjQcfXBRz5syLzZs3x5w58+LBBxdFXd3cYpcGAFBQgj8AADKttnZm1NbOiiFDKqJr%0A164xZEhF1NbOclVfACDzBH8AAGTa8uXLoqHhjaioGBylpaVRUTE4GhrecFVfACDzBH8AAGTaRz/6%0A0bjkkkmxfv36iIhYv359XHLJpPjoRz9a5MoAAArLxT0AAMi0DRs2RFNTU6xbtz6am5vjjTfeiCRp%0AjpISv4EDANnWqm8706ZNi2HDhkX//v1j+fLl+enDhg2LE088MaqqqqKqqir+8z//Mz/vqaeeipEj%0AR8bw4cPjnHPOicbGxvavHgAAWrBmzZqIiOjdu3fkcrno3bv3DtMBALKqVcHfcccdF3feeWccfvjh%0AH5h3/fXXx/z582P+/PkxdOjQiIhobm6OSZMmxZQpU2LhwoUxaNCgmDnTyZMBACiO008/K/7ylxei%0Aubk5/vKXF+L0088qdkkAAAXXquBv0KBB0bdv31Y/6dKlS2O//faLQYMGRUTEhAkT4le/+tXeVQgA%0AAPuorm5efO5zR0VpaWl87nNHRV3dvGKXBABQcPt8jr+JEydGkiTxuc99Lr71rW/FwQcfHA0NDdGv%0AX7/8fXr16hXNzc2xZs2a6NmzZ6ufu3fvg/a1vNQoK+tR7BLYBX1JJ31JL71JJ31JJ31Jj5KSkli3%0A7p1Yt+6diIh47bVX89P1KT30Ip30Jb30Jp30JZ06c1/2Kfi78847o2/fvrF58+a45pprYurUqe16%0ASG9j47pobk7a7fmKpaysR6xa1VTsMtiJvqSTvqSX3qSTvqSTvqRLly5dY/PmTbucrk/pYJtJJ31J%0AL71JJ31Jp6z0paQkt1cD5PbpUmbbDv/t1q1bnHbaafHkk0/mp9fX1+fvt3r16igpKWnTaD8AAGgP%0A20K/XK5kh393FQYCAGTJXgd/GzZsiKam9xPTJEni/vvvjwEDBkRExFFHHRUbN26MJUuWRETEnDlz%0A4sQTT2yHcgEAoO0OPbRXRGw7kiT5n9sAANnWqkN9r7766li0aFG89dZbcfbZZ0fPnj3jpptuigsv%0AvDC2bt0azc3NceSRR8YVV1wREe+fL2X69OlxxRVXxKZNm+Lwww+PGTNmFPSFAADA7rz99uoYPvyk%0A+NnP7oivfvWMWLjwgWKXBABQcLkkSVJ7Ej3n+KOQ9CWd9CW99Cad9CWd9CVd+vQ5eLfzVq58pwMr%0AYXdsM+mkL+mlN+mkL+mUlb4U5Rx/AAAAAEA6Cf4AAAAAIIMEfwAAAACQQYI/AAAAAMggwR8AAJ3C%0A8OEnxapVq2L48JOKXQoAQIfoUuwCAACgIyxc+ECUlZUVuwwAgA5jxB8AAJ1CaWnpDv8CAGSd4A8A%0AgEzL5XIREXHQQT12+HfbdACArBL8AQCQeSUlJbF27ZqIiFi7dk2UlPgaDABkn288AABk2iGH9Izm%0A5uYdpjU3N8chh/QsUkUAAB1D8AcAQKatWfP+SL+zzvparFmzJs4662s7TAcAyCrBHwAAGZfEJz7x%0AyfjJT26Nnj17xk9+cmt84hOfjIik2IUBABRUl2IXAAAAhfbSSy/m/z9Jkh1uAwBklRF/AAB0CoMG%0AHR319fUxaNDRxS4FAKBDGPEHAECnsGTJ76Nfv37FLgMAoMMY8QcAAAAAGST4AwCgU9j5qr4AAFnn%0AUF8AADqF22//cdx++4+LXQYAQIcx4g8AAAAAMkjwBwAAAAAZJPgDAAAAgAwS/AEAkHm5XG6PtwEA%0AskjwBwBA5iVJEoMGHR319fUxaNDRkSRJsUsCACg4V/UFAKBTWLLk99GvX79ilwEA0GGM+AMAAACA%0ADBL8AQCQeblcLrp06RoREV26dHWOPwCgUxD8AQCQeblcLg499NAd/gUAyDrBHwAAmZbL5aK8vH+s%0AXbs2kiSJtWvXRnl5f+EfAJB5Lu4BAMCH0pgxI2LFiudbvF/Xrl3jueeeje7du8ehhx4WTU1N8dxz%0Az0a3bt1i4MBP7/GxRx75qZg37972KhkAoEMJ/gAA+FBqSyB36qmj4re//U1s2LAhcrlcHHPMsLjr%0ArnsKWB0AQPEJ/gAAyLxtId853384bp08rMjVAAB0DOf4AwAAAIAMEvwBAAAAQAYJ/gAAAAAggwR/%0AAAAAAJBBgj8AAAAAyCDBHwAAAABkkOAPAAAAADJI8AcAAAAAGST4AwAAAIAMEvwBAAAAQAYJ/gAA%0AAAAggwR/AAAAAJBBgj8AAAAAyCDBHwAAAABkkOAPAAAAADJI8AcAAAAAGST4AwAAAIAMEvwBAAAA%0AQAYJ/gAAAAAggwR/AAAAAJBBLQZ/06ZNi2HDhkX//v1j+fLl+ekvvfRSjB8/PoYPHx7jx4+Pl19+%0AuVXzAAAAAIDCazH4O+644+LOO++Mww8/fIfpV1xxRZx22mmxcOHCOO2002LKlCmtmgcAAAAAFF6L%0Awd+gQYOib9++O0xrbGyMZ555JiorKyMiorKyMp555plYvXr1HucBAAAAAB2jy948qKGhIQ477LAo%0ALS2NiIjS0tLo06dPNDQ0RJIku53Xq1evNi2nd++D9qa8VCor61HsEtgFfUknfUkvvUknfUknfUkv%0AvUknfUknfUkvvUknfUmnztyXvQr+Okpj47pobk6KXcY+KyvrEatWNRW7DHaiL+mkL+mlN+mkL+mk%0AL+mmN+ljm0knfUkvvUknfUmnrPSlpCS3VwPk9ir469u3b7z55puxdevWKC0tja1bt8bKlSujb9++%0AkSTJbucBAAAAAB2jxXP87Urv3r1jwIABsWDBgoiIWLBgQQwYMCB69eq1x3kAAAAAQMdoccTf1Vdf%0AHYsWLYq33norzj777OjZs2fcd999ceWVV8bkyZPjxhtvjIMPPjimTZuWf8ye5gEAAAAAhddi8Pfd%0A7343vvvd735g+pFHHhlz587d5WP2NA8AAAAAKLy9OtQXAAAAAEg3wR8AAAAAZJDgDwAAAAAySPAH%0AAAAAABkk+AMAAACADBL8AQAAAEAGCf4AAAAAIIMEfwAAAACQQYI/AAAAAMggwR8AAAAAZJDgDwAA%0AAAAySPAHAAAAABkk+AMAAACADBL8AQAAAEAGCf4AAAAAIIMEfwAAAACQQYI/AAAAAMggwR8AAAAA%0AZJDgDwAAAAAySPAHAAAAABkk+AMAAACADBL8AQAAAEAGCf4AAAAAIIMEfwAAAACQQYI/AAAAAMgg%0AwR8AQDupq5sbFRWDo7S0NCoqBkdd3dxilwQAQCfWpdgFAABkQV3d3Lj22quitnZWVFaeEAsWLIqa%0AmgsiIqK6elyRqwMAoDMy4g8AoB3U1s6M2tpZMWRIRXTt2jWGDKmI2tpZUVs7s9ilAQDQSQn+AADa%0AwfLly2Lw4M/vMG3w4M/H8uXLilQRAACdneAPAKAdlJf3j8WLH99h2uLFj0d5ef8iVQQAQGfnHH8A%0AAO2gpmZinHnmV+LddzfGli3vRZcuXeOAA/aPGTNqi10aAACdlBF/AADt4A9/WBzr1q2PXr0OjZKS%0AkujV69BYt259/OEPi4tdGgAAnZTgDwCgHfz0pz+JMWPGRa9evSMiolev3jFmzLj46U9/UuTKAADo%0ArAR/AADtYPPmTbF48eNx7bUzYuPGjXHttTNi8eLHY/PmTcUuDQCATkrwBwDQDnK5XBx33JdjyJCK%0A6Nq1awwZUhHHHfflyOVyxS4NAIBOSvAHANBO7rjj9vjhD2fFhg0b4oc/nBV33HF7sUsCAKATc1Vf%0AAIB20L//p+MTnzgyrrnmX+OKKy6Nbt32i+HDT4qXXlpR7NIAAOikjPgDAGgHNTUT4y9/WRpz5syL%0AzZs3x5w58+Ivf1kaNTUTi10aAACdlBF/AADtoLp6XEREXHrppBg7dmSUl/ePSy+9PD8dAAA6muAP%0AAKCdVFePi+rqcVFW1iNWrWoqdjkAAHRygj8AAIruwtpHY/3GLR2yrHO+/3BBn//A/bvEDTUVBV0G%0AAEBrCP4AACi69Ru3xK2ThxV8OR0xGrPQwSIAQGu5uAcAAAAAZJDgDwCgndTVzY2KisFRWloaFRWD%0Ao65ubrFLAgCgE3OoLwBAO6irmxvXXntV1NbOisrKE2LBgkVRU3NBRIQr+wIAUBRG/AEAtIPa2pnx%0Amc8cFRMmjIlu3brFhAlj4jOfOSpqa2cWuzQAADopI/4AANrBc889G8uXL4vevT8Sq1atjEMOOSQW%0ALrw/mpubi10aAACdlBF/AADt5IADusfNN98amzdvjptvvjUOOKB7sUsCAKATM+IPAKCd5HK5uPji%0Ab8aYMa/Fxz728cjlcsUuCQCATkzwBwDQTtavXx/r1jVFRMRrr70auZyDKwAAKB7fRgEA2kmSNO/x%0ANgAAdKR9HvE3bNiw6NatW+y3334RETFx4sQYOnRoPPXUUzFlypTYtGlTHH744TFjxozo3bv3PhcM%0AAAAAALSsXUb8XX/99TF//vyYP39+DB06NJqbm2PSpEkxZcqUWLhwYQwaNChmzpzZHosCAEi1srI+%0AkcvloqysT7FLAQCgkyvIob5Lly6N/fbbLwYNGhQRERMmTIhf/epXhVgUAEBqlJZ2iZtvvjU2bdoU%0AN998a5SWOp0yAADF0y7fRidOnBhJksTnPve5+Na3vhUNDQ3Rr1+//PxevXpFc3NzrFmzJnr27Nnq%0A5+3d+6D2KC8Vysp6FLsEdkFf0klf0ktv0klf0mPr1i1RXV35gel61DodtZ46Yjl63nbWWTrpS3rp%0ATTrpSzp15r7sc/B35513Rt++fWPz5s1xzTXXxNSpU+PLX/5ye9QWjY3rork5aZfnKqaysh6xalVT%0AsctgJ/qSTvqSXnqTTvry4aBHrdMR66mjthk9bxufZemkL+mlN+mkL+mUlb6UlOT2aoDcPh/q27dv%0A34iI6NatW5x22mnx5JNPRt++faO+vj5/n9WrV0dJSUmbRvsBAAAAAHtvn4K/DRs2RFPT+6lpkiRx%0A//33x4ABA+Koo46KjRs3xpIlSyIiYs6cOXHiiSfue7UAAAAAQKvs06G+jY2NceGFF8bWrVujubk5%0AjjzyyLjiiiuipKQkpk+fHldccUVs2rQpDj/88JgxY0Z71QwAkFpnnfW1qK39t6ip+XbcfvuPi10O%0AAACd2D4Ffx//+Mfjnnvu2eW8z372s3Hvvffuy9MDAHzoNDTUx3vvvRcNDfUt3xkAAAqoXa7qCwDA%0A+xYufCDKysqKXQYAAOz7xT0AAPhfBx544A7/AgBAsQj+AADaUZcuXXf4FwAAikXwBwDQTr74xaHx%0AzjtrIyLinXfWxhe/OLTIFQEA0Jk5xx8AQAvGjBkRK1Y83+L9/vSnP0bfvn13uB0RMXDgp1t87JFH%0AfirmzXNhNAAA2o/gDwCgBa0J5E49dVQ88sjDceqpX4n6A46Nfu/+Jm6//cdxzDHD4q677umAKgEA%0AYEeCPwCAdnDXXffEqaeOip/85NZIkh9HLpcT+gEAUFSCPwCAdrIt5Dvn+w/HrZOHFbkaAAA6Oxf3%0AAAAAAIAMMuIPAICi2++ox+L8h39V7DLaxX5HHRQRRnwCAMUn+AMAoOg2LR3SIYdHl5X1iFWrmgq6%0AjHO+/3BEZUEXAQDQKg71BQAAAIAMEvwBAAAAQAYJ/gAAAAAggwR/AAAAAJBBgj8AAAAAyCDBHwAA%0AAABkkOAPAAAAADJI8AcAAAALb0lyAAAgAElEQVQAGST4AwAAAIAMEvwBAAAAQAYJ/gAAAAAggwR/%0AAAAAAJBBgj8AAAAAyCDBHwAAAABkkOAPAAAAADJI8AcAAAAAGST4AwAAAIAM6lLsAgAAICLinO8/%0AXOwS2sWB+/uKDQCkg28lAECncmHto7F+45aCL6cjQqwD9+8SN9RUFHw5HeHWycM6ZDnnfP/hDlsW%0AAECxCf4AgE5l/cYtBQ9+ysp6xKpVTQVdRkR2RsgBAFAYzvEHAAAAABkk+CuggQMHRJ8+B0cul4s+%0AfQ6OgQMHFLskgDarq5sbFRWDo7S0NCoqBkdd3dxilwQAAEArCP4KZODAAVFf/8YO0+rr3xD+AR8q%0AdXVzY+LEmnjhhReiubk5XnjhhZg4sUb4BwAA/8MP5aSZ4K9Adg79WpoOkEaTJ3871q1rii1b3ouI%0AiC1b3ot165pi8uRvF7kyAAAovrq6ufGNb3wtnnvu2Whubo7nnns2vvGNrwn/SA3BHwC7tWbNmoiI%0AOOSQnjv8u206AAB0Zv/0T+e2aTp0NMEfAHtUWtolDj74/fOVHnzwwVFa6oLwAAAQEZEkSUREDBp0%0AdNTX18egQUfvMB2KzV9vHeDKK6+MK6+8sthlAOyVrVu3xLnnfiMmTrw4Zs78v3HFFZcWuyTYJ/sd%0A9Vic//Cvil1Gu9jvqIMiYlixywCATu2IIz4Z99//UJSV9Yj7738ojj56YLz88ovFLgsiQvDXIYR+%0AwIfdFVdcKvAjMzYtHRK3Ti5sWFZW1iNWrWoq6DIiIs75/sMRlQVfDAB0OmPGjIgVK55v1X1ffvnF%0AGDDgE9GtW7fYvHlzNDY2RkTEwIGfbvGxRx75qZg37959qhX2RPDXRm3Z+HfHxg8AAADp1dq/x/v0%0AOTgi3j8H9tatW6O0tDQ/76mnnitIbdAWgr82auvGvys2fgAAAPjw69fv8KivfyO2bt0aEZH/t1+/%0Aw4tZFuQJ/gAAAIDMurD20Vi/cUtBnvuzE2bH6n8/NzY2vZWftn+Pj8RnJ8x+/5Qc7ezA/bvEDTUV%0A7f68WbSrAVkrV75ThEqKS/BXICtXvuNNBgAAAEW25a8eiQO6ryvY8484euwuphbmQmJbNhwUEYK/%0Almyfx/zyl7+MsWPH5qd3tlymUwd/hUz9IyIqv3XPB6YVIvGPkPoDAADArmxaOqTYJbSbA/fv1DFO%0Am61c+U6UlfXY7eCszqBTv2PWb9xS8Kv6RXTMlf0KFSgCAADAh9ne/N3fHhf2bA0X9iycH/3ojg/c%0APvfcM4pUTfF06uBvv6Mei/MfLszw246231EHRUThQ0wAAADIur0J4zpi0A+td+65Z+xwWG9nDP0i%0AOnnwZ7gvAHROWRkpb/8PFMIRR/SNDRvW5293735gvPxyQxErAnhfW0di9ulzcOy///6xcePG/LSB%0AAz/d4uOyNBIzlyRJUuwidqexcV00N6e2vFY75/sPd8ghxbSNX2PSSV/SZU/nwehsJ8VNK9tMOtn3%0Ad4yOOAwrS1/808xnWXrsHPptI/xLF9tMOulL251//1UR+2dknW3sEbNPvrxgT19SkovevQ9q8+P8%0ATNxGe/sFc+Cctt3fl0wAgD1zGBa0v12FfnuaDrAv3n36iwV53gXXjY6IJEq67B9Hn3p1/P6u70bz%0Alo0RkYvKb91dkGUeuH+XiJML8tT7RPDXRr5gfvideuqo+O1vfxNJkkQul4svfenYuOuuD16BGQAA%0AOquSkpJYtGhRnHDCCdHc3Fzscvgfuzoaw1EYfJi19QiJ1g/Gev/o0Y/26RWvPnJdfLRPr6ivr4+I%0AJJ6c880WH52lwVgFPdT3pZdeismTJ8eaNWuiZ8+eMW3atDjiiCNa/fisHOor+EuPU08dFY888sHz%0AOh1zzDDhX5HV1c2N2tqZsXz5sigv7x81NROjunpcscvKrNbuMN/fOe5av379Wnx8lnaYaTNw4ICo%0Ar38jf7tfv8PjqaeeLWJFbM+hvunle1m6CDH23j8tmBol3dcVu4x20bzhoPhh5ZRil5F6TsGSfvYx%0A6dGnz8Hx0EOPxt/+7cB8X55++qk4/viKD+32sreH+hY0+DvjjDNizJgxUVVVFfPnz4958+bFHXfc%0A0fID/4fgj/a2/c5ywYIFUVlZmb/9Yd34s6Cubm5ce+1VUVs7KyorT4gFCxZFTc0Fcemllwv/WsF5%0AMTqfnUO/bYR/6SH4Sy/fy9Jj++9l//AP/xB33nln/rbvZcWzrS8f+9jH45FHfhPHHHNsvP76axGh%0AL8W2/TZz9tlnx2233Za/rTfpYB+THn36HJw/N+m2vmw7h+mHdXtJ3Tn+Ghsb45lnnsl/GFVWVsZV%0AV10Vq1evjl69ehVqsdAqK1e+E2VlPWLlynf2+MsZHaO2dmbU1s6KIUMqomvXrjFkSEXU1s6KSy+d%0AJPhrhUKdFyMi4qF/Pzc2Nr31gen79/hIHH/ej9p9eWk9L0babB/6HXDAAfHuu+9+YDrAh8W272U/%0A+MEPfS9Lkddffy3+6q/+qthlsAvbtplp0/6vbQZ2I5criQ0b1scRR/SN//zPR2Po0IrYsGF95HIl%0AxS6twxVsxN/SpUvjX/7lX+K+++7LTzv55JNjxowZ8ZnPfKZVz2HEX+dlBFN2tOaQ0vr6+ujbt2/k%0Acrn8tCRJoqGhweGkBdKWCxU1NDTE9ruKXC4Xffv2bdVj9aYwtn3J3/bFf9Wqph2m0f5cPTY7fC9r%0AmywdThrhkNLWcDjpvsnSNmN7aTv7mHQ57LCekST/e47SXK4k3nxzTREr2jepO9S3PYI/Oq8R357f%0Apvs/88BVsXFtQ4v323a+su7du0ePHj2iqakpNmzYEBGtO1/Z/of0jb8+qW0h3kEHdI2fX52NIUxj%0Ab5uUqS8yvzx7RrHLIMOytL1E2GaA9rftB7+df1zaeRodb/sfY7fRk8IZNmxYLFu2rMX7bX/u5e1H%0A/Ee0/LdM//794+GHP3iucyD7Chb8NTY2xvDhw2Px4sVRWloaW7dujcGDB8eiRYtafaivEX+0N79g%0AppNz/H04+CxLj22fZYMGHR3/7//dEyNHjoolS34fET7L0sL2kl56kx7O8Zd+tpd08bdM+tlm0ikr%0AfUndOf569+4dAwYMiAULFkRVVVUsWLAgBgwY4Px+FNXuzulnR1lc28K9Sy+dFGPHjozy8v5CP2iF%0AJUt+36rRygBptP33MqEftMzfMsDeKOhVfVesWBGTJ0+Od955Jw4++OCYNm1afPKTn2z14434o5D0%0AJZ30Jb30Jl188U8320t66U066Us66Ut66U066Us6ZaUvqRvxFxFx5JFHxty5cwu5CADolLaFfFn5%0AIgMAALS/zncdYwAAAADoBAR/AAAAAJBBgj8AAAAAyCDBHwAAAABkkOAPAAAAADJI8AcAAAAAGST4%0AAwAAAIAMEvwBAAAAQAYJ/gAAAAAggwR/AAAAAJBBgj8AAAAAyKAuxS5gT0pKcsUuod1k6bVkib6k%0Ak76kl96kk76kk76kl96kk76kk76kl96kk76kUxb6srevIZckSdLOtQAAAAAAReZQXwAAAADIIMEf%0AAAAAAGSQ4A8AAAAAMkjwBwAAAAAZJPgDAAAAgAwS/AEAAABABgn+AAAAACCDBH8AAAAAkEGCPwAA%0AAADIoMwHfw899FCcdNJJMWrUqHjxxRejqqoqNm7c2G7Pf8MNN8S0adPa5bnefPPNOP3003c7v3//%0A/rF+/fqIiB1ex+233x6NjY3tUkManH766fGb3/ymxfvt/Lp//vOfx+233x4REXV1dXHRRRcVqsQd%0A7Ok9NWzYsFi+fHlERJx33nnx6quv5ut76aWXOqS+Qmvr67rssstiyZIlBa2pLdtSFu1pHU+ePDl+%0A9rOf7dPzZ339dYTtPxvaMm9Pfv3rX+92f7R48eKorq5u83MWy8777rTYeZ9/ySWXxCmnnBI1NTXt%0Aupzt92F76mtrtXY/tSc33HBDbN68uVXLa8v3ktbu81ujM/cnLQqxf9h+Hb/++uvxi1/8ol2fn5bt%0A6n1YXV0dixcvLlJF2dHav1n2dj++ePHieOyxx/amNGLfvz/t7ePbM2NgR9tvc3/+85/j29/+dkRE%0AvPPOO/Hv//7vxSytoLoUu4BCmzNnTlx00UVx0kknRUTE/Pnzi1zR7h122GHx05/+tFX33f513HHH%0AHfGFL3whevfuXajSUmnn1/2Vr3ylKHW09j21/QfJ3XffHYceemh84hOfKFRZHaYtr2vr1q1xzTXX%0AFLymtmxLabZly5bo0qXtH9MdsY7TZG/XU5Zs2bIljjvuuDjuuOOKXUq72Hnfvb209Putt96KhQsX%0AxpIlS6KkpPW/ozY3N0cul4tcLteq+7dHX9vju8+sWbPinHPOiW7durV43zR8L+ls/cmy7dfxG2+8%0AEb/4xS9i/PjxRa4KPhx+//vfx4YNG2LIkCHFLgVS52/+5m/i3/7t3yLi/eDvRz/6UZx33nlFrqow%0AMj3i79prr40//vGPMXPmzPzon22/RDY2NsawYcPiz3/+c0S8H1h85StfiS1btkRExC233BJjx46N%0A0aNHxze+8Y1YtWpVREQ0NTXFRRddFCeeeGKcfvrp+ZFOu/Ltb387qqurY8SIEXH++efH2rVr8/N+%0A+ctfxsiRI2PkyJExZsyYeOutt+L111+PwYMH5++zaNGiOPHEE6Oqqipmz569w3Nvex0//OEPY+XK%0AlXHRRRdFVVVVvPDCCzFkyJBYuXJl/r5XX3113HTTTfu4NtvuxhtvjGuvvTZ/++23347BgwfHhg0b%0AYv369XHJJZdEZWVlVFZW7jZdv/fee2PcuHExatSoGDVqVDz++OMREbt83Xv6ZeTuu++OcePGRXV1%0AdZxxxhm7HUEybdq0GDNmTIwcOTLOPPPMeOONN/LzfvOb30R1dXWMHDkyRo0aFc8991xE7Pjr9pIl%0AS2LEiBExYsSImDp1aiRJkn/8tl9L582bF0uXLo2rr746qqqq4r/+67+isrIynn766fx9b7vttrj8%0A8stbs5o7zJ/+9Kf4yle+kn/fbvv1cE+vq66uLs4666w4//zzo7KyMpYvX77D6I6mpqa45JJLYsSI%0AETFy5MiYOnXqLpddyG0pbfr37x833HBDjBkzJmbNmhURu/88euihh2LEiBFRVVUVlZWV+V/et1/H%0Ab775Zpx55plx8sknx3nnnRdvv/12flk7j7TZ/vatt94aY8aMiVGjRsX48ePj2WefbbH2J598MkaP%0AHh1VVVVxyimnxIIFC1pczgsvvBDjxo2LysrKmDhxYpx66qmtqmFX6ymtdrftPPDAAzF+/PgYNmzY%0AbkdhvvLKK3HmmWfGiBEjYvTo0fHoo4/m5+28DnYeNfCDH/wgvvzlL8eYMWPikUce2eF5d/eZuLse%0AdqTd7btbu11s3rw5pk2bFmPHjo2RI0fGpEmTdjkCqbGxMc4666z8Z/a2/dXO+5Jd7VvWrVsXZ5xx%0ARmzcuDFGjx4dt99++x4fd8MNN8RFF10U55xzTpx88snxzjvv7PB8mzdvjilTpsQJJ5wQ48eP32F/%0AsHNfb7nllvy+85JLLsm/tssuuyz/Gt56660YNmxYfptp7X7qxRdfjHPPPTe/H5w3b15ERPzrv/5r%0ARERMmDAhqqqq4p133om33norzj///Pxz3XPPPRGx6/3z448/HuPHj49Ro0bFiBEj4r777tt18/Vn%0Ar/pTTLvbv/73f/93nH766VFdXR3V1dX5z6Bt++cf/OAHMWrUqBg+fHh+hPruer79Op46dWqsWLEi%0Aqqqq4qKLLooHHngg/vEf/zG/3M2bN8eQIUOivr6+g9ZAdvTv3z+uv/76qKqqiuHDh8fChQuLXdKH%0A0rvvvhsXXXRRnHzyyTFy5Mi4+OKLP/A5sbtRfosXL46RI0fGd77znTjllFNi7Nix8cILL+Tnb926%0ANaZMmZL/3rxixYqIiFi1alV+ezvllFNi+vTpERGxbNmymDNnTtxzzz1RVVUVt9xyS0RE/Pa3v40J%0AEyZEdXV1jB8/Pp566qmIeP8zZvz48TFy5MiorKyMH//4xwVbT2m0p783ttnd34OPPvpofh935pln%0AxiuvvJJ/zO76FrH7fQY72nlf079//1i+fPkOf+9t//ffli1b4mtf+1p+m7jkkkt2edTC9iMyp06d%0AGk1NTVFVVRUTJkyIp59+OiorK3e4/8iRI+PJJ58s4CstoCTjvvrVryYPP/xw/nZ5eXmybt26JEmS%0A5IknnkhOOOGE5E9/+lNyzDHHJPX19UmSJMk999yTfPe73022bt2aJEmS3Hnnncm3vvWtJEmS5Hvf%0A+14yefLkJEmSpLGxMfnSl76UfP/739/lshsbG/P/f9111yUzZszIL/f4449PVq5cmSRJkqxbty7Z%0AuHFj8tprryVHH310kiRJsmrVquToo49OVqxYkSRJktxyyy071L79/x977LHJsmXL8suaMWNGcsMN%0AN+Sf++///u+Tt956a+9W4D544403ki9+8YvJe++9lyRJktxxxx35dTd9+vTkO9/5TtLc3Jw0NTUl%0AJ598cvLII48kSbJjz1avXp00NzcnSZIkK1asSIYOHZp//p1f9/XXX5/vxbx585ILL7wwSZIk+cMf%0A/pCcd955yaZNm5IkSZJHHnkkGT9+/C5r3r5nd911V1JTU5MkSZK8+OKLyRe+8IXkpZdeSpIkSTZt%0A2pQ0NTUlSfK/vdi0aVMyZMiQ5IknnkiSJEnuu+++pLy8PF/j9vXu/L78j//4j/y6aW5uTr785S8n%0Azz77bKvWc0d4++23ky984QvJH//4xyRJkmTLli3JmjVrkiTZ8+uaN29eMnDgwOSVV17JT9v+PpMn%0AT06mTp2a39a2X//bK+S2lDbl5eXJzTffnL+9p8+jESNGJE8++WSSJO/3ZNt7cvt1fMEFF+Q/D159%0A9dVk4MCByU9/+tMP3G/n29uv89/97nfJuHHjdqhxV+vvG9/4RnLvvfcmSfL++3jt2rUtLmf06NHJ%0APffckyRJkjz99NPJpz/96VbXsP16SqvdbTvHHnts/vPqtddeSwYOHLjLz/SxY8cmd911V5IkSfL8%0A888nRx99dH697LwOtv/c+/Wvf51UVlYm69atS7Zs2ZJ8/etfT0aPHp0kyZ4/E3fXw462q313a7eL%0A2bNnJ7Nnz87fd/r06cl11133gWXcdtttyeWXX56/ve0zbft9yc63t///7T9nWvO4L33pS7v9jLvj%0AjjuSs88+O9m8eXOyYcOGZPTo0flebt/XRx55JDnllFOSpqampLm5OZk0aVIyffr0JEmS5N13300q%0AKyuTBx98MDnzzDOTn/3sZzusv5b2U++9914yevTo5IUXXkiSJEmampqSE044IX975+3+4osvTn7w%0Agx8kSZIkb775ZvLFL35xl/u7bet2y5YtSZK8/5k8dOjQ/Preudf6s3f9KYbd7V8bGhqSqqqq5M03%0A30yS5P33x9ChQ5O1a9cmr732WlJeXp7v+fz58/OfP7vr+fbr+Iknnsh/liVJkrz33nvJMccck7z6%0A6qtJkiTJ3XffnXzzm98s8CvPpvLy8vz3hRUrViRHH310/u+HY489Nhk+fHgycuTI/H9/+7d/m3+v%0A8r8WLVqUnHPOOfnba9as2eE9nCQ7vqd3fn+Xl5cnixcvTpIkSerq6vLv9yeeeCL567/+6+Qvf/lL%0AkiRJcuONN+b3exs3bsx/Pm/evDk5/fTTk9/+9rdJ8v/bu/OgJo83DuDfEI4IESEMOlpARQREq0gl%0AgAyg8YACKpSIikernTKinVKvVuJJmUEFtVYZtbZUWjU6laOIVWdabMXxQFulDlJQUQE7IwNlVCLS%0AQPL+/mDYHyEHAZXL5/NXIO/7Zt93s7vZfXefl9Ou+yoqKrjo6Gj2m/HOnTtcUFAQx3Ecl5SUxB08%0AeFAj7W8SXf2NtnWOvv5gbW0t5+Pjw929e5fjuJY+pFQq5TjOcL4ZajPa59ubTF9bU1ZWptHOt233%0A1Wo1V1dXx16vW7eOk8vlHMfpb1Pa/27gOI6bO3cuK4/Xr1/n5syZ8xrP9PXq+bUyPcjHxwfh4eGI%0AiYlBWloahg4dCgA4f/48iouLERkZCaBllF4oFAJoGRXeuHEjAEAkEmHGjBl6j5+bm4u8vDw0NTWh%0AoaEBI0aMAAD8/vvvmDNnDuzt7QEAVlZWWvv+9ddf8PDwgLOzMwBg3rx52Llzp1HntXDhQixcuBDL%0Aly/HqVOn4O/v3yPLbYYNGwYXFxdcuHAB06ZNQ05ODhISEgAAV65cgUwmA4/Hg1AoRFhYGK5cuYKg%0AoCCNY1RVVWHNmjWorq6GqakpamtrUVNTw66dMc6fP4/S0lLMnTsXAMBxnNbd/FYFBQWQy+VoaGhg%0Asz8B4PLlywgMDGR5aG5urrXc6f79+xgwYAC70xAaGorNmzcblcbWuxdPnjzBrVu3YGdnB3d3d6PP%0A8XUrKirCqFGj4OXlBQDg8/kYNGiQUft6eXnByclJ53u//fYbsrOz2TIskUikc7ueKks9pbXuAQzX%0AR76+vti2bRtmzpyJwMBAuLq6ah2rbZ3l6OgIPz8/o9JQXFyMr7/+Gk+fPgWPx8PDhw873MfHxwcH%0ADhxAZWUl/P39MWHCBIPbKxQK3LlzB7NmzQLQMt3ezc3N6DS0vU69laGyExoaCgBwcHCAtbU1Hj9+%0AjFGjRrF9FQoF/v77b0RFRQEAXFxcMGbMGBQVFUEikQDQfw0KCwsRGhrKyoRUKsX+/fsBGK4TO5uH%0A3cnYcnH+/HkoFAo2W0WpVOqsTydMmICMjAzs2LEDYrH4tS+DCgwM1FvHFRYWIiIiAmZmZjAzM9N7%0AR/nKlSsIDQ1l5xodHc1mRQkEAuzZswdSqRQBAQFYuHCh1v6G2qmHDx+ivLwcq1evZts3NTXh/v37%0AGt/LtmlZv349AGDw4MEICgpCYWGhznqorq4OMpkMFRUV4PP5ePr0KR48eABPT0+914vy5+Xypzvo%0Aa19v376NR48eaSyX4vF4qKiogK2tLSwtLTF16lQAgKenJ5t52ZU8NzU1xbx583DixAmsW7cOcrn8%0Alcd0fJO0tgvOzs7w8PBAUVERW2a9d+9ejfLdl+LGdid3d3eUl5cjMTERYrEYU6ZM6dT+w4cPh1gs%0ABtDSP9i0aRMUCgUAYOTIkfDw8ADQUnZaV0ioVCqkpKTg5s2b4DgOtbW1KC0tRWBgoNbxL168iMrK%0ASo06qLm5GbW1tfD29kZqaipevHgBHx8f+Pr6duUS9Fm6+hsBAQHsfX39wWvXrsHd3R0uLi4AgKio%0AKCQmJnaYb4baDPJ/XenLqdVqfPfddygoKIBarcbTp08hEAg6/dmLFy+GXC6HWCzGsWPHdLbdfcUb%0APfAHACUlJRCJRHj8+DH7H8dxiIuLg1Qq7fJx//jjDxw/fhwnTpyASCRCXl4efvzxx1eR5A4NHToU%0A48aNQ35+PuRyud7lk90hMjISP/30ExwcHFBfX49JkyZ1av/Vq1dj/fr1mD59OtRqNSZMmID//vuv%0AU8fgOA5RUVGIj483uN0///yDbdu2ITMzE46Ojrhx4wbWrl3bqc9qz9gYQZaWlpg1axays7Nx7dq1%0APl2ptKdrMK4zerIs9RRLS0v22lB9JJPJUFZWhqtXryI+Ph5Lly5FdHS00Z/D5/OhVqvZ361lS6lU%0AIj4+HkePHsXYsWNRXV2t88djex988AEkEgkuX76MpKQk+Pv7Y9WqVXo/p5WucmJMGtpep77IwsKC%0Avebz+VCpVJ0+RleugaE6UV8e9gbGlguO47Bly5YOB7knTpyInJwcXL58Gbm5uTh06BCOHz/e4fdV%0An472e9m60Bjl5eWwsrJCTU2N0bEQW8sfx3GwtbV9LfHmtm7dColEgrS0NPB4PAQHB3d4XSl/WnRH%0A/rxqHMfBzc0Nx44d03rv0aNHGjdOTUxM2I1WfXnekejoaERGRkIikeDZs2dG3+Ai5HVwdHTE6dOn%0AcfXqVRQUFODLL7/EypUru1Rvtaev7Bw+fBjPnj3DyZMnYWFhgU2bNhn8jICAALYcuK3g4GB4enri%0A0qVL+Oabb5CVldXrb5a/Kq+zv6Ev38jLsba21giH0fY7n5eXhz///BPHjh2DUCjEwYMHjZrE0F5I%0ASAh2796NkpISFBYW9umB2X4d468jGRkZaG5uRnZ2Nr799lsWa0UikUAul7N1/Uqlkq3f9/X1RXZ2%0ANoCWmHW//vqrzmM/e/YMQqEQNjY2UCqVGnFYpkyZgtzcXNTW1gIAnj9/rlU5e3p6oqSkhH1BT548%0Aqfc8rKysUF9fr/G/RYsWITk5Gaamppg4caKxl+SVmzlzJq5fv47Dhw8jMjKS/YD18/NDVlYWOI6D%0AQqHAmTNnMHnyZK396+vr4eDgAADIysrSWJuv67x1kUgkyM3NZYO7KpUKxcXFWtspFAqYmZnB3t4e%0AarUaJ06cYO/5+/ujoKCA5YdSqWR3cVo5OzujsbGRxao5d+6c3pmFutIeExOD77//HsXFxZg5c2aH%0A59WdPD09UV5ejps3bwJouYa64l4Ymyetpk6divT0dFZp19XVaW3TnWWpNzJUH92/fx9ubm54//33%0AMXv2bBaztC1fX192zaqqqlicTABwcnJi+9y7d4/VgUqlEs3NzWwWtFwuNyqtDx48gJOTE+bPn48l%0AS5awY+v7HKFQiNGjR7M4crdv32ZPDexqGnobY8uOLkKhEGPGjEFOTg6AlkGD0tJSg7OkWvn6+uLs%0A2bNoaGiASqXSKDeG6kR9edjbGCoXEokEGRkZ7CmpCoVCI55Oq6qqKjbjPCEhAbdv34Zarcbw4cPZ%0Aa4VCoRUfUZ+u7ge05Fdubi6am5vR2NioN7ain58fzp49C4VCAY7jkJmZydrOqqoqJCcn4+jRo3By%0AcsKePXu09jfUTo0cORICgYDF6gNavnOtbZ2VlZVGu+fn58c6RTU1Nbhw4QKbHdK+Laivr8dbb70F%0AHo+HS5cuacQ+0ofypx7BG4wAAAZtSURBVHP50xP0ta9jx45FRUUFrl69yra9deuWRgdNF3153pZQ%0AKNQ6Z5FIhMmTJ2P16tWIiYkx+qYr0dbaVjx8+BAlJSVGtTdE0+PHj8Hn8zF9+nQkJCSgrq4Ojo6O%0AKCsrg1KphFKpNBg/sbKyktUBeXl5cHV1ZTPC9Kmvr4e9vT0sLCxQXV2N/Px89p5QKNSoj/39/XHx%0A4kXcvXuX/a81bmlFRQXs7e3x3nvvYeXKlb32N8DrYKi/0Upff9DT0xOlpaXst0ZOTg48PDw6zDdD%0AbQb5P31tzcCBA9HU1MR+U7Rtm+vr62Fra8u+/8bErBYKhWhsbNQYmDUzM0NUVBTi4uIwa9YsDBgw%0A4BWeWfd6Y2f83bp1Cz/88AMyMzMhEomQlJSEVatWITMzExEREXjy5AkWLVoEoOXO5YIFC+Du7o4V%0AK1ZAJpMhJCQE9vb2emewBQQE4NSpUwgODoatrS0mTZrEKk8fHx/ExsZi6dKl4PF4MDc313r4hp2d%0AHZKSkrB8+XIIBAKDA0FLliyBTCaDQCDArl274OLiArFYDAsLC8TExLyiK9Y1AwYMwLRp05Cdna3R%0ACK1YsQJJSUlsid/s2bN1zihKSEjAihUrMGjQIAQEBMDGxoa91/689fH29sann36KuLg4qFQqNDU1%0AISQkBOPGjdPYzs3NDSEhIQgNDYWtrS2CgoJYwztixAj2HVGpVODz+di+fbvGskRzc3Ps3r2bBUH3%0A9vbGsGHDdKZp3rx52L59O9LT0/H5559j8uTJcHR0hLOzM8aPH2/UUxO7k42NDfbt24ft27ejoaEB%0AJiYmLN1ttT+vjiQkJCA5ORnh4eHg8/kQi8VsWWqr7ixLvZGh+mjXrl1s6Zy1tbXOp/lu2LABn332%0AGU6fPg0HBweNILgfffQR4uPjkZ+fDw8PD7YMQSgU4pNPPoFUKoWNjQ2Cg4ONSuuRI0dQWFgIMzMz%0AmJubs7zU9zlAywN1ZDIZDh06BFdXV7i6umLgwIFdTkNvo6/sGGvnzp3YvHkzMjIyYGpqipSUFL3L%0AEduaOnUqioqKMGfOHFhbW0MsFqO6uhqA4TpRXx72NobKRWxsLNLS0iCVStnTWT/++GOt5ZDXrl1D%0ARkYGTExMoFarkZiYCBMTE8yYMQNnzpzBu+++i2HDhmHs2LFGpamr+wEtM5bKyspY+/P222/j33//%0A1douKCgIZWVlmD9/PgBg3LhxiIuLg1KpxKpVq7BmzRqMGDECW7ZsgVQqhbe3t0YIDUPtlKmpKQ4e%0APIjk5GSkp6dDrVbDzs6ODVAtW7YMS5YsgUAgwJEjR7Bx40YWrBwA1q5di9GjRwPQbp/XrFmDxMRE%0A7Nu3T2tJvz6UP53Ln56gr321trbG/v37kZqaiuTkZDQ1NcHR0bHDB83py/O23NzcMHLkSISHh8PZ%0A2Rl79+4F0BLO4Ny5c30iBERvplKpEBERgRcvXuCLL77o0Sdz91VlZWWsX6JWqxEbGwsvLy/4+fkh%0ALCwMgwcPhru7O3sgVXuurq44efIktm7dCoFAoHNmXnuLFy9GfHw8wsPDMWTIEI1Zr9OnT2cP9wgL%0AC0NsbCxSU1OxYcMGNDY2oqmpCV5eXhg/fjzOnj2LvLw8mJmZgcfjQSaTvZqL0gcY6m+0MtQfTElJ%0Awdq1a9Hc3AyRSITU1NQOP1Nfm0E0GerLbdiwAUuXLoVIJNJYVh8REYH8/HyEhITAzs4O77zzTocz%0AbW1sbNjDpQYNGsQmAc2dOxdpaWlYsGDBazm/7sLjOrr9RvqkqqoqLFiwAL/88kufHpl+kygUCoSE%0AhCArKwtDhgzp6eQQ0i2eP38OS0tL8Hg83Lt3D4sXL8a5c+eMjiFJCCGE7N+/HzU1NdiyZUtPJ6XP%0AcnNzw40bN7pl2TvRrbCwEDt27GCrywghunVnfZWbm4uff/6ZPRW7r3pjZ/z1Z1999RWysrKwfv16%0AGvTrI44fP44DBw5g2bJlNOhH3ig3b95ESkoKWwKWlJREg36EEEKMFhYWBj6fj/T09J5OCiGEkH7k%0Aww8/RGVlJQ4cONDTSXlpNOOPEEIIIYQQQgghhJB+6I1+uAchhBBCCCGEEEIIIf0VDfwRQgghhBBC%0ACCGEENIP0cAfIYQQQgghhBBCCCH9EA38EUIIIYQQQgghhBDSD9HAHyGEEEIIIYQQQggh/RAN/BFC%0ACCGEEEIIIYQQ0g/9D7KwhQYdA9F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580959" y="2037809"/>
            <a:ext cx="8325135" cy="1555845"/>
            <a:chOff x="660261" y="2037809"/>
            <a:chExt cx="8325135" cy="1555845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6" t="35821" r="27309" b="42911"/>
            <a:stretch/>
          </p:blipFill>
          <p:spPr bwMode="auto">
            <a:xfrm>
              <a:off x="660261" y="2037809"/>
              <a:ext cx="8325135" cy="1555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292080" y="2037809"/>
              <a:ext cx="864096" cy="15515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58241" y="2938592"/>
              <a:ext cx="731641" cy="3107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213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39241</TotalTime>
  <Words>1739</Words>
  <Application>Microsoft Office PowerPoint</Application>
  <PresentationFormat>On-screen Show (4:3)</PresentationFormat>
  <Paragraphs>187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Executive</vt:lpstr>
      <vt:lpstr>Wine Quality Prediction</vt:lpstr>
      <vt:lpstr>Wine Quality Prediction</vt:lpstr>
      <vt:lpstr>EDA – Wine Dataset</vt:lpstr>
      <vt:lpstr>EDA – Wine Dataset</vt:lpstr>
      <vt:lpstr>EDA – Wine Dataset</vt:lpstr>
      <vt:lpstr>EDA – Wine Dataset</vt:lpstr>
      <vt:lpstr>EDA – Wine Dataset</vt:lpstr>
      <vt:lpstr>EDA – Model Evaluation</vt:lpstr>
      <vt:lpstr>EDA – Model Evaluation</vt:lpstr>
      <vt:lpstr>EDA – Model Evaluation</vt:lpstr>
      <vt:lpstr>EDA – Model Evaluation</vt:lpstr>
      <vt:lpstr>EDA – Model Evaluation</vt:lpstr>
      <vt:lpstr>EDA – Model Evaluation</vt:lpstr>
      <vt:lpstr>EDA – Model Evaluation</vt:lpstr>
      <vt:lpstr>EDA – Model Evaluation</vt:lpstr>
      <vt:lpstr>EDA – Model Evaluation</vt:lpstr>
      <vt:lpstr>EDA – Model Evaluation</vt:lpstr>
      <vt:lpstr>EDA – Summary</vt:lpstr>
      <vt:lpstr>EDA – Summary</vt:lpstr>
      <vt:lpstr>EDA – Conclusion</vt:lpstr>
      <vt:lpstr>EDA – Conclusion</vt:lpstr>
      <vt:lpstr>Future Considerations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</dc:creator>
  <cp:lastModifiedBy>God</cp:lastModifiedBy>
  <cp:revision>170</cp:revision>
  <dcterms:created xsi:type="dcterms:W3CDTF">2019-03-22T05:57:34Z</dcterms:created>
  <dcterms:modified xsi:type="dcterms:W3CDTF">2019-08-01T05:04:23Z</dcterms:modified>
</cp:coreProperties>
</file>