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8" r:id="rId3"/>
    <p:sldId id="262" r:id="rId4"/>
    <p:sldId id="288" r:id="rId5"/>
    <p:sldId id="290" r:id="rId6"/>
    <p:sldId id="289" r:id="rId7"/>
    <p:sldId id="291" r:id="rId8"/>
    <p:sldId id="293" r:id="rId9"/>
    <p:sldId id="295" r:id="rId10"/>
    <p:sldId id="296" r:id="rId11"/>
    <p:sldId id="297" r:id="rId12"/>
    <p:sldId id="292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8632" autoAdjust="0"/>
  </p:normalViewPr>
  <p:slideViewPr>
    <p:cSldViewPr>
      <p:cViewPr>
        <p:scale>
          <a:sx n="70" d="100"/>
          <a:sy n="70" d="100"/>
        </p:scale>
        <p:origin x="-132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301E-B9E7-49AE-9888-9904AC737297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4341-607D-4767-85E8-65693054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7122C-31DB-4C20-903A-8E43D317173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24936" cy="2376264"/>
          </a:xfrm>
        </p:spPr>
        <p:txBody>
          <a:bodyPr/>
          <a:lstStyle/>
          <a:p>
            <a:pPr algn="ctr"/>
            <a:r>
              <a:rPr lang="en-US" sz="4400" dirty="0" smtClean="0"/>
              <a:t>Wine Quality Prediction</a:t>
            </a:r>
            <a:endParaRPr lang="en-IN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4149081"/>
            <a:ext cx="8496944" cy="504055"/>
          </a:xfrm>
        </p:spPr>
        <p:txBody>
          <a:bodyPr/>
          <a:lstStyle/>
          <a:p>
            <a:r>
              <a:rPr lang="en-US" dirty="0" smtClean="0"/>
              <a:t>Using Python Jupiter Notebook to perform EDA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483738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3 : </a:t>
            </a:r>
            <a:r>
              <a:rPr lang="en-IN" sz="1800" dirty="0" smtClean="0"/>
              <a:t>Check </a:t>
            </a:r>
            <a:r>
              <a:rPr lang="en-IN" sz="1800" dirty="0"/>
              <a:t>a Model </a:t>
            </a:r>
            <a:r>
              <a:rPr lang="en-IN" sz="1800" dirty="0" smtClean="0"/>
              <a:t>by </a:t>
            </a:r>
            <a:r>
              <a:rPr lang="en-US" sz="1800" dirty="0" smtClean="0"/>
              <a:t>adding  </a:t>
            </a:r>
            <a:r>
              <a:rPr lang="en-US" sz="1800" dirty="0"/>
              <a:t>a new category for </a:t>
            </a:r>
            <a:r>
              <a:rPr lang="en-US" sz="1800" dirty="0" smtClean="0"/>
              <a:t>quality(1 – poor, 2 – good and 3 – Excellent) </a:t>
            </a:r>
            <a:r>
              <a:rPr lang="en-US" sz="1800" dirty="0"/>
              <a:t>and see if we could predict the new class by without adding </a:t>
            </a:r>
            <a:r>
              <a:rPr lang="en-US" sz="1800" dirty="0" smtClean="0"/>
              <a:t>weights </a:t>
            </a:r>
            <a:r>
              <a:rPr lang="en-IN" sz="1800" dirty="0" smtClean="0"/>
              <a:t>for  </a:t>
            </a:r>
            <a:r>
              <a:rPr lang="en-IN" sz="1800" dirty="0"/>
              <a:t>KNN, Logistic Regression or Decision </a:t>
            </a:r>
            <a:r>
              <a:rPr lang="en-IN" sz="1800" dirty="0" smtClean="0"/>
              <a:t>Tree.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shot up to around 80% now and the highest we got was 84% for KNN n=6.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Next, we tried to add weights</a:t>
            </a:r>
            <a:r>
              <a:rPr lang="en-IN" sz="1600" dirty="0" smtClean="0"/>
              <a:t>(due </a:t>
            </a:r>
            <a:r>
              <a:rPr lang="en-IN" sz="1600" dirty="0"/>
              <a:t>to imbalance data)</a:t>
            </a:r>
            <a:r>
              <a:rPr lang="en-US" sz="1600" dirty="0" smtClean="0"/>
              <a:t> to see if it </a:t>
            </a:r>
            <a:r>
              <a:rPr lang="en-IN" sz="1600" dirty="0" smtClean="0"/>
              <a:t>improved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16889" y="2132856"/>
            <a:ext cx="8188657" cy="1637732"/>
            <a:chOff x="816889" y="2132856"/>
            <a:chExt cx="8188657" cy="163773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" t="35261" r="28463" b="42351"/>
            <a:stretch/>
          </p:blipFill>
          <p:spPr bwMode="auto">
            <a:xfrm>
              <a:off x="816889" y="2132856"/>
              <a:ext cx="8188657" cy="1637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39952" y="2132856"/>
              <a:ext cx="1296144" cy="1637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8104" y="2132856"/>
              <a:ext cx="792088" cy="1637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648" y="3140968"/>
              <a:ext cx="757409" cy="293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5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483738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4 : </a:t>
            </a:r>
            <a:r>
              <a:rPr lang="en-IN" sz="1800" dirty="0" smtClean="0"/>
              <a:t>Check </a:t>
            </a:r>
            <a:r>
              <a:rPr lang="en-IN" sz="1800" dirty="0"/>
              <a:t>a Model </a:t>
            </a:r>
            <a:r>
              <a:rPr lang="en-IN" sz="1800" dirty="0" smtClean="0"/>
              <a:t>by </a:t>
            </a:r>
            <a:r>
              <a:rPr lang="en-US" sz="1800" dirty="0" smtClean="0"/>
              <a:t>adding  </a:t>
            </a:r>
            <a:r>
              <a:rPr lang="en-US" sz="1800" dirty="0"/>
              <a:t>a new category for </a:t>
            </a:r>
            <a:r>
              <a:rPr lang="en-US" sz="1800" dirty="0" smtClean="0"/>
              <a:t>quality(1 – poor, 2 – good and 3 – Excellent) </a:t>
            </a:r>
            <a:r>
              <a:rPr lang="en-US" sz="1800" dirty="0"/>
              <a:t>and see if we could predict the new class </a:t>
            </a:r>
            <a:r>
              <a:rPr lang="en-US" sz="1800" b="1" dirty="0"/>
              <a:t>by </a:t>
            </a:r>
            <a:r>
              <a:rPr lang="en-US" sz="1800" b="1" dirty="0" smtClean="0"/>
              <a:t>adding weights</a:t>
            </a:r>
            <a:r>
              <a:rPr lang="en-US" sz="1800" dirty="0" smtClean="0"/>
              <a:t> </a:t>
            </a:r>
            <a:r>
              <a:rPr lang="en-IN" sz="1800" dirty="0" smtClean="0"/>
              <a:t>for  </a:t>
            </a:r>
            <a:r>
              <a:rPr lang="en-IN" sz="1800" dirty="0"/>
              <a:t>KNN, Logistic Regression or Decision </a:t>
            </a:r>
            <a:r>
              <a:rPr lang="en-IN" sz="1800" dirty="0" smtClean="0"/>
              <a:t>Tree.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improved by 3% and the highest we got was 88% for KNN n=16.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Hence we see that by adding a new category and using weights and including type for prediction of the new class resulted in good accuracy and we select KNN which provided 88% for n = 16. </a:t>
            </a:r>
            <a:r>
              <a:rPr lang="en-IN" sz="1600" dirty="0"/>
              <a:t>And, The best score for Logistic regression and Decision Tree was model 4 with 82% and Model 8A with 84% respectively.</a:t>
            </a:r>
          </a:p>
          <a:p>
            <a:pPr marL="779526" lvl="2" indent="-285750">
              <a:spcBef>
                <a:spcPct val="20000"/>
              </a:spcBef>
            </a:pPr>
            <a:endParaRPr lang="en-US" sz="16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70354" y="2177765"/>
            <a:ext cx="8202305" cy="1624084"/>
            <a:chOff x="770354" y="2177765"/>
            <a:chExt cx="8202305" cy="162408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6" t="36194" r="28253" b="42164"/>
            <a:stretch/>
          </p:blipFill>
          <p:spPr bwMode="auto">
            <a:xfrm>
              <a:off x="770354" y="2177765"/>
              <a:ext cx="8202305" cy="1583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08800" y="2218709"/>
              <a:ext cx="864096" cy="1583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0896" y="2218709"/>
              <a:ext cx="1136618" cy="1583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6444" y="3140968"/>
              <a:ext cx="649208" cy="245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887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Summary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229600" cy="493592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Based on the data available we try the following approaches to see if the model built on these gives a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a Model which </a:t>
            </a:r>
            <a:r>
              <a:rPr lang="en-IN" sz="1200" dirty="0" err="1"/>
              <a:t>doesnt</a:t>
            </a:r>
            <a:r>
              <a:rPr lang="en-IN" sz="1200" dirty="0"/>
              <a:t> includes type information, keep the outliers, </a:t>
            </a:r>
            <a:r>
              <a:rPr lang="en-IN" sz="1200" dirty="0" err="1"/>
              <a:t>doesnt</a:t>
            </a:r>
            <a:r>
              <a:rPr lang="en-IN" sz="1200" dirty="0"/>
              <a:t> scale data nor add any weights (due to imbalance data) and see if the KNN, Logistic Regression or Decision Tree provide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if we add weights but ignore type, keep outliers and use </a:t>
            </a:r>
            <a:r>
              <a:rPr lang="en-IN" sz="1200" dirty="0" err="1"/>
              <a:t>unscaled</a:t>
            </a:r>
            <a:r>
              <a:rPr lang="en-IN" sz="1200" dirty="0"/>
              <a:t> data.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if accuracy improves if we add type, remove outliers, scale data and add weights for predicting the quality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After trying all the above it was observed that accuracy could not go beyond 61% even after adding type, removing outliers, standardised data to scale and adding weights.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1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The new </a:t>
            </a:r>
            <a:r>
              <a:rPr lang="en-IN" sz="1600" dirty="0"/>
              <a:t>approach </a:t>
            </a:r>
            <a:r>
              <a:rPr lang="en-IN" sz="1600" dirty="0" smtClean="0"/>
              <a:t>was </a:t>
            </a:r>
            <a:r>
              <a:rPr lang="en-IN" sz="1600" dirty="0"/>
              <a:t>to see if we can bin the class "quality" from 0-10 to 3 major categories 0-2 [poor] ,3-6 [good] and 7-10 [excellent]. and see if the same Model is able to predict the class "quality" now more accurately.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1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For the new class (with 3 category) we found that by adding weights , standardised scale data ,including type the accuracy increased and the best was for KNN 88% for n = 16.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And, The best score for Logistic regression and Decision Tree was model 4 with 82% and Model 8A with 84% respectively.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16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2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Conclusion</a:t>
            </a:r>
            <a:endParaRPr lang="en-IN" sz="3200" dirty="0"/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2948" r="27833" b="8395"/>
          <a:stretch/>
        </p:blipFill>
        <p:spPr bwMode="auto">
          <a:xfrm>
            <a:off x="612775" y="1478071"/>
            <a:ext cx="8215954" cy="502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0375" y="1052736"/>
            <a:ext cx="8867328" cy="437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The Different Models used and their accuracy score.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</a:t>
            </a:r>
            <a:r>
              <a:rPr lang="en-US" sz="3200" dirty="0" smtClean="0"/>
              <a:t>– 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60" y="908720"/>
            <a:ext cx="8766896" cy="2880320"/>
          </a:xfrm>
        </p:spPr>
        <p:txBody>
          <a:bodyPr>
            <a:noAutofit/>
          </a:bodyPr>
          <a:lstStyle/>
          <a:p>
            <a:r>
              <a:rPr lang="en-IN" sz="2000" dirty="0"/>
              <a:t>When the class "quality" was binned into 3 categorised into sub category of poor, good and excellent the </a:t>
            </a:r>
            <a:r>
              <a:rPr lang="en-IN" sz="2000" dirty="0" smtClean="0"/>
              <a:t>accuracy </a:t>
            </a:r>
            <a:r>
              <a:rPr lang="en-IN" sz="2000" dirty="0"/>
              <a:t>improved from 61% to 87%.</a:t>
            </a:r>
          </a:p>
          <a:p>
            <a:r>
              <a:rPr lang="en-IN" sz="2000" dirty="0"/>
              <a:t>When the class "quality" was binned into 4 categorised into sub category of poor, </a:t>
            </a:r>
            <a:r>
              <a:rPr lang="en-IN" sz="2000" dirty="0" smtClean="0"/>
              <a:t>average, good </a:t>
            </a:r>
            <a:r>
              <a:rPr lang="en-IN" sz="2000" dirty="0"/>
              <a:t>and excellent the </a:t>
            </a:r>
            <a:r>
              <a:rPr lang="en-IN" sz="2000" dirty="0" smtClean="0"/>
              <a:t>accuracy dropped </a:t>
            </a:r>
            <a:r>
              <a:rPr lang="en-IN" sz="2000" dirty="0"/>
              <a:t>from </a:t>
            </a:r>
            <a:r>
              <a:rPr lang="en-IN" sz="2000" dirty="0" smtClean="0"/>
              <a:t>87% </a:t>
            </a:r>
            <a:r>
              <a:rPr lang="en-IN" sz="2000" dirty="0"/>
              <a:t>to </a:t>
            </a:r>
            <a:r>
              <a:rPr lang="en-IN" sz="2000" dirty="0" smtClean="0"/>
              <a:t>80%.</a:t>
            </a:r>
            <a:endParaRPr lang="en-IN" sz="2000" dirty="0"/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t="75420" r="19589" b="14505"/>
          <a:stretch/>
        </p:blipFill>
        <p:spPr bwMode="auto">
          <a:xfrm>
            <a:off x="174296" y="3103757"/>
            <a:ext cx="8880921" cy="73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7104" y="3733931"/>
            <a:ext cx="876689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IN" sz="2000" dirty="0" smtClean="0"/>
          </a:p>
          <a:p>
            <a:r>
              <a:rPr lang="en-IN" sz="2000" dirty="0" smtClean="0"/>
              <a:t>Model8A with KNN provides the highest accuracy of 87% with n=7 and hence that is selected.</a:t>
            </a:r>
            <a:endParaRPr lang="en-IN" sz="16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8" y="4924830"/>
            <a:ext cx="8429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0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9016553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Future Considerations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48" y="836712"/>
            <a:ext cx="8766896" cy="568863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N" sz="2000" dirty="0" smtClean="0"/>
              <a:t>Final thoughts </a:t>
            </a:r>
            <a:endParaRPr lang="en-IN" sz="2000" dirty="0" smtClean="0"/>
          </a:p>
          <a:p>
            <a:pPr marL="395478" indent="-285750"/>
            <a:r>
              <a:rPr lang="en-IN" sz="1800" b="1" dirty="0" smtClean="0"/>
              <a:t>When </a:t>
            </a:r>
            <a:r>
              <a:rPr lang="en-IN" sz="1800" b="1" dirty="0"/>
              <a:t>we change the class to type of wine and do the prediction. We can see that since there are only 2 types of wine the accuracy of the prediction increased to 99.5</a:t>
            </a:r>
            <a:r>
              <a:rPr lang="en-IN" sz="1800" b="1" dirty="0" smtClean="0"/>
              <a:t>%  </a:t>
            </a:r>
            <a:r>
              <a:rPr lang="en-IN" sz="1800" b="1" dirty="0"/>
              <a:t>for </a:t>
            </a:r>
            <a:r>
              <a:rPr lang="en-IN" sz="1800" b="1" dirty="0" smtClean="0"/>
              <a:t>Random Forrest </a:t>
            </a:r>
            <a:r>
              <a:rPr lang="en-IN" sz="1800" b="1" dirty="0"/>
              <a:t>and almost the same </a:t>
            </a:r>
            <a:r>
              <a:rPr lang="en-IN" sz="1800" b="1" dirty="0" smtClean="0"/>
              <a:t>accuracy with </a:t>
            </a:r>
            <a:r>
              <a:rPr lang="en-IN" sz="1800" b="1" dirty="0"/>
              <a:t>other models as well. Hence, we can see that as the bin size increases the prediction of accuracy decreases</a:t>
            </a:r>
            <a:r>
              <a:rPr lang="en-IN" sz="1800" b="1" dirty="0" smtClean="0"/>
              <a:t>.</a:t>
            </a:r>
          </a:p>
          <a:p>
            <a:endParaRPr lang="en-US" sz="1800" b="1" dirty="0"/>
          </a:p>
          <a:p>
            <a:endParaRPr lang="en-IN" sz="1800" b="1" dirty="0"/>
          </a:p>
          <a:p>
            <a:endParaRPr lang="en-IN" sz="1800" b="1" dirty="0" smtClean="0"/>
          </a:p>
          <a:p>
            <a:endParaRPr lang="en-IN" sz="1800" b="1" dirty="0"/>
          </a:p>
          <a:p>
            <a:endParaRPr lang="en-IN" sz="1800" b="1" dirty="0" smtClean="0"/>
          </a:p>
          <a:p>
            <a:endParaRPr lang="en-IN" sz="1800" b="1" dirty="0"/>
          </a:p>
          <a:p>
            <a:endParaRPr lang="en-IN" sz="1800" b="1" dirty="0" smtClean="0"/>
          </a:p>
          <a:p>
            <a:r>
              <a:rPr lang="en-IN" sz="1800" b="1" dirty="0" smtClean="0"/>
              <a:t>For </a:t>
            </a:r>
            <a:r>
              <a:rPr lang="en-IN" sz="1800" b="1" dirty="0"/>
              <a:t>future consideration we can also try KMEAN clustering to determine a new label and then try a prediction on that.</a:t>
            </a:r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37912" r="19128" b="51827"/>
          <a:stretch/>
        </p:blipFill>
        <p:spPr bwMode="auto">
          <a:xfrm>
            <a:off x="307975" y="4084360"/>
            <a:ext cx="8728521" cy="75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t="59841" r="59335" b="29524"/>
          <a:stretch/>
        </p:blipFill>
        <p:spPr bwMode="auto">
          <a:xfrm>
            <a:off x="2613698" y="3015636"/>
            <a:ext cx="4421874" cy="77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9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69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648072"/>
          </a:xfrm>
        </p:spPr>
        <p:txBody>
          <a:bodyPr>
            <a:noAutofit/>
          </a:bodyPr>
          <a:lstStyle/>
          <a:p>
            <a:r>
              <a:rPr lang="en-US" sz="3200" dirty="0"/>
              <a:t>Wine Quality Prediction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58" y="836712"/>
            <a:ext cx="8229600" cy="1224136"/>
          </a:xfrm>
        </p:spPr>
        <p:txBody>
          <a:bodyPr>
            <a:normAutofit lnSpcReduction="10000"/>
          </a:bodyPr>
          <a:lstStyle/>
          <a:p>
            <a:endParaRPr lang="en-IN" sz="1200" dirty="0" smtClean="0"/>
          </a:p>
          <a:p>
            <a:r>
              <a:rPr lang="en-IN" sz="1200" dirty="0"/>
              <a:t>The dataset consists of the information about </a:t>
            </a:r>
            <a:r>
              <a:rPr lang="en-IN" sz="1200" dirty="0" smtClean="0"/>
              <a:t> physicochemical </a:t>
            </a:r>
            <a:r>
              <a:rPr lang="en-IN" sz="1200" dirty="0"/>
              <a:t>tests on the different varieties of wines. Various variables present in the dataset includes data of fixed acidity, volatile acidity, citric acid, </a:t>
            </a:r>
            <a:r>
              <a:rPr lang="en-IN" sz="1200" dirty="0" err="1"/>
              <a:t>ph</a:t>
            </a:r>
            <a:r>
              <a:rPr lang="en-IN" sz="1200" dirty="0"/>
              <a:t>, alcohol etc. </a:t>
            </a:r>
            <a:endParaRPr lang="en-IN" sz="1200" dirty="0" smtClean="0"/>
          </a:p>
          <a:p>
            <a:r>
              <a:rPr lang="en-IN" sz="1200" dirty="0" smtClean="0"/>
              <a:t>The </a:t>
            </a:r>
            <a:r>
              <a:rPr lang="en-IN" sz="1200" dirty="0"/>
              <a:t>dataset comprises of (red wine - 1599 observations; white wine - 4898 observations) with 12 columns. Below is a table showing names of all the columns and their description</a:t>
            </a:r>
            <a:r>
              <a:rPr lang="en-IN" sz="1200" dirty="0" smtClean="0"/>
              <a:t>.</a:t>
            </a:r>
            <a:endParaRPr lang="en-US" sz="1200" dirty="0"/>
          </a:p>
          <a:p>
            <a:pPr marL="393192" lvl="1" indent="0">
              <a:buNone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265"/>
              </p:ext>
            </p:extLst>
          </p:nvPr>
        </p:nvGraphicFramePr>
        <p:xfrm>
          <a:off x="716662" y="2095355"/>
          <a:ext cx="7704856" cy="3853925"/>
        </p:xfrm>
        <a:graphic>
          <a:graphicData uri="http://schemas.openxmlformats.org/drawingml/2006/table">
            <a:tbl>
              <a:tblPr/>
              <a:tblGrid>
                <a:gridCol w="3852428"/>
                <a:gridCol w="3852428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fixed acidity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Fixed acidity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volatile acidity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Volatile acidity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citric acid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citric acid content in ml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residual sugar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Residual sugar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chlorides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Chlorides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free </a:t>
                      </a:r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sulfur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dioxide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Free sulphur dioxide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total sulfur dioxide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Total Sulphur dioxide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 value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sulphates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sulphate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alcohol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alcohol content in ml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Output Variable - score between 0 and 10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4290" y="594928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93192" lvl="1" indent="0">
              <a:spcBef>
                <a:spcPct val="20000"/>
              </a:spcBef>
              <a:buFont typeface="Courier New" pitchFamily="49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endParaRPr lang="en-IN" dirty="0"/>
          </a:p>
          <a:p>
            <a:r>
              <a:rPr lang="en-US" dirty="0"/>
              <a:t>The goal is to predict the quality of the wine using the chemical compositions that each wine contains.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On plotting the box plot data for Red wine </a:t>
            </a:r>
            <a:r>
              <a:rPr lang="en-US" sz="1200" dirty="0" smtClean="0">
                <a:latin typeface="+mj-lt"/>
              </a:rPr>
              <a:t>. </a:t>
            </a:r>
            <a:endParaRPr lang="en-US" sz="1200" dirty="0">
              <a:latin typeface="+mj-lt"/>
            </a:endParaRPr>
          </a:p>
          <a:p>
            <a:pPr lvl="2"/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8" y="1514647"/>
            <a:ext cx="83261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4581128"/>
            <a:ext cx="821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Outliers found in free </a:t>
            </a:r>
            <a:r>
              <a:rPr lang="en-IN" dirty="0" err="1"/>
              <a:t>suphur</a:t>
            </a:r>
            <a:r>
              <a:rPr lang="en-IN" dirty="0"/>
              <a:t> , total </a:t>
            </a:r>
            <a:r>
              <a:rPr lang="en-IN" dirty="0" err="1"/>
              <a:t>sulfur</a:t>
            </a:r>
            <a:r>
              <a:rPr lang="en-IN" dirty="0"/>
              <a:t> dioxide , residual sugar, chlorides,  sulphates,  citric acid and fixed acidity data. </a:t>
            </a:r>
          </a:p>
        </p:txBody>
      </p:sp>
    </p:spTree>
    <p:extLst>
      <p:ext uri="{BB962C8B-B14F-4D97-AF65-F5344CB8AC3E}">
        <p14:creationId xmlns:p14="http://schemas.microsoft.com/office/powerpoint/2010/main" val="715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The same was observed on plotting the box plot data for White wine</a:t>
            </a:r>
            <a:endParaRPr lang="en-US" sz="1200" dirty="0">
              <a:latin typeface="+mj-lt"/>
            </a:endParaRPr>
          </a:p>
          <a:p>
            <a:pPr lvl="2"/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4581128"/>
            <a:ext cx="821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Outliers found in free </a:t>
            </a:r>
            <a:r>
              <a:rPr lang="en-IN" dirty="0" err="1"/>
              <a:t>suphur</a:t>
            </a:r>
            <a:r>
              <a:rPr lang="en-IN" dirty="0"/>
              <a:t> , total </a:t>
            </a:r>
            <a:r>
              <a:rPr lang="en-IN" dirty="0" err="1"/>
              <a:t>sulfur</a:t>
            </a:r>
            <a:r>
              <a:rPr lang="en-IN" dirty="0"/>
              <a:t> dioxide , residual sugar, chlorides,  sulphates,  citric acid and fixed acidity data.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5" y="1521275"/>
            <a:ext cx="8715796" cy="286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470198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Outliers were removed from free </a:t>
            </a:r>
            <a:r>
              <a:rPr lang="en-IN" sz="1600" dirty="0" err="1"/>
              <a:t>suphur</a:t>
            </a:r>
            <a:r>
              <a:rPr lang="en-IN" sz="1600" dirty="0"/>
              <a:t> , total </a:t>
            </a:r>
            <a:r>
              <a:rPr lang="en-IN" sz="1600" dirty="0" err="1"/>
              <a:t>sulfur</a:t>
            </a:r>
            <a:r>
              <a:rPr lang="en-IN" sz="1600" dirty="0"/>
              <a:t> dioxide , residual sugar, chlorides,  sulphates,  citric acid and fixed acidity data.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8" y="1572423"/>
            <a:ext cx="83261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4636004"/>
            <a:ext cx="814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distribution of data looked </a:t>
            </a:r>
            <a:r>
              <a:rPr lang="en-US" dirty="0"/>
              <a:t>better after removing the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3327" y="752330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Establishing </a:t>
            </a:r>
            <a:r>
              <a:rPr lang="en-IN" sz="1600" b="1" dirty="0" smtClean="0"/>
              <a:t>correlation</a:t>
            </a:r>
            <a:r>
              <a:rPr lang="en-IN" sz="1600" dirty="0"/>
              <a:t> between all the features using </a:t>
            </a:r>
            <a:r>
              <a:rPr lang="en-IN" sz="1600" b="1" dirty="0" err="1"/>
              <a:t>heatmap</a:t>
            </a:r>
            <a:r>
              <a:rPr lang="en-IN" sz="1600" dirty="0"/>
              <a:t>.</a:t>
            </a:r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30372"/>
            <a:ext cx="5261938" cy="409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1" y="5337213"/>
            <a:ext cx="8352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density, residual </a:t>
            </a:r>
            <a:r>
              <a:rPr lang="en-IN" sz="1600" dirty="0" err="1"/>
              <a:t>sugar,total</a:t>
            </a:r>
            <a:r>
              <a:rPr lang="en-IN" sz="1600" dirty="0"/>
              <a:t> sulphur dioxide and chlorides are negatively </a:t>
            </a:r>
            <a:r>
              <a:rPr lang="en-IN" sz="1600" dirty="0" err="1"/>
              <a:t>corelated</a:t>
            </a:r>
            <a:r>
              <a:rPr lang="en-IN" sz="1600" dirty="0"/>
              <a:t> with alcohol..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total sulphur dioxide is positively </a:t>
            </a:r>
            <a:r>
              <a:rPr lang="en-IN" sz="1600" dirty="0" err="1"/>
              <a:t>coorelated</a:t>
            </a:r>
            <a:r>
              <a:rPr lang="en-IN" sz="1600" dirty="0"/>
              <a:t> with free sulphur dioxide.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With high </a:t>
            </a:r>
            <a:r>
              <a:rPr lang="en-IN" sz="1600" dirty="0" err="1"/>
              <a:t>corelation</a:t>
            </a:r>
            <a:r>
              <a:rPr lang="en-IN" sz="1600" dirty="0"/>
              <a:t> we face redundancy issues.</a:t>
            </a:r>
          </a:p>
        </p:txBody>
      </p:sp>
    </p:spTree>
    <p:extLst>
      <p:ext uri="{BB962C8B-B14F-4D97-AF65-F5344CB8AC3E}">
        <p14:creationId xmlns:p14="http://schemas.microsoft.com/office/powerpoint/2010/main" val="3107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1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Checking for Null </a:t>
            </a:r>
            <a:r>
              <a:rPr lang="en-IN" sz="1600" dirty="0"/>
              <a:t>Values </a:t>
            </a:r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34673" r="41912" b="15830"/>
          <a:stretch/>
        </p:blipFill>
        <p:spPr bwMode="auto">
          <a:xfrm>
            <a:off x="971600" y="1333185"/>
            <a:ext cx="5882185" cy="27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31904" r="48818" b="30318"/>
          <a:stretch/>
        </p:blipFill>
        <p:spPr bwMode="auto">
          <a:xfrm>
            <a:off x="938071" y="4215641"/>
            <a:ext cx="5915714" cy="199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90488" y="6209652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We do not see any Null Values </a:t>
            </a:r>
            <a:r>
              <a:rPr lang="en-IN" sz="1600" dirty="0" smtClean="0"/>
              <a:t>present. Hence </a:t>
            </a:r>
            <a:r>
              <a:rPr lang="en-IN" sz="1600" dirty="0"/>
              <a:t>data looks clean.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8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229600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/>
              <a:t>Based on the data available we </a:t>
            </a:r>
            <a:r>
              <a:rPr lang="en-IN" sz="2400" dirty="0" smtClean="0"/>
              <a:t>tried </a:t>
            </a:r>
            <a:r>
              <a:rPr lang="en-IN" sz="2400" dirty="0"/>
              <a:t>the following </a:t>
            </a:r>
            <a:r>
              <a:rPr lang="en-IN" sz="2400" dirty="0" smtClean="0"/>
              <a:t>approach </a:t>
            </a:r>
            <a:r>
              <a:rPr lang="en-IN" sz="2400" dirty="0"/>
              <a:t>to see if the </a:t>
            </a:r>
            <a:r>
              <a:rPr lang="en-IN" sz="2400" dirty="0" smtClean="0"/>
              <a:t>models </a:t>
            </a:r>
            <a:r>
              <a:rPr lang="en-IN" sz="2400" dirty="0"/>
              <a:t>built on these gives a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1 : </a:t>
            </a:r>
            <a:r>
              <a:rPr lang="en-IN" sz="1800" dirty="0" smtClean="0"/>
              <a:t>Check </a:t>
            </a:r>
            <a:r>
              <a:rPr lang="en-IN" sz="1800" dirty="0"/>
              <a:t>a Model which </a:t>
            </a:r>
            <a:r>
              <a:rPr lang="en-IN" sz="1800" dirty="0" smtClean="0"/>
              <a:t>doesn't include </a:t>
            </a:r>
            <a:r>
              <a:rPr lang="en-IN" sz="1800" dirty="0"/>
              <a:t>type information, keep the outliers, </a:t>
            </a:r>
            <a:r>
              <a:rPr lang="en-IN" sz="1800" dirty="0" smtClean="0"/>
              <a:t>doesn't </a:t>
            </a:r>
            <a:r>
              <a:rPr lang="en-IN" sz="1800" dirty="0"/>
              <a:t>scale data nor add any weights </a:t>
            </a:r>
            <a:r>
              <a:rPr lang="en-IN" sz="1800" dirty="0" smtClean="0"/>
              <a:t>and </a:t>
            </a:r>
            <a:r>
              <a:rPr lang="en-IN" sz="1800" dirty="0"/>
              <a:t>see if the KNN, Logistic Regression or Decision Tree provide good accuracy</a:t>
            </a:r>
            <a:r>
              <a:rPr lang="en-IN" sz="1800" dirty="0" smtClean="0"/>
              <a:t>.</a:t>
            </a:r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was found to be not good for any models the highest we were able to achieve was 61% and that was for Decision Tree.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Hence, we tried next to see if by adding weights</a:t>
            </a:r>
            <a:r>
              <a:rPr lang="en-IN" sz="1600" dirty="0" smtClean="0"/>
              <a:t> </a:t>
            </a:r>
            <a:r>
              <a:rPr lang="en-IN" sz="1600" dirty="0"/>
              <a:t>(due to imbalance data) </a:t>
            </a:r>
            <a:r>
              <a:rPr lang="en-IN" sz="1600" dirty="0" smtClean="0"/>
              <a:t>could help in improving 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5934" y="3140968"/>
            <a:ext cx="8516204" cy="1596789"/>
            <a:chOff x="564727" y="3140968"/>
            <a:chExt cx="8516204" cy="1596789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1" t="22388" r="26155" b="55784"/>
            <a:stretch/>
          </p:blipFill>
          <p:spPr bwMode="auto">
            <a:xfrm>
              <a:off x="564727" y="3140968"/>
              <a:ext cx="8516204" cy="159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070555" y="4072347"/>
              <a:ext cx="731641" cy="301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610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483738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2 : </a:t>
            </a:r>
            <a:r>
              <a:rPr lang="en-IN" sz="1800" dirty="0" smtClean="0"/>
              <a:t>Check </a:t>
            </a:r>
            <a:r>
              <a:rPr lang="en-IN" sz="1800" dirty="0"/>
              <a:t>a Model which </a:t>
            </a:r>
            <a:r>
              <a:rPr lang="en-IN" sz="1800" dirty="0" smtClean="0"/>
              <a:t>doesn't include </a:t>
            </a:r>
            <a:r>
              <a:rPr lang="en-IN" sz="1800" dirty="0"/>
              <a:t>type information, keep the outliers, </a:t>
            </a:r>
            <a:r>
              <a:rPr lang="en-IN" sz="1800" dirty="0" smtClean="0"/>
              <a:t>doesn't </a:t>
            </a:r>
            <a:r>
              <a:rPr lang="en-IN" sz="1800" dirty="0"/>
              <a:t>scale data </a:t>
            </a:r>
            <a:r>
              <a:rPr lang="en-IN" sz="1800" b="1" dirty="0" smtClean="0"/>
              <a:t>but </a:t>
            </a:r>
            <a:r>
              <a:rPr lang="en-IN" sz="1800" b="1" dirty="0"/>
              <a:t>add </a:t>
            </a:r>
            <a:r>
              <a:rPr lang="en-IN" sz="1800" b="1" dirty="0" smtClean="0"/>
              <a:t>weights </a:t>
            </a:r>
            <a:r>
              <a:rPr lang="en-IN" sz="1800" dirty="0" smtClean="0"/>
              <a:t>and </a:t>
            </a:r>
            <a:r>
              <a:rPr lang="en-IN" sz="1800" dirty="0"/>
              <a:t>see if the KNN, Logistic Regression or Decision Tree provide good </a:t>
            </a:r>
            <a:r>
              <a:rPr lang="en-IN" sz="1800" dirty="0" smtClean="0"/>
              <a:t>improve the accuracy.</a:t>
            </a:r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still did not improve for any models the highest we were able to achieve was 62% and that was for KNN.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Next, we tried to add a new category for quality and see if we could predict the new class by without adding first to </a:t>
            </a:r>
            <a:r>
              <a:rPr lang="en-IN" sz="1600" dirty="0" smtClean="0"/>
              <a:t>improve 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80959" y="2037809"/>
            <a:ext cx="8325135" cy="1555845"/>
            <a:chOff x="660261" y="2037809"/>
            <a:chExt cx="8325135" cy="155584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6" t="35821" r="27309" b="42911"/>
            <a:stretch/>
          </p:blipFill>
          <p:spPr bwMode="auto">
            <a:xfrm>
              <a:off x="660261" y="2037809"/>
              <a:ext cx="8325135" cy="1555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92080" y="2037809"/>
              <a:ext cx="864096" cy="1551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58241" y="2938592"/>
              <a:ext cx="731641" cy="3107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13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36427</TotalTime>
  <Words>1167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Wine Quality Prediction</vt:lpstr>
      <vt:lpstr>Wine Quality Prediction</vt:lpstr>
      <vt:lpstr>EDA – Wine Dataset</vt:lpstr>
      <vt:lpstr>EDA – Wine Dataset</vt:lpstr>
      <vt:lpstr>EDA – Wine Dataset</vt:lpstr>
      <vt:lpstr>EDA – Wine Dataset</vt:lpstr>
      <vt:lpstr>EDA – Wine Dataset</vt:lpstr>
      <vt:lpstr>EDA – Model Evaluation</vt:lpstr>
      <vt:lpstr>EDA – Model Evaluation</vt:lpstr>
      <vt:lpstr>EDA – Model Evaluation</vt:lpstr>
      <vt:lpstr>EDA – Model Evaluation</vt:lpstr>
      <vt:lpstr>EDA – Summary</vt:lpstr>
      <vt:lpstr>EDA – Conclusion</vt:lpstr>
      <vt:lpstr>EDA – Conclusion</vt:lpstr>
      <vt:lpstr>Future Considerations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God</cp:lastModifiedBy>
  <cp:revision>136</cp:revision>
  <dcterms:created xsi:type="dcterms:W3CDTF">2019-03-22T05:57:34Z</dcterms:created>
  <dcterms:modified xsi:type="dcterms:W3CDTF">2019-07-28T02:42:58Z</dcterms:modified>
</cp:coreProperties>
</file>