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267" r:id="rId4"/>
    <p:sldId id="268" r:id="rId5"/>
    <p:sldId id="269" r:id="rId6"/>
    <p:sldId id="270" r:id="rId7"/>
    <p:sldId id="271" r:id="rId8"/>
    <p:sldId id="272" r:id="rId9"/>
    <p:sldId id="273" r:id="rId10"/>
    <p:sldId id="274" r:id="rId11"/>
    <p:sldId id="275" r:id="rId12"/>
    <p:sldId id="276" r:id="rId13"/>
    <p:sldId id="278" r:id="rId14"/>
    <p:sldId id="279" r:id="rId15"/>
    <p:sldId id="281" r:id="rId16"/>
    <p:sldId id="282" r:id="rId17"/>
    <p:sldId id="283" r:id="rId18"/>
    <p:sldId id="284" r:id="rId19"/>
    <p:sldId id="285" r:id="rId20"/>
    <p:sldId id="286" r:id="rId21"/>
    <p:sldId id="287" r:id="rId22"/>
    <p:sldId id="288" r:id="rId23"/>
    <p:sldId id="26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1" d="100"/>
          <a:sy n="71" d="100"/>
        </p:scale>
        <p:origin x="696" y="6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3/27/2024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3/27/2024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3/27/2024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3/27/2024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3/27/2024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3/27/2024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3/27/2024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3/27/2024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3/27/2024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3/27/2024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389655" cy="3177380"/>
          </a:xfrm>
        </p:spPr>
        <p:txBody>
          <a:bodyPr>
            <a:normAutofit/>
          </a:bodyPr>
          <a:lstStyle/>
          <a:p>
            <a:r>
              <a:rPr lang="en-US" sz="6000" b="1" dirty="0"/>
              <a:t>DIABETES PREDICTION </a:t>
            </a:r>
            <a:br>
              <a:rPr lang="en-US" sz="6000" b="1" dirty="0"/>
            </a:br>
            <a:r>
              <a:rPr lang="en-US" sz="6000" b="1" dirty="0"/>
              <a:t>USING SQL</a:t>
            </a:r>
          </a:p>
        </p:txBody>
      </p:sp>
      <p:sp>
        <p:nvSpPr>
          <p:cNvPr id="3" name="Subtitle 2"/>
          <p:cNvSpPr>
            <a:spLocks noGrp="1"/>
          </p:cNvSpPr>
          <p:nvPr>
            <p:ph type="subTitle" idx="1"/>
          </p:nvPr>
        </p:nvSpPr>
        <p:spPr>
          <a:xfrm>
            <a:off x="626225" y="5157192"/>
            <a:ext cx="4098175" cy="1224136"/>
          </a:xfrm>
        </p:spPr>
        <p:txBody>
          <a:bodyPr>
            <a:normAutofit/>
          </a:bodyPr>
          <a:lstStyle/>
          <a:p>
            <a:pPr algn="ctr"/>
            <a:r>
              <a:rPr lang="en-US" sz="2800" dirty="0"/>
              <a:t>CReated by </a:t>
            </a:r>
          </a:p>
          <a:p>
            <a:pPr algn="ctr"/>
            <a:r>
              <a:rPr lang="en-US" sz="2800" dirty="0"/>
              <a:t>Venkatesh polisetti</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653CAD-DC7A-49F4-8058-D8297572BF48}"/>
              </a:ext>
            </a:extLst>
          </p:cNvPr>
          <p:cNvSpPr/>
          <p:nvPr/>
        </p:nvSpPr>
        <p:spPr>
          <a:xfrm>
            <a:off x="1559496" y="1828799"/>
            <a:ext cx="8856984" cy="8801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03B71001-91E3-40BC-A7F8-D34AF00DFE4B}"/>
              </a:ext>
            </a:extLst>
          </p:cNvPr>
          <p:cNvSpPr>
            <a:spLocks noGrp="1"/>
          </p:cNvSpPr>
          <p:nvPr>
            <p:ph type="title"/>
          </p:nvPr>
        </p:nvSpPr>
        <p:spPr/>
        <p:txBody>
          <a:bodyPr/>
          <a:lstStyle/>
          <a:p>
            <a:r>
              <a:rPr lang="en-GB" dirty="0"/>
              <a:t>Group patients by smoking history and count how many smokers and non smokers there are. </a:t>
            </a:r>
            <a:endParaRPr lang="en-IN" dirty="0"/>
          </a:p>
        </p:txBody>
      </p:sp>
      <p:sp>
        <p:nvSpPr>
          <p:cNvPr id="3" name="Content Placeholder 2">
            <a:extLst>
              <a:ext uri="{FF2B5EF4-FFF2-40B4-BE49-F238E27FC236}">
                <a16:creationId xmlns:a16="http://schemas.microsoft.com/office/drawing/2014/main" id="{CA652CA9-A425-4952-926C-23A2B21602FC}"/>
              </a:ext>
            </a:extLst>
          </p:cNvPr>
          <p:cNvSpPr>
            <a:spLocks noGrp="1"/>
          </p:cNvSpPr>
          <p:nvPr>
            <p:ph idx="1"/>
          </p:nvPr>
        </p:nvSpPr>
        <p:spPr/>
        <p:txBody>
          <a:bodyPr/>
          <a:lstStyle/>
          <a:p>
            <a:r>
              <a:rPr lang="en-GB" dirty="0">
                <a:solidFill>
                  <a:schemeClr val="accent3">
                    <a:lumMod val="60000"/>
                    <a:lumOff val="40000"/>
                  </a:schemeClr>
                </a:solidFill>
              </a:rPr>
              <a:t> Select </a:t>
            </a:r>
            <a:r>
              <a:rPr lang="en-GB" dirty="0"/>
              <a:t>smoking_history, count(*) </a:t>
            </a:r>
            <a:r>
              <a:rPr lang="en-GB" dirty="0">
                <a:solidFill>
                  <a:schemeClr val="accent3">
                    <a:lumMod val="60000"/>
                    <a:lumOff val="40000"/>
                  </a:schemeClr>
                </a:solidFill>
              </a:rPr>
              <a:t>as</a:t>
            </a:r>
            <a:r>
              <a:rPr lang="en-GB" dirty="0"/>
              <a:t> patient_count </a:t>
            </a:r>
            <a:r>
              <a:rPr lang="en-GB" dirty="0">
                <a:solidFill>
                  <a:schemeClr val="accent3">
                    <a:lumMod val="60000"/>
                    <a:lumOff val="40000"/>
                  </a:schemeClr>
                </a:solidFill>
              </a:rPr>
              <a:t>from</a:t>
            </a:r>
            <a:r>
              <a:rPr lang="en-GB" dirty="0"/>
              <a:t> diabetes </a:t>
            </a:r>
            <a:r>
              <a:rPr lang="en-GB" dirty="0">
                <a:solidFill>
                  <a:schemeClr val="accent3">
                    <a:lumMod val="60000"/>
                    <a:lumOff val="40000"/>
                  </a:schemeClr>
                </a:solidFill>
              </a:rPr>
              <a:t>group by </a:t>
            </a:r>
            <a:r>
              <a:rPr lang="en-GB" dirty="0"/>
              <a:t>smoking_history;</a:t>
            </a:r>
            <a:endParaRPr lang="en-IN" dirty="0"/>
          </a:p>
        </p:txBody>
      </p:sp>
      <p:pic>
        <p:nvPicPr>
          <p:cNvPr id="6" name="Picture 5">
            <a:extLst>
              <a:ext uri="{FF2B5EF4-FFF2-40B4-BE49-F238E27FC236}">
                <a16:creationId xmlns:a16="http://schemas.microsoft.com/office/drawing/2014/main" id="{C496C8B6-57A7-4785-AC3B-3A56DBFB1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664" y="2924944"/>
            <a:ext cx="5976664" cy="3672408"/>
          </a:xfrm>
          <a:prstGeom prst="rect">
            <a:avLst/>
          </a:prstGeom>
        </p:spPr>
      </p:pic>
    </p:spTree>
    <p:extLst>
      <p:ext uri="{BB962C8B-B14F-4D97-AF65-F5344CB8AC3E}">
        <p14:creationId xmlns:p14="http://schemas.microsoft.com/office/powerpoint/2010/main" val="256111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EEED51-A0F3-4663-896B-6F96A76E8EB7}"/>
              </a:ext>
            </a:extLst>
          </p:cNvPr>
          <p:cNvSpPr/>
          <p:nvPr/>
        </p:nvSpPr>
        <p:spPr>
          <a:xfrm>
            <a:off x="1524000" y="1828799"/>
            <a:ext cx="8532440" cy="9521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A58E8BFA-3A1B-4B79-8545-A933EBB07044}"/>
              </a:ext>
            </a:extLst>
          </p:cNvPr>
          <p:cNvSpPr>
            <a:spLocks noGrp="1"/>
          </p:cNvSpPr>
          <p:nvPr>
            <p:ph type="title"/>
          </p:nvPr>
        </p:nvSpPr>
        <p:spPr/>
        <p:txBody>
          <a:bodyPr/>
          <a:lstStyle/>
          <a:p>
            <a:r>
              <a:rPr lang="en-GB" dirty="0"/>
              <a:t>Retrieve the Patient_ids of patients who have a BMI greater than the average BMI. </a:t>
            </a:r>
            <a:endParaRPr lang="en-IN" dirty="0"/>
          </a:p>
        </p:txBody>
      </p:sp>
      <p:sp>
        <p:nvSpPr>
          <p:cNvPr id="3" name="Content Placeholder 2">
            <a:extLst>
              <a:ext uri="{FF2B5EF4-FFF2-40B4-BE49-F238E27FC236}">
                <a16:creationId xmlns:a16="http://schemas.microsoft.com/office/drawing/2014/main" id="{3C8E09B6-1173-4550-B586-6A2666F1D82D}"/>
              </a:ext>
            </a:extLst>
          </p:cNvPr>
          <p:cNvSpPr>
            <a:spLocks noGrp="1"/>
          </p:cNvSpPr>
          <p:nvPr>
            <p:ph idx="1"/>
          </p:nvPr>
        </p:nvSpPr>
        <p:spPr/>
        <p:txBody>
          <a:bodyPr/>
          <a:lstStyle/>
          <a:p>
            <a:r>
              <a:rPr lang="en-IN" dirty="0">
                <a:solidFill>
                  <a:schemeClr val="accent3">
                    <a:lumMod val="60000"/>
                    <a:lumOff val="40000"/>
                  </a:schemeClr>
                </a:solidFill>
              </a:rPr>
              <a:t> Select </a:t>
            </a:r>
            <a:r>
              <a:rPr lang="en-IN" dirty="0"/>
              <a:t>EmployeeName, Patient_id ,bmi</a:t>
            </a:r>
            <a:r>
              <a:rPr lang="en-IN" dirty="0">
                <a:solidFill>
                  <a:schemeClr val="accent3">
                    <a:lumMod val="60000"/>
                    <a:lumOff val="40000"/>
                  </a:schemeClr>
                </a:solidFill>
              </a:rPr>
              <a:t> from </a:t>
            </a:r>
            <a:r>
              <a:rPr lang="en-IN" dirty="0"/>
              <a:t>diabetes </a:t>
            </a:r>
            <a:r>
              <a:rPr lang="en-IN" dirty="0">
                <a:solidFill>
                  <a:schemeClr val="accent3">
                    <a:lumMod val="60000"/>
                    <a:lumOff val="40000"/>
                  </a:schemeClr>
                </a:solidFill>
              </a:rPr>
              <a:t>where</a:t>
            </a:r>
            <a:r>
              <a:rPr lang="en-IN" dirty="0"/>
              <a:t> bmi&gt;(</a:t>
            </a:r>
            <a:r>
              <a:rPr lang="en-IN" dirty="0">
                <a:solidFill>
                  <a:schemeClr val="accent3">
                    <a:lumMod val="60000"/>
                    <a:lumOff val="40000"/>
                  </a:schemeClr>
                </a:solidFill>
              </a:rPr>
              <a:t>Select</a:t>
            </a:r>
            <a:r>
              <a:rPr lang="en-IN" dirty="0"/>
              <a:t> avg(bmi) </a:t>
            </a:r>
            <a:r>
              <a:rPr lang="en-IN" dirty="0">
                <a:solidFill>
                  <a:schemeClr val="accent3">
                    <a:lumMod val="60000"/>
                    <a:lumOff val="40000"/>
                  </a:schemeClr>
                </a:solidFill>
              </a:rPr>
              <a:t>from</a:t>
            </a:r>
            <a:r>
              <a:rPr lang="en-IN" dirty="0"/>
              <a:t> diabetes);</a:t>
            </a:r>
          </a:p>
        </p:txBody>
      </p:sp>
      <p:pic>
        <p:nvPicPr>
          <p:cNvPr id="6" name="Picture 5">
            <a:extLst>
              <a:ext uri="{FF2B5EF4-FFF2-40B4-BE49-F238E27FC236}">
                <a16:creationId xmlns:a16="http://schemas.microsoft.com/office/drawing/2014/main" id="{1BD6801A-D72E-4FE7-9ADE-DBA51E9F3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2924944"/>
            <a:ext cx="5544616" cy="3600399"/>
          </a:xfrm>
          <a:prstGeom prst="rect">
            <a:avLst/>
          </a:prstGeom>
        </p:spPr>
      </p:pic>
    </p:spTree>
    <p:extLst>
      <p:ext uri="{BB962C8B-B14F-4D97-AF65-F5344CB8AC3E}">
        <p14:creationId xmlns:p14="http://schemas.microsoft.com/office/powerpoint/2010/main" val="37276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8686E9-FDAF-485F-96D4-D877AB8F66DE}"/>
              </a:ext>
            </a:extLst>
          </p:cNvPr>
          <p:cNvSpPr/>
          <p:nvPr/>
        </p:nvSpPr>
        <p:spPr>
          <a:xfrm>
            <a:off x="1524000" y="1828799"/>
            <a:ext cx="8964488" cy="10961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ECDB2A09-D416-4F89-A203-53C6E7257E5B}"/>
              </a:ext>
            </a:extLst>
          </p:cNvPr>
          <p:cNvSpPr>
            <a:spLocks noGrp="1"/>
          </p:cNvSpPr>
          <p:nvPr>
            <p:ph type="title"/>
          </p:nvPr>
        </p:nvSpPr>
        <p:spPr/>
        <p:txBody>
          <a:bodyPr/>
          <a:lstStyle/>
          <a:p>
            <a:r>
              <a:rPr lang="en-GB" dirty="0"/>
              <a:t>Find the patient with the highest HbA1c level and the patient with the lowest HbA1clevel.</a:t>
            </a:r>
            <a:endParaRPr lang="en-IN" dirty="0"/>
          </a:p>
        </p:txBody>
      </p:sp>
      <p:sp>
        <p:nvSpPr>
          <p:cNvPr id="3" name="Content Placeholder 2">
            <a:extLst>
              <a:ext uri="{FF2B5EF4-FFF2-40B4-BE49-F238E27FC236}">
                <a16:creationId xmlns:a16="http://schemas.microsoft.com/office/drawing/2014/main" id="{4E727478-E7C6-41BA-901E-FD6C46B5D383}"/>
              </a:ext>
            </a:extLst>
          </p:cNvPr>
          <p:cNvSpPr>
            <a:spLocks noGrp="1"/>
          </p:cNvSpPr>
          <p:nvPr>
            <p:ph idx="1"/>
          </p:nvPr>
        </p:nvSpPr>
        <p:spPr/>
        <p:txBody>
          <a:bodyPr/>
          <a:lstStyle/>
          <a:p>
            <a:r>
              <a:rPr lang="en-IN" dirty="0"/>
              <a:t> </a:t>
            </a:r>
            <a:r>
              <a:rPr lang="en-IN" dirty="0">
                <a:solidFill>
                  <a:schemeClr val="accent3">
                    <a:lumMod val="60000"/>
                    <a:lumOff val="40000"/>
                  </a:schemeClr>
                </a:solidFill>
              </a:rPr>
              <a:t>Select </a:t>
            </a:r>
            <a:r>
              <a:rPr lang="en-IN" dirty="0"/>
              <a:t>EmployeeName,HbA1c_level </a:t>
            </a:r>
            <a:r>
              <a:rPr lang="en-IN" dirty="0">
                <a:solidFill>
                  <a:schemeClr val="accent3">
                    <a:lumMod val="60000"/>
                    <a:lumOff val="40000"/>
                  </a:schemeClr>
                </a:solidFill>
              </a:rPr>
              <a:t>from</a:t>
            </a:r>
            <a:r>
              <a:rPr lang="en-IN" dirty="0"/>
              <a:t> diabetes </a:t>
            </a:r>
            <a:r>
              <a:rPr lang="en-IN" dirty="0">
                <a:solidFill>
                  <a:schemeClr val="accent3">
                    <a:lumMod val="60000"/>
                    <a:lumOff val="40000"/>
                  </a:schemeClr>
                </a:solidFill>
              </a:rPr>
              <a:t>where</a:t>
            </a:r>
            <a:r>
              <a:rPr lang="en-IN" dirty="0"/>
              <a:t> HbA1c_level=(select max(HbA1c_level) </a:t>
            </a:r>
            <a:r>
              <a:rPr lang="en-IN" dirty="0">
                <a:solidFill>
                  <a:schemeClr val="accent3">
                    <a:lumMod val="60000"/>
                    <a:lumOff val="40000"/>
                  </a:schemeClr>
                </a:solidFill>
              </a:rPr>
              <a:t>from</a:t>
            </a:r>
            <a:r>
              <a:rPr lang="en-IN" dirty="0"/>
              <a:t> diabetes) </a:t>
            </a:r>
            <a:r>
              <a:rPr lang="en-IN" dirty="0">
                <a:solidFill>
                  <a:schemeClr val="accent3">
                    <a:lumMod val="60000"/>
                    <a:lumOff val="40000"/>
                  </a:schemeClr>
                </a:solidFill>
              </a:rPr>
              <a:t>or</a:t>
            </a:r>
            <a:r>
              <a:rPr lang="en-IN" dirty="0"/>
              <a:t> HbA1c_level= (select min(HbA1c_level) </a:t>
            </a:r>
            <a:r>
              <a:rPr lang="en-IN" dirty="0">
                <a:solidFill>
                  <a:schemeClr val="accent3">
                    <a:lumMod val="60000"/>
                    <a:lumOff val="40000"/>
                  </a:schemeClr>
                </a:solidFill>
              </a:rPr>
              <a:t>from</a:t>
            </a:r>
            <a:r>
              <a:rPr lang="en-IN" dirty="0"/>
              <a:t> diabetes);</a:t>
            </a:r>
          </a:p>
        </p:txBody>
      </p:sp>
      <p:pic>
        <p:nvPicPr>
          <p:cNvPr id="6" name="Picture 5">
            <a:extLst>
              <a:ext uri="{FF2B5EF4-FFF2-40B4-BE49-F238E27FC236}">
                <a16:creationId xmlns:a16="http://schemas.microsoft.com/office/drawing/2014/main" id="{A29C5063-89BA-45A2-8112-B533A34BC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696" y="3068960"/>
            <a:ext cx="4824536" cy="3789039"/>
          </a:xfrm>
          <a:prstGeom prst="rect">
            <a:avLst/>
          </a:prstGeom>
        </p:spPr>
      </p:pic>
    </p:spTree>
    <p:extLst>
      <p:ext uri="{BB962C8B-B14F-4D97-AF65-F5344CB8AC3E}">
        <p14:creationId xmlns:p14="http://schemas.microsoft.com/office/powerpoint/2010/main" val="110965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48C190-A714-4B5B-93C2-97763805C34C}"/>
              </a:ext>
            </a:extLst>
          </p:cNvPr>
          <p:cNvSpPr/>
          <p:nvPr/>
        </p:nvSpPr>
        <p:spPr>
          <a:xfrm>
            <a:off x="1524000" y="1844824"/>
            <a:ext cx="9036496"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5DBED4DE-D06B-48BA-9295-72A477DDD524}"/>
              </a:ext>
            </a:extLst>
          </p:cNvPr>
          <p:cNvSpPr>
            <a:spLocks noGrp="1"/>
          </p:cNvSpPr>
          <p:nvPr>
            <p:ph type="title"/>
          </p:nvPr>
        </p:nvSpPr>
        <p:spPr/>
        <p:txBody>
          <a:bodyPr/>
          <a:lstStyle/>
          <a:p>
            <a:r>
              <a:rPr lang="en-GB" dirty="0"/>
              <a:t>Rank patients by blood glucose level within each gender group. </a:t>
            </a:r>
            <a:endParaRPr lang="en-IN" dirty="0"/>
          </a:p>
        </p:txBody>
      </p:sp>
      <p:sp>
        <p:nvSpPr>
          <p:cNvPr id="3" name="Content Placeholder 2">
            <a:extLst>
              <a:ext uri="{FF2B5EF4-FFF2-40B4-BE49-F238E27FC236}">
                <a16:creationId xmlns:a16="http://schemas.microsoft.com/office/drawing/2014/main" id="{B06342CB-08C6-4AC3-9CF8-85846E894D4E}"/>
              </a:ext>
            </a:extLst>
          </p:cNvPr>
          <p:cNvSpPr>
            <a:spLocks noGrp="1"/>
          </p:cNvSpPr>
          <p:nvPr>
            <p:ph idx="1"/>
          </p:nvPr>
        </p:nvSpPr>
        <p:spPr/>
        <p:txBody>
          <a:bodyPr/>
          <a:lstStyle/>
          <a:p>
            <a:r>
              <a:rPr lang="en-IN" dirty="0">
                <a:solidFill>
                  <a:schemeClr val="accent3">
                    <a:lumMod val="60000"/>
                    <a:lumOff val="40000"/>
                  </a:schemeClr>
                </a:solidFill>
              </a:rPr>
              <a:t> Select </a:t>
            </a:r>
            <a:r>
              <a:rPr lang="en-IN" dirty="0"/>
              <a:t>Patient_id, EmployeeName,gender, blood_glucose_level, </a:t>
            </a:r>
            <a:r>
              <a:rPr lang="en-IN" dirty="0">
                <a:solidFill>
                  <a:schemeClr val="accent3">
                    <a:lumMod val="60000"/>
                    <a:lumOff val="40000"/>
                  </a:schemeClr>
                </a:solidFill>
              </a:rPr>
              <a:t>rank</a:t>
            </a:r>
            <a:r>
              <a:rPr lang="en-IN" dirty="0"/>
              <a:t>() </a:t>
            </a:r>
            <a:r>
              <a:rPr lang="en-IN" dirty="0">
                <a:solidFill>
                  <a:schemeClr val="accent3">
                    <a:lumMod val="60000"/>
                    <a:lumOff val="40000"/>
                  </a:schemeClr>
                </a:solidFill>
              </a:rPr>
              <a:t>over</a:t>
            </a:r>
            <a:r>
              <a:rPr lang="en-IN" dirty="0"/>
              <a:t>(partition by gender </a:t>
            </a:r>
            <a:r>
              <a:rPr lang="en-IN" dirty="0">
                <a:solidFill>
                  <a:schemeClr val="accent3">
                    <a:lumMod val="60000"/>
                    <a:lumOff val="40000"/>
                  </a:schemeClr>
                </a:solidFill>
              </a:rPr>
              <a:t>order by </a:t>
            </a:r>
            <a:r>
              <a:rPr lang="en-IN" dirty="0"/>
              <a:t>blood_glucose_level desc) </a:t>
            </a:r>
            <a:r>
              <a:rPr lang="en-IN" dirty="0">
                <a:solidFill>
                  <a:schemeClr val="accent3">
                    <a:lumMod val="60000"/>
                    <a:lumOff val="40000"/>
                  </a:schemeClr>
                </a:solidFill>
              </a:rPr>
              <a:t>as</a:t>
            </a:r>
            <a:r>
              <a:rPr lang="en-IN" dirty="0"/>
              <a:t> Glucose_Rank </a:t>
            </a:r>
            <a:r>
              <a:rPr lang="en-IN" dirty="0">
                <a:solidFill>
                  <a:schemeClr val="accent3">
                    <a:lumMod val="60000"/>
                    <a:lumOff val="40000"/>
                  </a:schemeClr>
                </a:solidFill>
              </a:rPr>
              <a:t>from</a:t>
            </a:r>
            <a:r>
              <a:rPr lang="en-IN" dirty="0"/>
              <a:t> diabetes;</a:t>
            </a:r>
          </a:p>
        </p:txBody>
      </p:sp>
      <p:pic>
        <p:nvPicPr>
          <p:cNvPr id="8" name="Picture 7">
            <a:extLst>
              <a:ext uri="{FF2B5EF4-FFF2-40B4-BE49-F238E27FC236}">
                <a16:creationId xmlns:a16="http://schemas.microsoft.com/office/drawing/2014/main" id="{DA8F8BE6-6DE1-40C2-83EE-8C97F62D6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544" y="3212976"/>
            <a:ext cx="7704856" cy="3312368"/>
          </a:xfrm>
          <a:prstGeom prst="rect">
            <a:avLst/>
          </a:prstGeom>
        </p:spPr>
      </p:pic>
    </p:spTree>
    <p:extLst>
      <p:ext uri="{BB962C8B-B14F-4D97-AF65-F5344CB8AC3E}">
        <p14:creationId xmlns:p14="http://schemas.microsoft.com/office/powerpoint/2010/main" val="155214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084E10-E893-4162-922C-1B92877466A9}"/>
              </a:ext>
            </a:extLst>
          </p:cNvPr>
          <p:cNvSpPr/>
          <p:nvPr/>
        </p:nvSpPr>
        <p:spPr>
          <a:xfrm>
            <a:off x="1415480" y="1844824"/>
            <a:ext cx="9252520" cy="15841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65514F35-5278-4AA3-9CF2-8246B6A6084E}"/>
              </a:ext>
            </a:extLst>
          </p:cNvPr>
          <p:cNvSpPr>
            <a:spLocks noGrp="1"/>
          </p:cNvSpPr>
          <p:nvPr>
            <p:ph type="title"/>
          </p:nvPr>
        </p:nvSpPr>
        <p:spPr/>
        <p:txBody>
          <a:bodyPr>
            <a:normAutofit/>
          </a:bodyPr>
          <a:lstStyle/>
          <a:p>
            <a:r>
              <a:rPr lang="en-GB" dirty="0"/>
              <a:t>Update the smoking history of patients who has blood_glucose_level&gt;180  to “RISKY." </a:t>
            </a:r>
            <a:endParaRPr lang="en-IN" dirty="0"/>
          </a:p>
        </p:txBody>
      </p:sp>
      <p:sp>
        <p:nvSpPr>
          <p:cNvPr id="7" name="Content Placeholder 6">
            <a:extLst>
              <a:ext uri="{FF2B5EF4-FFF2-40B4-BE49-F238E27FC236}">
                <a16:creationId xmlns:a16="http://schemas.microsoft.com/office/drawing/2014/main" id="{BB4EFB4C-C129-4E22-859D-853E0DCCFB83}"/>
              </a:ext>
            </a:extLst>
          </p:cNvPr>
          <p:cNvSpPr>
            <a:spLocks noGrp="1"/>
          </p:cNvSpPr>
          <p:nvPr>
            <p:ph idx="1"/>
          </p:nvPr>
        </p:nvSpPr>
        <p:spPr/>
        <p:txBody>
          <a:bodyPr/>
          <a:lstStyle/>
          <a:p>
            <a:r>
              <a:rPr lang="en-IN" dirty="0">
                <a:solidFill>
                  <a:schemeClr val="accent3">
                    <a:lumMod val="60000"/>
                    <a:lumOff val="40000"/>
                  </a:schemeClr>
                </a:solidFill>
              </a:rPr>
              <a:t>update</a:t>
            </a:r>
            <a:r>
              <a:rPr lang="en-IN" dirty="0"/>
              <a:t> diabetes </a:t>
            </a:r>
            <a:r>
              <a:rPr lang="en-IN" dirty="0">
                <a:solidFill>
                  <a:schemeClr val="accent3">
                    <a:lumMod val="60000"/>
                    <a:lumOff val="40000"/>
                  </a:schemeClr>
                </a:solidFill>
              </a:rPr>
              <a:t>set</a:t>
            </a:r>
            <a:r>
              <a:rPr lang="en-IN" dirty="0"/>
              <a:t> smoking_history ='RISKY' </a:t>
            </a:r>
            <a:r>
              <a:rPr lang="en-IN" dirty="0">
                <a:solidFill>
                  <a:schemeClr val="accent3">
                    <a:lumMod val="60000"/>
                    <a:lumOff val="40000"/>
                  </a:schemeClr>
                </a:solidFill>
              </a:rPr>
              <a:t>WHERE</a:t>
            </a:r>
            <a:r>
              <a:rPr lang="en-IN" dirty="0"/>
              <a:t> blood_glucose_level&gt;180;</a:t>
            </a:r>
            <a:r>
              <a:rPr lang="en-IN" dirty="0">
                <a:solidFill>
                  <a:schemeClr val="accent3">
                    <a:lumMod val="60000"/>
                    <a:lumOff val="40000"/>
                  </a:schemeClr>
                </a:solidFill>
              </a:rPr>
              <a:t>select</a:t>
            </a:r>
            <a:r>
              <a:rPr lang="en-IN" dirty="0"/>
              <a:t> EmployeeName,Patient_id,smoking_history</a:t>
            </a:r>
            <a:r>
              <a:rPr lang="en-IN" dirty="0">
                <a:solidFill>
                  <a:schemeClr val="accent3">
                    <a:lumMod val="60000"/>
                    <a:lumOff val="40000"/>
                  </a:schemeClr>
                </a:solidFill>
              </a:rPr>
              <a:t> from </a:t>
            </a:r>
            <a:r>
              <a:rPr lang="en-IN" dirty="0"/>
              <a:t>diabetes </a:t>
            </a:r>
            <a:r>
              <a:rPr lang="en-IN" dirty="0">
                <a:solidFill>
                  <a:schemeClr val="accent3">
                    <a:lumMod val="60000"/>
                    <a:lumOff val="40000"/>
                  </a:schemeClr>
                </a:solidFill>
              </a:rPr>
              <a:t>where</a:t>
            </a:r>
            <a:r>
              <a:rPr lang="en-IN" dirty="0"/>
              <a:t> smoking_history='risky';</a:t>
            </a:r>
          </a:p>
        </p:txBody>
      </p:sp>
      <p:pic>
        <p:nvPicPr>
          <p:cNvPr id="10" name="Picture 9">
            <a:extLst>
              <a:ext uri="{FF2B5EF4-FFF2-40B4-BE49-F238E27FC236}">
                <a16:creationId xmlns:a16="http://schemas.microsoft.com/office/drawing/2014/main" id="{F4032D57-DF40-4EAF-8A37-60A9A32B2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680" y="3645024"/>
            <a:ext cx="5505289" cy="2771801"/>
          </a:xfrm>
          <a:prstGeom prst="rect">
            <a:avLst/>
          </a:prstGeom>
        </p:spPr>
      </p:pic>
    </p:spTree>
    <p:extLst>
      <p:ext uri="{BB962C8B-B14F-4D97-AF65-F5344CB8AC3E}">
        <p14:creationId xmlns:p14="http://schemas.microsoft.com/office/powerpoint/2010/main" val="183880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74BE491-0F79-4B2D-967A-926F2B0460BB}"/>
              </a:ext>
            </a:extLst>
          </p:cNvPr>
          <p:cNvSpPr/>
          <p:nvPr/>
        </p:nvSpPr>
        <p:spPr>
          <a:xfrm>
            <a:off x="1524000" y="1828799"/>
            <a:ext cx="9468544" cy="17442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6F49F4D2-2D62-455F-95BA-7AAB8CC8CDF0}"/>
              </a:ext>
            </a:extLst>
          </p:cNvPr>
          <p:cNvSpPr>
            <a:spLocks noGrp="1"/>
          </p:cNvSpPr>
          <p:nvPr>
            <p:ph type="title"/>
          </p:nvPr>
        </p:nvSpPr>
        <p:spPr/>
        <p:txBody>
          <a:bodyPr/>
          <a:lstStyle/>
          <a:p>
            <a:r>
              <a:rPr lang="en-GB" dirty="0"/>
              <a:t>Insert a new patient into the database with sample data. </a:t>
            </a:r>
            <a:endParaRPr lang="en-IN" dirty="0"/>
          </a:p>
        </p:txBody>
      </p:sp>
      <p:sp>
        <p:nvSpPr>
          <p:cNvPr id="3" name="Content Placeholder 2">
            <a:extLst>
              <a:ext uri="{FF2B5EF4-FFF2-40B4-BE49-F238E27FC236}">
                <a16:creationId xmlns:a16="http://schemas.microsoft.com/office/drawing/2014/main" id="{A7360E76-32EB-48EB-969C-A3DA6A351890}"/>
              </a:ext>
            </a:extLst>
          </p:cNvPr>
          <p:cNvSpPr>
            <a:spLocks noGrp="1"/>
          </p:cNvSpPr>
          <p:nvPr>
            <p:ph idx="1"/>
          </p:nvPr>
        </p:nvSpPr>
        <p:spPr/>
        <p:txBody>
          <a:bodyPr/>
          <a:lstStyle/>
          <a:p>
            <a:r>
              <a:rPr lang="en-IN" dirty="0">
                <a:solidFill>
                  <a:schemeClr val="accent3">
                    <a:lumMod val="60000"/>
                    <a:lumOff val="40000"/>
                  </a:schemeClr>
                </a:solidFill>
              </a:rPr>
              <a:t>insert into </a:t>
            </a:r>
            <a:r>
              <a:rPr lang="en-IN" dirty="0"/>
              <a:t>diabetes (EmployeeName,Patient_id,gender,hypertension,heart_disease,smoking_history,bmi,HbA1c_level,blood_glucose_level,diabetes) </a:t>
            </a:r>
            <a:r>
              <a:rPr lang="en-IN" dirty="0">
                <a:solidFill>
                  <a:schemeClr val="accent3">
                    <a:lumMod val="60000"/>
                    <a:lumOff val="40000"/>
                  </a:schemeClr>
                </a:solidFill>
              </a:rPr>
              <a:t>values</a:t>
            </a:r>
            <a:r>
              <a:rPr lang="en-IN" dirty="0"/>
              <a:t>(</a:t>
            </a:r>
            <a:r>
              <a:rPr lang="en-IN" dirty="0">
                <a:solidFill>
                  <a:schemeClr val="accent6"/>
                </a:solidFill>
              </a:rPr>
              <a:t>'priya','PT001','Female',0,1,'never',22,6.6,150,0</a:t>
            </a:r>
            <a:r>
              <a:rPr lang="en-IN" dirty="0"/>
              <a:t>);  </a:t>
            </a:r>
            <a:r>
              <a:rPr lang="en-IN" dirty="0">
                <a:solidFill>
                  <a:schemeClr val="accent3">
                    <a:lumMod val="60000"/>
                    <a:lumOff val="40000"/>
                  </a:schemeClr>
                </a:solidFill>
              </a:rPr>
              <a:t>select</a:t>
            </a:r>
            <a:r>
              <a:rPr lang="en-IN" dirty="0"/>
              <a:t> * </a:t>
            </a:r>
            <a:r>
              <a:rPr lang="en-IN" dirty="0">
                <a:solidFill>
                  <a:schemeClr val="accent3">
                    <a:lumMod val="60000"/>
                    <a:lumOff val="40000"/>
                  </a:schemeClr>
                </a:solidFill>
              </a:rPr>
              <a:t>from</a:t>
            </a:r>
            <a:r>
              <a:rPr lang="en-IN" dirty="0"/>
              <a:t> diabetes </a:t>
            </a:r>
            <a:r>
              <a:rPr lang="en-IN" dirty="0">
                <a:solidFill>
                  <a:schemeClr val="accent3">
                    <a:lumMod val="60000"/>
                    <a:lumOff val="40000"/>
                  </a:schemeClr>
                </a:solidFill>
              </a:rPr>
              <a:t>where</a:t>
            </a:r>
            <a:r>
              <a:rPr lang="en-IN" dirty="0"/>
              <a:t> Patient_id=</a:t>
            </a:r>
            <a:r>
              <a:rPr lang="en-IN" dirty="0">
                <a:solidFill>
                  <a:schemeClr val="accent6"/>
                </a:solidFill>
              </a:rPr>
              <a:t>'PT001';</a:t>
            </a:r>
          </a:p>
        </p:txBody>
      </p:sp>
      <p:pic>
        <p:nvPicPr>
          <p:cNvPr id="7" name="Picture 6">
            <a:extLst>
              <a:ext uri="{FF2B5EF4-FFF2-40B4-BE49-F238E27FC236}">
                <a16:creationId xmlns:a16="http://schemas.microsoft.com/office/drawing/2014/main" id="{3926A6A5-8A9F-4FE5-937A-E2BA3CB92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656" y="4149079"/>
            <a:ext cx="9468544" cy="1744217"/>
          </a:xfrm>
          <a:prstGeom prst="rect">
            <a:avLst/>
          </a:prstGeom>
        </p:spPr>
      </p:pic>
    </p:spTree>
    <p:extLst>
      <p:ext uri="{BB962C8B-B14F-4D97-AF65-F5344CB8AC3E}">
        <p14:creationId xmlns:p14="http://schemas.microsoft.com/office/powerpoint/2010/main" val="203497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B853E6-D473-45F7-AC49-38C9601C5E17}"/>
              </a:ext>
            </a:extLst>
          </p:cNvPr>
          <p:cNvSpPr/>
          <p:nvPr/>
        </p:nvSpPr>
        <p:spPr>
          <a:xfrm>
            <a:off x="1343472" y="1844824"/>
            <a:ext cx="9289032" cy="8640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30CF0DB7-53E9-4B0E-B3A0-F7F5A6D32D35}"/>
              </a:ext>
            </a:extLst>
          </p:cNvPr>
          <p:cNvSpPr>
            <a:spLocks noGrp="1"/>
          </p:cNvSpPr>
          <p:nvPr>
            <p:ph type="title"/>
          </p:nvPr>
        </p:nvSpPr>
        <p:spPr/>
        <p:txBody>
          <a:bodyPr/>
          <a:lstStyle/>
          <a:p>
            <a:r>
              <a:rPr lang="en-GB" dirty="0"/>
              <a:t>Delete all patients with heart disease from the database. </a:t>
            </a:r>
            <a:endParaRPr lang="en-IN" dirty="0"/>
          </a:p>
        </p:txBody>
      </p:sp>
      <p:sp>
        <p:nvSpPr>
          <p:cNvPr id="7" name="Content Placeholder 6">
            <a:extLst>
              <a:ext uri="{FF2B5EF4-FFF2-40B4-BE49-F238E27FC236}">
                <a16:creationId xmlns:a16="http://schemas.microsoft.com/office/drawing/2014/main" id="{B7DAD3EE-E09B-4FD0-B50F-2F780EF1B8AB}"/>
              </a:ext>
            </a:extLst>
          </p:cNvPr>
          <p:cNvSpPr>
            <a:spLocks noGrp="1"/>
          </p:cNvSpPr>
          <p:nvPr>
            <p:ph idx="1"/>
          </p:nvPr>
        </p:nvSpPr>
        <p:spPr/>
        <p:txBody>
          <a:bodyPr/>
          <a:lstStyle/>
          <a:p>
            <a:r>
              <a:rPr lang="en-GB" dirty="0">
                <a:solidFill>
                  <a:schemeClr val="accent3">
                    <a:lumMod val="60000"/>
                    <a:lumOff val="40000"/>
                  </a:schemeClr>
                </a:solidFill>
              </a:rPr>
              <a:t>delete from </a:t>
            </a:r>
            <a:r>
              <a:rPr lang="en-GB" dirty="0"/>
              <a:t>diabetes </a:t>
            </a:r>
            <a:r>
              <a:rPr lang="en-GB" dirty="0">
                <a:solidFill>
                  <a:schemeClr val="accent3">
                    <a:lumMod val="60000"/>
                    <a:lumOff val="40000"/>
                  </a:schemeClr>
                </a:solidFill>
              </a:rPr>
              <a:t>where</a:t>
            </a:r>
            <a:r>
              <a:rPr lang="en-GB" dirty="0"/>
              <a:t> heart_disease=1;</a:t>
            </a:r>
            <a:r>
              <a:rPr lang="en-GB" dirty="0">
                <a:solidFill>
                  <a:schemeClr val="accent3">
                    <a:lumMod val="60000"/>
                    <a:lumOff val="40000"/>
                  </a:schemeClr>
                </a:solidFill>
              </a:rPr>
              <a:t>selec</a:t>
            </a:r>
            <a:r>
              <a:rPr lang="en-GB" dirty="0"/>
              <a:t>t heart_disease  </a:t>
            </a:r>
            <a:r>
              <a:rPr lang="en-GB" dirty="0">
                <a:solidFill>
                  <a:schemeClr val="accent3">
                    <a:lumMod val="60000"/>
                    <a:lumOff val="40000"/>
                  </a:schemeClr>
                </a:solidFill>
              </a:rPr>
              <a:t>from</a:t>
            </a:r>
            <a:r>
              <a:rPr lang="en-GB" dirty="0"/>
              <a:t> diabetes;</a:t>
            </a:r>
            <a:endParaRPr lang="en-IN" dirty="0"/>
          </a:p>
        </p:txBody>
      </p:sp>
      <p:pic>
        <p:nvPicPr>
          <p:cNvPr id="10" name="Picture 9">
            <a:extLst>
              <a:ext uri="{FF2B5EF4-FFF2-40B4-BE49-F238E27FC236}">
                <a16:creationId xmlns:a16="http://schemas.microsoft.com/office/drawing/2014/main" id="{95F184CF-ADA2-4AAF-AF5D-CED525497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6590" y="3128961"/>
            <a:ext cx="3805633" cy="2532287"/>
          </a:xfrm>
          <a:prstGeom prst="rect">
            <a:avLst/>
          </a:prstGeom>
        </p:spPr>
      </p:pic>
    </p:spTree>
    <p:extLst>
      <p:ext uri="{BB962C8B-B14F-4D97-AF65-F5344CB8AC3E}">
        <p14:creationId xmlns:p14="http://schemas.microsoft.com/office/powerpoint/2010/main" val="185528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067C78-3328-4675-86F9-E9C28AC59B87}"/>
              </a:ext>
            </a:extLst>
          </p:cNvPr>
          <p:cNvSpPr/>
          <p:nvPr/>
        </p:nvSpPr>
        <p:spPr>
          <a:xfrm>
            <a:off x="1524000" y="1828800"/>
            <a:ext cx="8676456" cy="14135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E34A360E-6143-4729-A998-8BEFB076C16F}"/>
              </a:ext>
            </a:extLst>
          </p:cNvPr>
          <p:cNvSpPr>
            <a:spLocks noGrp="1"/>
          </p:cNvSpPr>
          <p:nvPr>
            <p:ph type="title"/>
          </p:nvPr>
        </p:nvSpPr>
        <p:spPr/>
        <p:txBody>
          <a:bodyPr/>
          <a:lstStyle/>
          <a:p>
            <a:r>
              <a:rPr lang="en-GB" dirty="0"/>
              <a:t>Find patients who have hypertension but not diabetes using the EXCEPT operator. </a:t>
            </a:r>
            <a:endParaRPr lang="en-IN" dirty="0"/>
          </a:p>
        </p:txBody>
      </p:sp>
      <p:sp>
        <p:nvSpPr>
          <p:cNvPr id="3" name="Content Placeholder 2">
            <a:extLst>
              <a:ext uri="{FF2B5EF4-FFF2-40B4-BE49-F238E27FC236}">
                <a16:creationId xmlns:a16="http://schemas.microsoft.com/office/drawing/2014/main" id="{9C42EC7A-178D-4B6F-BE17-2E0F815E8623}"/>
              </a:ext>
            </a:extLst>
          </p:cNvPr>
          <p:cNvSpPr>
            <a:spLocks noGrp="1"/>
          </p:cNvSpPr>
          <p:nvPr>
            <p:ph idx="1"/>
          </p:nvPr>
        </p:nvSpPr>
        <p:spPr/>
        <p:txBody>
          <a:bodyPr/>
          <a:lstStyle/>
          <a:p>
            <a:r>
              <a:rPr lang="en-IN" dirty="0"/>
              <a:t> </a:t>
            </a:r>
            <a:r>
              <a:rPr lang="en-IN" dirty="0">
                <a:solidFill>
                  <a:schemeClr val="accent3">
                    <a:lumMod val="60000"/>
                    <a:lumOff val="40000"/>
                  </a:schemeClr>
                </a:solidFill>
              </a:rPr>
              <a:t>Select</a:t>
            </a:r>
            <a:r>
              <a:rPr lang="en-IN" dirty="0"/>
              <a:t> EmployeeName,Patient_id,gender,hypertension,diabetes </a:t>
            </a:r>
            <a:r>
              <a:rPr lang="en-IN" dirty="0">
                <a:solidFill>
                  <a:schemeClr val="accent3">
                    <a:lumMod val="60000"/>
                    <a:lumOff val="40000"/>
                  </a:schemeClr>
                </a:solidFill>
              </a:rPr>
              <a:t>from</a:t>
            </a:r>
            <a:r>
              <a:rPr lang="en-IN" dirty="0"/>
              <a:t> diabetes</a:t>
            </a:r>
            <a:r>
              <a:rPr lang="en-IN" dirty="0">
                <a:solidFill>
                  <a:schemeClr val="accent3">
                    <a:lumMod val="60000"/>
                    <a:lumOff val="40000"/>
                  </a:schemeClr>
                </a:solidFill>
              </a:rPr>
              <a:t> where </a:t>
            </a:r>
            <a:r>
              <a:rPr lang="en-IN" dirty="0"/>
              <a:t>hypertension=1</a:t>
            </a:r>
            <a:r>
              <a:rPr lang="en-IN" dirty="0">
                <a:solidFill>
                  <a:schemeClr val="accent3">
                    <a:lumMod val="60000"/>
                    <a:lumOff val="40000"/>
                  </a:schemeClr>
                </a:solidFill>
              </a:rPr>
              <a:t> except  Select</a:t>
            </a:r>
            <a:r>
              <a:rPr lang="en-IN" dirty="0"/>
              <a:t> EmployeeName,Patient_id,gender,hypertension,diabetes </a:t>
            </a:r>
            <a:r>
              <a:rPr lang="en-IN" dirty="0">
                <a:solidFill>
                  <a:schemeClr val="accent3">
                    <a:lumMod val="60000"/>
                    <a:lumOff val="40000"/>
                  </a:schemeClr>
                </a:solidFill>
              </a:rPr>
              <a:t>from</a:t>
            </a:r>
            <a:r>
              <a:rPr lang="en-IN" dirty="0"/>
              <a:t> diabetes </a:t>
            </a:r>
            <a:r>
              <a:rPr lang="en-IN" dirty="0">
                <a:solidFill>
                  <a:schemeClr val="accent3">
                    <a:lumMod val="60000"/>
                    <a:lumOff val="40000"/>
                  </a:schemeClr>
                </a:solidFill>
              </a:rPr>
              <a:t>where</a:t>
            </a:r>
            <a:r>
              <a:rPr lang="en-IN" dirty="0"/>
              <a:t> diabetes=1;</a:t>
            </a:r>
          </a:p>
        </p:txBody>
      </p:sp>
      <p:pic>
        <p:nvPicPr>
          <p:cNvPr id="6" name="Picture 5">
            <a:extLst>
              <a:ext uri="{FF2B5EF4-FFF2-40B4-BE49-F238E27FC236}">
                <a16:creationId xmlns:a16="http://schemas.microsoft.com/office/drawing/2014/main" id="{74F0C5D2-B74A-4D89-A432-8D77D46D6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656" y="3429000"/>
            <a:ext cx="6192687" cy="3240360"/>
          </a:xfrm>
          <a:prstGeom prst="rect">
            <a:avLst/>
          </a:prstGeom>
        </p:spPr>
      </p:pic>
    </p:spTree>
    <p:extLst>
      <p:ext uri="{BB962C8B-B14F-4D97-AF65-F5344CB8AC3E}">
        <p14:creationId xmlns:p14="http://schemas.microsoft.com/office/powerpoint/2010/main" val="328232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5C1E52-AC04-4B8A-BC00-0CCA57CDDD2B}"/>
              </a:ext>
            </a:extLst>
          </p:cNvPr>
          <p:cNvSpPr/>
          <p:nvPr/>
        </p:nvSpPr>
        <p:spPr>
          <a:xfrm>
            <a:off x="1559496" y="1844824"/>
            <a:ext cx="9001000" cy="8640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1166D7E3-5F4C-4095-B020-8EDA78F910DB}"/>
              </a:ext>
            </a:extLst>
          </p:cNvPr>
          <p:cNvSpPr>
            <a:spLocks noGrp="1"/>
          </p:cNvSpPr>
          <p:nvPr>
            <p:ph type="title"/>
          </p:nvPr>
        </p:nvSpPr>
        <p:spPr/>
        <p:txBody>
          <a:bodyPr/>
          <a:lstStyle/>
          <a:p>
            <a:r>
              <a:rPr lang="en-GB" dirty="0"/>
              <a:t>Define a unique constraint on the "</a:t>
            </a:r>
            <a:r>
              <a:rPr lang="en-GB" dirty="0" err="1"/>
              <a:t>patient_id</a:t>
            </a:r>
            <a:r>
              <a:rPr lang="en-GB" dirty="0"/>
              <a:t>" column to ensure its values are unique. </a:t>
            </a:r>
            <a:endParaRPr lang="en-IN" dirty="0"/>
          </a:p>
        </p:txBody>
      </p:sp>
      <p:sp>
        <p:nvSpPr>
          <p:cNvPr id="3" name="Content Placeholder 2">
            <a:extLst>
              <a:ext uri="{FF2B5EF4-FFF2-40B4-BE49-F238E27FC236}">
                <a16:creationId xmlns:a16="http://schemas.microsoft.com/office/drawing/2014/main" id="{959A8A39-B0F5-4957-AC06-797765D81CA7}"/>
              </a:ext>
            </a:extLst>
          </p:cNvPr>
          <p:cNvSpPr>
            <a:spLocks noGrp="1"/>
          </p:cNvSpPr>
          <p:nvPr>
            <p:ph idx="1"/>
          </p:nvPr>
        </p:nvSpPr>
        <p:spPr/>
        <p:txBody>
          <a:bodyPr/>
          <a:lstStyle/>
          <a:p>
            <a:r>
              <a:rPr lang="fr-FR" dirty="0"/>
              <a:t> </a:t>
            </a:r>
            <a:r>
              <a:rPr lang="fr-FR" dirty="0">
                <a:solidFill>
                  <a:schemeClr val="accent3">
                    <a:lumMod val="60000"/>
                    <a:lumOff val="40000"/>
                  </a:schemeClr>
                </a:solidFill>
              </a:rPr>
              <a:t>alter</a:t>
            </a:r>
            <a:r>
              <a:rPr lang="fr-FR" dirty="0"/>
              <a:t> </a:t>
            </a:r>
            <a:r>
              <a:rPr lang="fr-FR" dirty="0">
                <a:solidFill>
                  <a:schemeClr val="accent3">
                    <a:lumMod val="60000"/>
                    <a:lumOff val="40000"/>
                  </a:schemeClr>
                </a:solidFill>
              </a:rPr>
              <a:t>table</a:t>
            </a:r>
            <a:r>
              <a:rPr lang="fr-FR" dirty="0"/>
              <a:t> diabetes </a:t>
            </a:r>
            <a:r>
              <a:rPr lang="fr-FR" dirty="0">
                <a:solidFill>
                  <a:schemeClr val="accent3">
                    <a:lumMod val="60000"/>
                    <a:lumOff val="40000"/>
                  </a:schemeClr>
                </a:solidFill>
              </a:rPr>
              <a:t>modify</a:t>
            </a:r>
            <a:r>
              <a:rPr lang="fr-FR" dirty="0"/>
              <a:t> </a:t>
            </a:r>
            <a:r>
              <a:rPr lang="fr-FR" dirty="0">
                <a:solidFill>
                  <a:schemeClr val="accent3">
                    <a:lumMod val="60000"/>
                    <a:lumOff val="40000"/>
                  </a:schemeClr>
                </a:solidFill>
              </a:rPr>
              <a:t>column</a:t>
            </a:r>
            <a:r>
              <a:rPr lang="fr-FR" dirty="0"/>
              <a:t> Patient_id </a:t>
            </a:r>
            <a:r>
              <a:rPr lang="fr-FR" dirty="0">
                <a:solidFill>
                  <a:schemeClr val="accent3">
                    <a:lumMod val="60000"/>
                    <a:lumOff val="40000"/>
                  </a:schemeClr>
                </a:solidFill>
              </a:rPr>
              <a:t>varchar</a:t>
            </a:r>
            <a:r>
              <a:rPr lang="fr-FR" dirty="0"/>
              <a:t>(150); </a:t>
            </a:r>
            <a:r>
              <a:rPr lang="fr-FR" dirty="0">
                <a:solidFill>
                  <a:schemeClr val="accent3">
                    <a:lumMod val="60000"/>
                    <a:lumOff val="40000"/>
                  </a:schemeClr>
                </a:solidFill>
              </a:rPr>
              <a:t>alter</a:t>
            </a:r>
            <a:r>
              <a:rPr lang="fr-FR" dirty="0"/>
              <a:t> </a:t>
            </a:r>
            <a:r>
              <a:rPr lang="fr-FR" dirty="0">
                <a:solidFill>
                  <a:schemeClr val="accent3">
                    <a:lumMod val="60000"/>
                    <a:lumOff val="40000"/>
                  </a:schemeClr>
                </a:solidFill>
              </a:rPr>
              <a:t>table</a:t>
            </a:r>
            <a:r>
              <a:rPr lang="fr-FR" dirty="0"/>
              <a:t> diabetes </a:t>
            </a:r>
            <a:r>
              <a:rPr lang="fr-FR" dirty="0">
                <a:solidFill>
                  <a:schemeClr val="accent3">
                    <a:lumMod val="60000"/>
                    <a:lumOff val="40000"/>
                  </a:schemeClr>
                </a:solidFill>
              </a:rPr>
              <a:t>add constraint </a:t>
            </a:r>
            <a:r>
              <a:rPr lang="fr-FR" dirty="0"/>
              <a:t>unique_id </a:t>
            </a:r>
            <a:r>
              <a:rPr lang="fr-FR" dirty="0">
                <a:solidFill>
                  <a:schemeClr val="accent3">
                    <a:lumMod val="60000"/>
                    <a:lumOff val="40000"/>
                  </a:schemeClr>
                </a:solidFill>
              </a:rPr>
              <a:t>unique</a:t>
            </a:r>
            <a:r>
              <a:rPr lang="fr-FR" dirty="0"/>
              <a:t>(Patient_id);</a:t>
            </a:r>
            <a:endParaRPr lang="en-IN" dirty="0"/>
          </a:p>
        </p:txBody>
      </p:sp>
      <p:pic>
        <p:nvPicPr>
          <p:cNvPr id="6" name="Picture 5">
            <a:extLst>
              <a:ext uri="{FF2B5EF4-FFF2-40B4-BE49-F238E27FC236}">
                <a16:creationId xmlns:a16="http://schemas.microsoft.com/office/drawing/2014/main" id="{20749740-AFC7-4AC1-B908-136E0743F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208" y="3933057"/>
            <a:ext cx="9614992" cy="1571802"/>
          </a:xfrm>
          <a:prstGeom prst="rect">
            <a:avLst/>
          </a:prstGeom>
        </p:spPr>
      </p:pic>
    </p:spTree>
    <p:extLst>
      <p:ext uri="{BB962C8B-B14F-4D97-AF65-F5344CB8AC3E}">
        <p14:creationId xmlns:p14="http://schemas.microsoft.com/office/powerpoint/2010/main" val="339822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319DA5-6FB4-4428-9F46-5F97878DA83C}"/>
              </a:ext>
            </a:extLst>
          </p:cNvPr>
          <p:cNvSpPr/>
          <p:nvPr/>
        </p:nvSpPr>
        <p:spPr>
          <a:xfrm>
            <a:off x="1631504" y="1828799"/>
            <a:ext cx="8568952" cy="12401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60F45275-AD35-4CC0-B0F6-55B80AEC13F3}"/>
              </a:ext>
            </a:extLst>
          </p:cNvPr>
          <p:cNvSpPr>
            <a:spLocks noGrp="1"/>
          </p:cNvSpPr>
          <p:nvPr>
            <p:ph type="title"/>
          </p:nvPr>
        </p:nvSpPr>
        <p:spPr/>
        <p:txBody>
          <a:bodyPr/>
          <a:lstStyle/>
          <a:p>
            <a:r>
              <a:rPr lang="en-GB" dirty="0"/>
              <a:t>Create a view that displays the Patient_ids, EmployeeName, and BMI of patients.</a:t>
            </a:r>
            <a:endParaRPr lang="en-IN" dirty="0"/>
          </a:p>
        </p:txBody>
      </p:sp>
      <p:sp>
        <p:nvSpPr>
          <p:cNvPr id="3" name="Content Placeholder 2">
            <a:extLst>
              <a:ext uri="{FF2B5EF4-FFF2-40B4-BE49-F238E27FC236}">
                <a16:creationId xmlns:a16="http://schemas.microsoft.com/office/drawing/2014/main" id="{54609350-8CE3-40D9-8343-118B8499017C}"/>
              </a:ext>
            </a:extLst>
          </p:cNvPr>
          <p:cNvSpPr>
            <a:spLocks noGrp="1"/>
          </p:cNvSpPr>
          <p:nvPr>
            <p:ph idx="1"/>
          </p:nvPr>
        </p:nvSpPr>
        <p:spPr/>
        <p:txBody>
          <a:bodyPr/>
          <a:lstStyle/>
          <a:p>
            <a:r>
              <a:rPr lang="en-GB" dirty="0">
                <a:solidFill>
                  <a:schemeClr val="accent3">
                    <a:lumMod val="60000"/>
                    <a:lumOff val="40000"/>
                  </a:schemeClr>
                </a:solidFill>
              </a:rPr>
              <a:t> create view </a:t>
            </a:r>
            <a:r>
              <a:rPr lang="en-GB" dirty="0"/>
              <a:t>Patient_Information </a:t>
            </a:r>
            <a:r>
              <a:rPr lang="en-GB" dirty="0">
                <a:solidFill>
                  <a:schemeClr val="accent3">
                    <a:lumMod val="60000"/>
                    <a:lumOff val="40000"/>
                  </a:schemeClr>
                </a:solidFill>
              </a:rPr>
              <a:t>as</a:t>
            </a:r>
            <a:r>
              <a:rPr lang="en-GB" dirty="0"/>
              <a:t>  </a:t>
            </a:r>
            <a:r>
              <a:rPr lang="en-GB" dirty="0">
                <a:solidFill>
                  <a:schemeClr val="accent3">
                    <a:lumMod val="60000"/>
                    <a:lumOff val="40000"/>
                  </a:schemeClr>
                </a:solidFill>
              </a:rPr>
              <a:t>select</a:t>
            </a:r>
            <a:r>
              <a:rPr lang="en-GB" dirty="0"/>
              <a:t> Patient_id,EmployeeName,bmi </a:t>
            </a:r>
            <a:r>
              <a:rPr lang="en-GB" dirty="0">
                <a:solidFill>
                  <a:schemeClr val="accent3">
                    <a:lumMod val="60000"/>
                    <a:lumOff val="40000"/>
                  </a:schemeClr>
                </a:solidFill>
              </a:rPr>
              <a:t>from</a:t>
            </a:r>
            <a:r>
              <a:rPr lang="en-GB" dirty="0"/>
              <a:t> diabetes ; </a:t>
            </a:r>
            <a:r>
              <a:rPr lang="en-GB" dirty="0">
                <a:solidFill>
                  <a:schemeClr val="accent3">
                    <a:lumMod val="60000"/>
                    <a:lumOff val="40000"/>
                  </a:schemeClr>
                </a:solidFill>
              </a:rPr>
              <a:t>select</a:t>
            </a:r>
            <a:r>
              <a:rPr lang="en-GB" dirty="0"/>
              <a:t> * </a:t>
            </a:r>
            <a:r>
              <a:rPr lang="en-GB" dirty="0">
                <a:solidFill>
                  <a:schemeClr val="accent3">
                    <a:lumMod val="60000"/>
                    <a:lumOff val="40000"/>
                  </a:schemeClr>
                </a:solidFill>
              </a:rPr>
              <a:t>from</a:t>
            </a:r>
            <a:r>
              <a:rPr lang="en-GB" dirty="0"/>
              <a:t> Patient_Information;</a:t>
            </a:r>
            <a:endParaRPr lang="en-IN" dirty="0"/>
          </a:p>
        </p:txBody>
      </p:sp>
      <p:pic>
        <p:nvPicPr>
          <p:cNvPr id="6" name="Picture 5">
            <a:extLst>
              <a:ext uri="{FF2B5EF4-FFF2-40B4-BE49-F238E27FC236}">
                <a16:creationId xmlns:a16="http://schemas.microsoft.com/office/drawing/2014/main" id="{352409B3-AC11-4709-A66C-8D3889B01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673" y="3284984"/>
            <a:ext cx="5688632" cy="2952327"/>
          </a:xfrm>
          <a:prstGeom prst="rect">
            <a:avLst/>
          </a:prstGeom>
        </p:spPr>
      </p:pic>
    </p:spTree>
    <p:extLst>
      <p:ext uri="{BB962C8B-B14F-4D97-AF65-F5344CB8AC3E}">
        <p14:creationId xmlns:p14="http://schemas.microsoft.com/office/powerpoint/2010/main" val="349203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sp>
        <p:nvSpPr>
          <p:cNvPr id="3" name="Content Placeholder 2"/>
          <p:cNvSpPr>
            <a:spLocks noGrp="1"/>
          </p:cNvSpPr>
          <p:nvPr>
            <p:ph idx="1"/>
          </p:nvPr>
        </p:nvSpPr>
        <p:spPr/>
        <p:txBody>
          <a:bodyPr/>
          <a:lstStyle/>
          <a:p>
            <a:pPr marL="0" indent="0">
              <a:buNone/>
            </a:pPr>
            <a:r>
              <a:rPr lang="en-GB" b="0" i="0" dirty="0">
                <a:solidFill>
                  <a:srgbClr val="0D0D0D"/>
                </a:solidFill>
                <a:effectLst/>
                <a:latin typeface="Söhne"/>
              </a:rPr>
              <a:t>Diabetes prediction analysis aims to utilize data analytics techniques to forecast the likelihood of an individual developing diabetes or to anticipate the progression of the disease based on various contributing factors. This predictive analysis process typically involves several key steps</a:t>
            </a:r>
          </a:p>
          <a:p>
            <a:r>
              <a:rPr lang="en-IN" b="1" i="0" dirty="0">
                <a:solidFill>
                  <a:srgbClr val="0D0D0D"/>
                </a:solidFill>
                <a:effectLst/>
                <a:latin typeface="Söhne"/>
              </a:rPr>
              <a:t>Data Collection</a:t>
            </a:r>
          </a:p>
          <a:p>
            <a:r>
              <a:rPr lang="en-IN" b="1" i="0" dirty="0">
                <a:solidFill>
                  <a:srgbClr val="0D0D0D"/>
                </a:solidFill>
                <a:effectLst/>
                <a:latin typeface="Söhne"/>
              </a:rPr>
              <a:t>Data Pre-processing</a:t>
            </a:r>
            <a:endParaRPr lang="en-IN" dirty="0">
              <a:solidFill>
                <a:srgbClr val="0D0D0D"/>
              </a:solidFill>
              <a:latin typeface="Söhne"/>
            </a:endParaRPr>
          </a:p>
          <a:p>
            <a:r>
              <a:rPr lang="en-IN" b="1" i="0" dirty="0">
                <a:solidFill>
                  <a:srgbClr val="0D0D0D"/>
                </a:solidFill>
                <a:effectLst/>
                <a:latin typeface="Söhne"/>
              </a:rPr>
              <a:t>Model Development</a:t>
            </a:r>
          </a:p>
          <a:p>
            <a:r>
              <a:rPr lang="en-IN" b="1" i="0" dirty="0">
                <a:solidFill>
                  <a:srgbClr val="0D0D0D"/>
                </a:solidFill>
                <a:effectLst/>
                <a:latin typeface="Söhne"/>
              </a:rPr>
              <a:t>Model Deployment</a:t>
            </a: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9A74A-0C6F-4468-94CA-CF531672BFD2}"/>
              </a:ext>
            </a:extLst>
          </p:cNvPr>
          <p:cNvSpPr>
            <a:spLocks noGrp="1"/>
          </p:cNvSpPr>
          <p:nvPr>
            <p:ph type="title"/>
          </p:nvPr>
        </p:nvSpPr>
        <p:spPr/>
        <p:txBody>
          <a:bodyPr>
            <a:normAutofit fontScale="90000"/>
          </a:bodyPr>
          <a:lstStyle/>
          <a:p>
            <a:r>
              <a:rPr lang="en-GB" dirty="0"/>
              <a:t>Suggest improvements in the database schema to reduce data redundancy and improve data integrity. </a:t>
            </a:r>
            <a:endParaRPr lang="en-IN" dirty="0"/>
          </a:p>
        </p:txBody>
      </p:sp>
      <p:sp>
        <p:nvSpPr>
          <p:cNvPr id="3" name="Content Placeholder 2">
            <a:extLst>
              <a:ext uri="{FF2B5EF4-FFF2-40B4-BE49-F238E27FC236}">
                <a16:creationId xmlns:a16="http://schemas.microsoft.com/office/drawing/2014/main" id="{6396BA79-20BE-45E7-B596-191866F6794A}"/>
              </a:ext>
            </a:extLst>
          </p:cNvPr>
          <p:cNvSpPr>
            <a:spLocks noGrp="1"/>
          </p:cNvSpPr>
          <p:nvPr>
            <p:ph idx="1"/>
          </p:nvPr>
        </p:nvSpPr>
        <p:spPr/>
        <p:txBody>
          <a:bodyPr/>
          <a:lstStyle/>
          <a:p>
            <a:pPr>
              <a:buFont typeface="Wingdings" panose="05000000000000000000" pitchFamily="2" charset="2"/>
              <a:buChar char="v"/>
            </a:pPr>
            <a:r>
              <a:rPr lang="en-IN" b="1" i="0" dirty="0">
                <a:solidFill>
                  <a:srgbClr val="555555"/>
                </a:solidFill>
                <a:effectLst/>
                <a:latin typeface="Roboto" panose="020B0604020202020204" pitchFamily="2" charset="0"/>
              </a:rPr>
              <a:t>Applying master data</a:t>
            </a:r>
          </a:p>
          <a:p>
            <a:pPr>
              <a:buFont typeface="Wingdings" panose="05000000000000000000" pitchFamily="2" charset="2"/>
              <a:buChar char="v"/>
            </a:pPr>
            <a:r>
              <a:rPr lang="en-IN" b="1" i="0" dirty="0">
                <a:solidFill>
                  <a:srgbClr val="555555"/>
                </a:solidFill>
                <a:effectLst/>
                <a:latin typeface="Roboto" panose="020B0604020202020204" pitchFamily="2" charset="0"/>
              </a:rPr>
              <a:t>Normalizing databases</a:t>
            </a:r>
          </a:p>
          <a:p>
            <a:pPr>
              <a:buFont typeface="Wingdings" panose="05000000000000000000" pitchFamily="2" charset="2"/>
              <a:buChar char="v"/>
            </a:pPr>
            <a:r>
              <a:rPr lang="en-IN" b="1" i="0" dirty="0">
                <a:solidFill>
                  <a:srgbClr val="555555"/>
                </a:solidFill>
                <a:effectLst/>
                <a:latin typeface="Roboto" panose="020B0604020202020204" pitchFamily="2" charset="0"/>
              </a:rPr>
              <a:t> Remove unused data</a:t>
            </a:r>
            <a:endParaRPr lang="en-IN" b="1" dirty="0">
              <a:solidFill>
                <a:srgbClr val="555555"/>
              </a:solidFill>
              <a:latin typeface="Roboto" panose="020B0604020202020204" pitchFamily="2" charset="0"/>
            </a:endParaRPr>
          </a:p>
          <a:p>
            <a:pPr>
              <a:buFont typeface="Wingdings" panose="05000000000000000000" pitchFamily="2" charset="2"/>
              <a:buChar char="v"/>
            </a:pPr>
            <a:r>
              <a:rPr lang="en-IN" b="1" i="0" dirty="0">
                <a:solidFill>
                  <a:srgbClr val="555555"/>
                </a:solidFill>
                <a:effectLst/>
                <a:latin typeface="Roboto" panose="020B0604020202020204" pitchFamily="2" charset="0"/>
              </a:rPr>
              <a:t>Data integration </a:t>
            </a:r>
          </a:p>
          <a:p>
            <a:pPr>
              <a:buFont typeface="Wingdings" panose="05000000000000000000" pitchFamily="2" charset="2"/>
              <a:buChar char="v"/>
            </a:pPr>
            <a:r>
              <a:rPr lang="en-IN" b="1" i="0" dirty="0">
                <a:solidFill>
                  <a:srgbClr val="0D0D0D"/>
                </a:solidFill>
                <a:effectLst/>
                <a:latin typeface="Söhne"/>
              </a:rPr>
              <a:t>Regular Maintenance</a:t>
            </a:r>
            <a:endParaRPr lang="en-IN" b="1" dirty="0">
              <a:solidFill>
                <a:srgbClr val="555555"/>
              </a:solidFill>
              <a:latin typeface="Roboto" panose="020B0604020202020204" pitchFamily="2" charset="0"/>
            </a:endParaRPr>
          </a:p>
          <a:p>
            <a:pPr>
              <a:buFont typeface="Wingdings" panose="05000000000000000000" pitchFamily="2" charset="2"/>
              <a:buChar char="v"/>
            </a:pPr>
            <a:r>
              <a:rPr lang="en-IN" b="1" i="0" dirty="0">
                <a:solidFill>
                  <a:srgbClr val="0D0D0D"/>
                </a:solidFill>
                <a:effectLst/>
                <a:latin typeface="Söhne"/>
              </a:rPr>
              <a:t>Avoiding Denormalization</a:t>
            </a:r>
            <a:endParaRPr lang="en-IN" dirty="0"/>
          </a:p>
        </p:txBody>
      </p:sp>
    </p:spTree>
    <p:extLst>
      <p:ext uri="{BB962C8B-B14F-4D97-AF65-F5344CB8AC3E}">
        <p14:creationId xmlns:p14="http://schemas.microsoft.com/office/powerpoint/2010/main" val="78704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C60AC-B16F-41F7-B0D3-FC687B4776FA}"/>
              </a:ext>
            </a:extLst>
          </p:cNvPr>
          <p:cNvSpPr>
            <a:spLocks noGrp="1"/>
          </p:cNvSpPr>
          <p:nvPr>
            <p:ph type="title"/>
          </p:nvPr>
        </p:nvSpPr>
        <p:spPr/>
        <p:txBody>
          <a:bodyPr/>
          <a:lstStyle/>
          <a:p>
            <a:r>
              <a:rPr lang="en-GB" dirty="0"/>
              <a:t>Explain how you can optimize the performance of SQL queries on this dataset. </a:t>
            </a:r>
            <a:endParaRPr lang="en-IN" dirty="0"/>
          </a:p>
        </p:txBody>
      </p:sp>
      <p:sp>
        <p:nvSpPr>
          <p:cNvPr id="3" name="Content Placeholder 2">
            <a:extLst>
              <a:ext uri="{FF2B5EF4-FFF2-40B4-BE49-F238E27FC236}">
                <a16:creationId xmlns:a16="http://schemas.microsoft.com/office/drawing/2014/main" id="{1575DD38-C7AC-4B77-9707-F68A852014FC}"/>
              </a:ext>
            </a:extLst>
          </p:cNvPr>
          <p:cNvSpPr>
            <a:spLocks noGrp="1"/>
          </p:cNvSpPr>
          <p:nvPr>
            <p:ph idx="1"/>
          </p:nvPr>
        </p:nvSpPr>
        <p:spPr/>
        <p:txBody>
          <a:bodyPr/>
          <a:lstStyle/>
          <a:p>
            <a:r>
              <a:rPr lang="en-GB" b="1" i="0" dirty="0">
                <a:solidFill>
                  <a:srgbClr val="242424"/>
                </a:solidFill>
                <a:effectLst/>
                <a:latin typeface="sohne"/>
              </a:rPr>
              <a:t>Minimize the use of wildcard characters</a:t>
            </a:r>
          </a:p>
          <a:p>
            <a:r>
              <a:rPr lang="en-GB" b="1" i="0" dirty="0">
                <a:solidFill>
                  <a:srgbClr val="242424"/>
                </a:solidFill>
                <a:effectLst/>
                <a:latin typeface="sohne"/>
              </a:rPr>
              <a:t>Increase Query Performance with Indexes</a:t>
            </a:r>
          </a:p>
          <a:p>
            <a:r>
              <a:rPr lang="en-IN" b="1" i="0" dirty="0">
                <a:solidFill>
                  <a:srgbClr val="242424"/>
                </a:solidFill>
                <a:effectLst/>
                <a:latin typeface="sohne"/>
              </a:rPr>
              <a:t>Optimize the database design</a:t>
            </a:r>
          </a:p>
          <a:p>
            <a:r>
              <a:rPr lang="en-IN" b="1" i="0" dirty="0">
                <a:solidFill>
                  <a:srgbClr val="242424"/>
                </a:solidFill>
                <a:effectLst/>
                <a:latin typeface="sohne"/>
              </a:rPr>
              <a:t>Use query optimization tools</a:t>
            </a:r>
          </a:p>
          <a:p>
            <a:r>
              <a:rPr lang="en-IN" b="1" i="0" dirty="0">
                <a:solidFill>
                  <a:srgbClr val="242424"/>
                </a:solidFill>
                <a:effectLst/>
                <a:latin typeface="sohne"/>
              </a:rPr>
              <a:t>Monitor query performance</a:t>
            </a:r>
          </a:p>
          <a:p>
            <a:r>
              <a:rPr lang="en-GB" b="0" i="0" dirty="0">
                <a:solidFill>
                  <a:srgbClr val="242424"/>
                </a:solidFill>
                <a:effectLst/>
                <a:latin typeface="source-serif-pro"/>
              </a:rPr>
              <a:t>Optimizing SQL queries for faster performance is an important step in ensuring that database applications run efficiently.</a:t>
            </a:r>
            <a:endParaRPr lang="en-IN" dirty="0"/>
          </a:p>
        </p:txBody>
      </p:sp>
    </p:spTree>
    <p:extLst>
      <p:ext uri="{BB962C8B-B14F-4D97-AF65-F5344CB8AC3E}">
        <p14:creationId xmlns:p14="http://schemas.microsoft.com/office/powerpoint/2010/main" val="266115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685B-10D5-413C-AC11-ED312E30E443}"/>
              </a:ext>
            </a:extLst>
          </p:cNvPr>
          <p:cNvSpPr>
            <a:spLocks noGrp="1"/>
          </p:cNvSpPr>
          <p:nvPr>
            <p:ph type="title"/>
          </p:nvPr>
        </p:nvSpPr>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F3654B95-9657-4F37-B74D-314AB3EE456E}"/>
              </a:ext>
            </a:extLst>
          </p:cNvPr>
          <p:cNvSpPr>
            <a:spLocks noGrp="1"/>
          </p:cNvSpPr>
          <p:nvPr>
            <p:ph idx="1"/>
          </p:nvPr>
        </p:nvSpPr>
        <p:spPr/>
        <p:txBody>
          <a:bodyPr/>
          <a:lstStyle/>
          <a:p>
            <a:pPr marL="0" indent="0">
              <a:buNone/>
            </a:pPr>
            <a:r>
              <a:rPr lang="en-GB" dirty="0">
                <a:latin typeface="+mj-lt"/>
              </a:rPr>
              <a:t>Important information on the demographics of patients and health outcomes are obtained from this diabetes prediction study. The greatest blood glucose level ever measured was 300 and heart disease for about 3924 persons. Persons who has diabetes with smoking habit is around 9286. Furthermore , the bulk of patients who previously smoked are 9352 . We can suggest if we take care of our health in serious way there will be some more time on this world </a:t>
            </a:r>
          </a:p>
          <a:p>
            <a:pPr marL="0" indent="0">
              <a:buNone/>
            </a:pPr>
            <a:r>
              <a:rPr lang="en-GB" b="0" i="0" dirty="0">
                <a:solidFill>
                  <a:srgbClr val="0D0D0D"/>
                </a:solidFill>
                <a:effectLst/>
                <a:latin typeface="+mj-lt"/>
              </a:rPr>
              <a:t>SQL-based diabetes prediction analysis offers a powerful framework for leveraging data-driven insights to support personalized healthcare interventions, improve patient outcomes, and contribute to population health management efforts.</a:t>
            </a:r>
            <a:endParaRPr lang="en-IN" dirty="0">
              <a:latin typeface="+mj-lt"/>
            </a:endParaRPr>
          </a:p>
        </p:txBody>
      </p:sp>
    </p:spTree>
    <p:extLst>
      <p:ext uri="{BB962C8B-B14F-4D97-AF65-F5344CB8AC3E}">
        <p14:creationId xmlns:p14="http://schemas.microsoft.com/office/powerpoint/2010/main" val="268289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20000"/>
          </a:bodyPr>
          <a:lstStyle/>
          <a:p>
            <a:r>
              <a:rPr lang="en-US" sz="5400" dirty="0"/>
              <a:t>THANK YOU</a:t>
            </a:r>
          </a:p>
        </p:txBody>
      </p:sp>
      <p:pic>
        <p:nvPicPr>
          <p:cNvPr id="8" name="Picture 7">
            <a:extLst>
              <a:ext uri="{FF2B5EF4-FFF2-40B4-BE49-F238E27FC236}">
                <a16:creationId xmlns:a16="http://schemas.microsoft.com/office/drawing/2014/main" id="{AB08597F-8B42-4DB0-80AB-A7FDB9930072}"/>
              </a:ext>
            </a:extLst>
          </p:cNvPr>
          <p:cNvPicPr>
            <a:picLocks noChangeAspect="1"/>
          </p:cNvPicPr>
          <p:nvPr/>
        </p:nvPicPr>
        <p:blipFill>
          <a:blip r:embed="rId2"/>
          <a:stretch>
            <a:fillRect/>
          </a:stretch>
        </p:blipFill>
        <p:spPr>
          <a:xfrm>
            <a:off x="0" y="0"/>
            <a:ext cx="12432704" cy="6858000"/>
          </a:xfrm>
          <a:prstGeom prst="rect">
            <a:avLst/>
          </a:prstGeom>
        </p:spPr>
      </p:pic>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9A296-B75C-4AEB-96C3-DB31CCDBFD00}"/>
              </a:ext>
            </a:extLst>
          </p:cNvPr>
          <p:cNvSpPr>
            <a:spLocks noGrp="1"/>
          </p:cNvSpPr>
          <p:nvPr>
            <p:ph type="title"/>
          </p:nvPr>
        </p:nvSpPr>
        <p:spPr/>
        <p:txBody>
          <a:bodyPr/>
          <a:lstStyle/>
          <a:p>
            <a:r>
              <a:rPr lang="en-GB" dirty="0"/>
              <a:t>TOOLS USED IN THIS PREDICTION</a:t>
            </a:r>
            <a:endParaRPr lang="en-IN" dirty="0"/>
          </a:p>
        </p:txBody>
      </p:sp>
      <p:sp>
        <p:nvSpPr>
          <p:cNvPr id="3" name="TextBox 2">
            <a:extLst>
              <a:ext uri="{FF2B5EF4-FFF2-40B4-BE49-F238E27FC236}">
                <a16:creationId xmlns:a16="http://schemas.microsoft.com/office/drawing/2014/main" id="{A942144C-4A1F-477E-8218-6FABD88EAA29}"/>
              </a:ext>
            </a:extLst>
          </p:cNvPr>
          <p:cNvSpPr txBox="1"/>
          <p:nvPr/>
        </p:nvSpPr>
        <p:spPr>
          <a:xfrm>
            <a:off x="1199456" y="2060848"/>
            <a:ext cx="9217024" cy="5909310"/>
          </a:xfrm>
          <a:prstGeom prst="rect">
            <a:avLst/>
          </a:prstGeom>
          <a:noFill/>
        </p:spPr>
        <p:txBody>
          <a:bodyPr wrap="square" rtlCol="0">
            <a:spAutoFit/>
          </a:bodyPr>
          <a:lstStyle/>
          <a:p>
            <a:r>
              <a:rPr lang="en-GB" sz="2800" b="0" i="0" dirty="0">
                <a:solidFill>
                  <a:srgbClr val="0D0D0D"/>
                </a:solidFill>
                <a:effectLst/>
                <a:latin typeface="Times New Roman" panose="02020603050405020304" pitchFamily="18" charset="0"/>
                <a:cs typeface="Times New Roman" panose="02020603050405020304" pitchFamily="18" charset="0"/>
              </a:rPr>
              <a:t>Throughout the entire process, SQL </a:t>
            </a:r>
            <a:r>
              <a:rPr lang="en-GB" sz="2800" dirty="0">
                <a:solidFill>
                  <a:srgbClr val="0D0D0D"/>
                </a:solidFill>
                <a:latin typeface="Times New Roman" panose="02020603050405020304" pitchFamily="18" charset="0"/>
                <a:cs typeface="Times New Roman" panose="02020603050405020304" pitchFamily="18" charset="0"/>
              </a:rPr>
              <a:t>is </a:t>
            </a:r>
            <a:r>
              <a:rPr lang="en-GB" sz="2800" b="0" i="0" dirty="0">
                <a:solidFill>
                  <a:srgbClr val="0D0D0D"/>
                </a:solidFill>
                <a:effectLst/>
                <a:latin typeface="Times New Roman" panose="02020603050405020304" pitchFamily="18" charset="0"/>
                <a:cs typeface="Times New Roman" panose="02020603050405020304" pitchFamily="18" charset="0"/>
              </a:rPr>
              <a:t>utilized for data manipulation, feature engineering, model development, and deployment, leveraging its capabilities for querying and analysing</a:t>
            </a:r>
            <a:r>
              <a:rPr lang="en-GB" sz="2800" dirty="0">
                <a:solidFill>
                  <a:srgbClr val="0D0D0D"/>
                </a:solidFill>
                <a:latin typeface="Times New Roman" panose="02020603050405020304" pitchFamily="18" charset="0"/>
                <a:cs typeface="Times New Roman" panose="02020603050405020304" pitchFamily="18" charset="0"/>
              </a:rPr>
              <a:t> </a:t>
            </a:r>
            <a:r>
              <a:rPr lang="en-GB" sz="2800" b="0" i="0" dirty="0">
                <a:solidFill>
                  <a:srgbClr val="0D0D0D"/>
                </a:solidFill>
                <a:effectLst/>
                <a:latin typeface="Times New Roman" panose="02020603050405020304" pitchFamily="18" charset="0"/>
                <a:cs typeface="Times New Roman" panose="02020603050405020304" pitchFamily="18" charset="0"/>
              </a:rPr>
              <a:t>structured data stored in a relational database. Additionally, SQL-based analytics platforms or frameworks may provide tools and functionalities specifically designed for predictive modeling tasks, facilitating the analysis of diabetes prediction data. MySQL Workbench 8.0 CE enables you to create and execute SQL queries to interact with stored data.</a:t>
            </a:r>
          </a:p>
          <a:p>
            <a:endParaRPr lang="en-GB" dirty="0">
              <a:solidFill>
                <a:srgbClr val="0D0D0D"/>
              </a:solidFill>
              <a:latin typeface="Söhne"/>
            </a:endParaRPr>
          </a:p>
          <a:p>
            <a:endParaRPr lang="en-GB" dirty="0">
              <a:solidFill>
                <a:srgbClr val="0D0D0D"/>
              </a:solidFill>
              <a:latin typeface="Söhne"/>
            </a:endParaRPr>
          </a:p>
          <a:p>
            <a:endParaRPr lang="en-GB" dirty="0">
              <a:solidFill>
                <a:srgbClr val="0D0D0D"/>
              </a:solidFill>
              <a:latin typeface="Söhne"/>
            </a:endParaRPr>
          </a:p>
          <a:p>
            <a:endParaRPr lang="en-GB" dirty="0">
              <a:solidFill>
                <a:srgbClr val="0D0D0D"/>
              </a:solidFill>
              <a:latin typeface="Söhne"/>
            </a:endParaRPr>
          </a:p>
          <a:p>
            <a:endParaRPr lang="en-GB" dirty="0">
              <a:solidFill>
                <a:srgbClr val="0D0D0D"/>
              </a:solidFill>
              <a:latin typeface="Söhne"/>
            </a:endParaRPr>
          </a:p>
          <a:p>
            <a:endParaRPr lang="en-GB" dirty="0">
              <a:solidFill>
                <a:srgbClr val="0D0D0D"/>
              </a:solidFill>
              <a:latin typeface="Söhne"/>
            </a:endParaRPr>
          </a:p>
          <a:p>
            <a:endParaRPr lang="en-IN" dirty="0"/>
          </a:p>
        </p:txBody>
      </p:sp>
    </p:spTree>
    <p:extLst>
      <p:ext uri="{BB962C8B-B14F-4D97-AF65-F5344CB8AC3E}">
        <p14:creationId xmlns:p14="http://schemas.microsoft.com/office/powerpoint/2010/main" val="187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8564A0-61ED-4504-B99A-177B6305DBE0}"/>
              </a:ext>
            </a:extLst>
          </p:cNvPr>
          <p:cNvSpPr/>
          <p:nvPr/>
        </p:nvSpPr>
        <p:spPr>
          <a:xfrm>
            <a:off x="1631504" y="1844824"/>
            <a:ext cx="8136904"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5FC6F1A3-43C6-464E-BC19-3EDB216A5AD5}"/>
              </a:ext>
            </a:extLst>
          </p:cNvPr>
          <p:cNvSpPr>
            <a:spLocks noGrp="1"/>
          </p:cNvSpPr>
          <p:nvPr>
            <p:ph type="title"/>
          </p:nvPr>
        </p:nvSpPr>
        <p:spPr/>
        <p:txBody>
          <a:bodyPr>
            <a:normAutofit/>
          </a:bodyPr>
          <a:lstStyle/>
          <a:p>
            <a:r>
              <a:rPr lang="en-GB" dirty="0"/>
              <a:t>Retrieve the Patient_id and bmi of all patients. </a:t>
            </a:r>
            <a:endParaRPr lang="en-IN" dirty="0"/>
          </a:p>
        </p:txBody>
      </p:sp>
      <p:sp>
        <p:nvSpPr>
          <p:cNvPr id="3" name="Content Placeholder 2">
            <a:extLst>
              <a:ext uri="{FF2B5EF4-FFF2-40B4-BE49-F238E27FC236}">
                <a16:creationId xmlns:a16="http://schemas.microsoft.com/office/drawing/2014/main" id="{ED28F093-B79D-4129-B2D2-50F1D5491AFB}"/>
              </a:ext>
            </a:extLst>
          </p:cNvPr>
          <p:cNvSpPr>
            <a:spLocks noGrp="1"/>
          </p:cNvSpPr>
          <p:nvPr>
            <p:ph idx="1"/>
          </p:nvPr>
        </p:nvSpPr>
        <p:spPr/>
        <p:txBody>
          <a:bodyPr/>
          <a:lstStyle/>
          <a:p>
            <a:r>
              <a:rPr lang="en-GB" dirty="0">
                <a:solidFill>
                  <a:schemeClr val="accent3">
                    <a:lumMod val="60000"/>
                    <a:lumOff val="40000"/>
                  </a:schemeClr>
                </a:solidFill>
              </a:rPr>
              <a:t>Select </a:t>
            </a:r>
            <a:r>
              <a:rPr lang="en-GB" dirty="0"/>
              <a:t>Patient_id, bmi </a:t>
            </a:r>
            <a:r>
              <a:rPr lang="en-GB" dirty="0">
                <a:solidFill>
                  <a:schemeClr val="accent3">
                    <a:lumMod val="60000"/>
                    <a:lumOff val="40000"/>
                  </a:schemeClr>
                </a:solidFill>
              </a:rPr>
              <a:t>from</a:t>
            </a:r>
            <a:r>
              <a:rPr lang="en-GB" dirty="0"/>
              <a:t> diabetes;</a:t>
            </a:r>
            <a:endParaRPr lang="en-IN" dirty="0"/>
          </a:p>
        </p:txBody>
      </p:sp>
      <p:pic>
        <p:nvPicPr>
          <p:cNvPr id="6" name="Picture 5">
            <a:extLst>
              <a:ext uri="{FF2B5EF4-FFF2-40B4-BE49-F238E27FC236}">
                <a16:creationId xmlns:a16="http://schemas.microsoft.com/office/drawing/2014/main" id="{47770747-626F-47DA-BEFD-77BBBCF88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736" y="3252950"/>
            <a:ext cx="3672408" cy="2624322"/>
          </a:xfrm>
          <a:prstGeom prst="rect">
            <a:avLst/>
          </a:prstGeom>
        </p:spPr>
      </p:pic>
    </p:spTree>
    <p:extLst>
      <p:ext uri="{BB962C8B-B14F-4D97-AF65-F5344CB8AC3E}">
        <p14:creationId xmlns:p14="http://schemas.microsoft.com/office/powerpoint/2010/main" val="365436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872EBF-4962-46DB-A3B6-3664FBB0A952}"/>
              </a:ext>
            </a:extLst>
          </p:cNvPr>
          <p:cNvSpPr/>
          <p:nvPr/>
        </p:nvSpPr>
        <p:spPr>
          <a:xfrm>
            <a:off x="1631504" y="1828799"/>
            <a:ext cx="8856984" cy="8081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0DAE67C5-C752-4B2F-A78E-EB4B531BECF3}"/>
              </a:ext>
            </a:extLst>
          </p:cNvPr>
          <p:cNvSpPr>
            <a:spLocks noGrp="1"/>
          </p:cNvSpPr>
          <p:nvPr>
            <p:ph type="title"/>
          </p:nvPr>
        </p:nvSpPr>
        <p:spPr/>
        <p:txBody>
          <a:bodyPr/>
          <a:lstStyle/>
          <a:p>
            <a:r>
              <a:rPr lang="en-GB" dirty="0"/>
              <a:t>Select all female patients who has Blood glucose level greater than 150. </a:t>
            </a:r>
            <a:endParaRPr lang="en-IN" dirty="0"/>
          </a:p>
        </p:txBody>
      </p:sp>
      <p:sp>
        <p:nvSpPr>
          <p:cNvPr id="3" name="Content Placeholder 2">
            <a:extLst>
              <a:ext uri="{FF2B5EF4-FFF2-40B4-BE49-F238E27FC236}">
                <a16:creationId xmlns:a16="http://schemas.microsoft.com/office/drawing/2014/main" id="{4577E3F5-3262-4A83-9A62-F37EFA9CC698}"/>
              </a:ext>
            </a:extLst>
          </p:cNvPr>
          <p:cNvSpPr>
            <a:spLocks noGrp="1"/>
          </p:cNvSpPr>
          <p:nvPr>
            <p:ph idx="1"/>
          </p:nvPr>
        </p:nvSpPr>
        <p:spPr/>
        <p:txBody>
          <a:bodyPr/>
          <a:lstStyle/>
          <a:p>
            <a:r>
              <a:rPr lang="en-GB" dirty="0"/>
              <a:t> </a:t>
            </a:r>
            <a:r>
              <a:rPr lang="en-GB" dirty="0">
                <a:solidFill>
                  <a:schemeClr val="accent3">
                    <a:lumMod val="60000"/>
                    <a:lumOff val="40000"/>
                  </a:schemeClr>
                </a:solidFill>
              </a:rPr>
              <a:t>Select</a:t>
            </a:r>
            <a:r>
              <a:rPr lang="en-GB" dirty="0"/>
              <a:t> EmployeeName,gender,blood_glucose_level </a:t>
            </a:r>
            <a:r>
              <a:rPr lang="en-GB" dirty="0">
                <a:solidFill>
                  <a:schemeClr val="accent3">
                    <a:lumMod val="60000"/>
                    <a:lumOff val="40000"/>
                  </a:schemeClr>
                </a:solidFill>
              </a:rPr>
              <a:t>from</a:t>
            </a:r>
            <a:r>
              <a:rPr lang="en-GB" dirty="0"/>
              <a:t> diabetes </a:t>
            </a:r>
            <a:r>
              <a:rPr lang="en-GB" dirty="0">
                <a:solidFill>
                  <a:schemeClr val="accent3">
                    <a:lumMod val="60000"/>
                    <a:lumOff val="40000"/>
                  </a:schemeClr>
                </a:solidFill>
              </a:rPr>
              <a:t>where</a:t>
            </a:r>
            <a:r>
              <a:rPr lang="en-GB" dirty="0"/>
              <a:t> gender='Female' </a:t>
            </a:r>
            <a:r>
              <a:rPr lang="en-GB" dirty="0">
                <a:solidFill>
                  <a:schemeClr val="accent3">
                    <a:lumMod val="60000"/>
                    <a:lumOff val="40000"/>
                  </a:schemeClr>
                </a:solidFill>
              </a:rPr>
              <a:t>and</a:t>
            </a:r>
            <a:r>
              <a:rPr lang="en-GB" dirty="0"/>
              <a:t> blood_glucose_level&gt;150;</a:t>
            </a:r>
            <a:endParaRPr lang="en-IN" dirty="0"/>
          </a:p>
        </p:txBody>
      </p:sp>
      <p:pic>
        <p:nvPicPr>
          <p:cNvPr id="6" name="Picture 5">
            <a:extLst>
              <a:ext uri="{FF2B5EF4-FFF2-40B4-BE49-F238E27FC236}">
                <a16:creationId xmlns:a16="http://schemas.microsoft.com/office/drawing/2014/main" id="{3F5F5877-D682-4BFB-8D41-90D79ABEE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680" y="3040928"/>
            <a:ext cx="5544615" cy="3124376"/>
          </a:xfrm>
          <a:prstGeom prst="rect">
            <a:avLst/>
          </a:prstGeom>
        </p:spPr>
      </p:pic>
    </p:spTree>
    <p:extLst>
      <p:ext uri="{BB962C8B-B14F-4D97-AF65-F5344CB8AC3E}">
        <p14:creationId xmlns:p14="http://schemas.microsoft.com/office/powerpoint/2010/main" val="2183993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BC50D-C7AF-4909-916E-B5D7AA8C8F03}"/>
              </a:ext>
            </a:extLst>
          </p:cNvPr>
          <p:cNvSpPr/>
          <p:nvPr/>
        </p:nvSpPr>
        <p:spPr>
          <a:xfrm>
            <a:off x="1847528" y="1844824"/>
            <a:ext cx="8640960" cy="1008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994F708B-3BC8-4F57-8C52-8D836A183790}"/>
              </a:ext>
            </a:extLst>
          </p:cNvPr>
          <p:cNvSpPr>
            <a:spLocks noGrp="1"/>
          </p:cNvSpPr>
          <p:nvPr>
            <p:ph type="title"/>
          </p:nvPr>
        </p:nvSpPr>
        <p:spPr/>
        <p:txBody>
          <a:bodyPr/>
          <a:lstStyle/>
          <a:p>
            <a:r>
              <a:rPr lang="en-GB" dirty="0"/>
              <a:t>Calculate the average BMI of patients.</a:t>
            </a:r>
            <a:endParaRPr lang="en-IN" dirty="0"/>
          </a:p>
        </p:txBody>
      </p:sp>
      <p:sp>
        <p:nvSpPr>
          <p:cNvPr id="3" name="Content Placeholder 2">
            <a:extLst>
              <a:ext uri="{FF2B5EF4-FFF2-40B4-BE49-F238E27FC236}">
                <a16:creationId xmlns:a16="http://schemas.microsoft.com/office/drawing/2014/main" id="{E83BC6FB-F902-43D0-B999-DBF6C6D9BDBD}"/>
              </a:ext>
            </a:extLst>
          </p:cNvPr>
          <p:cNvSpPr>
            <a:spLocks noGrp="1"/>
          </p:cNvSpPr>
          <p:nvPr>
            <p:ph idx="1"/>
          </p:nvPr>
        </p:nvSpPr>
        <p:spPr/>
        <p:txBody>
          <a:bodyPr/>
          <a:lstStyle/>
          <a:p>
            <a:r>
              <a:rPr lang="en-GB" dirty="0">
                <a:solidFill>
                  <a:schemeClr val="accent3">
                    <a:lumMod val="60000"/>
                    <a:lumOff val="40000"/>
                  </a:schemeClr>
                </a:solidFill>
              </a:rPr>
              <a:t>Select</a:t>
            </a:r>
            <a:r>
              <a:rPr lang="en-GB" dirty="0"/>
              <a:t> EmployeeName, </a:t>
            </a:r>
            <a:r>
              <a:rPr lang="en-GB" dirty="0">
                <a:solidFill>
                  <a:schemeClr val="accent3">
                    <a:lumMod val="60000"/>
                    <a:lumOff val="40000"/>
                  </a:schemeClr>
                </a:solidFill>
              </a:rPr>
              <a:t>avg</a:t>
            </a:r>
            <a:r>
              <a:rPr lang="en-GB" dirty="0"/>
              <a:t>(bmi) </a:t>
            </a:r>
            <a:r>
              <a:rPr lang="en-GB" dirty="0">
                <a:solidFill>
                  <a:schemeClr val="accent3">
                    <a:lumMod val="60000"/>
                    <a:lumOff val="40000"/>
                  </a:schemeClr>
                </a:solidFill>
              </a:rPr>
              <a:t>as</a:t>
            </a:r>
            <a:r>
              <a:rPr lang="en-GB" dirty="0"/>
              <a:t> BMI </a:t>
            </a:r>
            <a:r>
              <a:rPr lang="en-GB" dirty="0">
                <a:solidFill>
                  <a:schemeClr val="accent3">
                    <a:lumMod val="60000"/>
                    <a:lumOff val="40000"/>
                  </a:schemeClr>
                </a:solidFill>
              </a:rPr>
              <a:t>from</a:t>
            </a:r>
            <a:r>
              <a:rPr lang="en-GB" dirty="0"/>
              <a:t> diabetes </a:t>
            </a:r>
            <a:r>
              <a:rPr lang="en-GB" dirty="0">
                <a:solidFill>
                  <a:schemeClr val="accent3">
                    <a:lumMod val="60000"/>
                    <a:lumOff val="40000"/>
                  </a:schemeClr>
                </a:solidFill>
              </a:rPr>
              <a:t>GROUP BY </a:t>
            </a:r>
            <a:r>
              <a:rPr lang="en-GB" dirty="0"/>
              <a:t>EmployeeName;</a:t>
            </a:r>
            <a:endParaRPr lang="en-IN" dirty="0"/>
          </a:p>
        </p:txBody>
      </p:sp>
      <p:pic>
        <p:nvPicPr>
          <p:cNvPr id="6" name="Picture 5">
            <a:extLst>
              <a:ext uri="{FF2B5EF4-FFF2-40B4-BE49-F238E27FC236}">
                <a16:creationId xmlns:a16="http://schemas.microsoft.com/office/drawing/2014/main" id="{184BBE78-E036-4337-96F1-98BA2F31E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728" y="3087784"/>
            <a:ext cx="4104456" cy="3717032"/>
          </a:xfrm>
          <a:prstGeom prst="rect">
            <a:avLst/>
          </a:prstGeom>
        </p:spPr>
      </p:pic>
    </p:spTree>
    <p:extLst>
      <p:ext uri="{BB962C8B-B14F-4D97-AF65-F5344CB8AC3E}">
        <p14:creationId xmlns:p14="http://schemas.microsoft.com/office/powerpoint/2010/main" val="148957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5D6DB3-20F8-4622-8680-EA53C51135FF}"/>
              </a:ext>
            </a:extLst>
          </p:cNvPr>
          <p:cNvSpPr/>
          <p:nvPr/>
        </p:nvSpPr>
        <p:spPr>
          <a:xfrm>
            <a:off x="1524000" y="1844824"/>
            <a:ext cx="8964488" cy="792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E1DAA35A-BC36-4A2C-ABBF-5E2FFA7E4341}"/>
              </a:ext>
            </a:extLst>
          </p:cNvPr>
          <p:cNvSpPr>
            <a:spLocks noGrp="1"/>
          </p:cNvSpPr>
          <p:nvPr>
            <p:ph type="title"/>
          </p:nvPr>
        </p:nvSpPr>
        <p:spPr/>
        <p:txBody>
          <a:bodyPr/>
          <a:lstStyle/>
          <a:p>
            <a:r>
              <a:rPr lang="en-GB" dirty="0"/>
              <a:t>List patients in descending order of blood glucose levels. </a:t>
            </a:r>
            <a:endParaRPr lang="en-IN" dirty="0"/>
          </a:p>
        </p:txBody>
      </p:sp>
      <p:sp>
        <p:nvSpPr>
          <p:cNvPr id="7" name="Content Placeholder 6">
            <a:extLst>
              <a:ext uri="{FF2B5EF4-FFF2-40B4-BE49-F238E27FC236}">
                <a16:creationId xmlns:a16="http://schemas.microsoft.com/office/drawing/2014/main" id="{95671559-76AD-46ED-9547-AE8C12290241}"/>
              </a:ext>
            </a:extLst>
          </p:cNvPr>
          <p:cNvSpPr>
            <a:spLocks noGrp="1"/>
          </p:cNvSpPr>
          <p:nvPr>
            <p:ph idx="1"/>
          </p:nvPr>
        </p:nvSpPr>
        <p:spPr/>
        <p:txBody>
          <a:bodyPr/>
          <a:lstStyle/>
          <a:p>
            <a:r>
              <a:rPr lang="en-GB" dirty="0">
                <a:solidFill>
                  <a:schemeClr val="accent3">
                    <a:lumMod val="60000"/>
                    <a:lumOff val="40000"/>
                  </a:schemeClr>
                </a:solidFill>
              </a:rPr>
              <a:t>Select</a:t>
            </a:r>
            <a:r>
              <a:rPr lang="en-GB" dirty="0"/>
              <a:t> </a:t>
            </a:r>
            <a:r>
              <a:rPr lang="en-GB" dirty="0" err="1"/>
              <a:t>EmployeeName,Patient_id,blood_glucose_level</a:t>
            </a:r>
            <a:r>
              <a:rPr lang="en-GB" dirty="0"/>
              <a:t> </a:t>
            </a:r>
            <a:r>
              <a:rPr lang="en-GB" dirty="0">
                <a:solidFill>
                  <a:schemeClr val="accent3">
                    <a:lumMod val="60000"/>
                    <a:lumOff val="40000"/>
                  </a:schemeClr>
                </a:solidFill>
              </a:rPr>
              <a:t>from</a:t>
            </a:r>
            <a:r>
              <a:rPr lang="en-GB" dirty="0"/>
              <a:t> diabetes </a:t>
            </a:r>
            <a:r>
              <a:rPr lang="en-GB" dirty="0">
                <a:solidFill>
                  <a:schemeClr val="accent3">
                    <a:lumMod val="60000"/>
                    <a:lumOff val="40000"/>
                  </a:schemeClr>
                </a:solidFill>
              </a:rPr>
              <a:t>order by </a:t>
            </a:r>
            <a:r>
              <a:rPr lang="en-GB" dirty="0"/>
              <a:t>blood_glucose_level </a:t>
            </a:r>
            <a:r>
              <a:rPr lang="en-GB" dirty="0">
                <a:solidFill>
                  <a:schemeClr val="accent3">
                    <a:lumMod val="60000"/>
                    <a:lumOff val="40000"/>
                  </a:schemeClr>
                </a:solidFill>
              </a:rPr>
              <a:t>desc</a:t>
            </a:r>
            <a:r>
              <a:rPr lang="en-GB" dirty="0"/>
              <a:t>;</a:t>
            </a:r>
            <a:endParaRPr lang="en-IN" dirty="0"/>
          </a:p>
        </p:txBody>
      </p:sp>
      <p:pic>
        <p:nvPicPr>
          <p:cNvPr id="10" name="Picture 9">
            <a:extLst>
              <a:ext uri="{FF2B5EF4-FFF2-40B4-BE49-F238E27FC236}">
                <a16:creationId xmlns:a16="http://schemas.microsoft.com/office/drawing/2014/main" id="{39AB8861-E74F-4D3E-A56F-34849855E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712" y="3040928"/>
            <a:ext cx="5040560" cy="3196383"/>
          </a:xfrm>
          <a:prstGeom prst="rect">
            <a:avLst/>
          </a:prstGeom>
        </p:spPr>
      </p:pic>
    </p:spTree>
    <p:extLst>
      <p:ext uri="{BB962C8B-B14F-4D97-AF65-F5344CB8AC3E}">
        <p14:creationId xmlns:p14="http://schemas.microsoft.com/office/powerpoint/2010/main" val="356979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C3B00F-D12D-4931-95C4-7C6FFF10B132}"/>
              </a:ext>
            </a:extLst>
          </p:cNvPr>
          <p:cNvSpPr/>
          <p:nvPr/>
        </p:nvSpPr>
        <p:spPr>
          <a:xfrm>
            <a:off x="1559496" y="1828799"/>
            <a:ext cx="8856984" cy="8801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180D6958-A72D-4FD1-81EE-D647E4FDEF86}"/>
              </a:ext>
            </a:extLst>
          </p:cNvPr>
          <p:cNvSpPr>
            <a:spLocks noGrp="1"/>
          </p:cNvSpPr>
          <p:nvPr>
            <p:ph type="title"/>
          </p:nvPr>
        </p:nvSpPr>
        <p:spPr/>
        <p:txBody>
          <a:bodyPr/>
          <a:lstStyle/>
          <a:p>
            <a:r>
              <a:rPr lang="en-GB" dirty="0"/>
              <a:t>Find patients who have hypertension and diabetes. </a:t>
            </a:r>
            <a:endParaRPr lang="en-IN" dirty="0"/>
          </a:p>
        </p:txBody>
      </p:sp>
      <p:sp>
        <p:nvSpPr>
          <p:cNvPr id="3" name="Content Placeholder 2">
            <a:extLst>
              <a:ext uri="{FF2B5EF4-FFF2-40B4-BE49-F238E27FC236}">
                <a16:creationId xmlns:a16="http://schemas.microsoft.com/office/drawing/2014/main" id="{D24250AB-1334-41F0-B798-CC812FF81343}"/>
              </a:ext>
            </a:extLst>
          </p:cNvPr>
          <p:cNvSpPr>
            <a:spLocks noGrp="1"/>
          </p:cNvSpPr>
          <p:nvPr>
            <p:ph idx="1"/>
          </p:nvPr>
        </p:nvSpPr>
        <p:spPr/>
        <p:txBody>
          <a:bodyPr/>
          <a:lstStyle/>
          <a:p>
            <a:r>
              <a:rPr lang="en-IN" dirty="0"/>
              <a:t> </a:t>
            </a:r>
            <a:r>
              <a:rPr lang="en-IN" dirty="0">
                <a:solidFill>
                  <a:schemeClr val="accent3">
                    <a:lumMod val="60000"/>
                    <a:lumOff val="40000"/>
                  </a:schemeClr>
                </a:solidFill>
              </a:rPr>
              <a:t>Select</a:t>
            </a:r>
            <a:r>
              <a:rPr lang="en-IN" dirty="0"/>
              <a:t> EmployeeName, hypertension, diabetes </a:t>
            </a:r>
            <a:r>
              <a:rPr lang="en-IN" b="1" dirty="0">
                <a:solidFill>
                  <a:schemeClr val="accent3">
                    <a:lumMod val="60000"/>
                    <a:lumOff val="40000"/>
                  </a:schemeClr>
                </a:solidFill>
              </a:rPr>
              <a:t>from</a:t>
            </a:r>
            <a:r>
              <a:rPr lang="en-IN" dirty="0"/>
              <a:t> diabetes </a:t>
            </a:r>
            <a:r>
              <a:rPr lang="en-IN" dirty="0">
                <a:solidFill>
                  <a:schemeClr val="accent3">
                    <a:lumMod val="60000"/>
                    <a:lumOff val="40000"/>
                  </a:schemeClr>
                </a:solidFill>
              </a:rPr>
              <a:t>where</a:t>
            </a:r>
            <a:r>
              <a:rPr lang="en-IN" dirty="0"/>
              <a:t> hypertension=1 and diabetes =1 ;</a:t>
            </a:r>
          </a:p>
        </p:txBody>
      </p:sp>
      <p:pic>
        <p:nvPicPr>
          <p:cNvPr id="6" name="Picture 5">
            <a:extLst>
              <a:ext uri="{FF2B5EF4-FFF2-40B4-BE49-F238E27FC236}">
                <a16:creationId xmlns:a16="http://schemas.microsoft.com/office/drawing/2014/main" id="{F35C9A29-3B6E-4F08-A0CC-474A09F93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736" y="2924944"/>
            <a:ext cx="3528392" cy="3475856"/>
          </a:xfrm>
          <a:prstGeom prst="rect">
            <a:avLst/>
          </a:prstGeom>
        </p:spPr>
      </p:pic>
    </p:spTree>
    <p:extLst>
      <p:ext uri="{BB962C8B-B14F-4D97-AF65-F5344CB8AC3E}">
        <p14:creationId xmlns:p14="http://schemas.microsoft.com/office/powerpoint/2010/main" val="175057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C0AE58-1F66-41D4-B989-E4A5B9A7F9BC}"/>
              </a:ext>
            </a:extLst>
          </p:cNvPr>
          <p:cNvSpPr/>
          <p:nvPr/>
        </p:nvSpPr>
        <p:spPr>
          <a:xfrm>
            <a:off x="623392" y="3284984"/>
            <a:ext cx="5040560" cy="7903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7DEE7D3A-F350-4D8B-B1D4-244776F81D7C}"/>
              </a:ext>
            </a:extLst>
          </p:cNvPr>
          <p:cNvSpPr/>
          <p:nvPr/>
        </p:nvSpPr>
        <p:spPr>
          <a:xfrm>
            <a:off x="2783632" y="1844824"/>
            <a:ext cx="8856984" cy="720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8E5EBC92-D203-423D-A17C-59B332CDE1B8}"/>
              </a:ext>
            </a:extLst>
          </p:cNvPr>
          <p:cNvSpPr>
            <a:spLocks noGrp="1"/>
          </p:cNvSpPr>
          <p:nvPr>
            <p:ph type="title"/>
          </p:nvPr>
        </p:nvSpPr>
        <p:spPr/>
        <p:txBody>
          <a:bodyPr/>
          <a:lstStyle/>
          <a:p>
            <a:r>
              <a:rPr lang="en-GB" dirty="0"/>
              <a:t>Determine the number of patients with heart disease.</a:t>
            </a:r>
            <a:endParaRPr lang="en-IN" dirty="0"/>
          </a:p>
        </p:txBody>
      </p:sp>
      <p:sp>
        <p:nvSpPr>
          <p:cNvPr id="3" name="Content Placeholder 2">
            <a:extLst>
              <a:ext uri="{FF2B5EF4-FFF2-40B4-BE49-F238E27FC236}">
                <a16:creationId xmlns:a16="http://schemas.microsoft.com/office/drawing/2014/main" id="{8AF9062E-0D62-457A-ABA8-DE370A1B957A}"/>
              </a:ext>
            </a:extLst>
          </p:cNvPr>
          <p:cNvSpPr>
            <a:spLocks noGrp="1"/>
          </p:cNvSpPr>
          <p:nvPr>
            <p:ph idx="1"/>
          </p:nvPr>
        </p:nvSpPr>
        <p:spPr>
          <a:xfrm>
            <a:off x="2783632" y="1844824"/>
            <a:ext cx="9144000" cy="4572001"/>
          </a:xfrm>
        </p:spPr>
        <p:txBody>
          <a:bodyPr/>
          <a:lstStyle/>
          <a:p>
            <a:r>
              <a:rPr lang="en-GB" dirty="0"/>
              <a:t> </a:t>
            </a:r>
            <a:r>
              <a:rPr lang="en-GB" dirty="0">
                <a:solidFill>
                  <a:schemeClr val="accent3">
                    <a:lumMod val="60000"/>
                    <a:lumOff val="40000"/>
                  </a:schemeClr>
                </a:solidFill>
              </a:rPr>
              <a:t>Select</a:t>
            </a:r>
            <a:r>
              <a:rPr lang="en-GB" dirty="0"/>
              <a:t> EmployeeName , Patient_id, heart_disease</a:t>
            </a:r>
            <a:r>
              <a:rPr lang="en-GB" dirty="0">
                <a:solidFill>
                  <a:schemeClr val="accent3">
                    <a:lumMod val="60000"/>
                    <a:lumOff val="40000"/>
                  </a:schemeClr>
                </a:solidFill>
              </a:rPr>
              <a:t> from </a:t>
            </a:r>
            <a:r>
              <a:rPr lang="en-GB" dirty="0"/>
              <a:t>diabetes </a:t>
            </a:r>
            <a:r>
              <a:rPr lang="en-GB" dirty="0">
                <a:solidFill>
                  <a:schemeClr val="accent3">
                    <a:lumMod val="60000"/>
                    <a:lumOff val="40000"/>
                  </a:schemeClr>
                </a:solidFill>
              </a:rPr>
              <a:t>where</a:t>
            </a:r>
            <a:r>
              <a:rPr lang="en-GB" dirty="0"/>
              <a:t> heart_disease=1;</a:t>
            </a:r>
            <a:endParaRPr lang="en-IN" dirty="0"/>
          </a:p>
        </p:txBody>
      </p:sp>
      <p:pic>
        <p:nvPicPr>
          <p:cNvPr id="6" name="Picture 5">
            <a:extLst>
              <a:ext uri="{FF2B5EF4-FFF2-40B4-BE49-F238E27FC236}">
                <a16:creationId xmlns:a16="http://schemas.microsoft.com/office/drawing/2014/main" id="{CF8020C2-9C02-4CE5-9539-B2A863940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072" y="2708920"/>
            <a:ext cx="4752528" cy="3816424"/>
          </a:xfrm>
          <a:prstGeom prst="rect">
            <a:avLst/>
          </a:prstGeom>
        </p:spPr>
      </p:pic>
      <p:sp>
        <p:nvSpPr>
          <p:cNvPr id="7" name="TextBox 6">
            <a:extLst>
              <a:ext uri="{FF2B5EF4-FFF2-40B4-BE49-F238E27FC236}">
                <a16:creationId xmlns:a16="http://schemas.microsoft.com/office/drawing/2014/main" id="{29F018C1-53B8-40BB-A5E3-880770A99C33}"/>
              </a:ext>
            </a:extLst>
          </p:cNvPr>
          <p:cNvSpPr txBox="1"/>
          <p:nvPr/>
        </p:nvSpPr>
        <p:spPr>
          <a:xfrm>
            <a:off x="623392" y="3429000"/>
            <a:ext cx="5184576" cy="646331"/>
          </a:xfrm>
          <a:prstGeom prst="rect">
            <a:avLst/>
          </a:prstGeom>
          <a:noFill/>
        </p:spPr>
        <p:txBody>
          <a:bodyPr wrap="square" rtlCol="0">
            <a:spAutoFit/>
          </a:bodyPr>
          <a:lstStyle/>
          <a:p>
            <a:r>
              <a:rPr lang="en-GB" dirty="0">
                <a:solidFill>
                  <a:schemeClr val="accent3">
                    <a:lumMod val="60000"/>
                    <a:lumOff val="40000"/>
                  </a:schemeClr>
                </a:solidFill>
              </a:rPr>
              <a:t> Select </a:t>
            </a:r>
            <a:r>
              <a:rPr lang="en-GB" dirty="0"/>
              <a:t>count(*) </a:t>
            </a:r>
            <a:r>
              <a:rPr lang="en-GB" dirty="0">
                <a:solidFill>
                  <a:schemeClr val="accent3">
                    <a:lumMod val="60000"/>
                    <a:lumOff val="40000"/>
                  </a:schemeClr>
                </a:solidFill>
              </a:rPr>
              <a:t>as</a:t>
            </a:r>
            <a:r>
              <a:rPr lang="en-GB" dirty="0"/>
              <a:t> heart_disease </a:t>
            </a:r>
            <a:r>
              <a:rPr lang="en-GB" dirty="0">
                <a:solidFill>
                  <a:schemeClr val="accent3">
                    <a:lumMod val="60000"/>
                    <a:lumOff val="40000"/>
                  </a:schemeClr>
                </a:solidFill>
              </a:rPr>
              <a:t>from</a:t>
            </a:r>
            <a:r>
              <a:rPr lang="en-GB" dirty="0"/>
              <a:t> diabetes </a:t>
            </a:r>
            <a:r>
              <a:rPr lang="en-GB" dirty="0">
                <a:solidFill>
                  <a:schemeClr val="accent3">
                    <a:lumMod val="60000"/>
                    <a:lumOff val="40000"/>
                  </a:schemeClr>
                </a:solidFill>
              </a:rPr>
              <a:t>where </a:t>
            </a:r>
            <a:r>
              <a:rPr lang="en-GB" dirty="0"/>
              <a:t>heart_disease=1;</a:t>
            </a:r>
            <a:endParaRPr lang="en-IN" dirty="0"/>
          </a:p>
        </p:txBody>
      </p:sp>
      <p:pic>
        <p:nvPicPr>
          <p:cNvPr id="10" name="Picture 9">
            <a:extLst>
              <a:ext uri="{FF2B5EF4-FFF2-40B4-BE49-F238E27FC236}">
                <a16:creationId xmlns:a16="http://schemas.microsoft.com/office/drawing/2014/main" id="{FB12417F-8514-43EA-B9FA-D15DA19D90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242" y="4219347"/>
            <a:ext cx="2918558" cy="2305997"/>
          </a:xfrm>
          <a:prstGeom prst="rect">
            <a:avLst/>
          </a:prstGeom>
        </p:spPr>
      </p:pic>
    </p:spTree>
    <p:extLst>
      <p:ext uri="{BB962C8B-B14F-4D97-AF65-F5344CB8AC3E}">
        <p14:creationId xmlns:p14="http://schemas.microsoft.com/office/powerpoint/2010/main" val="368251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691</TotalTime>
  <Words>1005</Words>
  <Application>Microsoft Office PowerPoint</Application>
  <PresentationFormat>Widescreen</PresentationFormat>
  <Paragraphs>67</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Franklin Gothic Medium</vt:lpstr>
      <vt:lpstr>Roboto</vt:lpstr>
      <vt:lpstr>sohne</vt:lpstr>
      <vt:lpstr>Söhne</vt:lpstr>
      <vt:lpstr>source-serif-pro</vt:lpstr>
      <vt:lpstr>Times New Roman</vt:lpstr>
      <vt:lpstr>Wingdings</vt:lpstr>
      <vt:lpstr>Medical Design 16x9</vt:lpstr>
      <vt:lpstr>DIABETES PREDICTION  USING SQL</vt:lpstr>
      <vt:lpstr>DESCRIPTION</vt:lpstr>
      <vt:lpstr>TOOLS USED IN THIS PREDICTION</vt:lpstr>
      <vt:lpstr>Retrieve the Patient_id and bmi of all patients. </vt:lpstr>
      <vt:lpstr>Select all female patients who has Blood glucose level greater than 150. </vt:lpstr>
      <vt:lpstr>Calculate the average BMI of patients.</vt:lpstr>
      <vt:lpstr>List patients in descending order of blood glucose levels. </vt:lpstr>
      <vt:lpstr>Find patients who have hypertension and diabetes. </vt:lpstr>
      <vt:lpstr>Determine the number of patients with heart disease.</vt:lpstr>
      <vt:lpstr>Group patients by smoking history and count how many smokers and non smokers there are. </vt:lpstr>
      <vt:lpstr>Retrieve the Patient_ids of patients who have a BMI greater than the average BMI. </vt:lpstr>
      <vt:lpstr>Find the patient with the highest HbA1c level and the patient with the lowest HbA1clevel.</vt:lpstr>
      <vt:lpstr>Rank patients by blood glucose level within each gender group. </vt:lpstr>
      <vt:lpstr>Update the smoking history of patients who has blood_glucose_level&gt;180  to “RISKY." </vt:lpstr>
      <vt:lpstr>Insert a new patient into the database with sample data. </vt:lpstr>
      <vt:lpstr>Delete all patients with heart disease from the database. </vt:lpstr>
      <vt:lpstr>Find patients who have hypertension but not diabetes using the EXCEPT operator. </vt:lpstr>
      <vt:lpstr>Define a unique constraint on the "patient_id" column to ensure its values are unique. </vt:lpstr>
      <vt:lpstr>Create a view that displays the Patient_ids, EmployeeName, and BMI of patients.</vt:lpstr>
      <vt:lpstr>Suggest improvements in the database schema to reduce data redundancy and improve data integrity. </vt:lpstr>
      <vt:lpstr>Explain how you can optimize the performance of SQL queries on this dataset.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USING SQL</dc:title>
  <dc:creator>pvenkatesh2397@gmail.com</dc:creator>
  <cp:lastModifiedBy>pvenkatesh2397@gmail.com</cp:lastModifiedBy>
  <cp:revision>26</cp:revision>
  <dcterms:created xsi:type="dcterms:W3CDTF">2024-03-24T09:46:30Z</dcterms:created>
  <dcterms:modified xsi:type="dcterms:W3CDTF">2024-03-27T14:56:56Z</dcterms:modified>
</cp:coreProperties>
</file>