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AB063F0-CBEE-4066-9BB2-F2E9343C95C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8F3850C-BF1E-45E2-B5C8-70BA5A068BE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23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63F0-CBEE-4066-9BB2-F2E9343C95C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850C-BF1E-45E2-B5C8-70BA5A068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86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63F0-CBEE-4066-9BB2-F2E9343C95C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850C-BF1E-45E2-B5C8-70BA5A068BE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574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63F0-CBEE-4066-9BB2-F2E9343C95C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850C-BF1E-45E2-B5C8-70BA5A068BE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960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63F0-CBEE-4066-9BB2-F2E9343C95C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850C-BF1E-45E2-B5C8-70BA5A068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989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63F0-CBEE-4066-9BB2-F2E9343C95C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850C-BF1E-45E2-B5C8-70BA5A068BE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80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63F0-CBEE-4066-9BB2-F2E9343C95C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850C-BF1E-45E2-B5C8-70BA5A068BE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830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63F0-CBEE-4066-9BB2-F2E9343C95C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850C-BF1E-45E2-B5C8-70BA5A068BE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585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63F0-CBEE-4066-9BB2-F2E9343C95C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850C-BF1E-45E2-B5C8-70BA5A068BE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32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63F0-CBEE-4066-9BB2-F2E9343C95C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850C-BF1E-45E2-B5C8-70BA5A068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82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63F0-CBEE-4066-9BB2-F2E9343C95C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850C-BF1E-45E2-B5C8-70BA5A068BE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83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63F0-CBEE-4066-9BB2-F2E9343C95C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850C-BF1E-45E2-B5C8-70BA5A068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62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63F0-CBEE-4066-9BB2-F2E9343C95C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850C-BF1E-45E2-B5C8-70BA5A068BEA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11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63F0-CBEE-4066-9BB2-F2E9343C95C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850C-BF1E-45E2-B5C8-70BA5A068BE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47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63F0-CBEE-4066-9BB2-F2E9343C95C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850C-BF1E-45E2-B5C8-70BA5A068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31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63F0-CBEE-4066-9BB2-F2E9343C95C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850C-BF1E-45E2-B5C8-70BA5A068BE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74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63F0-CBEE-4066-9BB2-F2E9343C95C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850C-BF1E-45E2-B5C8-70BA5A068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40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B063F0-CBEE-4066-9BB2-F2E9343C95C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F3850C-BF1E-45E2-B5C8-70BA5A068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91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FC8589-374B-4A32-8B7C-B7B9AF986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963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370AA4-83D3-442F-AD4A-848864EB5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460" y="-1369046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Pharma </a:t>
            </a:r>
            <a:r>
              <a:rPr lang="en-GB" sz="8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</a:t>
            </a: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Analysis</a:t>
            </a:r>
            <a:endParaRPr lang="en-I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3EC8D-B75F-4E68-919F-7C311BDA2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965" y="5680765"/>
            <a:ext cx="9144000" cy="1655762"/>
          </a:xfrm>
        </p:spPr>
        <p:txBody>
          <a:bodyPr>
            <a:normAutofit/>
          </a:bodyPr>
          <a:lstStyle/>
          <a:p>
            <a:r>
              <a:rPr lang="en-GB" sz="3600" dirty="0"/>
              <a:t>By Venkatesh Polisetti</a:t>
            </a:r>
            <a:endParaRPr lang="en-IN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3602E5-3464-40A8-8212-F9B55EDB5BB0}"/>
              </a:ext>
            </a:extLst>
          </p:cNvPr>
          <p:cNvSpPr txBox="1"/>
          <p:nvPr/>
        </p:nvSpPr>
        <p:spPr>
          <a:xfrm>
            <a:off x="92765" y="463826"/>
            <a:ext cx="149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CC71AA-67F6-4EBD-9BFF-9A0A8F5A0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131" y="65984"/>
            <a:ext cx="1444487" cy="68007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58025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D210CA-CBD0-44AE-8AAA-74C76EF82B7B}"/>
              </a:ext>
            </a:extLst>
          </p:cNvPr>
          <p:cNvSpPr/>
          <p:nvPr/>
        </p:nvSpPr>
        <p:spPr>
          <a:xfrm>
            <a:off x="430305" y="365125"/>
            <a:ext cx="11331389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A9314-C84F-4ADA-9F98-C7121782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05" y="365125"/>
            <a:ext cx="11470341" cy="1325563"/>
          </a:xfrm>
        </p:spPr>
        <p:txBody>
          <a:bodyPr>
            <a:normAutofit/>
          </a:bodyPr>
          <a:lstStyle/>
          <a:p>
            <a:r>
              <a:rPr lang="en-GB" sz="3200" b="1" dirty="0"/>
              <a:t>Advanced Filtering: Filter to show records where "Product Class" is either “Antibiotics" or “Antimalarial." </a:t>
            </a:r>
            <a:endParaRPr lang="en-IN" sz="32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496950-3A17-4D66-B522-520479EE3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53" y="2184340"/>
            <a:ext cx="10515600" cy="3580120"/>
          </a:xfrm>
        </p:spPr>
      </p:pic>
    </p:spTree>
    <p:extLst>
      <p:ext uri="{BB962C8B-B14F-4D97-AF65-F5344CB8AC3E}">
        <p14:creationId xmlns:p14="http://schemas.microsoft.com/office/powerpoint/2010/main" val="1712688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24858-70E4-49AE-8B89-292F18CE53EF}"/>
              </a:ext>
            </a:extLst>
          </p:cNvPr>
          <p:cNvSpPr/>
          <p:nvPr/>
        </p:nvSpPr>
        <p:spPr>
          <a:xfrm>
            <a:off x="551328" y="174813"/>
            <a:ext cx="11161059" cy="15158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79E34-92D6-48AE-98D8-DF436851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588" y="174813"/>
            <a:ext cx="11066930" cy="1571726"/>
          </a:xfrm>
        </p:spPr>
        <p:txBody>
          <a:bodyPr>
            <a:noAutofit/>
          </a:bodyPr>
          <a:lstStyle/>
          <a:p>
            <a:r>
              <a:rPr lang="en-GB" sz="3200" b="1" dirty="0"/>
              <a:t>Sorting with Multiple Criteria: How would you sort the data first by "Country" in ascending order, and then by "Month" in descending order? </a:t>
            </a:r>
            <a:endParaRPr lang="en-IN" sz="32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2A4331-E1FA-4462-85A6-9C9015106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07" y="2563402"/>
            <a:ext cx="10273552" cy="3305997"/>
          </a:xfr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60975C27-4917-4316-85B9-3D95DAF82917}"/>
              </a:ext>
            </a:extLst>
          </p:cNvPr>
          <p:cNvSpPr/>
          <p:nvPr/>
        </p:nvSpPr>
        <p:spPr>
          <a:xfrm>
            <a:off x="1116106" y="1815352"/>
            <a:ext cx="282388" cy="670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6BB8782-5B4F-41AD-982F-3E1C9A57A2DC}"/>
              </a:ext>
            </a:extLst>
          </p:cNvPr>
          <p:cNvSpPr/>
          <p:nvPr/>
        </p:nvSpPr>
        <p:spPr>
          <a:xfrm>
            <a:off x="10797988" y="1815353"/>
            <a:ext cx="268941" cy="670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584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24FE0C-EB54-40A5-81C1-0BA22E962F91}"/>
              </a:ext>
            </a:extLst>
          </p:cNvPr>
          <p:cNvSpPr/>
          <p:nvPr/>
        </p:nvSpPr>
        <p:spPr>
          <a:xfrm>
            <a:off x="470647" y="228600"/>
            <a:ext cx="11250706" cy="1264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88E49-176A-4E0E-A334-D73B974D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47" y="134471"/>
            <a:ext cx="11483787" cy="1556217"/>
          </a:xfrm>
        </p:spPr>
        <p:txBody>
          <a:bodyPr>
            <a:normAutofit/>
          </a:bodyPr>
          <a:lstStyle/>
          <a:p>
            <a:r>
              <a:rPr lang="en-GB" sz="3600" b="1" dirty="0"/>
              <a:t>Calculated Fields in Pivot Table:  calculated field in the pivot table to calculate the average price per unit sold</a:t>
            </a:r>
            <a:r>
              <a:rPr lang="en-GB" dirty="0"/>
              <a:t>.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AB453D-874C-4271-8A27-78A50867A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483" y="1882588"/>
            <a:ext cx="3700994" cy="4057314"/>
          </a:xfrm>
        </p:spPr>
      </p:pic>
    </p:spTree>
    <p:extLst>
      <p:ext uri="{BB962C8B-B14F-4D97-AF65-F5344CB8AC3E}">
        <p14:creationId xmlns:p14="http://schemas.microsoft.com/office/powerpoint/2010/main" val="1981708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F1A6B0-1A05-4436-9079-10E85192C0D9}"/>
              </a:ext>
            </a:extLst>
          </p:cNvPr>
          <p:cNvSpPr/>
          <p:nvPr/>
        </p:nvSpPr>
        <p:spPr>
          <a:xfrm>
            <a:off x="683558" y="862666"/>
            <a:ext cx="10824883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71CC-C68D-4749-8ED2-3022DEE6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/>
              <a:t>Advanced Charting: A  line chart to show the trend of total sales over the years. </a:t>
            </a:r>
            <a:endParaRPr lang="en-IN" sz="3200" b="1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C3A9C4A-B5EE-4E62-9A7C-CEF68F755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79903"/>
            <a:ext cx="9601200" cy="3072995"/>
          </a:xfrm>
        </p:spPr>
      </p:pic>
    </p:spTree>
    <p:extLst>
      <p:ext uri="{BB962C8B-B14F-4D97-AF65-F5344CB8AC3E}">
        <p14:creationId xmlns:p14="http://schemas.microsoft.com/office/powerpoint/2010/main" val="2713722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8E8CA6-6430-4F04-92D5-1B7FBA2C6715}"/>
              </a:ext>
            </a:extLst>
          </p:cNvPr>
          <p:cNvSpPr/>
          <p:nvPr/>
        </p:nvSpPr>
        <p:spPr>
          <a:xfrm>
            <a:off x="497541" y="365125"/>
            <a:ext cx="11295529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6A04DF-66E1-4BD9-8945-19F0447EC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1" y="365125"/>
            <a:ext cx="11201399" cy="1325563"/>
          </a:xfrm>
        </p:spPr>
        <p:txBody>
          <a:bodyPr>
            <a:normAutofit/>
          </a:bodyPr>
          <a:lstStyle/>
          <a:p>
            <a:r>
              <a:rPr lang="en-GB" sz="3200" b="1" dirty="0"/>
              <a:t>Nested IF Function: nested IF function to categorize "Sales" into three categories: Low, Medium, and High. </a:t>
            </a:r>
            <a:endParaRPr lang="en-IN" sz="3200" b="1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6DA5823-9A59-4EF4-B322-BF434FF79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23" y="2557463"/>
            <a:ext cx="8735754" cy="3317875"/>
          </a:xfrm>
        </p:spPr>
      </p:pic>
    </p:spTree>
    <p:extLst>
      <p:ext uri="{BB962C8B-B14F-4D97-AF65-F5344CB8AC3E}">
        <p14:creationId xmlns:p14="http://schemas.microsoft.com/office/powerpoint/2010/main" val="1158682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F8100E-0265-4567-84BA-016DE94A1EB8}"/>
              </a:ext>
            </a:extLst>
          </p:cNvPr>
          <p:cNvSpPr/>
          <p:nvPr/>
        </p:nvSpPr>
        <p:spPr>
          <a:xfrm>
            <a:off x="349624" y="201706"/>
            <a:ext cx="11497234" cy="16239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22A70-765C-45FE-AAB3-1BF83007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753" y="365125"/>
            <a:ext cx="11403105" cy="1325563"/>
          </a:xfrm>
        </p:spPr>
        <p:txBody>
          <a:bodyPr>
            <a:normAutofit/>
          </a:bodyPr>
          <a:lstStyle/>
          <a:p>
            <a:r>
              <a:rPr lang="en-GB" sz="3200" b="1" dirty="0"/>
              <a:t>Data Validation with Dropdown Lists: Create dropdown lists for "Product Class" and "Sub-channel" in the data entry cells. </a:t>
            </a:r>
            <a:endParaRPr lang="en-IN" sz="32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C81B90-156D-4CEB-A789-E41897745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075" y="2673135"/>
            <a:ext cx="5191850" cy="3086531"/>
          </a:xfrm>
        </p:spPr>
      </p:pic>
    </p:spTree>
    <p:extLst>
      <p:ext uri="{BB962C8B-B14F-4D97-AF65-F5344CB8AC3E}">
        <p14:creationId xmlns:p14="http://schemas.microsoft.com/office/powerpoint/2010/main" val="569914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37788B-B154-4086-BEF8-F2270C642D79}"/>
              </a:ext>
            </a:extLst>
          </p:cNvPr>
          <p:cNvSpPr/>
          <p:nvPr/>
        </p:nvSpPr>
        <p:spPr>
          <a:xfrm>
            <a:off x="941294" y="960436"/>
            <a:ext cx="10309412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2C4D3-2C6F-4737-BE3A-FFB61A60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/>
              <a:t>Pivot Chart: pivot table created earlier into a pivot chart to visualize sales by "Distributor."</a:t>
            </a:r>
            <a:endParaRPr lang="en-IN" sz="32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78AC7A-2453-44FA-A4D3-F1411EF3A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44" y="2557463"/>
            <a:ext cx="8455712" cy="3317875"/>
          </a:xfrm>
        </p:spPr>
      </p:pic>
    </p:spTree>
    <p:extLst>
      <p:ext uri="{BB962C8B-B14F-4D97-AF65-F5344CB8AC3E}">
        <p14:creationId xmlns:p14="http://schemas.microsoft.com/office/powerpoint/2010/main" val="53304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85A199-92B5-4AB7-B235-DCD1411B48D1}"/>
              </a:ext>
            </a:extLst>
          </p:cNvPr>
          <p:cNvSpPr/>
          <p:nvPr/>
        </p:nvSpPr>
        <p:spPr>
          <a:xfrm>
            <a:off x="1653988" y="982132"/>
            <a:ext cx="8955741" cy="1303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C4B2E-F3F8-4609-8EC5-5502F2A4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/>
              <a:t>Pivot Table Slicers: Add slicers to the pivot table to allow easy filtering by "Month" and "Year." </a:t>
            </a:r>
            <a:endParaRPr lang="en-IN" sz="3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1B150F-E79D-408A-855D-43F85F4F5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143" y="2557463"/>
            <a:ext cx="9419714" cy="3317875"/>
          </a:xfrm>
        </p:spPr>
      </p:pic>
    </p:spTree>
    <p:extLst>
      <p:ext uri="{BB962C8B-B14F-4D97-AF65-F5344CB8AC3E}">
        <p14:creationId xmlns:p14="http://schemas.microsoft.com/office/powerpoint/2010/main" val="2579589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FAF4F9-E959-453C-8F01-31920F9043AB}"/>
              </a:ext>
            </a:extLst>
          </p:cNvPr>
          <p:cNvSpPr/>
          <p:nvPr/>
        </p:nvSpPr>
        <p:spPr>
          <a:xfrm>
            <a:off x="470647" y="365125"/>
            <a:ext cx="11335871" cy="11947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2908D-9908-4673-8FA1-7A80CB9AC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47" y="365125"/>
            <a:ext cx="11335871" cy="1325563"/>
          </a:xfrm>
        </p:spPr>
        <p:txBody>
          <a:bodyPr>
            <a:normAutofit/>
          </a:bodyPr>
          <a:lstStyle/>
          <a:p>
            <a:r>
              <a:rPr lang="en-GB" sz="3200" b="1" dirty="0"/>
              <a:t>Lookup Functions: Use INDEX and MATCH functions to find the "Sales Rep" for a specific "Customer Name." </a:t>
            </a:r>
            <a:endParaRPr lang="en-IN" sz="32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8EA1E5-5326-4C07-BA60-246D871B0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395" y="2557463"/>
            <a:ext cx="3795210" cy="3317875"/>
          </a:xfrm>
        </p:spPr>
      </p:pic>
    </p:spTree>
    <p:extLst>
      <p:ext uri="{BB962C8B-B14F-4D97-AF65-F5344CB8AC3E}">
        <p14:creationId xmlns:p14="http://schemas.microsoft.com/office/powerpoint/2010/main" val="1276721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7063C90-619C-45F5-8542-083C89830FE2}"/>
              </a:ext>
            </a:extLst>
          </p:cNvPr>
          <p:cNvSpPr/>
          <p:nvPr/>
        </p:nvSpPr>
        <p:spPr>
          <a:xfrm>
            <a:off x="188260" y="201706"/>
            <a:ext cx="11631706" cy="16239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807A5D-F2FF-4C27-9D6B-219840255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59" y="365125"/>
            <a:ext cx="11846859" cy="1325563"/>
          </a:xfrm>
        </p:spPr>
        <p:txBody>
          <a:bodyPr>
            <a:normAutofit/>
          </a:bodyPr>
          <a:lstStyle/>
          <a:p>
            <a:r>
              <a:rPr lang="en-GB" sz="3600" b="1" dirty="0"/>
              <a:t>Advanced Conditional Formatting: Conditional format to highlight the top 10% of sales values with a distinct colour</a:t>
            </a:r>
            <a:r>
              <a:rPr lang="en-GB" dirty="0"/>
              <a:t>. 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129AA4F-0564-495A-80BE-30FB01832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353" y="2557463"/>
            <a:ext cx="7103294" cy="3317875"/>
          </a:xfrm>
        </p:spPr>
      </p:pic>
    </p:spTree>
    <p:extLst>
      <p:ext uri="{BB962C8B-B14F-4D97-AF65-F5344CB8AC3E}">
        <p14:creationId xmlns:p14="http://schemas.microsoft.com/office/powerpoint/2010/main" val="299254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7294AD-7CF5-4515-9002-4FD314A18AA5}"/>
              </a:ext>
            </a:extLst>
          </p:cNvPr>
          <p:cNvSpPr/>
          <p:nvPr/>
        </p:nvSpPr>
        <p:spPr>
          <a:xfrm>
            <a:off x="744070" y="681037"/>
            <a:ext cx="10515600" cy="1009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E4935-E4F5-406F-ACD9-44190EE55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497542"/>
            <a:ext cx="9601196" cy="1317811"/>
          </a:xfrm>
        </p:spPr>
        <p:txBody>
          <a:bodyPr>
            <a:normAutofit/>
          </a:bodyPr>
          <a:lstStyle/>
          <a:p>
            <a:r>
              <a:rPr lang="en-GB" sz="3200" b="1" dirty="0"/>
              <a:t>Basic Filtering: filter the data to </a:t>
            </a:r>
            <a:r>
              <a:rPr lang="en-GB" sz="3600" b="1" dirty="0"/>
              <a:t>show</a:t>
            </a:r>
            <a:r>
              <a:rPr lang="en-GB" sz="3200" b="1" dirty="0"/>
              <a:t> only the records for a specific country, let's say "Poland“.</a:t>
            </a:r>
            <a:endParaRPr lang="en-IN" sz="66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BD009B-1813-472A-BD28-6F8B696E7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173545"/>
          </a:xfrm>
        </p:spPr>
      </p:pic>
    </p:spTree>
    <p:extLst>
      <p:ext uri="{BB962C8B-B14F-4D97-AF65-F5344CB8AC3E}">
        <p14:creationId xmlns:p14="http://schemas.microsoft.com/office/powerpoint/2010/main" val="2707778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13078F-0248-443C-9781-0EF111592E88}"/>
              </a:ext>
            </a:extLst>
          </p:cNvPr>
          <p:cNvSpPr/>
          <p:nvPr/>
        </p:nvSpPr>
        <p:spPr>
          <a:xfrm>
            <a:off x="403412" y="484094"/>
            <a:ext cx="11551023" cy="12065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8C64A-64C1-4E38-8891-4F3B631A1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12" y="365125"/>
            <a:ext cx="11430000" cy="1325563"/>
          </a:xfrm>
        </p:spPr>
        <p:txBody>
          <a:bodyPr>
            <a:normAutofit fontScale="90000"/>
          </a:bodyPr>
          <a:lstStyle/>
          <a:p>
            <a:r>
              <a:rPr lang="en-GB" sz="3200" b="1" dirty="0"/>
              <a:t>Data Consolidation: Consolidate data from multiple files into a single master file and create a pivot table to summarize the combined data. </a:t>
            </a:r>
            <a:endParaRPr lang="en-IN" sz="32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3B499A-C71E-4FB3-9F0D-855F2A619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378" y="2557463"/>
            <a:ext cx="6463243" cy="3317875"/>
          </a:xfrm>
        </p:spPr>
      </p:pic>
    </p:spTree>
    <p:extLst>
      <p:ext uri="{BB962C8B-B14F-4D97-AF65-F5344CB8AC3E}">
        <p14:creationId xmlns:p14="http://schemas.microsoft.com/office/powerpoint/2010/main" val="1743353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1ABC33-581F-4002-B52F-969728AD863C}"/>
              </a:ext>
            </a:extLst>
          </p:cNvPr>
          <p:cNvSpPr/>
          <p:nvPr/>
        </p:nvSpPr>
        <p:spPr>
          <a:xfrm>
            <a:off x="1532581" y="449504"/>
            <a:ext cx="9603275" cy="13120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E9C54-9DA0-4B29-8394-E4B1E0CD2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581" y="449504"/>
            <a:ext cx="9603275" cy="1312061"/>
          </a:xfrm>
        </p:spPr>
        <p:txBody>
          <a:bodyPr>
            <a:noAutofit/>
          </a:bodyPr>
          <a:lstStyle/>
          <a:p>
            <a:r>
              <a:rPr lang="en-GB" sz="3200" b="1" dirty="0"/>
              <a:t>Scenario Manager:  Scenario Manager to compare different scenarios for future sales by changing variables like "Price" and "Quantity." </a:t>
            </a:r>
            <a:endParaRPr lang="en-IN" sz="3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3AA8C6-8FF4-4C31-B4AD-2A2B598FC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44" y="1930451"/>
            <a:ext cx="4163006" cy="39534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50EFA4-07A9-44A9-B77D-9E1A87F39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212" y="2212840"/>
            <a:ext cx="5474644" cy="282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05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2B4549-22D9-4728-B3E6-C7ABAA8BD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3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9E3F3C-960A-4DB4-A5DC-22600F1CA960}"/>
              </a:ext>
            </a:extLst>
          </p:cNvPr>
          <p:cNvSpPr/>
          <p:nvPr/>
        </p:nvSpPr>
        <p:spPr>
          <a:xfrm>
            <a:off x="707432" y="866360"/>
            <a:ext cx="10055087" cy="10336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60342-5467-4567-A778-692052B27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88" y="982662"/>
            <a:ext cx="10055087" cy="801066"/>
          </a:xfrm>
        </p:spPr>
        <p:txBody>
          <a:bodyPr>
            <a:noAutofit/>
          </a:bodyPr>
          <a:lstStyle/>
          <a:p>
            <a:r>
              <a:rPr lang="en-GB" sz="3200" b="1" dirty="0"/>
              <a:t>Sorting Data:  Sort the data in ascending order based on the "Sales" column.</a:t>
            </a:r>
            <a:endParaRPr lang="en-IN" sz="32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B96B9B-CB0F-4B67-83A7-DB371EADE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198" y="2557463"/>
            <a:ext cx="7037604" cy="3317875"/>
          </a:xfrm>
        </p:spPr>
      </p:pic>
    </p:spTree>
    <p:extLst>
      <p:ext uri="{BB962C8B-B14F-4D97-AF65-F5344CB8AC3E}">
        <p14:creationId xmlns:p14="http://schemas.microsoft.com/office/powerpoint/2010/main" val="381007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7220FC-2080-4543-943F-D79BD17DDCAA}"/>
              </a:ext>
            </a:extLst>
          </p:cNvPr>
          <p:cNvSpPr/>
          <p:nvPr/>
        </p:nvSpPr>
        <p:spPr>
          <a:xfrm>
            <a:off x="838200" y="626465"/>
            <a:ext cx="10267122" cy="10793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5223CD-59BF-41B8-9F18-1CA933F8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831"/>
            <a:ext cx="10267122" cy="1198631"/>
          </a:xfrm>
        </p:spPr>
        <p:txBody>
          <a:bodyPr>
            <a:normAutofit/>
          </a:bodyPr>
          <a:lstStyle/>
          <a:p>
            <a:r>
              <a:rPr lang="en-GB" sz="3200" b="1" dirty="0"/>
              <a:t>Summarizing Data: The total quantity of all products sold in the year 2023.</a:t>
            </a:r>
            <a:endParaRPr lang="en-IN" sz="32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BAC47F-62FB-4B31-AFE8-F8B079B7C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70" y="1881810"/>
            <a:ext cx="10376452" cy="3990838"/>
          </a:xfrm>
        </p:spPr>
      </p:pic>
    </p:spTree>
    <p:extLst>
      <p:ext uri="{BB962C8B-B14F-4D97-AF65-F5344CB8AC3E}">
        <p14:creationId xmlns:p14="http://schemas.microsoft.com/office/powerpoint/2010/main" val="53424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708258-8744-4DF5-81ED-F2440292D9BF}"/>
              </a:ext>
            </a:extLst>
          </p:cNvPr>
          <p:cNvSpPr/>
          <p:nvPr/>
        </p:nvSpPr>
        <p:spPr>
          <a:xfrm>
            <a:off x="424897" y="522487"/>
            <a:ext cx="11342204" cy="15770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9853DD-C188-4520-A466-11C2F8023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3" y="681512"/>
            <a:ext cx="11035747" cy="1258958"/>
          </a:xfrm>
        </p:spPr>
        <p:txBody>
          <a:bodyPr>
            <a:normAutofit/>
          </a:bodyPr>
          <a:lstStyle/>
          <a:p>
            <a:r>
              <a:rPr lang="en-GB" sz="3200" b="1" dirty="0"/>
              <a:t>Conditional Formatting: conditional formatting to highlight all sales greater than $5,000 in the "Sales“ column. </a:t>
            </a:r>
            <a:endParaRPr lang="en-IN" sz="32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0F0B84-EC36-487B-A58E-04500B528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04" y="2557463"/>
            <a:ext cx="9598391" cy="3317875"/>
          </a:xfrm>
        </p:spPr>
      </p:pic>
    </p:spTree>
    <p:extLst>
      <p:ext uri="{BB962C8B-B14F-4D97-AF65-F5344CB8AC3E}">
        <p14:creationId xmlns:p14="http://schemas.microsoft.com/office/powerpoint/2010/main" val="375155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D0FE5C-5B43-417C-BCDC-F380DFF25B75}"/>
              </a:ext>
            </a:extLst>
          </p:cNvPr>
          <p:cNvSpPr/>
          <p:nvPr/>
        </p:nvSpPr>
        <p:spPr>
          <a:xfrm>
            <a:off x="838200" y="960436"/>
            <a:ext cx="10515600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FD127-50A7-45B4-BA71-C2DA9A58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/>
              <a:t>Simple Pivot Table:  A pivot table to summarize total sales by "Channel." </a:t>
            </a:r>
            <a:endParaRPr lang="en-IN" sz="3200" b="1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FC7DD22-8037-44A1-9440-CCD432197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45495"/>
            <a:ext cx="9601200" cy="3141811"/>
          </a:xfrm>
        </p:spPr>
      </p:pic>
    </p:spTree>
    <p:extLst>
      <p:ext uri="{BB962C8B-B14F-4D97-AF65-F5344CB8AC3E}">
        <p14:creationId xmlns:p14="http://schemas.microsoft.com/office/powerpoint/2010/main" val="2243085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C20C65-3B80-4BFD-846B-50D594D0DCF6}"/>
              </a:ext>
            </a:extLst>
          </p:cNvPr>
          <p:cNvSpPr/>
          <p:nvPr/>
        </p:nvSpPr>
        <p:spPr>
          <a:xfrm>
            <a:off x="838200" y="557282"/>
            <a:ext cx="10515600" cy="10793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16872-81B4-4654-9562-0AFFAFE0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647"/>
            <a:ext cx="10306878" cy="1198632"/>
          </a:xfrm>
        </p:spPr>
        <p:txBody>
          <a:bodyPr>
            <a:normAutofit/>
          </a:bodyPr>
          <a:lstStyle/>
          <a:p>
            <a:r>
              <a:rPr lang="en-GB" sz="3200" b="1" dirty="0"/>
              <a:t>Basic Chart:  A  bar chart to visualize the sales quantity by "Product Class." </a:t>
            </a:r>
            <a:endParaRPr lang="en-IN" sz="32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63BA5F-077F-4FFC-AE5B-2751759B4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8070"/>
            <a:ext cx="10147852" cy="4267200"/>
          </a:xfrm>
        </p:spPr>
      </p:pic>
    </p:spTree>
    <p:extLst>
      <p:ext uri="{BB962C8B-B14F-4D97-AF65-F5344CB8AC3E}">
        <p14:creationId xmlns:p14="http://schemas.microsoft.com/office/powerpoint/2010/main" val="1776033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CF0168-4CF5-4B5A-A911-26719EF6CEB4}"/>
              </a:ext>
            </a:extLst>
          </p:cNvPr>
          <p:cNvSpPr/>
          <p:nvPr/>
        </p:nvSpPr>
        <p:spPr>
          <a:xfrm>
            <a:off x="995086" y="85547"/>
            <a:ext cx="9897032" cy="18019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945CF-BB69-46D7-996B-BA3F5CC2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086" y="365125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VLOOKUP Function: Using VLOOKUP function to find the "Manager" for a specific "Sales Rep“.</a:t>
            </a:r>
            <a:endParaRPr lang="en-IN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76D0DD-9406-4C4C-8970-091987967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46" y="2184811"/>
            <a:ext cx="3229426" cy="414395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94059A-3605-409D-B406-55F36F591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573" y="2642074"/>
            <a:ext cx="3105583" cy="3229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196472-2495-4792-B56C-A04A0D80CCD8}"/>
              </a:ext>
            </a:extLst>
          </p:cNvPr>
          <p:cNvSpPr txBox="1"/>
          <p:nvPr/>
        </p:nvSpPr>
        <p:spPr>
          <a:xfrm>
            <a:off x="5957047" y="2064708"/>
            <a:ext cx="4639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By Using vlookup we get required value</a:t>
            </a:r>
          </a:p>
        </p:txBody>
      </p:sp>
    </p:spTree>
    <p:extLst>
      <p:ext uri="{BB962C8B-B14F-4D97-AF65-F5344CB8AC3E}">
        <p14:creationId xmlns:p14="http://schemas.microsoft.com/office/powerpoint/2010/main" val="1447740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F7FF21-B649-488D-BAD1-51657491C421}"/>
              </a:ext>
            </a:extLst>
          </p:cNvPr>
          <p:cNvSpPr/>
          <p:nvPr/>
        </p:nvSpPr>
        <p:spPr>
          <a:xfrm>
            <a:off x="493058" y="336176"/>
            <a:ext cx="10860742" cy="11967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D1AD2-0B55-4FB4-A1DB-F9DC8261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76" y="336178"/>
            <a:ext cx="11017624" cy="1196790"/>
          </a:xfrm>
        </p:spPr>
        <p:txBody>
          <a:bodyPr>
            <a:normAutofit/>
          </a:bodyPr>
          <a:lstStyle/>
          <a:p>
            <a:r>
              <a:rPr lang="en-GB" sz="3200" b="1" dirty="0"/>
              <a:t>Data Validation : data validation to allow only specific cities from a predefined list in the "City" column. </a:t>
            </a:r>
            <a:endParaRPr lang="en-IN" sz="32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DE7496-4676-4A1D-BC6C-2BFE7387D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839" y="1855694"/>
            <a:ext cx="3734321" cy="3965129"/>
          </a:xfrm>
        </p:spPr>
      </p:pic>
    </p:spTree>
    <p:extLst>
      <p:ext uri="{BB962C8B-B14F-4D97-AF65-F5344CB8AC3E}">
        <p14:creationId xmlns:p14="http://schemas.microsoft.com/office/powerpoint/2010/main" val="361677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1767</TotalTime>
  <Words>422</Words>
  <Application>Microsoft Office PowerPoint</Application>
  <PresentationFormat>Widescreen</PresentationFormat>
  <Paragraphs>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Garamond</vt:lpstr>
      <vt:lpstr>Organic</vt:lpstr>
      <vt:lpstr>Pharma Data Analysis</vt:lpstr>
      <vt:lpstr>Basic Filtering: filter the data to show only the records for a specific country, let's say "Poland“.</vt:lpstr>
      <vt:lpstr>Sorting Data:  Sort the data in ascending order based on the "Sales" column.</vt:lpstr>
      <vt:lpstr>Summarizing Data: The total quantity of all products sold in the year 2023.</vt:lpstr>
      <vt:lpstr>Conditional Formatting: conditional formatting to highlight all sales greater than $5,000 in the "Sales“ column. </vt:lpstr>
      <vt:lpstr>Simple Pivot Table:  A pivot table to summarize total sales by "Channel." </vt:lpstr>
      <vt:lpstr>Basic Chart:  A  bar chart to visualize the sales quantity by "Product Class." </vt:lpstr>
      <vt:lpstr>VLOOKUP Function: Using VLOOKUP function to find the "Manager" for a specific "Sales Rep“.</vt:lpstr>
      <vt:lpstr>Data Validation : data validation to allow only specific cities from a predefined list in the "City" column. </vt:lpstr>
      <vt:lpstr>Advanced Filtering: Filter to show records where "Product Class" is either “Antibiotics" or “Antimalarial." </vt:lpstr>
      <vt:lpstr>Sorting with Multiple Criteria: How would you sort the data first by "Country" in ascending order, and then by "Month" in descending order? </vt:lpstr>
      <vt:lpstr>Calculated Fields in Pivot Table:  calculated field in the pivot table to calculate the average price per unit sold. </vt:lpstr>
      <vt:lpstr>Advanced Charting: A  line chart to show the trend of total sales over the years. </vt:lpstr>
      <vt:lpstr>Nested IF Function: nested IF function to categorize "Sales" into three categories: Low, Medium, and High. </vt:lpstr>
      <vt:lpstr>Data Validation with Dropdown Lists: Create dropdown lists for "Product Class" and "Sub-channel" in the data entry cells. </vt:lpstr>
      <vt:lpstr>Pivot Chart: pivot table created earlier into a pivot chart to visualize sales by "Distributor."</vt:lpstr>
      <vt:lpstr>Pivot Table Slicers: Add slicers to the pivot table to allow easy filtering by "Month" and "Year." </vt:lpstr>
      <vt:lpstr>Lookup Functions: Use INDEX and MATCH functions to find the "Sales Rep" for a specific "Customer Name." </vt:lpstr>
      <vt:lpstr>Advanced Conditional Formatting: Conditional format to highlight the top 10% of sales values with a distinct colour. </vt:lpstr>
      <vt:lpstr>Data Consolidation: Consolidate data from multiple files into a single master file and create a pivot table to summarize the combined data. </vt:lpstr>
      <vt:lpstr>Scenario Manager:  Scenario Manager to compare different scenarios for future sales by changing variables like "Price" and "Quantity."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 Data Analysis</dc:title>
  <dc:creator>pvenkatesh2397@gmail.com</dc:creator>
  <cp:lastModifiedBy>pvenkatesh2397@gmail.com</cp:lastModifiedBy>
  <cp:revision>25</cp:revision>
  <dcterms:created xsi:type="dcterms:W3CDTF">2024-03-22T11:41:10Z</dcterms:created>
  <dcterms:modified xsi:type="dcterms:W3CDTF">2024-03-24T06:59:44Z</dcterms:modified>
</cp:coreProperties>
</file>