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8" r:id="rId2"/>
    <p:sldId id="279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12C92-0668-408F-AE44-47ECD1C69BA6}" type="datetimeFigureOut">
              <a:rPr lang="en-US" smtClean="0"/>
              <a:pPr/>
              <a:t>4/5/2021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58DAA-EA8D-4A3C-B004-D53448C5190F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05.04.2021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05.04.2021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05.04.2021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05.04.2021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05.04.2021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05.04.2021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05.04.2021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05.04.2021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05.04.2021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05.04.2021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05.04.2021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05.04.2021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94DCF9C-95AD-4DEC-A319-9E6DE5D45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34" y="260647"/>
            <a:ext cx="7047693" cy="476832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AE1BC7E-7459-4696-B1E1-0450005DA9EF}"/>
              </a:ext>
            </a:extLst>
          </p:cNvPr>
          <p:cNvSpPr txBox="1"/>
          <p:nvPr/>
        </p:nvSpPr>
        <p:spPr>
          <a:xfrm>
            <a:off x="3851920" y="1844824"/>
            <a:ext cx="2880320" cy="461665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Formally defined requirements using TL</a:t>
            </a:r>
          </a:p>
          <a:p>
            <a:pPr algn="ctr"/>
            <a:r>
              <a:rPr lang="en-US" sz="1200" b="1" dirty="0">
                <a:solidFill>
                  <a:srgbClr val="C00000"/>
                </a:solidFill>
              </a:rPr>
              <a:t> patterns can be checked for consistency.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9A631E0-5FDC-40B9-B437-86D216BBDCC2}"/>
              </a:ext>
            </a:extLst>
          </p:cNvPr>
          <p:cNvCxnSpPr>
            <a:cxnSpLocks/>
          </p:cNvCxnSpPr>
          <p:nvPr/>
        </p:nvCxnSpPr>
        <p:spPr>
          <a:xfrm flipH="1" flipV="1">
            <a:off x="4716016" y="1340768"/>
            <a:ext cx="72008" cy="48798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367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l="27738" r="23357" b="22179"/>
          <a:stretch/>
        </p:blipFill>
        <p:spPr>
          <a:xfrm>
            <a:off x="1403648" y="260648"/>
            <a:ext cx="5544616" cy="4717061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AE1BC7E-7459-4696-B1E1-0450005DA9EF}"/>
              </a:ext>
            </a:extLst>
          </p:cNvPr>
          <p:cNvSpPr txBox="1"/>
          <p:nvPr/>
        </p:nvSpPr>
        <p:spPr>
          <a:xfrm>
            <a:off x="1475656" y="1100621"/>
            <a:ext cx="4824536" cy="461665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By selecting a box (controller) or line (control/feedback actions), we can change its </a:t>
            </a:r>
            <a:r>
              <a:rPr lang="de-DE" sz="1200" b="1" dirty="0" smtClean="0">
                <a:solidFill>
                  <a:srgbClr val="C00000"/>
                </a:solidFill>
              </a:rPr>
              <a:t>name</a:t>
            </a:r>
            <a:r>
              <a:rPr lang="de-DE" sz="1200" b="1" dirty="0" smtClean="0">
                <a:solidFill>
                  <a:srgbClr val="C00000"/>
                </a:solidFill>
              </a:rPr>
              <a:t>, </a:t>
            </a:r>
            <a:r>
              <a:rPr lang="de-DE" sz="1200" b="1" dirty="0" smtClean="0">
                <a:solidFill>
                  <a:srgbClr val="C00000"/>
                </a:solidFill>
              </a:rPr>
              <a:t>description</a:t>
            </a:r>
            <a:r>
              <a:rPr lang="de-DE" sz="1200" b="1" dirty="0" smtClean="0">
                <a:solidFill>
                  <a:srgbClr val="C00000"/>
                </a:solidFill>
              </a:rPr>
              <a:t>, </a:t>
            </a:r>
            <a:r>
              <a:rPr lang="de-DE" sz="1200" b="1" dirty="0" smtClean="0">
                <a:solidFill>
                  <a:srgbClr val="C00000"/>
                </a:solidFill>
              </a:rPr>
              <a:t>etc</a:t>
            </a:r>
            <a:r>
              <a:rPr lang="de-DE" sz="1200" b="1" dirty="0" smtClean="0">
                <a:solidFill>
                  <a:srgbClr val="C00000"/>
                </a:solidFill>
              </a:rPr>
              <a:t> in </a:t>
            </a:r>
            <a:r>
              <a:rPr lang="de-DE" sz="1200" b="1" dirty="0" smtClean="0">
                <a:solidFill>
                  <a:srgbClr val="C00000"/>
                </a:solidFill>
              </a:rPr>
              <a:t>the</a:t>
            </a:r>
            <a:r>
              <a:rPr lang="de-DE" sz="1200" b="1" dirty="0" smtClean="0">
                <a:solidFill>
                  <a:srgbClr val="C00000"/>
                </a:solidFill>
              </a:rPr>
              <a:t> „</a:t>
            </a:r>
            <a:r>
              <a:rPr lang="de-DE" sz="1200" b="1" dirty="0" smtClean="0">
                <a:solidFill>
                  <a:srgbClr val="C00000"/>
                </a:solidFill>
              </a:rPr>
              <a:t>Inspector</a:t>
            </a:r>
            <a:r>
              <a:rPr lang="de-DE" sz="1200" b="1" dirty="0" smtClean="0">
                <a:solidFill>
                  <a:srgbClr val="C00000"/>
                </a:solidFill>
              </a:rPr>
              <a:t>“ </a:t>
            </a:r>
            <a:r>
              <a:rPr lang="de-DE" sz="1200" b="1" dirty="0" smtClean="0">
                <a:solidFill>
                  <a:srgbClr val="C00000"/>
                </a:solidFill>
              </a:rPr>
              <a:t>window</a:t>
            </a:r>
            <a:r>
              <a:rPr lang="de-DE" sz="1200" b="1" dirty="0" smtClean="0">
                <a:solidFill>
                  <a:srgbClr val="C00000"/>
                </a:solidFill>
              </a:rPr>
              <a:t>.</a:t>
            </a:r>
            <a:endParaRPr lang="en-US" sz="1200" b="1" dirty="0">
              <a:solidFill>
                <a:srgbClr val="C00000"/>
              </a:solidFill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9A631E0-5FDC-40B9-B437-86D216BBDCC2}"/>
              </a:ext>
            </a:extLst>
          </p:cNvPr>
          <p:cNvCxnSpPr>
            <a:cxnSpLocks/>
          </p:cNvCxnSpPr>
          <p:nvPr/>
        </p:nvCxnSpPr>
        <p:spPr>
          <a:xfrm flipH="1">
            <a:off x="2555776" y="1616048"/>
            <a:ext cx="432048" cy="37829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9A631E0-5FDC-40B9-B437-86D216BBDCC2}"/>
              </a:ext>
            </a:extLst>
          </p:cNvPr>
          <p:cNvCxnSpPr>
            <a:cxnSpLocks/>
          </p:cNvCxnSpPr>
          <p:nvPr/>
        </p:nvCxnSpPr>
        <p:spPr>
          <a:xfrm>
            <a:off x="1691680" y="1616048"/>
            <a:ext cx="0" cy="224500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AE1BC7E-7459-4696-B1E1-0450005DA9EF}"/>
              </a:ext>
            </a:extLst>
          </p:cNvPr>
          <p:cNvSpPr txBox="1"/>
          <p:nvPr/>
        </p:nvSpPr>
        <p:spPr>
          <a:xfrm>
            <a:off x="3851920" y="3676427"/>
            <a:ext cx="3024336" cy="646331"/>
          </a:xfrm>
          <a:prstGeom prst="rect">
            <a:avLst/>
          </a:prstGeom>
          <a:solidFill>
            <a:schemeClr val="accent6">
              <a:lumMod val="20000"/>
              <a:lumOff val="80000"/>
              <a:alpha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C00000"/>
                </a:solidFill>
              </a:rPr>
              <a:t>Pressing</a:t>
            </a:r>
            <a:r>
              <a:rPr lang="de-DE" sz="1200" b="1" dirty="0" smtClean="0">
                <a:solidFill>
                  <a:srgbClr val="C00000"/>
                </a:solidFill>
              </a:rPr>
              <a:t> </a:t>
            </a:r>
            <a:r>
              <a:rPr lang="de-DE" sz="1200" b="1" dirty="0" smtClean="0">
                <a:solidFill>
                  <a:srgbClr val="C00000"/>
                </a:solidFill>
              </a:rPr>
              <a:t>Alt+Enter</a:t>
            </a:r>
            <a:r>
              <a:rPr lang="de-DE" sz="1200" b="1" dirty="0" smtClean="0">
                <a:solidFill>
                  <a:srgbClr val="C00000"/>
                </a:solidFill>
              </a:rPr>
              <a:t> on a box (</a:t>
            </a:r>
            <a:r>
              <a:rPr lang="de-DE" sz="1200" b="1" dirty="0" smtClean="0">
                <a:solidFill>
                  <a:srgbClr val="C00000"/>
                </a:solidFill>
              </a:rPr>
              <a:t>controller</a:t>
            </a:r>
            <a:r>
              <a:rPr lang="de-DE" sz="1200" b="1" dirty="0" smtClean="0">
                <a:solidFill>
                  <a:srgbClr val="C00000"/>
                </a:solidFill>
              </a:rPr>
              <a:t>) </a:t>
            </a:r>
            <a:r>
              <a:rPr lang="de-DE" sz="1200" b="1" dirty="0" smtClean="0">
                <a:solidFill>
                  <a:srgbClr val="C00000"/>
                </a:solidFill>
              </a:rPr>
              <a:t>opens</a:t>
            </a:r>
            <a:r>
              <a:rPr lang="de-DE" sz="1200" b="1" dirty="0" smtClean="0">
                <a:solidFill>
                  <a:srgbClr val="C00000"/>
                </a:solidFill>
              </a:rPr>
              <a:t> </a:t>
            </a:r>
            <a:r>
              <a:rPr lang="de-DE" sz="1200" b="1" dirty="0" smtClean="0">
                <a:solidFill>
                  <a:srgbClr val="C00000"/>
                </a:solidFill>
              </a:rPr>
              <a:t>the</a:t>
            </a:r>
            <a:r>
              <a:rPr lang="de-DE" sz="1200" b="1" dirty="0" smtClean="0">
                <a:solidFill>
                  <a:srgbClr val="C00000"/>
                </a:solidFill>
              </a:rPr>
              <a:t> </a:t>
            </a:r>
            <a:r>
              <a:rPr lang="de-DE" sz="1200" b="1" dirty="0" smtClean="0">
                <a:solidFill>
                  <a:srgbClr val="C00000"/>
                </a:solidFill>
              </a:rPr>
              <a:t>intentions</a:t>
            </a:r>
            <a:r>
              <a:rPr lang="de-DE" sz="1200" b="1" dirty="0" smtClean="0">
                <a:solidFill>
                  <a:srgbClr val="C00000"/>
                </a:solidFill>
              </a:rPr>
              <a:t> </a:t>
            </a:r>
            <a:r>
              <a:rPr lang="de-DE" sz="1200" b="1" dirty="0" smtClean="0">
                <a:solidFill>
                  <a:srgbClr val="C00000"/>
                </a:solidFill>
              </a:rPr>
              <a:t>menu</a:t>
            </a:r>
            <a:r>
              <a:rPr lang="de-DE" sz="1200" b="1" dirty="0" smtClean="0">
                <a:solidFill>
                  <a:srgbClr val="C00000"/>
                </a:solidFill>
              </a:rPr>
              <a:t> </a:t>
            </a:r>
            <a:r>
              <a:rPr lang="de-DE" sz="1200" b="1" dirty="0" smtClean="0">
                <a:solidFill>
                  <a:srgbClr val="C00000"/>
                </a:solidFill>
              </a:rPr>
              <a:t>which</a:t>
            </a:r>
            <a:r>
              <a:rPr lang="de-DE" sz="1200" b="1" dirty="0" smtClean="0">
                <a:solidFill>
                  <a:srgbClr val="C00000"/>
                </a:solidFill>
              </a:rPr>
              <a:t> </a:t>
            </a:r>
            <a:r>
              <a:rPr lang="de-DE" sz="1200" b="1" dirty="0" smtClean="0">
                <a:solidFill>
                  <a:srgbClr val="C00000"/>
                </a:solidFill>
              </a:rPr>
              <a:t>allows</a:t>
            </a:r>
            <a:r>
              <a:rPr lang="de-DE" sz="1200" b="1" dirty="0" smtClean="0">
                <a:solidFill>
                  <a:srgbClr val="C00000"/>
                </a:solidFill>
              </a:rPr>
              <a:t> </a:t>
            </a:r>
            <a:r>
              <a:rPr lang="de-DE" sz="1200" b="1" dirty="0" smtClean="0">
                <a:solidFill>
                  <a:srgbClr val="C00000"/>
                </a:solidFill>
              </a:rPr>
              <a:t>the</a:t>
            </a:r>
            <a:r>
              <a:rPr lang="de-DE" sz="1200" b="1" dirty="0" smtClean="0">
                <a:solidFill>
                  <a:srgbClr val="C00000"/>
                </a:solidFill>
              </a:rPr>
              <a:t> </a:t>
            </a:r>
            <a:r>
              <a:rPr lang="de-DE" sz="1200" b="1" dirty="0" smtClean="0">
                <a:solidFill>
                  <a:srgbClr val="C00000"/>
                </a:solidFill>
              </a:rPr>
              <a:t>creation</a:t>
            </a:r>
            <a:r>
              <a:rPr lang="de-DE" sz="1200" b="1" dirty="0" smtClean="0">
                <a:solidFill>
                  <a:srgbClr val="C00000"/>
                </a:solidFill>
              </a:rPr>
              <a:t> </a:t>
            </a:r>
            <a:r>
              <a:rPr lang="de-DE" sz="1200" b="1" dirty="0" smtClean="0">
                <a:solidFill>
                  <a:srgbClr val="C00000"/>
                </a:solidFill>
              </a:rPr>
              <a:t>of</a:t>
            </a:r>
            <a:r>
              <a:rPr lang="de-DE" sz="1200" b="1" dirty="0" smtClean="0">
                <a:solidFill>
                  <a:srgbClr val="C00000"/>
                </a:solidFill>
              </a:rPr>
              <a:t> </a:t>
            </a:r>
            <a:r>
              <a:rPr lang="de-DE" sz="1200" b="1" dirty="0" smtClean="0">
                <a:solidFill>
                  <a:srgbClr val="C00000"/>
                </a:solidFill>
              </a:rPr>
              <a:t>hierarchies</a:t>
            </a:r>
            <a:r>
              <a:rPr lang="de-DE" sz="1200" b="1" dirty="0" smtClean="0">
                <a:solidFill>
                  <a:srgbClr val="C00000"/>
                </a:solidFill>
              </a:rPr>
              <a:t> </a:t>
            </a:r>
            <a:r>
              <a:rPr lang="de-DE" sz="1200" b="1" dirty="0" smtClean="0">
                <a:solidFill>
                  <a:srgbClr val="C00000"/>
                </a:solidFill>
              </a:rPr>
              <a:t>of</a:t>
            </a:r>
            <a:r>
              <a:rPr lang="de-DE" sz="1200" b="1" dirty="0" smtClean="0">
                <a:solidFill>
                  <a:srgbClr val="C00000"/>
                </a:solidFill>
              </a:rPr>
              <a:t> </a:t>
            </a:r>
            <a:r>
              <a:rPr lang="de-DE" sz="1200" b="1" dirty="0" smtClean="0">
                <a:solidFill>
                  <a:srgbClr val="C00000"/>
                </a:solidFill>
              </a:rPr>
              <a:t>controllers</a:t>
            </a:r>
            <a:r>
              <a:rPr lang="de-DE" sz="1200" b="1" dirty="0" smtClean="0">
                <a:solidFill>
                  <a:srgbClr val="C00000"/>
                </a:solidFill>
              </a:rPr>
              <a:t>.</a:t>
            </a:r>
            <a:endParaRPr lang="en-US" sz="1200" b="1" dirty="0">
              <a:solidFill>
                <a:srgbClr val="C00000"/>
              </a:solidFill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9A631E0-5FDC-40B9-B437-86D216BBDCC2}"/>
              </a:ext>
            </a:extLst>
          </p:cNvPr>
          <p:cNvCxnSpPr>
            <a:cxnSpLocks/>
          </p:cNvCxnSpPr>
          <p:nvPr/>
        </p:nvCxnSpPr>
        <p:spPr>
          <a:xfrm flipH="1" flipV="1">
            <a:off x="2987824" y="3501008"/>
            <a:ext cx="864096" cy="3600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703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</Words>
  <Application>Microsoft Office PowerPoint</Application>
  <PresentationFormat>Bildschirmpräsentation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Calibri</vt:lpstr>
      <vt:lpstr>Larissa-Design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Ratiu, Daniel, Dr. (G3-73)</cp:lastModifiedBy>
  <cp:revision>811</cp:revision>
  <dcterms:modified xsi:type="dcterms:W3CDTF">2021-04-09T07:31:30Z</dcterms:modified>
</cp:coreProperties>
</file>