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1" y="-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751" r="22338" b="10101"/>
          <a:stretch>
            <a:fillRect/>
          </a:stretch>
        </p:blipFill>
        <p:spPr bwMode="auto">
          <a:xfrm>
            <a:off x="0" y="188640"/>
            <a:ext cx="946854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pieren 6"/>
          <p:cNvGrpSpPr/>
          <p:nvPr/>
        </p:nvGrpSpPr>
        <p:grpSpPr>
          <a:xfrm>
            <a:off x="1403648" y="4653136"/>
            <a:ext cx="1399820" cy="253916"/>
            <a:chOff x="-716252" y="2636912"/>
            <a:chExt cx="1399820" cy="253916"/>
          </a:xfrm>
        </p:grpSpPr>
        <p:sp>
          <p:nvSpPr>
            <p:cNvPr id="5" name="Textfeld 4"/>
            <p:cNvSpPr txBox="1"/>
            <p:nvPr/>
          </p:nvSpPr>
          <p:spPr>
            <a:xfrm>
              <a:off x="-716252" y="2636912"/>
              <a:ext cx="886781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Run NuSMV 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5" idx="3"/>
            </p:cNvCxnSpPr>
            <p:nvPr/>
          </p:nvCxnSpPr>
          <p:spPr>
            <a:xfrm flipV="1">
              <a:off x="170529" y="2708920"/>
              <a:ext cx="513039" cy="549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2771801" y="404664"/>
            <a:ext cx="2453921" cy="432048"/>
            <a:chOff x="1515997" y="2708920"/>
            <a:chExt cx="2453921" cy="432048"/>
          </a:xfrm>
        </p:grpSpPr>
        <p:sp>
          <p:nvSpPr>
            <p:cNvPr id="10" name="Textfeld 9"/>
            <p:cNvSpPr txBox="1"/>
            <p:nvPr/>
          </p:nvSpPr>
          <p:spPr>
            <a:xfrm>
              <a:off x="2262399" y="2708920"/>
              <a:ext cx="1707519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Right-click on a root node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c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ontaining a ‘main’ module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1" name="Gerade Verbindung mit Pfeil 10"/>
            <p:cNvCxnSpPr>
              <a:stCxn id="10" idx="1"/>
            </p:cNvCxnSpPr>
            <p:nvPr/>
          </p:nvCxnSpPr>
          <p:spPr>
            <a:xfrm flipH="1">
              <a:off x="1515997" y="2916669"/>
              <a:ext cx="746402" cy="2242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14"/>
          <p:cNvSpPr txBox="1"/>
          <p:nvPr/>
        </p:nvSpPr>
        <p:spPr>
          <a:xfrm>
            <a:off x="6228184" y="1628800"/>
            <a:ext cx="246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Verification results lifted at the DSL level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956376" y="3933056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Counterexample for the selected result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716016" y="5445224"/>
            <a:ext cx="288032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Raw output (STDOUT and STDERR) of NuSMV and t</a:t>
            </a:r>
            <a:r>
              <a:rPr lang="en-US" sz="1050" b="1" dirty="0" smtClean="0">
                <a:solidFill>
                  <a:srgbClr val="C00000"/>
                </a:solidFill>
              </a:rPr>
              <a:t>he command used to run it.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2100" r="26764" b="32801"/>
          <a:stretch>
            <a:fillRect/>
          </a:stretch>
        </p:blipFill>
        <p:spPr bwMode="auto">
          <a:xfrm>
            <a:off x="35496" y="188640"/>
            <a:ext cx="892899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pieren 5"/>
          <p:cNvGrpSpPr/>
          <p:nvPr/>
        </p:nvGrpSpPr>
        <p:grpSpPr>
          <a:xfrm>
            <a:off x="4644008" y="4399220"/>
            <a:ext cx="1368152" cy="253916"/>
            <a:chOff x="-716252" y="2599020"/>
            <a:chExt cx="1368152" cy="253916"/>
          </a:xfrm>
        </p:grpSpPr>
        <p:sp>
          <p:nvSpPr>
            <p:cNvPr id="7" name="Textfeld 6"/>
            <p:cNvSpPr txBox="1"/>
            <p:nvPr/>
          </p:nvSpPr>
          <p:spPr>
            <a:xfrm>
              <a:off x="-716252" y="2599020"/>
              <a:ext cx="920445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Run the tests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8" name="Gerade Verbindung mit Pfeil 7"/>
            <p:cNvCxnSpPr>
              <a:stCxn id="7" idx="3"/>
            </p:cNvCxnSpPr>
            <p:nvPr/>
          </p:nvCxnSpPr>
          <p:spPr>
            <a:xfrm flipV="1">
              <a:off x="204193" y="2708920"/>
              <a:ext cx="447707" cy="170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1851101" y="1844824"/>
            <a:ext cx="12939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Two test c</a:t>
            </a:r>
            <a:r>
              <a:rPr lang="en-US" sz="1050" b="1" dirty="0" smtClean="0">
                <a:solidFill>
                  <a:srgbClr val="C00000"/>
                </a:solidFill>
              </a:rPr>
              <a:t>ases,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each with five steps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4" name="Geschweifte Klammer links 13"/>
          <p:cNvSpPr/>
          <p:nvPr/>
        </p:nvSpPr>
        <p:spPr>
          <a:xfrm>
            <a:off x="3131840" y="980728"/>
            <a:ext cx="216024" cy="2160240"/>
          </a:xfrm>
          <a:prstGeom prst="leftBrac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755576" y="3429000"/>
            <a:ext cx="119776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>
            <a:stCxn id="16" idx="0"/>
          </p:cNvCxnSpPr>
          <p:nvPr/>
        </p:nvCxnSpPr>
        <p:spPr>
          <a:xfrm flipV="1">
            <a:off x="1354458" y="2924944"/>
            <a:ext cx="49190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4139952" y="3212976"/>
            <a:ext cx="1721946" cy="783922"/>
            <a:chOff x="-1292316" y="2158588"/>
            <a:chExt cx="1721946" cy="783922"/>
          </a:xfrm>
        </p:grpSpPr>
        <p:sp>
          <p:nvSpPr>
            <p:cNvPr id="23" name="Textfeld 22"/>
            <p:cNvSpPr txBox="1"/>
            <p:nvPr/>
          </p:nvSpPr>
          <p:spPr>
            <a:xfrm>
              <a:off x="-1292316" y="2527012"/>
              <a:ext cx="1721946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Test results are marked </a:t>
              </a:r>
            </a:p>
            <a:p>
              <a:r>
                <a:rPr lang="en-US" sz="1050" b="1" dirty="0" smtClean="0">
                  <a:solidFill>
                    <a:srgbClr val="C00000"/>
                  </a:solidFill>
                </a:rPr>
                <a:t>w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ith green/r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ed background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-431343" y="2158588"/>
              <a:ext cx="363163" cy="3684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932042" y="332656"/>
            <a:ext cx="3604583" cy="288032"/>
            <a:chOff x="-1220306" y="2599020"/>
            <a:chExt cx="3604583" cy="288032"/>
          </a:xfrm>
        </p:grpSpPr>
        <p:sp>
          <p:nvSpPr>
            <p:cNvPr id="29" name="Textfeld 28"/>
            <p:cNvSpPr txBox="1"/>
            <p:nvPr/>
          </p:nvSpPr>
          <p:spPr>
            <a:xfrm>
              <a:off x="-716252" y="2599020"/>
              <a:ext cx="3100529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Right-click on a test collection opens a pop-up menu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30" name="Gerade Verbindung mit Pfeil 29"/>
            <p:cNvCxnSpPr>
              <a:stCxn id="29" idx="1"/>
            </p:cNvCxnSpPr>
            <p:nvPr/>
          </p:nvCxnSpPr>
          <p:spPr>
            <a:xfrm flipH="1">
              <a:off x="-1220306" y="2725978"/>
              <a:ext cx="504054" cy="1610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6632"/>
            <a:ext cx="2611612" cy="32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1701" r="76675" b="46850"/>
          <a:stretch>
            <a:fillRect/>
          </a:stretch>
        </p:blipFill>
        <p:spPr bwMode="auto">
          <a:xfrm>
            <a:off x="72008" y="116632"/>
            <a:ext cx="284380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>
            <a:off x="4139952" y="177281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2051720" y="2780928"/>
            <a:ext cx="201622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Architecture definition inside of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a</a:t>
            </a:r>
            <a:r>
              <a:rPr lang="en-US" sz="1050" b="1" dirty="0" smtClean="0">
                <a:solidFill>
                  <a:srgbClr val="C00000"/>
                </a:solidFill>
              </a:rPr>
              <a:t> WIRING section of a module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Gerade Verbindung mit Pfeil 7"/>
          <p:cNvCxnSpPr>
            <a:stCxn id="7" idx="1"/>
          </p:cNvCxnSpPr>
          <p:nvPr/>
        </p:nvCxnSpPr>
        <p:spPr>
          <a:xfrm flipH="1">
            <a:off x="1259632" y="2988677"/>
            <a:ext cx="792088" cy="82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051720" y="1627783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Switch between textual and diagrammatic notations for the architecture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0" name="Gerade Verbindung mit Pfeil 9"/>
          <p:cNvCxnSpPr>
            <a:stCxn id="9" idx="0"/>
          </p:cNvCxnSpPr>
          <p:nvPr/>
        </p:nvCxnSpPr>
        <p:spPr>
          <a:xfrm flipH="1" flipV="1">
            <a:off x="2339752" y="548680"/>
            <a:ext cx="612068" cy="10791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228550" y="3429000"/>
            <a:ext cx="1111202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Textual notation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051720" y="2276872"/>
            <a:ext cx="1584176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Special defines are used to define output ports</a:t>
            </a: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 flipV="1">
            <a:off x="1115616" y="2204864"/>
            <a:ext cx="936104" cy="2797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940152" y="3391108"/>
            <a:ext cx="155844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Generated  NuSMV code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92280" y="2276872"/>
            <a:ext cx="180020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WIRING sections are generated into VAR sections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164288" y="692696"/>
            <a:ext cx="180020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‘output’ declarations are generated into defines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6632"/>
            <a:ext cx="7344816" cy="511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feld 19"/>
          <p:cNvSpPr txBox="1"/>
          <p:nvPr/>
        </p:nvSpPr>
        <p:spPr>
          <a:xfrm>
            <a:off x="3059832" y="4437112"/>
            <a:ext cx="147829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Diagrammatic notation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372200" y="2780928"/>
            <a:ext cx="1806905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Diagram palette can be used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to create architectures via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drag-and-drop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30</cp:revision>
  <dcterms:modified xsi:type="dcterms:W3CDTF">2018-06-04T06:51:50Z</dcterms:modified>
</cp:coreProperties>
</file>