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3" r:id="rId3"/>
    <p:sldId id="264" r:id="rId4"/>
    <p:sldId id="265" r:id="rId5"/>
    <p:sldId id="295" r:id="rId6"/>
    <p:sldId id="266" r:id="rId7"/>
    <p:sldId id="267" r:id="rId8"/>
    <p:sldId id="268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90" r:id="rId27"/>
    <p:sldId id="291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2BCF-AE90-4906-BE0A-B17990CF79B3}" v="63" dt="2023-08-18T02:57:37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FFF85-28E7-4B99-B532-2DABCD388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3036AC-2994-451E-A353-7E3E7BE8A613}">
      <dgm:prSet/>
      <dgm:spPr/>
      <dgm:t>
        <a:bodyPr/>
        <a:lstStyle/>
        <a:p>
          <a:r>
            <a:rPr lang="en-US" dirty="0"/>
            <a:t>Book is bounded context</a:t>
          </a:r>
        </a:p>
      </dgm:t>
    </dgm:pt>
    <dgm:pt modelId="{41D3AF48-A79C-4224-A6AB-FA740B5E8AAE}" type="parTrans" cxnId="{0F310081-4849-484A-808F-7F319B58496E}">
      <dgm:prSet/>
      <dgm:spPr/>
      <dgm:t>
        <a:bodyPr/>
        <a:lstStyle/>
        <a:p>
          <a:endParaRPr lang="en-US"/>
        </a:p>
      </dgm:t>
    </dgm:pt>
    <dgm:pt modelId="{F68E71C4-BE17-40DC-A261-6FE19A0BF4E3}" type="sibTrans" cxnId="{0F310081-4849-484A-808F-7F319B58496E}">
      <dgm:prSet/>
      <dgm:spPr/>
      <dgm:t>
        <a:bodyPr/>
        <a:lstStyle/>
        <a:p>
          <a:endParaRPr lang="en-US"/>
        </a:p>
      </dgm:t>
    </dgm:pt>
    <dgm:pt modelId="{E1DC1C3C-FEB9-4292-BDBE-A7CE19C422BA}">
      <dgm:prSet/>
      <dgm:spPr/>
      <dgm:t>
        <a:bodyPr/>
        <a:lstStyle/>
        <a:p>
          <a:r>
            <a:rPr lang="en-US"/>
            <a:t>It refers to both audio and video books</a:t>
          </a:r>
        </a:p>
      </dgm:t>
    </dgm:pt>
    <dgm:pt modelId="{C5164B13-6293-41F0-A330-586C93300BCA}" type="parTrans" cxnId="{38E0E528-5A22-46B9-9707-161B29E36DAD}">
      <dgm:prSet/>
      <dgm:spPr/>
      <dgm:t>
        <a:bodyPr/>
        <a:lstStyle/>
        <a:p>
          <a:endParaRPr lang="en-US"/>
        </a:p>
      </dgm:t>
    </dgm:pt>
    <dgm:pt modelId="{C0327672-C80F-46DE-9A42-CC5D5834DA9D}" type="sibTrans" cxnId="{38E0E528-5A22-46B9-9707-161B29E36DAD}">
      <dgm:prSet/>
      <dgm:spPr/>
      <dgm:t>
        <a:bodyPr/>
        <a:lstStyle/>
        <a:p>
          <a:endParaRPr lang="en-US"/>
        </a:p>
      </dgm:t>
    </dgm:pt>
    <dgm:pt modelId="{B96015C7-AB54-482D-9887-31335A3BF57F}">
      <dgm:prSet/>
      <dgm:spPr/>
      <dgm:t>
        <a:bodyPr/>
        <a:lstStyle/>
        <a:p>
          <a:r>
            <a:rPr lang="en-US"/>
            <a:t>It also has an aggregate of Authors</a:t>
          </a:r>
        </a:p>
      </dgm:t>
    </dgm:pt>
    <dgm:pt modelId="{A15B178F-A883-4119-8030-7BC2713E7313}" type="parTrans" cxnId="{AB2411EE-6F58-4E1E-A1AE-736C6BD17444}">
      <dgm:prSet/>
      <dgm:spPr/>
      <dgm:t>
        <a:bodyPr/>
        <a:lstStyle/>
        <a:p>
          <a:endParaRPr lang="en-US"/>
        </a:p>
      </dgm:t>
    </dgm:pt>
    <dgm:pt modelId="{355A4574-F822-4466-A493-48C7A857AEFD}" type="sibTrans" cxnId="{AB2411EE-6F58-4E1E-A1AE-736C6BD17444}">
      <dgm:prSet/>
      <dgm:spPr/>
      <dgm:t>
        <a:bodyPr/>
        <a:lstStyle/>
        <a:p>
          <a:endParaRPr lang="en-US"/>
        </a:p>
      </dgm:t>
    </dgm:pt>
    <dgm:pt modelId="{09F2BCA3-4323-4003-8C8C-97ECAA144A89}" type="pres">
      <dgm:prSet presAssocID="{900FFF85-28E7-4B99-B532-2DABCD388A33}" presName="root" presStyleCnt="0">
        <dgm:presLayoutVars>
          <dgm:dir/>
          <dgm:resizeHandles val="exact"/>
        </dgm:presLayoutVars>
      </dgm:prSet>
      <dgm:spPr/>
    </dgm:pt>
    <dgm:pt modelId="{BFD39D64-6E67-4818-9810-B4556B763051}" type="pres">
      <dgm:prSet presAssocID="{173036AC-2994-451E-A353-7E3E7BE8A613}" presName="compNode" presStyleCnt="0"/>
      <dgm:spPr/>
    </dgm:pt>
    <dgm:pt modelId="{7700F580-B1C2-4C93-A313-FE9D9F5EB7A1}" type="pres">
      <dgm:prSet presAssocID="{173036AC-2994-451E-A353-7E3E7BE8A613}" presName="bgRect" presStyleLbl="bgShp" presStyleIdx="0" presStyleCnt="3"/>
      <dgm:spPr/>
    </dgm:pt>
    <dgm:pt modelId="{F67BF9E1-3D5A-4D03-BD26-68D3BF5052B7}" type="pres">
      <dgm:prSet presAssocID="{173036AC-2994-451E-A353-7E3E7BE8A6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92C668F-7F3B-4A82-8FC7-53EDFB62FFD5}" type="pres">
      <dgm:prSet presAssocID="{173036AC-2994-451E-A353-7E3E7BE8A613}" presName="spaceRect" presStyleCnt="0"/>
      <dgm:spPr/>
    </dgm:pt>
    <dgm:pt modelId="{459807AE-D0D7-4354-9364-A12C74B2FF45}" type="pres">
      <dgm:prSet presAssocID="{173036AC-2994-451E-A353-7E3E7BE8A613}" presName="parTx" presStyleLbl="revTx" presStyleIdx="0" presStyleCnt="3">
        <dgm:presLayoutVars>
          <dgm:chMax val="0"/>
          <dgm:chPref val="0"/>
        </dgm:presLayoutVars>
      </dgm:prSet>
      <dgm:spPr/>
    </dgm:pt>
    <dgm:pt modelId="{FCE64EAF-C0CA-483D-8DFB-A259E6EE8C6E}" type="pres">
      <dgm:prSet presAssocID="{F68E71C4-BE17-40DC-A261-6FE19A0BF4E3}" presName="sibTrans" presStyleCnt="0"/>
      <dgm:spPr/>
    </dgm:pt>
    <dgm:pt modelId="{125255FA-0360-469C-90C8-3894DF55B351}" type="pres">
      <dgm:prSet presAssocID="{E1DC1C3C-FEB9-4292-BDBE-A7CE19C422BA}" presName="compNode" presStyleCnt="0"/>
      <dgm:spPr/>
    </dgm:pt>
    <dgm:pt modelId="{F624ABA1-DE57-4526-B40B-724AF3CA594A}" type="pres">
      <dgm:prSet presAssocID="{E1DC1C3C-FEB9-4292-BDBE-A7CE19C422BA}" presName="bgRect" presStyleLbl="bgShp" presStyleIdx="1" presStyleCnt="3"/>
      <dgm:spPr/>
    </dgm:pt>
    <dgm:pt modelId="{AE81C275-40F9-4554-A0BE-5D573F13C2B9}" type="pres">
      <dgm:prSet presAssocID="{E1DC1C3C-FEB9-4292-BDBE-A7CE19C42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7866DAE-1751-4EFF-98F0-064DB525EE4F}" type="pres">
      <dgm:prSet presAssocID="{E1DC1C3C-FEB9-4292-BDBE-A7CE19C422BA}" presName="spaceRect" presStyleCnt="0"/>
      <dgm:spPr/>
    </dgm:pt>
    <dgm:pt modelId="{4C85FC84-436D-4489-AA47-0A9A3BD971C4}" type="pres">
      <dgm:prSet presAssocID="{E1DC1C3C-FEB9-4292-BDBE-A7CE19C422BA}" presName="parTx" presStyleLbl="revTx" presStyleIdx="1" presStyleCnt="3">
        <dgm:presLayoutVars>
          <dgm:chMax val="0"/>
          <dgm:chPref val="0"/>
        </dgm:presLayoutVars>
      </dgm:prSet>
      <dgm:spPr/>
    </dgm:pt>
    <dgm:pt modelId="{6D2DB904-58AB-46FD-9094-603F4CDAF546}" type="pres">
      <dgm:prSet presAssocID="{C0327672-C80F-46DE-9A42-CC5D5834DA9D}" presName="sibTrans" presStyleCnt="0"/>
      <dgm:spPr/>
    </dgm:pt>
    <dgm:pt modelId="{3316CBA8-F7B3-434F-B5E3-CDF52C30F22A}" type="pres">
      <dgm:prSet presAssocID="{B96015C7-AB54-482D-9887-31335A3BF57F}" presName="compNode" presStyleCnt="0"/>
      <dgm:spPr/>
    </dgm:pt>
    <dgm:pt modelId="{BCBD2CA6-1530-4E2B-A37F-1A4C3FC9A0B4}" type="pres">
      <dgm:prSet presAssocID="{B96015C7-AB54-482D-9887-31335A3BF57F}" presName="bgRect" presStyleLbl="bgShp" presStyleIdx="2" presStyleCnt="3"/>
      <dgm:spPr/>
    </dgm:pt>
    <dgm:pt modelId="{514B81D9-8BF2-4A23-A5E0-2546D6E4EFE9}" type="pres">
      <dgm:prSet presAssocID="{B96015C7-AB54-482D-9887-31335A3BF5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778EBD-6C7A-423B-BFEB-E59965AFE3C4}" type="pres">
      <dgm:prSet presAssocID="{B96015C7-AB54-482D-9887-31335A3BF57F}" presName="spaceRect" presStyleCnt="0"/>
      <dgm:spPr/>
    </dgm:pt>
    <dgm:pt modelId="{5135B24F-5AD0-4D88-93EA-AEF0334E3882}" type="pres">
      <dgm:prSet presAssocID="{B96015C7-AB54-482D-9887-31335A3BF5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E0E528-5A22-46B9-9707-161B29E36DAD}" srcId="{900FFF85-28E7-4B99-B532-2DABCD388A33}" destId="{E1DC1C3C-FEB9-4292-BDBE-A7CE19C422BA}" srcOrd="1" destOrd="0" parTransId="{C5164B13-6293-41F0-A330-586C93300BCA}" sibTransId="{C0327672-C80F-46DE-9A42-CC5D5834DA9D}"/>
    <dgm:cxn modelId="{5B02E668-21DC-456E-970D-61D7773891F8}" type="presOf" srcId="{900FFF85-28E7-4B99-B532-2DABCD388A33}" destId="{09F2BCA3-4323-4003-8C8C-97ECAA144A89}" srcOrd="0" destOrd="0" presId="urn:microsoft.com/office/officeart/2018/2/layout/IconVerticalSolidList"/>
    <dgm:cxn modelId="{80DEC556-0BE9-4026-8B4A-FB2D54E015B4}" type="presOf" srcId="{173036AC-2994-451E-A353-7E3E7BE8A613}" destId="{459807AE-D0D7-4354-9364-A12C74B2FF45}" srcOrd="0" destOrd="0" presId="urn:microsoft.com/office/officeart/2018/2/layout/IconVerticalSolidList"/>
    <dgm:cxn modelId="{0962807B-8739-49F5-83CD-EF0774156B44}" type="presOf" srcId="{B96015C7-AB54-482D-9887-31335A3BF57F}" destId="{5135B24F-5AD0-4D88-93EA-AEF0334E3882}" srcOrd="0" destOrd="0" presId="urn:microsoft.com/office/officeart/2018/2/layout/IconVerticalSolidList"/>
    <dgm:cxn modelId="{0F310081-4849-484A-808F-7F319B58496E}" srcId="{900FFF85-28E7-4B99-B532-2DABCD388A33}" destId="{173036AC-2994-451E-A353-7E3E7BE8A613}" srcOrd="0" destOrd="0" parTransId="{41D3AF48-A79C-4224-A6AB-FA740B5E8AAE}" sibTransId="{F68E71C4-BE17-40DC-A261-6FE19A0BF4E3}"/>
    <dgm:cxn modelId="{BBCE30C2-2C90-4CF6-ADD2-1DF30F534F1A}" type="presOf" srcId="{E1DC1C3C-FEB9-4292-BDBE-A7CE19C422BA}" destId="{4C85FC84-436D-4489-AA47-0A9A3BD971C4}" srcOrd="0" destOrd="0" presId="urn:microsoft.com/office/officeart/2018/2/layout/IconVerticalSolidList"/>
    <dgm:cxn modelId="{AB2411EE-6F58-4E1E-A1AE-736C6BD17444}" srcId="{900FFF85-28E7-4B99-B532-2DABCD388A33}" destId="{B96015C7-AB54-482D-9887-31335A3BF57F}" srcOrd="2" destOrd="0" parTransId="{A15B178F-A883-4119-8030-7BC2713E7313}" sibTransId="{355A4574-F822-4466-A493-48C7A857AEFD}"/>
    <dgm:cxn modelId="{A9F61FD6-FB19-4C03-942D-685A3FEBC6FD}" type="presParOf" srcId="{09F2BCA3-4323-4003-8C8C-97ECAA144A89}" destId="{BFD39D64-6E67-4818-9810-B4556B763051}" srcOrd="0" destOrd="0" presId="urn:microsoft.com/office/officeart/2018/2/layout/IconVerticalSolidList"/>
    <dgm:cxn modelId="{68719C14-56CB-4056-AB26-31D2216F63C2}" type="presParOf" srcId="{BFD39D64-6E67-4818-9810-B4556B763051}" destId="{7700F580-B1C2-4C93-A313-FE9D9F5EB7A1}" srcOrd="0" destOrd="0" presId="urn:microsoft.com/office/officeart/2018/2/layout/IconVerticalSolidList"/>
    <dgm:cxn modelId="{3C214317-452F-4FFE-95F9-E8CF8565A581}" type="presParOf" srcId="{BFD39D64-6E67-4818-9810-B4556B763051}" destId="{F67BF9E1-3D5A-4D03-BD26-68D3BF5052B7}" srcOrd="1" destOrd="0" presId="urn:microsoft.com/office/officeart/2018/2/layout/IconVerticalSolidList"/>
    <dgm:cxn modelId="{5D796F08-2D32-48C0-BB91-4CF77786EA2C}" type="presParOf" srcId="{BFD39D64-6E67-4818-9810-B4556B763051}" destId="{692C668F-7F3B-4A82-8FC7-53EDFB62FFD5}" srcOrd="2" destOrd="0" presId="urn:microsoft.com/office/officeart/2018/2/layout/IconVerticalSolidList"/>
    <dgm:cxn modelId="{6F4089AA-DA06-4DC7-A00C-85EBA979D915}" type="presParOf" srcId="{BFD39D64-6E67-4818-9810-B4556B763051}" destId="{459807AE-D0D7-4354-9364-A12C74B2FF45}" srcOrd="3" destOrd="0" presId="urn:microsoft.com/office/officeart/2018/2/layout/IconVerticalSolidList"/>
    <dgm:cxn modelId="{1DCFF179-0D7D-4439-B6C2-BDF4B8D6A113}" type="presParOf" srcId="{09F2BCA3-4323-4003-8C8C-97ECAA144A89}" destId="{FCE64EAF-C0CA-483D-8DFB-A259E6EE8C6E}" srcOrd="1" destOrd="0" presId="urn:microsoft.com/office/officeart/2018/2/layout/IconVerticalSolidList"/>
    <dgm:cxn modelId="{8BEA18C0-F087-47E5-8E38-F99D4603766E}" type="presParOf" srcId="{09F2BCA3-4323-4003-8C8C-97ECAA144A89}" destId="{125255FA-0360-469C-90C8-3894DF55B351}" srcOrd="2" destOrd="0" presId="urn:microsoft.com/office/officeart/2018/2/layout/IconVerticalSolidList"/>
    <dgm:cxn modelId="{DC7B883E-55E0-411C-8AD2-EC27801EC337}" type="presParOf" srcId="{125255FA-0360-469C-90C8-3894DF55B351}" destId="{F624ABA1-DE57-4526-B40B-724AF3CA594A}" srcOrd="0" destOrd="0" presId="urn:microsoft.com/office/officeart/2018/2/layout/IconVerticalSolidList"/>
    <dgm:cxn modelId="{4E3AFCAC-C18E-40B2-BF07-1C62B378D01E}" type="presParOf" srcId="{125255FA-0360-469C-90C8-3894DF55B351}" destId="{AE81C275-40F9-4554-A0BE-5D573F13C2B9}" srcOrd="1" destOrd="0" presId="urn:microsoft.com/office/officeart/2018/2/layout/IconVerticalSolidList"/>
    <dgm:cxn modelId="{C9EB5260-13BA-43C6-A537-B604CDF4C06B}" type="presParOf" srcId="{125255FA-0360-469C-90C8-3894DF55B351}" destId="{47866DAE-1751-4EFF-98F0-064DB525EE4F}" srcOrd="2" destOrd="0" presId="urn:microsoft.com/office/officeart/2018/2/layout/IconVerticalSolidList"/>
    <dgm:cxn modelId="{723B9DAA-776A-4A89-A7D9-DF65C7629FA6}" type="presParOf" srcId="{125255FA-0360-469C-90C8-3894DF55B351}" destId="{4C85FC84-436D-4489-AA47-0A9A3BD971C4}" srcOrd="3" destOrd="0" presId="urn:microsoft.com/office/officeart/2018/2/layout/IconVerticalSolidList"/>
    <dgm:cxn modelId="{A0EF4667-B636-4EEE-839E-441A81B9E33C}" type="presParOf" srcId="{09F2BCA3-4323-4003-8C8C-97ECAA144A89}" destId="{6D2DB904-58AB-46FD-9094-603F4CDAF546}" srcOrd="3" destOrd="0" presId="urn:microsoft.com/office/officeart/2018/2/layout/IconVerticalSolidList"/>
    <dgm:cxn modelId="{9EBC6491-911A-4D0D-9A15-41EC0A782153}" type="presParOf" srcId="{09F2BCA3-4323-4003-8C8C-97ECAA144A89}" destId="{3316CBA8-F7B3-434F-B5E3-CDF52C30F22A}" srcOrd="4" destOrd="0" presId="urn:microsoft.com/office/officeart/2018/2/layout/IconVerticalSolidList"/>
    <dgm:cxn modelId="{C3FE6B56-831C-483B-B25A-63D5973A22CB}" type="presParOf" srcId="{3316CBA8-F7B3-434F-B5E3-CDF52C30F22A}" destId="{BCBD2CA6-1530-4E2B-A37F-1A4C3FC9A0B4}" srcOrd="0" destOrd="0" presId="urn:microsoft.com/office/officeart/2018/2/layout/IconVerticalSolidList"/>
    <dgm:cxn modelId="{F5892E2C-6BD5-45DC-8A7E-DB4024363C1E}" type="presParOf" srcId="{3316CBA8-F7B3-434F-B5E3-CDF52C30F22A}" destId="{514B81D9-8BF2-4A23-A5E0-2546D6E4EFE9}" srcOrd="1" destOrd="0" presId="urn:microsoft.com/office/officeart/2018/2/layout/IconVerticalSolidList"/>
    <dgm:cxn modelId="{1D070C8A-75A9-4DE2-8166-B7DFCA45329D}" type="presParOf" srcId="{3316CBA8-F7B3-434F-B5E3-CDF52C30F22A}" destId="{EA778EBD-6C7A-423B-BFEB-E59965AFE3C4}" srcOrd="2" destOrd="0" presId="urn:microsoft.com/office/officeart/2018/2/layout/IconVerticalSolidList"/>
    <dgm:cxn modelId="{C68DBD30-DD24-44DE-931E-144929A43244}" type="presParOf" srcId="{3316CBA8-F7B3-434F-B5E3-CDF52C30F22A}" destId="{5135B24F-5AD0-4D88-93EA-AEF0334E38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F1097-0E6A-4041-A79E-6DDD5EE2D6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26A573-F15D-4D80-9DBD-1FED25531D1C}">
      <dgm:prSet/>
      <dgm:spPr/>
      <dgm:t>
        <a:bodyPr/>
        <a:lstStyle/>
        <a:p>
          <a:r>
            <a:rPr lang="en-US"/>
            <a:t>Cron Jobs: These are some periodic jobs that does altering, archival and emailing of promotions</a:t>
          </a:r>
        </a:p>
      </dgm:t>
    </dgm:pt>
    <dgm:pt modelId="{6D43FF43-915A-420A-9AA7-89DDF7EBC2AC}" type="parTrans" cxnId="{2F8656F2-153B-4905-8A50-C56425485E68}">
      <dgm:prSet/>
      <dgm:spPr/>
      <dgm:t>
        <a:bodyPr/>
        <a:lstStyle/>
        <a:p>
          <a:endParaRPr lang="en-US"/>
        </a:p>
      </dgm:t>
    </dgm:pt>
    <dgm:pt modelId="{21DB1831-5E5B-4246-9B77-999F9400B464}" type="sibTrans" cxnId="{2F8656F2-153B-4905-8A50-C56425485E68}">
      <dgm:prSet/>
      <dgm:spPr/>
      <dgm:t>
        <a:bodyPr/>
        <a:lstStyle/>
        <a:p>
          <a:endParaRPr lang="en-US"/>
        </a:p>
      </dgm:t>
    </dgm:pt>
    <dgm:pt modelId="{4D7D23EF-85A0-44C8-B8CB-A7F6FB493B61}">
      <dgm:prSet/>
      <dgm:spPr/>
      <dgm:t>
        <a:bodyPr/>
        <a:lstStyle/>
        <a:p>
          <a:r>
            <a:rPr lang="en-US"/>
            <a:t>Anti-corruption Layer: - This is a technical piece for de-composing monoliths to micro services</a:t>
          </a:r>
        </a:p>
      </dgm:t>
    </dgm:pt>
    <dgm:pt modelId="{8C1A254C-B739-413B-BC21-4889A914ED23}" type="parTrans" cxnId="{22328EAA-F214-441C-9ECA-1AAA12C2EDDD}">
      <dgm:prSet/>
      <dgm:spPr/>
      <dgm:t>
        <a:bodyPr/>
        <a:lstStyle/>
        <a:p>
          <a:endParaRPr lang="en-US"/>
        </a:p>
      </dgm:t>
    </dgm:pt>
    <dgm:pt modelId="{8789E559-66AE-4992-9F57-A60F0F2111BF}" type="sibTrans" cxnId="{22328EAA-F214-441C-9ECA-1AAA12C2EDDD}">
      <dgm:prSet/>
      <dgm:spPr/>
      <dgm:t>
        <a:bodyPr/>
        <a:lstStyle/>
        <a:p>
          <a:endParaRPr lang="en-US"/>
        </a:p>
      </dgm:t>
    </dgm:pt>
    <dgm:pt modelId="{D6AF51B1-E378-4FEC-A636-774CECB90F89}">
      <dgm:prSet/>
      <dgm:spPr/>
      <dgm:t>
        <a:bodyPr/>
        <a:lstStyle/>
        <a:p>
          <a:r>
            <a:rPr lang="en-US"/>
            <a:t>Event driven components: - In order make the architecture scalable event driven architecture will be implemented</a:t>
          </a:r>
        </a:p>
      </dgm:t>
    </dgm:pt>
    <dgm:pt modelId="{73653C6D-1BF5-4CB0-A542-FD235A1C58DD}" type="parTrans" cxnId="{9DC0E0F5-420E-475D-BD9B-28B64C26698E}">
      <dgm:prSet/>
      <dgm:spPr/>
      <dgm:t>
        <a:bodyPr/>
        <a:lstStyle/>
        <a:p>
          <a:endParaRPr lang="en-US"/>
        </a:p>
      </dgm:t>
    </dgm:pt>
    <dgm:pt modelId="{26158D5A-D2A0-4FBA-8558-6A30235CD3C9}" type="sibTrans" cxnId="{9DC0E0F5-420E-475D-BD9B-28B64C26698E}">
      <dgm:prSet/>
      <dgm:spPr/>
      <dgm:t>
        <a:bodyPr/>
        <a:lstStyle/>
        <a:p>
          <a:endParaRPr lang="en-US"/>
        </a:p>
      </dgm:t>
    </dgm:pt>
    <dgm:pt modelId="{915A6E2E-E1F8-4072-BDE7-5A0D27806403}" type="pres">
      <dgm:prSet presAssocID="{CAEF1097-0E6A-4041-A79E-6DDD5EE2D6CD}" presName="root" presStyleCnt="0">
        <dgm:presLayoutVars>
          <dgm:dir/>
          <dgm:resizeHandles val="exact"/>
        </dgm:presLayoutVars>
      </dgm:prSet>
      <dgm:spPr/>
    </dgm:pt>
    <dgm:pt modelId="{757437D1-191D-4676-90EF-E45F1990F86E}" type="pres">
      <dgm:prSet presAssocID="{2926A573-F15D-4D80-9DBD-1FED25531D1C}" presName="compNode" presStyleCnt="0"/>
      <dgm:spPr/>
    </dgm:pt>
    <dgm:pt modelId="{57496570-01C6-42E3-A95A-2267EB9602C1}" type="pres">
      <dgm:prSet presAssocID="{2926A573-F15D-4D80-9DBD-1FED25531D1C}" presName="bgRect" presStyleLbl="bgShp" presStyleIdx="0" presStyleCnt="3"/>
      <dgm:spPr/>
    </dgm:pt>
    <dgm:pt modelId="{2E6810D9-F08F-4629-9AF7-0AE275D541EA}" type="pres">
      <dgm:prSet presAssocID="{2926A573-F15D-4D80-9DBD-1FED25531D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5632B6-0FC3-4FC5-9EB9-168E45635735}" type="pres">
      <dgm:prSet presAssocID="{2926A573-F15D-4D80-9DBD-1FED25531D1C}" presName="spaceRect" presStyleCnt="0"/>
      <dgm:spPr/>
    </dgm:pt>
    <dgm:pt modelId="{83DCAD36-98CA-48F4-B0B0-2B33E0D96DF8}" type="pres">
      <dgm:prSet presAssocID="{2926A573-F15D-4D80-9DBD-1FED25531D1C}" presName="parTx" presStyleLbl="revTx" presStyleIdx="0" presStyleCnt="3">
        <dgm:presLayoutVars>
          <dgm:chMax val="0"/>
          <dgm:chPref val="0"/>
        </dgm:presLayoutVars>
      </dgm:prSet>
      <dgm:spPr/>
    </dgm:pt>
    <dgm:pt modelId="{72B4078F-307A-45BB-A6E9-0A58E3D3AE99}" type="pres">
      <dgm:prSet presAssocID="{21DB1831-5E5B-4246-9B77-999F9400B464}" presName="sibTrans" presStyleCnt="0"/>
      <dgm:spPr/>
    </dgm:pt>
    <dgm:pt modelId="{C60D1EAB-A79E-491C-8624-7DBD7B558BAA}" type="pres">
      <dgm:prSet presAssocID="{4D7D23EF-85A0-44C8-B8CB-A7F6FB493B61}" presName="compNode" presStyleCnt="0"/>
      <dgm:spPr/>
    </dgm:pt>
    <dgm:pt modelId="{69657325-97B6-4DF9-9F46-E5EC45CBF07C}" type="pres">
      <dgm:prSet presAssocID="{4D7D23EF-85A0-44C8-B8CB-A7F6FB493B61}" presName="bgRect" presStyleLbl="bgShp" presStyleIdx="1" presStyleCnt="3"/>
      <dgm:spPr/>
    </dgm:pt>
    <dgm:pt modelId="{5E29E24F-89D1-4F34-AC20-9965B6066411}" type="pres">
      <dgm:prSet presAssocID="{4D7D23EF-85A0-44C8-B8CB-A7F6FB493B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4F47FECC-0CA0-478F-8A80-D944B9B47CD7}" type="pres">
      <dgm:prSet presAssocID="{4D7D23EF-85A0-44C8-B8CB-A7F6FB493B61}" presName="spaceRect" presStyleCnt="0"/>
      <dgm:spPr/>
    </dgm:pt>
    <dgm:pt modelId="{0A1C8B18-ACE2-4642-A9D3-309ACB2D0CD0}" type="pres">
      <dgm:prSet presAssocID="{4D7D23EF-85A0-44C8-B8CB-A7F6FB493B61}" presName="parTx" presStyleLbl="revTx" presStyleIdx="1" presStyleCnt="3">
        <dgm:presLayoutVars>
          <dgm:chMax val="0"/>
          <dgm:chPref val="0"/>
        </dgm:presLayoutVars>
      </dgm:prSet>
      <dgm:spPr/>
    </dgm:pt>
    <dgm:pt modelId="{82E294A9-C2A6-40BE-8391-22103F49CDB9}" type="pres">
      <dgm:prSet presAssocID="{8789E559-66AE-4992-9F57-A60F0F2111BF}" presName="sibTrans" presStyleCnt="0"/>
      <dgm:spPr/>
    </dgm:pt>
    <dgm:pt modelId="{DF7F89FB-91CF-4C67-904F-E3BE3FCCA7C3}" type="pres">
      <dgm:prSet presAssocID="{D6AF51B1-E378-4FEC-A636-774CECB90F89}" presName="compNode" presStyleCnt="0"/>
      <dgm:spPr/>
    </dgm:pt>
    <dgm:pt modelId="{1C327CCF-7FAA-4E41-8656-DD644A153000}" type="pres">
      <dgm:prSet presAssocID="{D6AF51B1-E378-4FEC-A636-774CECB90F89}" presName="bgRect" presStyleLbl="bgShp" presStyleIdx="2" presStyleCnt="3"/>
      <dgm:spPr/>
    </dgm:pt>
    <dgm:pt modelId="{2CCBA0DE-18A1-45D9-B309-FE11EDA7213C}" type="pres">
      <dgm:prSet presAssocID="{D6AF51B1-E378-4FEC-A636-774CECB90F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93C292-B25C-4B40-B62D-96302990E7EC}" type="pres">
      <dgm:prSet presAssocID="{D6AF51B1-E378-4FEC-A636-774CECB90F89}" presName="spaceRect" presStyleCnt="0"/>
      <dgm:spPr/>
    </dgm:pt>
    <dgm:pt modelId="{ED1E908A-57BF-4101-8A38-5D68A14B2800}" type="pres">
      <dgm:prSet presAssocID="{D6AF51B1-E378-4FEC-A636-774CECB90F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3D0F04-5C17-460E-9764-541E732D7553}" type="presOf" srcId="{4D7D23EF-85A0-44C8-B8CB-A7F6FB493B61}" destId="{0A1C8B18-ACE2-4642-A9D3-309ACB2D0CD0}" srcOrd="0" destOrd="0" presId="urn:microsoft.com/office/officeart/2018/2/layout/IconVerticalSolidList"/>
    <dgm:cxn modelId="{31F43496-8CE4-4AB9-8B5B-30E3C9306563}" type="presOf" srcId="{CAEF1097-0E6A-4041-A79E-6DDD5EE2D6CD}" destId="{915A6E2E-E1F8-4072-BDE7-5A0D27806403}" srcOrd="0" destOrd="0" presId="urn:microsoft.com/office/officeart/2018/2/layout/IconVerticalSolidList"/>
    <dgm:cxn modelId="{E37C58A4-85E9-4E84-AE2E-BC9EE560F8DF}" type="presOf" srcId="{2926A573-F15D-4D80-9DBD-1FED25531D1C}" destId="{83DCAD36-98CA-48F4-B0B0-2B33E0D96DF8}" srcOrd="0" destOrd="0" presId="urn:microsoft.com/office/officeart/2018/2/layout/IconVerticalSolidList"/>
    <dgm:cxn modelId="{22328EAA-F214-441C-9ECA-1AAA12C2EDDD}" srcId="{CAEF1097-0E6A-4041-A79E-6DDD5EE2D6CD}" destId="{4D7D23EF-85A0-44C8-B8CB-A7F6FB493B61}" srcOrd="1" destOrd="0" parTransId="{8C1A254C-B739-413B-BC21-4889A914ED23}" sibTransId="{8789E559-66AE-4992-9F57-A60F0F2111BF}"/>
    <dgm:cxn modelId="{D9C02FCE-2B88-4610-B81E-2E433868F1C3}" type="presOf" srcId="{D6AF51B1-E378-4FEC-A636-774CECB90F89}" destId="{ED1E908A-57BF-4101-8A38-5D68A14B2800}" srcOrd="0" destOrd="0" presId="urn:microsoft.com/office/officeart/2018/2/layout/IconVerticalSolidList"/>
    <dgm:cxn modelId="{2F8656F2-153B-4905-8A50-C56425485E68}" srcId="{CAEF1097-0E6A-4041-A79E-6DDD5EE2D6CD}" destId="{2926A573-F15D-4D80-9DBD-1FED25531D1C}" srcOrd="0" destOrd="0" parTransId="{6D43FF43-915A-420A-9AA7-89DDF7EBC2AC}" sibTransId="{21DB1831-5E5B-4246-9B77-999F9400B464}"/>
    <dgm:cxn modelId="{9DC0E0F5-420E-475D-BD9B-28B64C26698E}" srcId="{CAEF1097-0E6A-4041-A79E-6DDD5EE2D6CD}" destId="{D6AF51B1-E378-4FEC-A636-774CECB90F89}" srcOrd="2" destOrd="0" parTransId="{73653C6D-1BF5-4CB0-A542-FD235A1C58DD}" sibTransId="{26158D5A-D2A0-4FBA-8558-6A30235CD3C9}"/>
    <dgm:cxn modelId="{C93AAA15-AF02-41A9-BD6B-DB3C4F145A9C}" type="presParOf" srcId="{915A6E2E-E1F8-4072-BDE7-5A0D27806403}" destId="{757437D1-191D-4676-90EF-E45F1990F86E}" srcOrd="0" destOrd="0" presId="urn:microsoft.com/office/officeart/2018/2/layout/IconVerticalSolidList"/>
    <dgm:cxn modelId="{7D544243-C57E-4AD1-8B5C-85B5D56C9716}" type="presParOf" srcId="{757437D1-191D-4676-90EF-E45F1990F86E}" destId="{57496570-01C6-42E3-A95A-2267EB9602C1}" srcOrd="0" destOrd="0" presId="urn:microsoft.com/office/officeart/2018/2/layout/IconVerticalSolidList"/>
    <dgm:cxn modelId="{13954770-F207-4530-BA3C-8BB9F89F066A}" type="presParOf" srcId="{757437D1-191D-4676-90EF-E45F1990F86E}" destId="{2E6810D9-F08F-4629-9AF7-0AE275D541EA}" srcOrd="1" destOrd="0" presId="urn:microsoft.com/office/officeart/2018/2/layout/IconVerticalSolidList"/>
    <dgm:cxn modelId="{B71A0794-DEC7-4CE7-959A-4F41A32391CC}" type="presParOf" srcId="{757437D1-191D-4676-90EF-E45F1990F86E}" destId="{825632B6-0FC3-4FC5-9EB9-168E45635735}" srcOrd="2" destOrd="0" presId="urn:microsoft.com/office/officeart/2018/2/layout/IconVerticalSolidList"/>
    <dgm:cxn modelId="{F49CCA8A-7802-4564-B060-3BF36248AA16}" type="presParOf" srcId="{757437D1-191D-4676-90EF-E45F1990F86E}" destId="{83DCAD36-98CA-48F4-B0B0-2B33E0D96DF8}" srcOrd="3" destOrd="0" presId="urn:microsoft.com/office/officeart/2018/2/layout/IconVerticalSolidList"/>
    <dgm:cxn modelId="{58099A1C-DD3B-4AA8-9B78-5E864D2F8AD6}" type="presParOf" srcId="{915A6E2E-E1F8-4072-BDE7-5A0D27806403}" destId="{72B4078F-307A-45BB-A6E9-0A58E3D3AE99}" srcOrd="1" destOrd="0" presId="urn:microsoft.com/office/officeart/2018/2/layout/IconVerticalSolidList"/>
    <dgm:cxn modelId="{4EBB0BCA-9FCE-41DD-9EEB-7CA395C69385}" type="presParOf" srcId="{915A6E2E-E1F8-4072-BDE7-5A0D27806403}" destId="{C60D1EAB-A79E-491C-8624-7DBD7B558BAA}" srcOrd="2" destOrd="0" presId="urn:microsoft.com/office/officeart/2018/2/layout/IconVerticalSolidList"/>
    <dgm:cxn modelId="{F650AEA2-2D13-44E1-9A44-A515372E8EE0}" type="presParOf" srcId="{C60D1EAB-A79E-491C-8624-7DBD7B558BAA}" destId="{69657325-97B6-4DF9-9F46-E5EC45CBF07C}" srcOrd="0" destOrd="0" presId="urn:microsoft.com/office/officeart/2018/2/layout/IconVerticalSolidList"/>
    <dgm:cxn modelId="{89DE2FD4-5FFE-4FE3-9BCE-82AD842513D0}" type="presParOf" srcId="{C60D1EAB-A79E-491C-8624-7DBD7B558BAA}" destId="{5E29E24F-89D1-4F34-AC20-9965B6066411}" srcOrd="1" destOrd="0" presId="urn:microsoft.com/office/officeart/2018/2/layout/IconVerticalSolidList"/>
    <dgm:cxn modelId="{DE9ABB51-0AD2-4675-8EDF-02E593E7548C}" type="presParOf" srcId="{C60D1EAB-A79E-491C-8624-7DBD7B558BAA}" destId="{4F47FECC-0CA0-478F-8A80-D944B9B47CD7}" srcOrd="2" destOrd="0" presId="urn:microsoft.com/office/officeart/2018/2/layout/IconVerticalSolidList"/>
    <dgm:cxn modelId="{59637376-0F38-4E1D-8373-2D2645AFA074}" type="presParOf" srcId="{C60D1EAB-A79E-491C-8624-7DBD7B558BAA}" destId="{0A1C8B18-ACE2-4642-A9D3-309ACB2D0CD0}" srcOrd="3" destOrd="0" presId="urn:microsoft.com/office/officeart/2018/2/layout/IconVerticalSolidList"/>
    <dgm:cxn modelId="{341C9130-6F7D-443E-8C03-FEFB5D3B6E82}" type="presParOf" srcId="{915A6E2E-E1F8-4072-BDE7-5A0D27806403}" destId="{82E294A9-C2A6-40BE-8391-22103F49CDB9}" srcOrd="3" destOrd="0" presId="urn:microsoft.com/office/officeart/2018/2/layout/IconVerticalSolidList"/>
    <dgm:cxn modelId="{DAC0EC18-C97C-48C6-8C13-C4FAEE370CC0}" type="presParOf" srcId="{915A6E2E-E1F8-4072-BDE7-5A0D27806403}" destId="{DF7F89FB-91CF-4C67-904F-E3BE3FCCA7C3}" srcOrd="4" destOrd="0" presId="urn:microsoft.com/office/officeart/2018/2/layout/IconVerticalSolidList"/>
    <dgm:cxn modelId="{ABB05046-2318-4EF2-84BB-712467EFACEE}" type="presParOf" srcId="{DF7F89FB-91CF-4C67-904F-E3BE3FCCA7C3}" destId="{1C327CCF-7FAA-4E41-8656-DD644A153000}" srcOrd="0" destOrd="0" presId="urn:microsoft.com/office/officeart/2018/2/layout/IconVerticalSolidList"/>
    <dgm:cxn modelId="{64EB49C1-0C1F-4C89-8D96-58A302C0F7DF}" type="presParOf" srcId="{DF7F89FB-91CF-4C67-904F-E3BE3FCCA7C3}" destId="{2CCBA0DE-18A1-45D9-B309-FE11EDA7213C}" srcOrd="1" destOrd="0" presId="urn:microsoft.com/office/officeart/2018/2/layout/IconVerticalSolidList"/>
    <dgm:cxn modelId="{C225338D-0EF0-4813-8CBE-2B342E446CC3}" type="presParOf" srcId="{DF7F89FB-91CF-4C67-904F-E3BE3FCCA7C3}" destId="{2893C292-B25C-4B40-B62D-96302990E7EC}" srcOrd="2" destOrd="0" presId="urn:microsoft.com/office/officeart/2018/2/layout/IconVerticalSolidList"/>
    <dgm:cxn modelId="{E8AD9023-0401-48C9-8A91-39FBB9281F17}" type="presParOf" srcId="{DF7F89FB-91CF-4C67-904F-E3BE3FCCA7C3}" destId="{ED1E908A-57BF-4101-8A38-5D68A14B28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0F580-B1C2-4C93-A313-FE9D9F5EB7A1}">
      <dsp:nvSpPr>
        <dsp:cNvPr id="0" name=""/>
        <dsp:cNvSpPr/>
      </dsp:nvSpPr>
      <dsp:spPr>
        <a:xfrm>
          <a:off x="0" y="556"/>
          <a:ext cx="5227320" cy="13030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BF9E1-3D5A-4D03-BD26-68D3BF5052B7}">
      <dsp:nvSpPr>
        <dsp:cNvPr id="0" name=""/>
        <dsp:cNvSpPr/>
      </dsp:nvSpPr>
      <dsp:spPr>
        <a:xfrm>
          <a:off x="394177" y="293746"/>
          <a:ext cx="716685" cy="716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807AE-D0D7-4354-9364-A12C74B2FF45}">
      <dsp:nvSpPr>
        <dsp:cNvPr id="0" name=""/>
        <dsp:cNvSpPr/>
      </dsp:nvSpPr>
      <dsp:spPr>
        <a:xfrm>
          <a:off x="1505039" y="556"/>
          <a:ext cx="3722280" cy="130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8" tIns="137908" rIns="137908" bIns="1379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Book is bounded context</a:t>
          </a:r>
        </a:p>
      </dsp:txBody>
      <dsp:txXfrm>
        <a:off x="1505039" y="556"/>
        <a:ext cx="3722280" cy="1303064"/>
      </dsp:txXfrm>
    </dsp:sp>
    <dsp:sp modelId="{F624ABA1-DE57-4526-B40B-724AF3CA594A}">
      <dsp:nvSpPr>
        <dsp:cNvPr id="0" name=""/>
        <dsp:cNvSpPr/>
      </dsp:nvSpPr>
      <dsp:spPr>
        <a:xfrm>
          <a:off x="0" y="1629387"/>
          <a:ext cx="5227320" cy="13030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1C275-40F9-4554-A0BE-5D573F13C2B9}">
      <dsp:nvSpPr>
        <dsp:cNvPr id="0" name=""/>
        <dsp:cNvSpPr/>
      </dsp:nvSpPr>
      <dsp:spPr>
        <a:xfrm>
          <a:off x="394177" y="1922577"/>
          <a:ext cx="716685" cy="716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5FC84-436D-4489-AA47-0A9A3BD971C4}">
      <dsp:nvSpPr>
        <dsp:cNvPr id="0" name=""/>
        <dsp:cNvSpPr/>
      </dsp:nvSpPr>
      <dsp:spPr>
        <a:xfrm>
          <a:off x="1505039" y="1629387"/>
          <a:ext cx="3722280" cy="130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8" tIns="137908" rIns="137908" bIns="1379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refers to both audio and video books</a:t>
          </a:r>
        </a:p>
      </dsp:txBody>
      <dsp:txXfrm>
        <a:off x="1505039" y="1629387"/>
        <a:ext cx="3722280" cy="1303064"/>
      </dsp:txXfrm>
    </dsp:sp>
    <dsp:sp modelId="{BCBD2CA6-1530-4E2B-A37F-1A4C3FC9A0B4}">
      <dsp:nvSpPr>
        <dsp:cNvPr id="0" name=""/>
        <dsp:cNvSpPr/>
      </dsp:nvSpPr>
      <dsp:spPr>
        <a:xfrm>
          <a:off x="0" y="3258218"/>
          <a:ext cx="5227320" cy="13030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B81D9-8BF2-4A23-A5E0-2546D6E4EFE9}">
      <dsp:nvSpPr>
        <dsp:cNvPr id="0" name=""/>
        <dsp:cNvSpPr/>
      </dsp:nvSpPr>
      <dsp:spPr>
        <a:xfrm>
          <a:off x="394177" y="3551408"/>
          <a:ext cx="716685" cy="716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5B24F-5AD0-4D88-93EA-AEF0334E3882}">
      <dsp:nvSpPr>
        <dsp:cNvPr id="0" name=""/>
        <dsp:cNvSpPr/>
      </dsp:nvSpPr>
      <dsp:spPr>
        <a:xfrm>
          <a:off x="1505039" y="3258218"/>
          <a:ext cx="3722280" cy="130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8" tIns="137908" rIns="137908" bIns="1379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also has an aggregate of Authors</a:t>
          </a:r>
        </a:p>
      </dsp:txBody>
      <dsp:txXfrm>
        <a:off x="1505039" y="3258218"/>
        <a:ext cx="3722280" cy="1303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96570-01C6-42E3-A95A-2267EB9602C1}">
      <dsp:nvSpPr>
        <dsp:cNvPr id="0" name=""/>
        <dsp:cNvSpPr/>
      </dsp:nvSpPr>
      <dsp:spPr>
        <a:xfrm>
          <a:off x="0" y="669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810D9-F08F-4629-9AF7-0AE275D541EA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AD36-98CA-48F4-B0B0-2B33E0D96DF8}">
      <dsp:nvSpPr>
        <dsp:cNvPr id="0" name=""/>
        <dsp:cNvSpPr/>
      </dsp:nvSpPr>
      <dsp:spPr>
        <a:xfrm>
          <a:off x="1810069" y="669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Cron Jobs: These are some periodic jobs that does altering, archival and emailing of promotions</a:t>
          </a:r>
        </a:p>
      </dsp:txBody>
      <dsp:txXfrm>
        <a:off x="1810069" y="669"/>
        <a:ext cx="4285930" cy="1567160"/>
      </dsp:txXfrm>
    </dsp:sp>
    <dsp:sp modelId="{69657325-97B6-4DF9-9F46-E5EC45CBF07C}">
      <dsp:nvSpPr>
        <dsp:cNvPr id="0" name=""/>
        <dsp:cNvSpPr/>
      </dsp:nvSpPr>
      <dsp:spPr>
        <a:xfrm>
          <a:off x="0" y="1959619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E24F-89D1-4F34-AC20-9965B6066411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C8B18-ACE2-4642-A9D3-309ACB2D0CD0}">
      <dsp:nvSpPr>
        <dsp:cNvPr id="0" name=""/>
        <dsp:cNvSpPr/>
      </dsp:nvSpPr>
      <dsp:spPr>
        <a:xfrm>
          <a:off x="1810069" y="1959619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Anti-corruption Layer: - This is a technical piece for de-composing monoliths to micro services</a:t>
          </a:r>
        </a:p>
      </dsp:txBody>
      <dsp:txXfrm>
        <a:off x="1810069" y="1959619"/>
        <a:ext cx="4285930" cy="1567160"/>
      </dsp:txXfrm>
    </dsp:sp>
    <dsp:sp modelId="{1C327CCF-7FAA-4E41-8656-DD644A153000}">
      <dsp:nvSpPr>
        <dsp:cNvPr id="0" name=""/>
        <dsp:cNvSpPr/>
      </dsp:nvSpPr>
      <dsp:spPr>
        <a:xfrm>
          <a:off x="0" y="3918570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BA0DE-18A1-45D9-B309-FE11EDA7213C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908A-57BF-4101-8A38-5D68A14B2800}">
      <dsp:nvSpPr>
        <dsp:cNvPr id="0" name=""/>
        <dsp:cNvSpPr/>
      </dsp:nvSpPr>
      <dsp:spPr>
        <a:xfrm>
          <a:off x="1810069" y="3918570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 driven components: - In order make the architecture scalable event driven architecture will be implemented</a:t>
          </a:r>
        </a:p>
      </dsp:txBody>
      <dsp:txXfrm>
        <a:off x="1810069" y="3918570"/>
        <a:ext cx="4285930" cy="1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4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51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4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59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FE42E8-8B57-452D-A122-4DCE9AC771EF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en/view-image.php?image=265913&amp;picture=feedback-satisfaction-employee" TargetMode="Externa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flickr.com/photos/jobsdbmalaysia/279809653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flickr.com/photos/jobsdbmalaysia/2798096539" TargetMode="Externa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DDD-Solution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D3CBE-F811-5D29-FEAC-C2A280F8E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53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6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31530" y="765603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User rating bound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1730010"/>
            <a:ext cx="5390019" cy="444218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rating as 0 to many compositions’ relationship with books</a:t>
            </a:r>
          </a:p>
          <a:p>
            <a:pPr lvl="0"/>
            <a:r>
              <a:rPr lang="en-US" dirty="0"/>
              <a:t>In case the user rates the book more than once, the latest rating will be considered</a:t>
            </a:r>
          </a:p>
          <a:p>
            <a:pPr lvl="0"/>
            <a:r>
              <a:rPr lang="en-US" dirty="0"/>
              <a:t>To provide the layout of end point and parameters the swagger.json is attached to here with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08DAE-B7E8-145C-B349-CAABDFEA3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1256"/>
              </p:ext>
            </p:extLst>
          </p:nvPr>
        </p:nvGraphicFramePr>
        <p:xfrm>
          <a:off x="6304419" y="2658147"/>
          <a:ext cx="5561760" cy="2635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880">
                  <a:extLst>
                    <a:ext uri="{9D8B030D-6E8A-4147-A177-3AD203B41FA5}">
                      <a16:colId xmlns:a16="http://schemas.microsoft.com/office/drawing/2014/main" val="2008457260"/>
                    </a:ext>
                  </a:extLst>
                </a:gridCol>
                <a:gridCol w="2780880">
                  <a:extLst>
                    <a:ext uri="{9D8B030D-6E8A-4147-A177-3AD203B41FA5}">
                      <a16:colId xmlns:a16="http://schemas.microsoft.com/office/drawing/2014/main" val="92127278"/>
                    </a:ext>
                  </a:extLst>
                </a:gridCol>
              </a:tblGrid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point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functionality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341794"/>
                  </a:ext>
                </a:extLst>
              </a:tr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GetAllRatings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Ratings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905430"/>
                  </a:ext>
                </a:extLst>
              </a:tr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 the rating by user and ISBN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725986"/>
                  </a:ext>
                </a:extLst>
              </a:tr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RateBook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Rate a book by ISBN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77453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FED36C3-B0D4-306E-8CEA-E50BE648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34842" y="6251574"/>
            <a:ext cx="221327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B0D674-2454-EC9C-4225-FBD1A26A2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41442"/>
              </p:ext>
            </p:extLst>
          </p:nvPr>
        </p:nvGraphicFramePr>
        <p:xfrm>
          <a:off x="2532993" y="5606473"/>
          <a:ext cx="4179743" cy="96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84435" imgH="526962" progId="Package">
                  <p:embed/>
                </p:oleObj>
              </mc:Choice>
              <mc:Fallback>
                <p:oleObj name="Packager Shell Object" showAsIcon="1" r:id="rId2" imgW="984435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993" y="5606473"/>
                        <a:ext cx="4179743" cy="96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hand pointing at a five star rating&#10;&#10;Description automatically generated">
            <a:extLst>
              <a:ext uri="{FF2B5EF4-FFF2-40B4-BE49-F238E27FC236}">
                <a16:creationId xmlns:a16="http://schemas.microsoft.com/office/drawing/2014/main" id="{BCFE4E7A-C566-1F2D-99FE-2020F2C2F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39255" y="0"/>
            <a:ext cx="6862205" cy="19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Payment gateway integration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payment gateway integration is an important part of the problem domain</a:t>
            </a:r>
          </a:p>
          <a:p>
            <a:pPr lvl="0"/>
            <a:r>
              <a:rPr lang="en-US" dirty="0"/>
              <a:t>It helps to process the payment and returns whether the payment was successful or not</a:t>
            </a:r>
          </a:p>
          <a:p>
            <a:pPr lvl="0"/>
            <a:r>
              <a:rPr lang="en-US" dirty="0"/>
              <a:t>Though it has important functionality, it is a supporting domain and can be integrated with SaaS platforms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038D85C8-8A36-5432-9A16-8CB462859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8" r="29801" b="-2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registration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 has an association relationship with the authentication service</a:t>
            </a:r>
          </a:p>
          <a:p>
            <a:pPr lvl="0"/>
            <a:r>
              <a:rPr lang="en-US" dirty="0"/>
              <a:t>The claim provides the user first name, last name, mobile, email address</a:t>
            </a:r>
          </a:p>
          <a:p>
            <a:pPr lvl="0"/>
            <a:r>
              <a:rPr lang="en-US" dirty="0"/>
              <a:t>Additional information captured is used to drive user specific targeted campaigns or user group targeted campaigns like discounts and suggestions based on age group</a:t>
            </a: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9181671F-FC07-533F-B60A-593578AD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3381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0489" y="0"/>
            <a:ext cx="7042631" cy="177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Registration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0" y="2390552"/>
            <a:ext cx="4053840" cy="4132168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r>
              <a:rPr lang="en-US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This is a single bounded context and has a simple uses association relationship with authentication</a:t>
            </a: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5F2D4917-6B99-C6FC-5116-21BB0352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30" y="2291080"/>
            <a:ext cx="7537450" cy="4434840"/>
          </a:xfrm>
          <a:prstGeom prst="rect">
            <a:avLst/>
          </a:prstGeom>
        </p:spPr>
      </p:pic>
      <p:pic>
        <p:nvPicPr>
          <p:cNvPr id="7" name="Picture 6" descr="A group of people standing in front of a registration desk&#10;&#10;Description automatically generated">
            <a:extLst>
              <a:ext uri="{FF2B5EF4-FFF2-40B4-BE49-F238E27FC236}">
                <a16:creationId xmlns:a16="http://schemas.microsoft.com/office/drawing/2014/main" id="{6B70BAF6-0391-9BE1-670E-8320A6D7D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9500" y="-20272"/>
            <a:ext cx="4762500" cy="1910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E7AA0-3AFA-D209-F7D3-2F080DEB8CE1}"/>
              </a:ext>
            </a:extLst>
          </p:cNvPr>
          <p:cNvSpPr txBox="1"/>
          <p:nvPr/>
        </p:nvSpPr>
        <p:spPr>
          <a:xfrm>
            <a:off x="3714750" y="521493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jobsdbmalaysia/279809653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39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20271"/>
            <a:ext cx="7429500" cy="1857582"/>
          </a:xfrm>
        </p:spPr>
        <p:txBody>
          <a:bodyPr>
            <a:normAutofit/>
          </a:bodyPr>
          <a:lstStyle/>
          <a:p>
            <a:pPr algn="ctr"/>
            <a:r>
              <a:rPr lang="en-US" sz="3100" cap="all" spc="300" dirty="0" err="1">
                <a:solidFill>
                  <a:schemeClr val="tx2"/>
                </a:solidFill>
              </a:rPr>
              <a:t>MIcroservices</a:t>
            </a:r>
            <a:r>
              <a:rPr lang="en-US" sz="3100" cap="all" spc="300" dirty="0">
                <a:solidFill>
                  <a:schemeClr val="tx2"/>
                </a:solidFill>
              </a:rPr>
              <a:t> User registration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E95D92-230C-76B6-8650-CE1A750E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22170"/>
              </p:ext>
            </p:extLst>
          </p:nvPr>
        </p:nvGraphicFramePr>
        <p:xfrm>
          <a:off x="494689" y="2631736"/>
          <a:ext cx="6096000" cy="4057135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{9D7B26C5-4107-4FEC-AEDC-1716B250A1EF}</a:tableStyleId>
              </a:tblPr>
              <a:tblGrid>
                <a:gridCol w="2765029">
                  <a:extLst>
                    <a:ext uri="{9D8B030D-6E8A-4147-A177-3AD203B41FA5}">
                      <a16:colId xmlns:a16="http://schemas.microsoft.com/office/drawing/2014/main" val="620410412"/>
                    </a:ext>
                  </a:extLst>
                </a:gridCol>
                <a:gridCol w="3330971">
                  <a:extLst>
                    <a:ext uri="{9D8B030D-6E8A-4147-A177-3AD203B41FA5}">
                      <a16:colId xmlns:a16="http://schemas.microsoft.com/office/drawing/2014/main" val="2968178758"/>
                    </a:ext>
                  </a:extLst>
                </a:gridCol>
              </a:tblGrid>
              <a:tr h="786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US" sz="3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functionality</a:t>
                      </a:r>
                      <a:endParaRPr lang="en-US" sz="3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83221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GetAllUsers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Get All users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41732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GetUserByID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Get all users by id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1705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AddUser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Add User Id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28820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EditUser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Edit user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15410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DeleteUser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Delete the user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55539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91DA27B1-5B4A-8222-E37E-36E5E0CE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2" y="5020690"/>
            <a:ext cx="172880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6B6137D-E805-F3EA-A95B-B1A0AA5D1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494691"/>
              </p:ext>
            </p:extLst>
          </p:nvPr>
        </p:nvGraphicFramePr>
        <p:xfrm>
          <a:off x="7943852" y="3944044"/>
          <a:ext cx="2145215" cy="80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09774" imgH="526962" progId="Package">
                  <p:embed/>
                </p:oleObj>
              </mc:Choice>
              <mc:Fallback>
                <p:oleObj name="Packager Shell Object" showAsIcon="1" r:id="rId2" imgW="1409774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2" y="3944044"/>
                        <a:ext cx="2145215" cy="802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group of people standing in front of a registration desk&#10;&#10;Description automatically generated">
            <a:extLst>
              <a:ext uri="{FF2B5EF4-FFF2-40B4-BE49-F238E27FC236}">
                <a16:creationId xmlns:a16="http://schemas.microsoft.com/office/drawing/2014/main" id="{4389712B-A394-181F-E33F-8FE10991A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29500" y="-20272"/>
            <a:ext cx="4762500" cy="191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BD63E6-B841-D645-6E4E-20EB6A874F2D}"/>
              </a:ext>
            </a:extLst>
          </p:cNvPr>
          <p:cNvSpPr txBox="1"/>
          <p:nvPr/>
        </p:nvSpPr>
        <p:spPr>
          <a:xfrm>
            <a:off x="3714750" y="521493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flickr.com/photos/jobsdbmalaysia/279809653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265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 need to store/ manage passwords</a:t>
            </a:r>
          </a:p>
          <a:p>
            <a:pPr lvl="0"/>
            <a:r>
              <a:rPr lang="en-US" dirty="0"/>
              <a:t>Support for Multifactor authentication</a:t>
            </a:r>
          </a:p>
          <a:p>
            <a:pPr lvl="0"/>
            <a:r>
              <a:rPr lang="en-US" dirty="0"/>
              <a:t>Sign in using various domains like Google, Facebook, and live id</a:t>
            </a:r>
          </a:p>
          <a:p>
            <a:pPr lvl="0"/>
            <a:r>
              <a:rPr lang="en-US" dirty="0"/>
              <a:t>Single sign on using claim-based authentication in case of Microservice based distributed architecture</a:t>
            </a:r>
          </a:p>
          <a:p>
            <a:pPr lvl="0"/>
            <a:r>
              <a:rPr lang="en-US" dirty="0"/>
              <a:t>Expiration based authentication tickets</a:t>
            </a:r>
          </a:p>
        </p:txBody>
      </p:sp>
      <p:pic>
        <p:nvPicPr>
          <p:cNvPr id="6" name="Picture 5" descr="Blue scheduled pillbox">
            <a:extLst>
              <a:ext uri="{FF2B5EF4-FFF2-40B4-BE49-F238E27FC236}">
                <a16:creationId xmlns:a16="http://schemas.microsoft.com/office/drawing/2014/main" id="{0712C4A7-3907-E028-E023-96F242111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2" r="39662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 Notification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 notification is one of the desired functionalities in this problem domain</a:t>
            </a:r>
          </a:p>
          <a:p>
            <a:pPr lvl="0"/>
            <a:r>
              <a:rPr lang="en-US" dirty="0"/>
              <a:t>The ideal way to do this feature is to integrate with existing services provided by the hyper scalers like AWS or Azure</a:t>
            </a:r>
          </a:p>
          <a:p>
            <a:pPr lvl="0"/>
            <a:r>
              <a:rPr lang="en-US" dirty="0"/>
              <a:t>The best way to achieve this is to Use the AWS SNS service Available out-of-the-box</a:t>
            </a:r>
          </a:p>
        </p:txBody>
      </p:sp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929D2DA5-1AE9-B1E5-D1EA-7C342F963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r="26224" b="1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notification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Web notifications refers to those notifications that are sent via e-mail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This could be anything like confirming your e-mail or it could be something like a promotion for books or it could be something related to the items pending in the shopping cart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best way to do this is to integrate with an AWS e-mail service which is provided out-of-the-box in AWS</a:t>
            </a:r>
          </a:p>
        </p:txBody>
      </p:sp>
      <p:pic>
        <p:nvPicPr>
          <p:cNvPr id="6" name="Picture 5" descr="Shopping cart with boxes">
            <a:extLst>
              <a:ext uri="{FF2B5EF4-FFF2-40B4-BE49-F238E27FC236}">
                <a16:creationId xmlns:a16="http://schemas.microsoft.com/office/drawing/2014/main" id="{5FE687B4-9D6F-A514-BD2F-ED3681ED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4" r="22599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 Analytics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Log Analytics is a generic domain</a:t>
            </a:r>
          </a:p>
          <a:p>
            <a:pPr lvl="0"/>
            <a:r>
              <a:rPr lang="en-US" dirty="0"/>
              <a:t>It is used to analyze the logs emitted by the applications of various microservices</a:t>
            </a:r>
          </a:p>
          <a:p>
            <a:pPr lvl="0"/>
            <a:r>
              <a:rPr lang="en-US" dirty="0"/>
              <a:t>Alerts are added to inform the support staff in case of critical events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64D1C8D-A339-BC1D-8062-F63C6A45C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8" r="20016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7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Pushtaka Application</a:t>
            </a:r>
            <a:endParaRPr lang="en-US" sz="30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2361" y="2065289"/>
            <a:ext cx="4390280" cy="4792711"/>
          </a:xfrm>
        </p:spPr>
        <p:txBody>
          <a:bodyPr>
            <a:normAutofit/>
          </a:bodyPr>
          <a:lstStyle/>
          <a:p>
            <a:pPr lvl="0"/>
            <a:r>
              <a:rPr lang="en-US"/>
              <a:t>The Pustaka application is a sub domain that is a core domain that needs to be built</a:t>
            </a:r>
          </a:p>
          <a:p>
            <a:pPr lvl="0"/>
            <a:r>
              <a:rPr lang="en-US"/>
              <a:t>The overall bounded context is depicted in the diagram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7F499F-311B-63A9-A95A-618DE908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1" y="1879288"/>
            <a:ext cx="7071359" cy="4846632"/>
          </a:xfrm>
          <a:prstGeom prst="rect">
            <a:avLst/>
          </a:prstGeom>
        </p:spPr>
      </p:pic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1AC42FF3-7CAD-CAA1-B6C6-8A8546ECB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93" r="26026" b="4"/>
          <a:stretch/>
        </p:blipFill>
        <p:spPr>
          <a:xfrm>
            <a:off x="8087710" y="-39282"/>
            <a:ext cx="4104290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Domain – The problem to solve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Item catalogue – list of books and audio eBooks and audio books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Payment gateway integration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User registration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Authentication using user id and password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App notification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Web notification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Log Analytics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Pustaka Mobile application reader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Shopping cart</a:t>
            </a:r>
          </a:p>
        </p:txBody>
      </p: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9E318BD7-4211-185C-0CBF-033E6CA48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1" r="42486" b="-2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Reader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Metaphor for reading/hearing the book</a:t>
            </a:r>
          </a:p>
          <a:p>
            <a:pPr lvl="0"/>
            <a:r>
              <a:rPr lang="en-US" dirty="0"/>
              <a:t>Adding comment to pages or gearing position</a:t>
            </a:r>
          </a:p>
          <a:p>
            <a:pPr lvl="0"/>
            <a:r>
              <a:rPr lang="en-US" dirty="0"/>
              <a:t>Auto bookmark</a:t>
            </a:r>
          </a:p>
          <a:p>
            <a:pPr lvl="0"/>
            <a:r>
              <a:rPr lang="en-US" dirty="0"/>
              <a:t>Add bookmarks by users</a:t>
            </a:r>
          </a:p>
          <a:p>
            <a:pPr lvl="0"/>
            <a:r>
              <a:rPr lang="en-US" dirty="0"/>
              <a:t>Managing highlights in eBook</a:t>
            </a:r>
          </a:p>
          <a:p>
            <a:pPr lvl="0"/>
            <a:r>
              <a:rPr lang="en-US" dirty="0"/>
              <a:t>Can be implemented using standard </a:t>
            </a:r>
            <a:r>
              <a:rPr lang="en-US" dirty="0" err="1"/>
              <a:t>Blazor</a:t>
            </a:r>
            <a:r>
              <a:rPr lang="en-US" dirty="0"/>
              <a:t> components</a:t>
            </a:r>
          </a:p>
        </p:txBody>
      </p:sp>
      <p:pic>
        <p:nvPicPr>
          <p:cNvPr id="6" name="Picture 5" descr="Stack of files">
            <a:extLst>
              <a:ext uri="{FF2B5EF4-FFF2-40B4-BE49-F238E27FC236}">
                <a16:creationId xmlns:a16="http://schemas.microsoft.com/office/drawing/2014/main" id="{874571CA-DE05-26E1-B71A-A143398C2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3" r="26026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Library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4280" y="205513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After the user purchases the books, a copy of the book is stored in Blob storage under the user directory</a:t>
            </a:r>
          </a:p>
          <a:p>
            <a:pPr lvl="0"/>
            <a:r>
              <a:rPr lang="en-US" dirty="0"/>
              <a:t>When the users use the Pustaka reader, the list of books bought by the user is shown</a:t>
            </a:r>
          </a:p>
          <a:p>
            <a:pPr lvl="0"/>
            <a:r>
              <a:rPr lang="en-US" dirty="0"/>
              <a:t>This URI is used by the reader to stream the audio or PDF reader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BBD535D-5CD6-CE2C-286D-CBD095C5FAD8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Library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18A5F-8695-15A2-96D3-E1BB83D0D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56290"/>
              </p:ext>
            </p:extLst>
          </p:nvPr>
        </p:nvGraphicFramePr>
        <p:xfrm>
          <a:off x="6096000" y="3109441"/>
          <a:ext cx="5852160" cy="2385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1876003382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333364413"/>
                    </a:ext>
                  </a:extLst>
                </a:gridCol>
              </a:tblGrid>
              <a:tr h="42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70306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GetAllPurchasedBooks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purchased 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182794"/>
                  </a:ext>
                </a:extLst>
              </a:tr>
              <a:tr h="8792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GetBookURI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the book URI based on ISBN id. Used by reader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546959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AddToLibrary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 books to library. Called by shopping cart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575629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CBC0FC-5B6C-BE11-B583-304A40791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545113"/>
              </p:ext>
            </p:extLst>
          </p:nvPr>
        </p:nvGraphicFramePr>
        <p:xfrm>
          <a:off x="7159624" y="5495056"/>
          <a:ext cx="1994535" cy="132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4320" imgH="481320" progId="Package">
                  <p:embed/>
                </p:oleObj>
              </mc:Choice>
              <mc:Fallback>
                <p:oleObj name="Packager Shell Object" showAsIcon="1" r:id="rId2" imgW="724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9624" y="5495056"/>
                        <a:ext cx="1994535" cy="132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7F641A42-D543-55CB-5CEB-59024E2A3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3" r="26026" b="4"/>
          <a:stretch/>
        </p:blipFill>
        <p:spPr>
          <a:xfrm>
            <a:off x="7446578" y="-39282"/>
            <a:ext cx="4745421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Annotation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61937" y="2196898"/>
            <a:ext cx="4775823" cy="4488382"/>
          </a:xfrm>
        </p:spPr>
        <p:txBody>
          <a:bodyPr>
            <a:normAutofit fontScale="92500"/>
          </a:bodyPr>
          <a:lstStyle/>
          <a:p>
            <a:pPr lvl="0"/>
            <a:r>
              <a:rPr lang="en-US" sz="2200" dirty="0"/>
              <a:t>Users when reading or hearing the book will write comments, perform highlights or book mark a page or audio segment</a:t>
            </a:r>
          </a:p>
          <a:p>
            <a:pPr lvl="0"/>
            <a:r>
              <a:rPr lang="en-US" sz="2200" dirty="0"/>
              <a:t>Apart from that there should be the option for users to resume reading or hearing from where they left</a:t>
            </a:r>
          </a:p>
          <a:p>
            <a:pPr lvl="0"/>
            <a:r>
              <a:rPr lang="en-US" sz="2200" dirty="0"/>
              <a:t>The Reader will be using this service to persist these aspects and load them on page-to-page basis in case of eBook or in case of audio stream load it at start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DBA8DC6-A629-0B0E-137A-693CDBA80512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Annotation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FC71B4-963A-3190-A66D-D41B3664B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23679"/>
              </p:ext>
            </p:extLst>
          </p:nvPr>
        </p:nvGraphicFramePr>
        <p:xfrm>
          <a:off x="5957251" y="3109441"/>
          <a:ext cx="6072812" cy="2822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406">
                  <a:extLst>
                    <a:ext uri="{9D8B030D-6E8A-4147-A177-3AD203B41FA5}">
                      <a16:colId xmlns:a16="http://schemas.microsoft.com/office/drawing/2014/main" val="606476144"/>
                    </a:ext>
                  </a:extLst>
                </a:gridCol>
                <a:gridCol w="3036406">
                  <a:extLst>
                    <a:ext uri="{9D8B030D-6E8A-4147-A177-3AD203B41FA5}">
                      <a16:colId xmlns:a16="http://schemas.microsoft.com/office/drawing/2014/main" val="2262932639"/>
                    </a:ext>
                  </a:extLst>
                </a:gridCol>
              </a:tblGrid>
              <a:tr h="337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439205"/>
                  </a:ext>
                </a:extLst>
              </a:tr>
              <a:tr h="773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GetAnnotationByBookId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the annotation for books. Mostly for use by Audio books.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455907"/>
                  </a:ext>
                </a:extLst>
              </a:tr>
              <a:tr h="50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GetAnnotationByBookPage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 wise book annotations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86960"/>
                  </a:ext>
                </a:extLst>
              </a:tr>
              <a:tr h="50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UpsertAnnotation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Insert or update annotations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46672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DeleteAnnotation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 annotation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256425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555920-9EA0-C21D-24FF-DBBFAA569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61491"/>
              </p:ext>
            </p:extLst>
          </p:nvPr>
        </p:nvGraphicFramePr>
        <p:xfrm>
          <a:off x="8124824" y="6064995"/>
          <a:ext cx="1537335" cy="102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4320" imgH="481320" progId="Package">
                  <p:embed/>
                </p:oleObj>
              </mc:Choice>
              <mc:Fallback>
                <p:oleObj name="Packager Shell Object" showAsIcon="1" r:id="rId2" imgW="724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4824" y="6064995"/>
                        <a:ext cx="1537335" cy="102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C3235356-B41E-C52B-06E0-45A48C64B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3" r="26026" b="4"/>
          <a:stretch/>
        </p:blipFill>
        <p:spPr>
          <a:xfrm>
            <a:off x="-1" y="-11714"/>
            <a:ext cx="5202621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06560" y="642104"/>
            <a:ext cx="5993142" cy="74340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Reader preferences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07635" y="2298499"/>
            <a:ext cx="3572540" cy="35468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is a core domain that needs to be solved</a:t>
            </a:r>
          </a:p>
          <a:p>
            <a:pPr lvl="0"/>
            <a:r>
              <a:rPr lang="en-US" dirty="0"/>
              <a:t>These are certain preferences used by the reader</a:t>
            </a:r>
          </a:p>
          <a:p>
            <a:pPr lvl="0"/>
            <a:r>
              <a:rPr lang="en-US" dirty="0"/>
              <a:t>The preferences include setting like Night mode etc.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B4D89C3-A0D1-8409-E9CC-6030F7B9094A}"/>
              </a:ext>
            </a:extLst>
          </p:cNvPr>
          <p:cNvSpPr txBox="1">
            <a:spLocks/>
          </p:cNvSpPr>
          <p:nvPr/>
        </p:nvSpPr>
        <p:spPr>
          <a:xfrm>
            <a:off x="5348069" y="1971521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Reader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1BB82B-A75F-4D51-8412-BAA883C0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6363"/>
              </p:ext>
            </p:extLst>
          </p:nvPr>
        </p:nvGraphicFramePr>
        <p:xfrm>
          <a:off x="4829908" y="3080126"/>
          <a:ext cx="7219852" cy="1912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9926">
                  <a:extLst>
                    <a:ext uri="{9D8B030D-6E8A-4147-A177-3AD203B41FA5}">
                      <a16:colId xmlns:a16="http://schemas.microsoft.com/office/drawing/2014/main" val="3491862628"/>
                    </a:ext>
                  </a:extLst>
                </a:gridCol>
                <a:gridCol w="3609926">
                  <a:extLst>
                    <a:ext uri="{9D8B030D-6E8A-4147-A177-3AD203B41FA5}">
                      <a16:colId xmlns:a16="http://schemas.microsoft.com/office/drawing/2014/main" val="742683029"/>
                    </a:ext>
                  </a:extLst>
                </a:gridCol>
              </a:tblGrid>
              <a:tr h="335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089473"/>
                  </a:ext>
                </a:extLst>
              </a:tr>
              <a:tr h="105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preferences for reader. In special preferences is found then default preferences is returned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130981"/>
                  </a:ext>
                </a:extLst>
              </a:tr>
              <a:tr h="335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the preference by user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420973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ED1F836-CEB2-1F2D-A443-A7E81B5D2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46487"/>
              </p:ext>
            </p:extLst>
          </p:nvPr>
        </p:nvGraphicFramePr>
        <p:xfrm>
          <a:off x="7587927" y="5604798"/>
          <a:ext cx="723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4320" imgH="481320" progId="Package">
                  <p:embed/>
                </p:oleObj>
              </mc:Choice>
              <mc:Fallback>
                <p:oleObj name="Packager Shell Object" showAsIcon="1" r:id="rId2" imgW="724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7927" y="5604798"/>
                        <a:ext cx="723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BCA3C7E4-4148-5511-835C-43421D6CD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3" r="26026" b="4"/>
          <a:stretch/>
        </p:blipFill>
        <p:spPr>
          <a:xfrm>
            <a:off x="8087710" y="-39282"/>
            <a:ext cx="4104290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95700" y="718057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Shopping cart – Sub domain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82257" y="2156259"/>
            <a:ext cx="4326681" cy="345626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200" dirty="0"/>
              <a:t>The users can keep shopping for the books from the item catalogue</a:t>
            </a:r>
          </a:p>
          <a:p>
            <a:pPr lvl="0"/>
            <a:r>
              <a:rPr lang="en-US" sz="2200" dirty="0"/>
              <a:t>After the pricing is arrived on clicking the verify and pay, the shopping Kart domain re-directs to integrated Payment gateway which is an external generic domain</a:t>
            </a:r>
          </a:p>
          <a:p>
            <a:pPr lvl="0"/>
            <a:r>
              <a:rPr lang="en-US" sz="2200" dirty="0"/>
              <a:t>If the payment is successful, shopping kart invokes Library domain, that will get copies of the book that the user wanted and store them in S</a:t>
            </a:r>
          </a:p>
        </p:txBody>
      </p:sp>
      <p:pic>
        <p:nvPicPr>
          <p:cNvPr id="6" name="Picture 5" descr="Line of grocery carts">
            <a:extLst>
              <a:ext uri="{FF2B5EF4-FFF2-40B4-BE49-F238E27FC236}">
                <a16:creationId xmlns:a16="http://schemas.microsoft.com/office/drawing/2014/main" id="{5996BFB1-E90C-25B5-7210-4FC781770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26" r="17218" b="-3"/>
          <a:stretch/>
        </p:blipFill>
        <p:spPr>
          <a:xfrm>
            <a:off x="1" y="10"/>
            <a:ext cx="3390899" cy="2001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8C463-B99A-A522-01DE-B9D91F56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1" y="2001520"/>
            <a:ext cx="7204699" cy="47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8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07760" y="959278"/>
            <a:ext cx="5770880" cy="9925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Discount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304" y="2093896"/>
            <a:ext cx="4182385" cy="447506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There are multiple discount coupons the user has, and he will provide the code</a:t>
            </a:r>
          </a:p>
          <a:p>
            <a:pPr lvl="0"/>
            <a:r>
              <a:rPr lang="en-US" dirty="0"/>
              <a:t>The second is there could be goodwill discounts or special pricing for items present in the item catalogue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8D8E6E81-E15B-CB0D-80F9-292739E0F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2" r="21791" b="-5"/>
          <a:stretch/>
        </p:blipFill>
        <p:spPr>
          <a:xfrm>
            <a:off x="20" y="10"/>
            <a:ext cx="6095980" cy="195178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E3DED158-9A06-13F8-9309-55B795F38590}"/>
              </a:ext>
            </a:extLst>
          </p:cNvPr>
          <p:cNvSpPr txBox="1">
            <a:spLocks/>
          </p:cNvSpPr>
          <p:nvPr/>
        </p:nvSpPr>
        <p:spPr>
          <a:xfrm>
            <a:off x="4714506" y="2080252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Discount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3AE4A-5FDD-3E09-4034-F4950550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22383"/>
              </p:ext>
            </p:extLst>
          </p:nvPr>
        </p:nvGraphicFramePr>
        <p:xfrm>
          <a:off x="4130566" y="3220428"/>
          <a:ext cx="7776954" cy="2184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77">
                  <a:extLst>
                    <a:ext uri="{9D8B030D-6E8A-4147-A177-3AD203B41FA5}">
                      <a16:colId xmlns:a16="http://schemas.microsoft.com/office/drawing/2014/main" val="2287153530"/>
                    </a:ext>
                  </a:extLst>
                </a:gridCol>
                <a:gridCol w="3888477">
                  <a:extLst>
                    <a:ext uri="{9D8B030D-6E8A-4147-A177-3AD203B41FA5}">
                      <a16:colId xmlns:a16="http://schemas.microsoft.com/office/drawing/2014/main" val="3448769461"/>
                    </a:ext>
                  </a:extLst>
                </a:gridCol>
              </a:tblGrid>
              <a:tr h="268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 point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178130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GetByBook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Gets specific discount by book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133661"/>
                  </a:ext>
                </a:extLst>
              </a:tr>
              <a:tr h="5551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GetByUser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Gets the discount at user level for loyally points or surprise offer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153566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GetByPurchase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 user by items in the cart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784394"/>
                  </a:ext>
                </a:extLst>
              </a:tr>
              <a:tr h="2885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 a discount coupon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588145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Delete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Deletes the discount 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942613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Edit discount 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78093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FFF04DC-AA32-0FD6-8927-3346F8700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86446"/>
              </p:ext>
            </p:extLst>
          </p:nvPr>
        </p:nvGraphicFramePr>
        <p:xfrm>
          <a:off x="6694973" y="5541759"/>
          <a:ext cx="2480680" cy="113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54440" imgH="481320" progId="Package">
                  <p:embed/>
                </p:oleObj>
              </mc:Choice>
              <mc:Fallback>
                <p:oleObj name="Packager Shell Object" showAsIcon="1" r:id="rId3" imgW="10544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4973" y="5541759"/>
                        <a:ext cx="2480680" cy="113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20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19520" y="187327"/>
            <a:ext cx="5527040" cy="9925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Shopping cart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475" y="2207059"/>
            <a:ext cx="3572540" cy="354680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Shopping cart is a core bounded context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As when the user browses the item catalogue, they would need to add the item to shopping cart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In this process the final price by updating the discount has arrived at</a:t>
            </a:r>
          </a:p>
        </p:txBody>
      </p:sp>
      <p:pic>
        <p:nvPicPr>
          <p:cNvPr id="6" name="Picture 5" descr="Line of grocery carts">
            <a:extLst>
              <a:ext uri="{FF2B5EF4-FFF2-40B4-BE49-F238E27FC236}">
                <a16:creationId xmlns:a16="http://schemas.microsoft.com/office/drawing/2014/main" id="{62E81BD4-B2ED-8DAF-6215-BF41CAAC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0" r="4073" b="-3"/>
          <a:stretch/>
        </p:blipFill>
        <p:spPr>
          <a:xfrm>
            <a:off x="20" y="10"/>
            <a:ext cx="6095980" cy="18389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74C0E3-AA38-A12F-1A5F-2D7E191B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32996"/>
              </p:ext>
            </p:extLst>
          </p:nvPr>
        </p:nvGraphicFramePr>
        <p:xfrm>
          <a:off x="4508653" y="1951790"/>
          <a:ext cx="7626668" cy="3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3334">
                  <a:extLst>
                    <a:ext uri="{9D8B030D-6E8A-4147-A177-3AD203B41FA5}">
                      <a16:colId xmlns:a16="http://schemas.microsoft.com/office/drawing/2014/main" val="3911446043"/>
                    </a:ext>
                  </a:extLst>
                </a:gridCol>
                <a:gridCol w="3813334">
                  <a:extLst>
                    <a:ext uri="{9D8B030D-6E8A-4147-A177-3AD203B41FA5}">
                      <a16:colId xmlns:a16="http://schemas.microsoft.com/office/drawing/2014/main" val="1387079264"/>
                    </a:ext>
                  </a:extLst>
                </a:gridCol>
              </a:tblGrid>
              <a:tr h="292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78786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GetByUserId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the shopping cart for a user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484256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AddItems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 Item to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91441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GetByPurchase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items in the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391886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EditCart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Modify items in 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990777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RemoveItem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 single item from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3847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EmptyCart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 all items from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482213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FinalPrice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Computes the final 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726758"/>
                  </a:ext>
                </a:extLst>
              </a:tr>
              <a:tr h="545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DoPayment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Invokes the payment gateway and receive response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833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AddToLibrary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 items to library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0684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0AFAD1E-25FE-8EE2-9259-8DB3FFF7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744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6DAC5F7-8EF6-94B0-7E2E-3265B3540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47798"/>
              </p:ext>
            </p:extLst>
          </p:nvPr>
        </p:nvGraphicFramePr>
        <p:xfrm>
          <a:off x="6096000" y="5632016"/>
          <a:ext cx="2570480" cy="117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155675" imgH="526962" progId="Package">
                  <p:embed/>
                </p:oleObj>
              </mc:Choice>
              <mc:Fallback>
                <p:oleObj name="Packager Shell Object" showAsIcon="1" r:id="rId3" imgW="1155675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2016"/>
                        <a:ext cx="2570480" cy="1172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81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315460" y="81036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Favorites Sub domain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0" y="1879289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Favorites is another core domain that needs to be handled</a:t>
            </a:r>
          </a:p>
          <a:p>
            <a:pPr lvl="0"/>
            <a:r>
              <a:rPr lang="en-US" dirty="0"/>
              <a:t>Users sometimes “express interest” over some books without buying it</a:t>
            </a:r>
          </a:p>
          <a:p>
            <a:pPr lvl="0"/>
            <a:r>
              <a:rPr lang="en-US" dirty="0"/>
              <a:t>Whenever there is a new release in that book/upgrade or sale these are communicated to users continuously</a:t>
            </a:r>
          </a:p>
        </p:txBody>
      </p:sp>
      <p:pic>
        <p:nvPicPr>
          <p:cNvPr id="6" name="Picture 5" descr="Books on a table">
            <a:extLst>
              <a:ext uri="{FF2B5EF4-FFF2-40B4-BE49-F238E27FC236}">
                <a16:creationId xmlns:a16="http://schemas.microsoft.com/office/drawing/2014/main" id="{252A57A5-CEE4-2F8D-8E83-D5EFDE9DE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9" r="15595" b="-3"/>
          <a:stretch/>
        </p:blipFill>
        <p:spPr>
          <a:xfrm>
            <a:off x="0" y="0"/>
            <a:ext cx="4216400" cy="1879289"/>
          </a:xfrm>
          <a:prstGeom prst="rect">
            <a:avLst/>
          </a:prstGeom>
        </p:spPr>
      </p:pic>
      <p:pic>
        <p:nvPicPr>
          <p:cNvPr id="4" name="Picture 3" descr="A diagram of a computer">
            <a:extLst>
              <a:ext uri="{FF2B5EF4-FFF2-40B4-BE49-F238E27FC236}">
                <a16:creationId xmlns:a16="http://schemas.microsoft.com/office/drawing/2014/main" id="{C532BC66-F683-0DE0-A3AC-0C0F6156B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33" y="1904533"/>
            <a:ext cx="5944767" cy="49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Favorites Bound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0818" y="1879290"/>
            <a:ext cx="5553238" cy="333384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Favorites itself is a self-contained bounded context</a:t>
            </a:r>
          </a:p>
          <a:p>
            <a:pPr lvl="0"/>
            <a:r>
              <a:rPr lang="en-US" dirty="0"/>
              <a:t>The input for the preferences comes from the item catalogue</a:t>
            </a:r>
          </a:p>
          <a:p>
            <a:pPr lvl="0"/>
            <a:r>
              <a:rPr lang="en-US" dirty="0"/>
              <a:t>To provide the layout of microservices the swagger json is provided below</a:t>
            </a:r>
          </a:p>
        </p:txBody>
      </p:sp>
      <p:pic>
        <p:nvPicPr>
          <p:cNvPr id="6" name="Picture 5" descr="Files">
            <a:extLst>
              <a:ext uri="{FF2B5EF4-FFF2-40B4-BE49-F238E27FC236}">
                <a16:creationId xmlns:a16="http://schemas.microsoft.com/office/drawing/2014/main" id="{0F6212D1-1160-F88C-B4F7-1A0CB238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8" r="42620" b="4"/>
          <a:stretch/>
        </p:blipFill>
        <p:spPr>
          <a:xfrm>
            <a:off x="0" y="2809"/>
            <a:ext cx="3390899" cy="187927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ABE430-3A29-343B-4B3D-C3108BFC4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98878"/>
              </p:ext>
            </p:extLst>
          </p:nvPr>
        </p:nvGraphicFramePr>
        <p:xfrm>
          <a:off x="5734874" y="1921330"/>
          <a:ext cx="6366308" cy="316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3154">
                  <a:extLst>
                    <a:ext uri="{9D8B030D-6E8A-4147-A177-3AD203B41FA5}">
                      <a16:colId xmlns:a16="http://schemas.microsoft.com/office/drawing/2014/main" val="3056536326"/>
                    </a:ext>
                  </a:extLst>
                </a:gridCol>
                <a:gridCol w="3183154">
                  <a:extLst>
                    <a:ext uri="{9D8B030D-6E8A-4147-A177-3AD203B41FA5}">
                      <a16:colId xmlns:a16="http://schemas.microsoft.com/office/drawing/2014/main" val="1677674186"/>
                    </a:ext>
                  </a:extLst>
                </a:gridCol>
              </a:tblGrid>
              <a:tr h="4060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944803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GetByUserId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the favorite for a user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31978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GetByBookId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the favorites for a 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471189"/>
                  </a:ext>
                </a:extLst>
              </a:tr>
              <a:tr h="840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Entice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 a user and for a book send some targeted updates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516806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AddToFavorites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 a favorite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911592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RemoveItem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Removes from Favorite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8314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497AF19-DAAA-FB99-14E7-45F6A8AF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613" y="53885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1DFE5EE-A828-9DAB-31E9-2DE3A25B4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58858"/>
              </p:ext>
            </p:extLst>
          </p:nvPr>
        </p:nvGraphicFramePr>
        <p:xfrm>
          <a:off x="7735612" y="5388500"/>
          <a:ext cx="2743201" cy="136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57386" imgH="526962" progId="Package">
                  <p:embed/>
                </p:oleObj>
              </mc:Choice>
              <mc:Fallback>
                <p:oleObj name="Packager Shell Object" showAsIcon="1" r:id="rId3" imgW="857386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612" y="5388500"/>
                        <a:ext cx="2743201" cy="1369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97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>
                <a:solidFill>
                  <a:schemeClr val="bg2"/>
                </a:solidFill>
              </a:rPr>
              <a:t>NON-FUNCTIONAL sub domain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DF65CEB-CA17-F00E-8AA0-15C94B244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59147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700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Domain – The problem to solve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3612" y="2073599"/>
            <a:ext cx="5118965" cy="375411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Resume reading from where last left termed as “Auto bookmark.”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Resume hearing for audio books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Ability to store “user markings” like “comments and highlights” in the application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Need for handling burst load cost effectively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Author biography to be added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User rating displayed and allowed user to rate book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Email Reminder on pending shopping cart items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Interest expressed tracker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Multi factor authentication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480B64B1-49A1-3D71-E2C8-22926E1C1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8" r="20016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D7D1-3D28-DB0B-9F16-639D7F47C9CA}"/>
              </a:ext>
            </a:extLst>
          </p:cNvPr>
          <p:cNvSpPr txBox="1"/>
          <p:nvPr/>
        </p:nvSpPr>
        <p:spPr>
          <a:xfrm>
            <a:off x="1245438" y="1653925"/>
            <a:ext cx="440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Captured from event storming</a:t>
            </a:r>
          </a:p>
        </p:txBody>
      </p:sp>
    </p:spTree>
    <p:extLst>
      <p:ext uri="{BB962C8B-B14F-4D97-AF65-F5344CB8AC3E}">
        <p14:creationId xmlns:p14="http://schemas.microsoft.com/office/powerpoint/2010/main" val="85350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Repository Details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 documentation link:- DomainDrivenDesign/DDD-Solution.docx at main · VenkateshSrini/DomainDrivenDesign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DAB5B625-97BC-7E96-3668-76A9E5E49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8" r="29801" b="-2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white background&#10;&#10;Description automatically generated">
            <a:extLst>
              <a:ext uri="{FF2B5EF4-FFF2-40B4-BE49-F238E27FC236}">
                <a16:creationId xmlns:a16="http://schemas.microsoft.com/office/drawing/2014/main" id="{1814465D-8D39-0F8C-14AD-7FDC7ADE3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5" b="12063"/>
          <a:stretch/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57400" y="1387547"/>
            <a:ext cx="8115300" cy="2216266"/>
          </a:xfrm>
        </p:spPr>
        <p:txBody>
          <a:bodyPr>
            <a:normAutofit fontScale="90000"/>
          </a:bodyPr>
          <a:lstStyle/>
          <a:p>
            <a:r>
              <a:rPr lang="en-US"/>
              <a:t>ubiquitious Language – Glosarry for all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1226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FEE4C6-D838-6CC9-AD6D-9E9CE062B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8034"/>
              </p:ext>
            </p:extLst>
          </p:nvPr>
        </p:nvGraphicFramePr>
        <p:xfrm>
          <a:off x="89647" y="22411"/>
          <a:ext cx="12119489" cy="7406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605">
                  <a:extLst>
                    <a:ext uri="{9D8B030D-6E8A-4147-A177-3AD203B41FA5}">
                      <a16:colId xmlns:a16="http://schemas.microsoft.com/office/drawing/2014/main" val="1766599123"/>
                    </a:ext>
                  </a:extLst>
                </a:gridCol>
                <a:gridCol w="8742884">
                  <a:extLst>
                    <a:ext uri="{9D8B030D-6E8A-4147-A177-3AD203B41FA5}">
                      <a16:colId xmlns:a16="http://schemas.microsoft.com/office/drawing/2014/main" val="2323228940"/>
                    </a:ext>
                  </a:extLst>
                </a:gridCol>
              </a:tblGrid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Ubiquitous Terms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Explanation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543486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Catalogue of Items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These refers to audio book sand eBooks that can be purchased by the app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903297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Pustaka App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mobile app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083525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Shopping kart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shopping car to which the user adds his purchases before check out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479498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Payments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payments made by user using payment gateway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66812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User profile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profile of registered user like email, gender, date of birth, preferences, navigation preferences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133541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Web app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browser-based app that has similar functionality as that of Pustaka app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30611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process of validating the user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416869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Web notification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Those email that are sent out of any business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918662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App Notification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Mobile app notification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765247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Auto book 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To store the last read book or audio book and resume from there when launched next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400493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User markings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highlights or comments that are added by user to his copy of book in Pustaka reader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7837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Reader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Pustaka reader interface both web and mobile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55765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Author Bio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Biography of the author that needs to be entered manually or screen scrapped from external site.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83271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User 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comments the user write about the book accompanied by star rating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948219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Loyalty points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Price discounts given on purchase of user associated with business for long time or have purchased lots of items or Beta copy of book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232750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Analytics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Insights from logs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414864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Favorites aka Interest Expressed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These are books that the user wanted to buy but have not bought for quite some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81733"/>
                  </a:ext>
                </a:extLst>
              </a:tr>
              <a:tr h="253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Books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Refers to both Audio and eBooks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183788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Multi factor 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Typical multi factor app with additional sign on steps to avoid false impersonation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9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/>
              <a:t>Sub domains – sub </a:t>
            </a:r>
            <a:r>
              <a:rPr lang="en-US" err="1"/>
              <a:t>Probelm</a:t>
            </a:r>
            <a:r>
              <a:rPr lang="en-US"/>
              <a:t> to solve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oster">
            <a:extLst>
              <a:ext uri="{FF2B5EF4-FFF2-40B4-BE49-F238E27FC236}">
                <a16:creationId xmlns:a16="http://schemas.microsoft.com/office/drawing/2014/main" id="{3C1FBC69-62A2-9D13-3BB9-4481A0A5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406" y="2030569"/>
            <a:ext cx="2767153" cy="27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7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Item catalogue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0977" y="2105459"/>
            <a:ext cx="5791823" cy="34419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Item catalogue refers to the list of items that the user can purchase</a:t>
            </a:r>
          </a:p>
          <a:p>
            <a:pPr lvl="0"/>
            <a:r>
              <a:rPr lang="en-US" dirty="0"/>
              <a:t>It is an aggregate type</a:t>
            </a:r>
          </a:p>
          <a:p>
            <a:pPr lvl="0"/>
            <a:r>
              <a:rPr lang="en-US" dirty="0"/>
              <a:t>The various bounded contexts in that and their relationships are shown below</a:t>
            </a:r>
          </a:p>
        </p:txBody>
      </p:sp>
      <p:pic>
        <p:nvPicPr>
          <p:cNvPr id="6" name="Picture 5" descr="Files">
            <a:extLst>
              <a:ext uri="{FF2B5EF4-FFF2-40B4-BE49-F238E27FC236}">
                <a16:creationId xmlns:a16="http://schemas.microsoft.com/office/drawing/2014/main" id="{53C8FA11-33EE-AC1E-1281-7B943441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8" r="42620" b="4"/>
          <a:stretch/>
        </p:blipFill>
        <p:spPr>
          <a:xfrm>
            <a:off x="1" y="10"/>
            <a:ext cx="3390899" cy="1971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ED75D7-7422-4CCF-A099-6A9892E3A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55" y="2021841"/>
            <a:ext cx="7165145" cy="4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033520" y="50800"/>
            <a:ext cx="7711440" cy="170688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Books Bounded Context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E149494-A018-AF6A-BFC0-4316F0EE8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033717"/>
              </p:ext>
            </p:extLst>
          </p:nvPr>
        </p:nvGraphicFramePr>
        <p:xfrm>
          <a:off x="25400" y="2245360"/>
          <a:ext cx="522732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Open book">
            <a:extLst>
              <a:ext uri="{FF2B5EF4-FFF2-40B4-BE49-F238E27FC236}">
                <a16:creationId xmlns:a16="http://schemas.microsoft.com/office/drawing/2014/main" id="{1B6E7619-A900-1B33-AF11-BEBFCCB11D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483" r="34515" b="4"/>
          <a:stretch/>
        </p:blipFill>
        <p:spPr>
          <a:xfrm>
            <a:off x="10160" y="0"/>
            <a:ext cx="4841240" cy="188976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BE72-3551-4DCF-F6B3-CA81CF666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14411"/>
              </p:ext>
            </p:extLst>
          </p:nvPr>
        </p:nvGraphicFramePr>
        <p:xfrm>
          <a:off x="5621972" y="2453640"/>
          <a:ext cx="6376988" cy="294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8494">
                  <a:extLst>
                    <a:ext uri="{9D8B030D-6E8A-4147-A177-3AD203B41FA5}">
                      <a16:colId xmlns:a16="http://schemas.microsoft.com/office/drawing/2014/main" val="1577305243"/>
                    </a:ext>
                  </a:extLst>
                </a:gridCol>
                <a:gridCol w="3188494">
                  <a:extLst>
                    <a:ext uri="{9D8B030D-6E8A-4147-A177-3AD203B41FA5}">
                      <a16:colId xmlns:a16="http://schemas.microsoft.com/office/drawing/2014/main" val="577004712"/>
                    </a:ext>
                  </a:extLst>
                </a:gridCol>
              </a:tblGrid>
              <a:tr h="4159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point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536607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Adds a 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0197"/>
                  </a:ext>
                </a:extLst>
              </a:tr>
              <a:tr h="86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EditBook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title and price of the book alone can be edited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662595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Removes the 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88521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all 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78211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GetBookById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 book by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841606"/>
                  </a:ext>
                </a:extLst>
              </a:tr>
            </a:tbl>
          </a:graphicData>
        </a:graphic>
      </p:graphicFrame>
      <p:sp>
        <p:nvSpPr>
          <p:cNvPr id="7" name="Title">
            <a:extLst>
              <a:ext uri="{FF2B5EF4-FFF2-40B4-BE49-F238E27FC236}">
                <a16:creationId xmlns:a16="http://schemas.microsoft.com/office/drawing/2014/main" id="{6618E3B8-DA55-B256-9997-9B18E4F6BB58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38559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Books Microservice end points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8544EE6-5B3D-061F-6FF3-E62B6CE98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96487"/>
              </p:ext>
            </p:extLst>
          </p:nvPr>
        </p:nvGraphicFramePr>
        <p:xfrm>
          <a:off x="7731125" y="5460684"/>
          <a:ext cx="1270635" cy="78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85751" imgH="526962" progId="Package">
                  <p:embed/>
                </p:oleObj>
              </mc:Choice>
              <mc:Fallback>
                <p:oleObj name="Packager Shell Object" showAsIcon="1" r:id="rId8" imgW="685751" imgH="526962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FD6499-3BDD-23AD-A9CB-1C9214B8D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5460684"/>
                        <a:ext cx="1270635" cy="785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03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390900" y="54620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Authors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" y="2298498"/>
            <a:ext cx="5648960" cy="45594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next bounded context that we are considering is Authors</a:t>
            </a:r>
          </a:p>
          <a:p>
            <a:pPr lvl="0"/>
            <a:r>
              <a:rPr lang="en-US" dirty="0"/>
              <a:t>It is composed in books bounded context</a:t>
            </a:r>
          </a:p>
          <a:p>
            <a:pPr lvl="0"/>
            <a:r>
              <a:rPr lang="en-US" dirty="0"/>
              <a:t>That is an Author must be associated with a book to get its meaning and books cannot exist without Authors</a:t>
            </a:r>
          </a:p>
        </p:txBody>
      </p:sp>
      <p:pic>
        <p:nvPicPr>
          <p:cNvPr id="6" name="Picture 5" descr="Books on a table">
            <a:extLst>
              <a:ext uri="{FF2B5EF4-FFF2-40B4-BE49-F238E27FC236}">
                <a16:creationId xmlns:a16="http://schemas.microsoft.com/office/drawing/2014/main" id="{F551504B-962B-1CE6-1035-4EC347023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9" r="15595" b="-3"/>
          <a:stretch/>
        </p:blipFill>
        <p:spPr>
          <a:xfrm>
            <a:off x="1" y="10"/>
            <a:ext cx="3390899" cy="221487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950E3B2B-1E20-103B-D53E-6F4D0A744468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38559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Authors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6791C-A0C6-CFB1-FC98-B8170F2B7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90057"/>
              </p:ext>
            </p:extLst>
          </p:nvPr>
        </p:nvGraphicFramePr>
        <p:xfrm>
          <a:off x="5334000" y="2397760"/>
          <a:ext cx="6675120" cy="337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7560">
                  <a:extLst>
                    <a:ext uri="{9D8B030D-6E8A-4147-A177-3AD203B41FA5}">
                      <a16:colId xmlns:a16="http://schemas.microsoft.com/office/drawing/2014/main" val="207900535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830942565"/>
                    </a:ext>
                  </a:extLst>
                </a:gridCol>
              </a:tblGrid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point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253906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AddAuthors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Adds a Author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141176"/>
                  </a:ext>
                </a:extLst>
              </a:tr>
              <a:tr h="759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UpdateBio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Updates the Bio or biowiki of the author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992513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DeleteAuthor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Removes the Author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981439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GetAllAuthors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all authors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175509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 Author by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207946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35A999-DA36-FC02-7DB2-6D7C754CC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35259"/>
              </p:ext>
            </p:extLst>
          </p:nvPr>
        </p:nvGraphicFramePr>
        <p:xfrm>
          <a:off x="7020560" y="5968891"/>
          <a:ext cx="197092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36649" imgH="526962" progId="Package">
                  <p:embed/>
                </p:oleObj>
              </mc:Choice>
              <mc:Fallback>
                <p:oleObj name="Packager Shell Object" showAsIcon="1" r:id="rId3" imgW="736649" imgH="526962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DB729A-6C3A-9897-77ED-3D2BE3158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560" y="5968891"/>
                        <a:ext cx="1970921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04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135</TotalTime>
  <Words>1751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Wingdings 2</vt:lpstr>
      <vt:lpstr>Quotable</vt:lpstr>
      <vt:lpstr>Packager Shell Object</vt:lpstr>
      <vt:lpstr>DDD-Solution</vt:lpstr>
      <vt:lpstr>Domain – The problem to solve</vt:lpstr>
      <vt:lpstr>Domain – The problem to solve</vt:lpstr>
      <vt:lpstr>ubiquitious Language – Glosarry for all communications</vt:lpstr>
      <vt:lpstr>PowerPoint Presentation</vt:lpstr>
      <vt:lpstr>Sub domains – sub Probelm to solve</vt:lpstr>
      <vt:lpstr>Item catalogue</vt:lpstr>
      <vt:lpstr>Books Bounded Context</vt:lpstr>
      <vt:lpstr>Authors bounded context</vt:lpstr>
      <vt:lpstr>User rating bound context</vt:lpstr>
      <vt:lpstr>Payment gateway integration</vt:lpstr>
      <vt:lpstr>User registration</vt:lpstr>
      <vt:lpstr>user Registration bounded context</vt:lpstr>
      <vt:lpstr>MIcroservices User registration</vt:lpstr>
      <vt:lpstr>Authentication</vt:lpstr>
      <vt:lpstr>App Notification</vt:lpstr>
      <vt:lpstr>Web notification</vt:lpstr>
      <vt:lpstr>Log Analytics</vt:lpstr>
      <vt:lpstr>Pushtaka Application</vt:lpstr>
      <vt:lpstr>Reader Bounded context</vt:lpstr>
      <vt:lpstr>Library bounded context</vt:lpstr>
      <vt:lpstr>Annotation Bounded Context</vt:lpstr>
      <vt:lpstr>Reader preferences Bounded Context</vt:lpstr>
      <vt:lpstr>Shopping cart – Sub domain</vt:lpstr>
      <vt:lpstr>Discount Bounded Context</vt:lpstr>
      <vt:lpstr>Shopping cart bounded context</vt:lpstr>
      <vt:lpstr>Favorites Sub domain</vt:lpstr>
      <vt:lpstr>Favorites Bound context</vt:lpstr>
      <vt:lpstr>NON-FUNCTIONAL sub domain</vt:lpstr>
      <vt:lpstr>Repository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Srinivasan, Venkatesh (Cognizant)</cp:lastModifiedBy>
  <cp:revision>37</cp:revision>
  <dcterms:created xsi:type="dcterms:W3CDTF">2023-08-18T02:52:42Z</dcterms:created>
  <dcterms:modified xsi:type="dcterms:W3CDTF">2023-08-19T04:05:45Z</dcterms:modified>
</cp:coreProperties>
</file>