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7" r:id="rId1"/>
    <p:sldMasterId id="2147483840" r:id="rId2"/>
  </p:sldMasterIdLst>
  <p:notesMasterIdLst>
    <p:notesMasterId r:id="rId25"/>
  </p:notesMasterIdLst>
  <p:handoutMasterIdLst>
    <p:handoutMasterId r:id="rId26"/>
  </p:handoutMasterIdLst>
  <p:sldIdLst>
    <p:sldId id="323" r:id="rId3"/>
    <p:sldId id="326" r:id="rId4"/>
    <p:sldId id="334" r:id="rId5"/>
    <p:sldId id="331" r:id="rId6"/>
    <p:sldId id="332" r:id="rId7"/>
    <p:sldId id="337" r:id="rId8"/>
    <p:sldId id="340" r:id="rId9"/>
    <p:sldId id="344" r:id="rId10"/>
    <p:sldId id="346" r:id="rId11"/>
    <p:sldId id="347" r:id="rId12"/>
    <p:sldId id="345" r:id="rId13"/>
    <p:sldId id="348" r:id="rId14"/>
    <p:sldId id="349" r:id="rId15"/>
    <p:sldId id="341" r:id="rId16"/>
    <p:sldId id="342" r:id="rId17"/>
    <p:sldId id="343" r:id="rId18"/>
    <p:sldId id="336" r:id="rId19"/>
    <p:sldId id="328" r:id="rId20"/>
    <p:sldId id="329" r:id="rId21"/>
    <p:sldId id="338" r:id="rId22"/>
    <p:sldId id="339" r:id="rId23"/>
    <p:sldId id="270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140"/>
    <a:srgbClr val="FFFFFF"/>
    <a:srgbClr val="595959"/>
    <a:srgbClr val="7F7F7F"/>
    <a:srgbClr val="0033A0"/>
    <a:srgbClr val="000000"/>
    <a:srgbClr val="009D3C"/>
    <a:srgbClr val="6BB445"/>
    <a:srgbClr val="F4633A"/>
    <a:srgbClr val="FF8F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794" autoAdjust="0"/>
    <p:restoredTop sz="94613"/>
  </p:normalViewPr>
  <p:slideViewPr>
    <p:cSldViewPr snapToGrid="0">
      <p:cViewPr varScale="1">
        <p:scale>
          <a:sx n="95" d="100"/>
          <a:sy n="95" d="100"/>
        </p:scale>
        <p:origin x="780" y="84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09"/>
    </p:cViewPr>
  </p:sorterViewPr>
  <p:notesViewPr>
    <p:cSldViewPr snapToGrid="0">
      <p:cViewPr varScale="1">
        <p:scale>
          <a:sx n="124" d="100"/>
          <a:sy n="124" d="100"/>
        </p:scale>
        <p:origin x="4424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9A69-9E3B-7C4C-9E3F-523F007A72CB}" type="datetimeFigureOut">
              <a:rPr lang="en-US" smtClean="0"/>
              <a:t>12/8/2018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2D6E04-3A2F-4B48-A297-666578EDF1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Whit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BA977D-F01B-45A3-A788-241A0D7E09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451985"/>
            <a:ext cx="9144000" cy="6915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B63AD2-13B3-4C1A-81A7-6B8DAA7875C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457200" y="384048"/>
            <a:ext cx="2385905" cy="5120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black">
          <a:xfrm>
            <a:off x="457200" y="1691640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tx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tx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 dirty="0"/>
              <a:t>© 2018 Cognizant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D38650-2189-4A4F-AD30-9C41C4094C5F}"/>
              </a:ext>
            </a:extLst>
          </p:cNvPr>
          <p:cNvCxnSpPr>
            <a:cxnSpLocks/>
          </p:cNvCxnSpPr>
          <p:nvPr userDrawn="1"/>
        </p:nvCxnSpPr>
        <p:spPr bwMode="black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856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2/3, 1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C60974-838A-40CC-8A5B-B6116CA4D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1B6AA-52B4-494A-A3CC-9F631DBC049D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2370C-3F6B-42C0-8834-DB34060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C5B230-74A0-418F-BBA9-0B141D8C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C70E20-6501-4F77-9CBC-3806310ED989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DDA0DA6-E3B0-4903-A9B6-BBC566D4D7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802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E69CF19-0589-4E7F-87F9-FC7CAC6AC6D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4654550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2A1A39-C278-49C1-98BD-03DFB86ACBB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CA4F26AE-5454-4F9D-AAE5-D3D002DD7C9F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A52B1C-E724-479F-B20E-0E459E80FD0B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78CA9C-FCAF-4B99-B5F6-60AF3219B3B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DCFE254-800B-4596-8FBC-3984CE5AE78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E304A10A-1409-4F5A-9F54-EB802809A8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026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5B5CE85F-2A75-4693-93B8-CBF7927F72B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654294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33434-287A-47FC-8826-927D06662D67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98D386E0-6517-4865-845C-C9D03EFE0238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131ED2-2FB0-4787-9839-9D3116D30B63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36B9-835B-4A55-994F-E64CDB64656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11681F-8020-4D84-9273-264D5F39BDA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B1E49D76-A2A1-4E8C-8CF5-299D8A1F2A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68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Subtitle, 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7" y="1261872"/>
            <a:ext cx="8385047" cy="795528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4" y="2240280"/>
            <a:ext cx="4114800" cy="234086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1325C43-3F77-4CF9-8E6F-F5DB1CDCD7D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384047" y="2240280"/>
            <a:ext cx="4114800" cy="2340864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C2E1-148D-4C6B-A6B6-6408779530FF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fld id="{3BCD788F-B9E9-4F14-B100-50586E972F9F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F894B6-9AEC-449F-97A3-25262205013C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B10EAF-6394-4900-AC77-D434D0DE4BE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C731D1-00A8-4565-A437-8595C7E6650E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7ECD6034-AE10-44AD-8FB1-7887B1710CE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9668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6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3074077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3236976" y="1257509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F3A29B0-716A-4C35-A013-3FAC88D7A800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3236976" y="3072384"/>
            <a:ext cx="2688336" cy="15087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4F57E95-9B34-49D0-B2D5-56ED760D9CA1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6080760" y="1261872"/>
            <a:ext cx="2688336" cy="16184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EF22231-FA42-42CF-AB2B-892F463A811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6080760" y="3072384"/>
            <a:ext cx="2688336" cy="1508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366D76-6B79-48C4-8251-348E1555D51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01856AD-287E-4B42-827F-672E72E0C412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02B7B-0702-48E3-8554-1CD7C994F25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8D6D6-7FF6-449D-9219-4E96EBA4FD1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F1CC7F-1769-4309-B028-FCCD6DB279B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402C49C4-4B74-4AA3-BB68-2300CD8650B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2997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lef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D7697-AE57-43B3-A9C4-B97982A7969B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D8BD2276-8977-4766-9164-0C1C18520B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1258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2BF87-93DB-41AC-97FE-D5B0EDE196CB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0A897C52-38E8-4C02-B11A-8278FD59AD0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654296" y="1261871"/>
            <a:ext cx="4489704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E6D374-812D-46BD-ACCF-706447B9BF2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821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, Numbered Text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297B0-47B5-4593-9A82-FCAC41DF5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73AD6C-D0A4-4637-9498-78703FB83037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8BB35-9F9D-4CE6-9B58-113B094F6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606C9F-D7ED-4FD8-B0F6-C62354279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B115615-761F-445E-87C9-9E35C790E64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C20B5319-2B45-4252-BEAB-FDF0E14B7070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4654296" y="1261872"/>
            <a:ext cx="4489704" cy="331927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 dirty="0"/>
              <a:t>Insert Media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8E423FB-65E5-44B7-A219-A6E67DC3F2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507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Numbered text on righ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FEAAF-6EEB-4F52-AFCF-EAA3159D879B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EA665A60-4126-4C36-935C-5B20305506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9220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Picture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3E752-6178-4BDC-A142-2B2569EDD04D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B791A77E-A9F3-439D-B41C-153F4D9DA613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" y="1261872"/>
            <a:ext cx="4498848" cy="331927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3101BBA-D0AC-40A0-823F-9602CC06028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049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,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5F1FCDD-9A69-4405-B89F-CFDAF1874AA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51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189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Header, Media &amp; Numb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57344" y="1261872"/>
            <a:ext cx="4111752" cy="3319272"/>
          </a:xfrm>
        </p:spPr>
        <p:txBody>
          <a:bodyPr/>
          <a:lstStyle>
            <a:lvl1pPr marL="228600" indent="-228600">
              <a:buFont typeface="+mj-lt"/>
              <a:buAutoNum type="arabicPeriod"/>
              <a:defRPr/>
            </a:lvl1pPr>
            <a:lvl2pPr marL="0" indent="0">
              <a:buNone/>
              <a:defRPr sz="1400">
                <a:solidFill>
                  <a:schemeClr val="tx2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 sz="1400"/>
            </a:lvl3pPr>
            <a:lvl4pPr marL="457200" indent="-228600">
              <a:buClrTx/>
              <a:buSzPct val="90000"/>
              <a:buFont typeface="Arial" panose="020B0604020202020204" pitchFamily="34" charset="0"/>
              <a:buChar char="–"/>
              <a:defRPr sz="1400"/>
            </a:lvl4pPr>
            <a:lvl5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5pPr>
            <a:lvl6pPr marL="685800" indent="-228600">
              <a:buClrTx/>
              <a:buSzPct val="90000"/>
              <a:buFont typeface="Courier New" panose="02070309020205020404" pitchFamily="49" charset="0"/>
              <a:buChar char="o"/>
              <a:defRPr sz="1400"/>
            </a:lvl6pPr>
            <a:lvl7pPr marL="685800" indent="-228600">
              <a:buClrTx/>
              <a:buFont typeface="Courier New" panose="02070309020205020404" pitchFamily="49" charset="0"/>
              <a:buChar char="o"/>
              <a:defRPr sz="1400"/>
            </a:lvl7pPr>
            <a:lvl8pPr marL="685800" indent="-228600">
              <a:buClrTx/>
              <a:buFont typeface="Courier New" panose="02070309020205020404" pitchFamily="49" charset="0"/>
              <a:buChar char="o"/>
              <a:defRPr sz="1400"/>
            </a:lvl8pPr>
            <a:lvl9pPr marL="685800" indent="-228600">
              <a:buClrTx/>
              <a:buFont typeface="Courier New" panose="02070309020205020404" pitchFamily="49" charset="0"/>
              <a:buChar char="o"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B50EE-F85F-414C-BE60-AD14E100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964B7-435C-4AA1-A62E-A1663B697282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0250-28FD-4174-9EB0-1AD32A5E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D98C7-B739-4171-A506-25C2647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871DB6-0162-4A88-A1DE-BA2AD504F4FC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Media Placeholder 7">
            <a:extLst>
              <a:ext uri="{FF2B5EF4-FFF2-40B4-BE49-F238E27FC236}">
                <a16:creationId xmlns:a16="http://schemas.microsoft.com/office/drawing/2014/main" id="{7A841180-8D0B-4829-9826-A334842E6739}"/>
              </a:ext>
            </a:extLst>
          </p:cNvPr>
          <p:cNvSpPr>
            <a:spLocks noGrp="1"/>
          </p:cNvSpPr>
          <p:nvPr>
            <p:ph type="media" sz="quarter" idx="14" hasCustomPrompt="1"/>
          </p:nvPr>
        </p:nvSpPr>
        <p:spPr>
          <a:xfrm>
            <a:off x="0" y="1261872"/>
            <a:ext cx="4498848" cy="3319272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0714AE5-4850-4466-8C9F-DD59FC000F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630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dvanc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C81C643-B400-4457-BA76-DC5CEB304A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23827" cy="5143500"/>
          </a:xfrm>
          <a:prstGeom prst="rect">
            <a:avLst/>
          </a:prstGeom>
        </p:spPr>
      </p:pic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90472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6pPr>
            <a:lvl7pPr marL="0" indent="0">
              <a:buClrTx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5486400" y="4800600"/>
            <a:ext cx="9144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F6F2A938-361F-4F67-8BCD-4248013A871E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490471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 bwMode="white"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1490471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120ADF0C-4BBB-45C4-865D-6FA4EAC3794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602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White Divider /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  <a:lvl2pPr marL="231775" indent="-231775">
              <a:buNone/>
              <a:defRPr sz="4400">
                <a:solidFill>
                  <a:schemeClr val="tx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72216AA-C246-4BF8-9778-027A671AE05C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63F996-94D9-4E07-B4CD-3CF156807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40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ue Divider /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B47FCECF-73EE-4938-97F6-6222F9DD4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57784" y="1225296"/>
            <a:ext cx="6720840" cy="1719072"/>
          </a:xfrm>
        </p:spPr>
        <p:txBody>
          <a:bodyPr anchor="t" anchorCtr="0">
            <a:noAutofit/>
          </a:bodyPr>
          <a:lstStyle>
            <a:lvl1pPr>
              <a:defRPr sz="4400">
                <a:solidFill>
                  <a:schemeClr val="bg1"/>
                </a:solidFill>
              </a:defRPr>
            </a:lvl1pPr>
            <a:lvl2pPr marL="231775" indent="-231775">
              <a:buNone/>
              <a:defRPr sz="4400">
                <a:solidFill>
                  <a:schemeClr val="bg1"/>
                </a:solidFill>
              </a:defRPr>
            </a:lvl2pPr>
            <a:lvl3pPr marL="228600" indent="-228600">
              <a:buClrTx/>
              <a:buSzPct val="125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4pPr>
            <a:lvl5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5pPr>
            <a:lvl6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6pPr>
            <a:lvl7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7pPr>
            <a:lvl8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  <a:latin typeface="+mn-lt"/>
              </a:defRPr>
            </a:lvl8pPr>
            <a:lvl9pPr marL="0" indent="0">
              <a:buClrTx/>
              <a:buFont typeface="Arial" panose="020B0604020202020204" pitchFamily="34" charset="0"/>
              <a:buNone/>
              <a:defRPr sz="1200" i="1">
                <a:solidFill>
                  <a:schemeClr val="bg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ECB6D0-2A5A-4D58-8FE1-4A2994CDFC5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2951C51-9575-4E82-9944-2A080A1D1416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15279A-CBE5-442B-9406-3D6FDD83D72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57784" y="4800600"/>
            <a:ext cx="45720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  <a:lvl6pPr>
              <a:defRPr>
                <a:solidFill>
                  <a:schemeClr val="bg1"/>
                </a:solidFill>
              </a:defRPr>
            </a:lvl6pPr>
            <a:lvl7pPr>
              <a:defRPr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F1E75-A9F9-49B6-874A-F457E114ACD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310896" y="4800600"/>
            <a:ext cx="228600" cy="155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37EAAD-C2F6-40CC-8C2D-A4C3970B3E6F}"/>
              </a:ext>
            </a:extLst>
          </p:cNvPr>
          <p:cNvCxnSpPr>
            <a:cxnSpLocks/>
          </p:cNvCxnSpPr>
          <p:nvPr userDrawn="1"/>
        </p:nvCxnSpPr>
        <p:spPr>
          <a:xfrm>
            <a:off x="557784" y="1097280"/>
            <a:ext cx="67208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2990A6E3-DE2F-40B3-955E-42C3550BD2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33633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48B4-F4ED-4DA0-AE35-136D1133A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65DC66A-BAB7-4355-9ED4-0CA743C6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E7440-A164-4BE7-A683-1DC89B30E100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7E53A72-E1D6-4692-98EC-6243614B7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49D8E0-67E3-4D7E-847C-95CFA1F84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A92D58F-27A5-440B-BDDC-757CC6F1E323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E5CE040-C0D3-40BD-8063-A2DF101E8B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453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5A1AF48-9BFD-46FF-86A7-B55749512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0A9DCA-C8FA-4C09-B99A-DC34A0B4293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8644D50-66B5-4F98-BB65-0462948F36D0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E9C752-D058-463B-9E84-F0D0FB1AA2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D1AAD6-6BF9-44BD-8B5E-441D9E17EC6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3E2704D-D973-44F5-AFE3-5458B42961F6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59E830F-3EEF-43CF-8DA5-7C9FAB97A0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3746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tx2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723C8-B7B3-4950-BDEC-A8C820F2E9F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92C196-58BA-4F0F-83A6-F3DD888CADD0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7F4B0-9013-4E9E-9C02-E80308C894B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F68D0-3D52-4AAE-BAD5-E685A44EC43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C0B7B8-5D2E-4DC2-8ED6-129DC4E412E4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95555C70-7666-4B1C-BD96-58FC37C94F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0" y="3200400"/>
            <a:ext cx="9143999" cy="13716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6472576-AA86-442F-942A-4D33C4E2B31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4048" y="274320"/>
            <a:ext cx="8385048" cy="2743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071916-F690-4209-B46C-EC1B2FCDBE7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4306A5D-4C19-4CEA-B7B4-5CF5FBCE4B8F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82348C-75B0-4FAD-B938-374E4C3CF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8C4C5-03BD-4CB4-9145-5AD4CD061F5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861592-E564-44B4-A852-0D4E56011C1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A2063E46-1CE4-4B18-8360-8C206F79FA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/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9144000" cy="4572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9B5BD-B7AB-4911-895E-9E202985C1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3DB0EFEF-BBC8-473D-9AE1-F3955CF8ED7D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5353D-C3F0-4610-AC96-51E1C3E2453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81F65-3889-43EC-925C-AE198E6C39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A89284-C4DA-40FB-8673-D09F327E1187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5E404F8E-3569-4CB7-9779-AC1B195FD6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915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3" hasCustomPrompt="1"/>
          </p:nvPr>
        </p:nvSpPr>
        <p:spPr>
          <a:xfrm>
            <a:off x="0" y="1143000"/>
            <a:ext cx="9144000" cy="3429000"/>
          </a:xfrm>
          <a:prstGeom prst="rect">
            <a:avLst/>
          </a:prstGeom>
        </p:spPr>
        <p:txBody>
          <a:bodyPr vert="horz" anchor="ctr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media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7701FDA-857B-4B97-A1E3-A1B888D9C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2437" cy="7955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6CC38F-9F2A-422F-979B-8828A725FA8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3C89F2-7833-484F-A65C-662F6D68DDD3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887D2D-86BD-4F81-ABB2-617104A445E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DFD90-6BB1-437F-9F87-F0EE11D6B0F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6E7E8EB-BBE8-401F-8C15-7A754DD1C2CB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2F5B8BF-A1CE-42CC-ACF4-0A5192FDE5F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22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lue Cov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1C033-5F13-4DFF-B15B-CE7C811FF24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457200" y="1691187"/>
            <a:ext cx="5029200" cy="1052596"/>
          </a:xfrm>
        </p:spPr>
        <p:txBody>
          <a:bodyPr anchor="b">
            <a:sp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Presentation Title Goes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15D2C-FBBF-4872-8B9B-3345FADF0A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57200" y="3118104"/>
            <a:ext cx="5029200" cy="538609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</a:defRPr>
            </a:lvl1pPr>
            <a:lvl2pPr marL="0" indent="0" algn="l">
              <a:buClrTx/>
              <a:buFont typeface="Arial" panose="020B0604020202020204" pitchFamily="34" charset="0"/>
              <a:buNone/>
              <a:tabLst/>
              <a:defRPr sz="1200">
                <a:solidFill>
                  <a:schemeClr val="bg1"/>
                </a:solidFill>
              </a:defRPr>
            </a:lvl2pPr>
            <a:lvl3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3pPr>
            <a:lvl4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4pPr>
            <a:lvl5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5pPr>
            <a:lvl6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6pPr>
            <a:lvl7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7pPr>
            <a:lvl8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8pPr>
            <a:lvl9pPr marL="228600" indent="-228600" algn="l">
              <a:spcBef>
                <a:spcPts val="600"/>
              </a:spcBef>
              <a:buClrTx/>
              <a:buSzPct val="125000"/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Speaker’s Full Name</a:t>
            </a:r>
          </a:p>
          <a:p>
            <a:pPr lvl="1"/>
            <a:r>
              <a:rPr lang="en-US" dirty="0"/>
              <a:t>Speaker’s title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93BD8E8-263E-4363-B56A-C6544870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 bwMode="white">
          <a:xfrm>
            <a:off x="457200" y="4757277"/>
            <a:ext cx="5029200" cy="115416"/>
          </a:xfrm>
        </p:spPr>
        <p:txBody>
          <a:bodyPr>
            <a:spAutoFit/>
          </a:bodyPr>
          <a:lstStyle>
            <a:lvl1pPr>
              <a:defRPr sz="750">
                <a:solidFill>
                  <a:schemeClr val="bg1"/>
                </a:solidFill>
              </a:defRPr>
            </a:lvl1pPr>
            <a:lvl2pPr marL="0" indent="0">
              <a:defRPr sz="750">
                <a:solidFill>
                  <a:schemeClr val="bg1"/>
                </a:solidFill>
              </a:defRPr>
            </a:lvl2pPr>
            <a:lvl3pPr marL="0" indent="0">
              <a:defRPr sz="750">
                <a:solidFill>
                  <a:schemeClr val="bg1"/>
                </a:solidFill>
              </a:defRPr>
            </a:lvl3pPr>
            <a:lvl4pPr marL="0" indent="0">
              <a:defRPr sz="750">
                <a:solidFill>
                  <a:schemeClr val="bg1"/>
                </a:solidFill>
              </a:defRPr>
            </a:lvl4pPr>
            <a:lvl5pPr marL="0" indent="0">
              <a:defRPr sz="750">
                <a:solidFill>
                  <a:schemeClr val="bg1"/>
                </a:solidFill>
              </a:defRPr>
            </a:lvl5pPr>
            <a:lvl6pPr marL="0" indent="0">
              <a:defRPr sz="750">
                <a:solidFill>
                  <a:schemeClr val="bg1"/>
                </a:solidFill>
              </a:defRPr>
            </a:lvl6pPr>
            <a:lvl7pPr marL="0" indent="0">
              <a:defRPr sz="750">
                <a:solidFill>
                  <a:schemeClr val="bg1"/>
                </a:solidFill>
              </a:defRPr>
            </a:lvl7pPr>
            <a:lvl8pPr marL="0" indent="0">
              <a:defRPr sz="750">
                <a:solidFill>
                  <a:schemeClr val="bg1"/>
                </a:solidFill>
              </a:defRPr>
            </a:lvl8pPr>
            <a:lvl9pPr marL="0" indent="0">
              <a:defRPr sz="750">
                <a:solidFill>
                  <a:schemeClr val="bg1"/>
                </a:solidFill>
              </a:defRPr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69F7CB-0D67-49E0-9197-CA57AE8A17CA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457200" y="2928574"/>
            <a:ext cx="228600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FE4D59F9-56F9-4A49-9196-51BDC9B0737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7200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923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ia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1"/>
            <a:ext cx="4114800" cy="429767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Media Placeholder 15">
            <a:extLst>
              <a:ext uri="{FF2B5EF4-FFF2-40B4-BE49-F238E27FC236}">
                <a16:creationId xmlns:a16="http://schemas.microsoft.com/office/drawing/2014/main" id="{CEB5CA12-0E7C-45C9-92C9-E64DA0065752}"/>
              </a:ext>
            </a:extLst>
          </p:cNvPr>
          <p:cNvSpPr>
            <a:spLocks noGrp="1"/>
          </p:cNvSpPr>
          <p:nvPr>
            <p:ph type="media" sz="quarter" idx="17" hasCustomPrompt="1"/>
          </p:nvPr>
        </p:nvSpPr>
        <p:spPr>
          <a:xfrm>
            <a:off x="0" y="0"/>
            <a:ext cx="4498848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Insert media here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F91859-85A6-4652-BB50-DE18F40DAE17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92891E91-9488-4616-A4E9-562C551F1C22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9760E2-6197-4679-A293-2A1317EFAB4B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F677D8-5DFC-45CA-854E-7E2FDF7D4794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6A4D1D-419D-453A-9A35-9EF2960602A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AA30451-9D03-4FA5-AF5E-920706E8ED2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4473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6" y="274320"/>
            <a:ext cx="4114800" cy="429767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E3F330-9F76-4B2D-936C-BA16606110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4498975" cy="4572000"/>
          </a:xfr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D49F-49AB-492E-AADA-3FDC394DFDF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3F262AA-DEDE-48CB-AC20-EF8642D85293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7AAB2-79C4-4D8A-B367-D69C5CB97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EC04C-1500-45F6-8042-1CE988757A4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2DAA9B-CFA7-4AA1-B116-CD98263A729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33F9A740-E5A2-4D3A-836A-46E192FC21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749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3575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1574800"/>
            <a:ext cx="6619244" cy="2008236"/>
          </a:xfrm>
        </p:spPr>
        <p:txBody>
          <a:bodyPr anchor="b"/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866216" y="3583035"/>
            <a:ext cx="6619244" cy="646065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619239" y="1344169"/>
            <a:ext cx="742949" cy="2285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72C7141F-1075-416F-B85B-2A67B4DBA6BF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713982" y="2420874"/>
            <a:ext cx="2894846" cy="2286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4406" y="221797"/>
            <a:ext cx="628649" cy="575765"/>
          </a:xfrm>
        </p:spPr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2436674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6" y="1952625"/>
            <a:ext cx="6619244" cy="25622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141F-1075-416F-B85B-2A67B4DBA6BF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641543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2008234"/>
            <a:ext cx="3263269" cy="1712868"/>
          </a:xfrm>
        </p:spPr>
        <p:txBody>
          <a:bodyPr anchor="ctr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71670" y="2008233"/>
            <a:ext cx="2818159" cy="1712868"/>
          </a:xfrm>
        </p:spPr>
        <p:txBody>
          <a:bodyPr anchor="ctr"/>
          <a:lstStyle>
            <a:lvl1pPr marL="0" indent="0" algn="l">
              <a:buNone/>
              <a:defRPr sz="15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141F-1075-416F-B85B-2A67B4DBA6BF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68078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215" y="1952625"/>
            <a:ext cx="3618869" cy="256222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6535" y="1952625"/>
            <a:ext cx="3618869" cy="2562225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141F-1075-416F-B85B-2A67B4DBA6BF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380854"/>
      </p:ext>
    </p:extLst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361886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215" y="2384822"/>
            <a:ext cx="3618869" cy="2130029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6535" y="1952625"/>
            <a:ext cx="361886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6535" y="2384822"/>
            <a:ext cx="3618869" cy="2130029"/>
          </a:xfrm>
        </p:spPr>
        <p:txBody>
          <a:bodyPr>
            <a:normAutofit/>
          </a:bodyPr>
          <a:lstStyle>
            <a:lvl1pPr>
              <a:defRPr sz="1350"/>
            </a:lvl1pPr>
            <a:lvl2pPr>
              <a:defRPr sz="1200"/>
            </a:lvl2pPr>
            <a:lvl3pPr>
              <a:defRPr sz="105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141F-1075-416F-B85B-2A67B4DBA6BF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60399"/>
      </p:ext>
    </p:extLst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571060" cy="530223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141F-1075-416F-B85B-2A67B4DBA6BF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6182367"/>
      </p:ext>
    </p:extLst>
  </p:cSld>
  <p:clrMapOvr>
    <a:masterClrMapping/>
  </p:clrMapOvr>
  <p:hf hd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141F-1075-416F-B85B-2A67B4DBA6BF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65201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Picture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2BD88AD-BF9F-4A95-ACE0-0665F32F8DF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621024" y="1261872"/>
            <a:ext cx="5141976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marL="457200" lvl="1" indent="-457200">
              <a:buNone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33B4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A7A5CEAD-8DF7-4847-A3C5-A3EBD2E6DC60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81000" y="1261871"/>
            <a:ext cx="2757488" cy="3319272"/>
          </a:xfrm>
          <a:noFill/>
        </p:spPr>
        <p:txBody>
          <a:bodyPr/>
          <a:lstStyle>
            <a:lvl1pPr marL="0" marR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>
                <a:solidFill>
                  <a:schemeClr val="bg1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Drag picture to placeholder or click icon to add</a:t>
            </a:r>
          </a:p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CB4A54-5341-4A6F-9733-3D09E3B0E7F5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69E508C-8E0B-469F-A2D9-AC62101F5C05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9F96F16-06EB-41EA-A547-8A5407FBCF4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CDF8484-6FCC-46A8-B1A4-B877ED71BD2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8FABAD-01EF-483E-B2EF-403B57169C4D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42CD7C5-2D34-4C27-8DA0-D81A9530F15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16600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1550"/>
            <a:ext cx="2094869" cy="1200150"/>
          </a:xfrm>
        </p:spPr>
        <p:txBody>
          <a:bodyPr anchor="b"/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35859" y="1085850"/>
            <a:ext cx="3892550" cy="3429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5" y="2346961"/>
            <a:ext cx="2094869" cy="2171699"/>
          </a:xfrm>
        </p:spPr>
        <p:txBody>
          <a:bodyPr/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141F-1075-416F-B85B-2A67B4DBA6BF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211500"/>
      </p:ext>
    </p:extLst>
  </p:cSld>
  <p:clrMapOvr>
    <a:masterClrMapping/>
  </p:clrMapOvr>
  <p:hf hd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270000"/>
            <a:ext cx="2898851" cy="1301750"/>
          </a:xfrm>
        </p:spPr>
        <p:txBody>
          <a:bodyPr anchor="b">
            <a:normAutofit/>
          </a:bodyPr>
          <a:lstStyle>
            <a:lvl1pPr algn="l">
              <a:defRPr sz="27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10903" y="857250"/>
            <a:ext cx="2420395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216" y="2743200"/>
            <a:ext cx="2894409" cy="1028700"/>
          </a:xfrm>
        </p:spPr>
        <p:txBody>
          <a:bodyPr>
            <a:normAutofit/>
          </a:bodyPr>
          <a:lstStyle>
            <a:lvl1pPr marL="0" indent="0">
              <a:buNone/>
              <a:defRPr sz="105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141F-1075-416F-B85B-2A67B4DBA6BF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810809"/>
      </p:ext>
    </p:extLst>
  </p:cSld>
  <p:clrMapOvr>
    <a:masterClrMapping/>
  </p:clrMapOvr>
  <p:hf hd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3727445"/>
            <a:ext cx="6619244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216" y="514350"/>
            <a:ext cx="6619244" cy="257175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5" y="4152499"/>
            <a:ext cx="6619244" cy="370284"/>
          </a:xfrm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141F-1075-416F-B85B-2A67B4DBA6BF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481553"/>
      </p:ext>
    </p:extLst>
  </p:cSld>
  <p:clrMapOvr>
    <a:masterClrMapping/>
  </p:clrMapOvr>
  <p:hf hd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598" y="797563"/>
            <a:ext cx="6623862" cy="1029740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2657475"/>
            <a:ext cx="6619244" cy="1857375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141F-1075-416F-B85B-2A67B4DBA6BF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499181"/>
      </p:ext>
    </p:extLst>
  </p:cSld>
  <p:clrMapOvr>
    <a:masterClrMapping/>
  </p:clrMapOvr>
  <p:hf hd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661175" y="455502"/>
            <a:ext cx="601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7413344" y="1960341"/>
            <a:ext cx="4895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7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6408" y="736600"/>
            <a:ext cx="6340430" cy="2022474"/>
          </a:xfrm>
        </p:spPr>
        <p:txBody>
          <a:bodyPr/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459459" y="2759074"/>
            <a:ext cx="5798414" cy="256631"/>
          </a:xfrm>
        </p:spPr>
        <p:txBody>
          <a:bodyPr anchor="t">
            <a:normAutofit/>
          </a:bodyPr>
          <a:lstStyle>
            <a:lvl1pPr marL="0" indent="0">
              <a:buNone/>
              <a:defRPr lang="en-US" sz="105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216" y="3771899"/>
            <a:ext cx="6933673" cy="748393"/>
          </a:xfrm>
        </p:spPr>
        <p:txBody>
          <a:bodyPr anchor="ctr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141F-1075-416F-B85B-2A67B4DBA6BF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18535"/>
      </p:ext>
    </p:extLst>
  </p:cSld>
  <p:clrMapOvr>
    <a:masterClrMapping/>
  </p:clrMapOvr>
  <p:hf hdr="0" dt="0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1778000"/>
            <a:ext cx="6619245" cy="136688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3768725"/>
            <a:ext cx="6619244" cy="645300"/>
          </a:xfrm>
        </p:spPr>
        <p:txBody>
          <a:bodyPr anchor="t"/>
          <a:lstStyle>
            <a:lvl1pPr marL="0" indent="0" algn="l">
              <a:buNone/>
              <a:defRPr sz="15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141F-1075-416F-B85B-2A67B4DBA6BF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17414"/>
      </p:ext>
    </p:extLst>
  </p:cSld>
  <p:clrMapOvr>
    <a:masterClrMapping/>
  </p:clrMapOvr>
  <p:hf hdr="0" dt="0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1952626"/>
            <a:ext cx="235640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215" y="2384823"/>
            <a:ext cx="2356409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4541" y="1952625"/>
            <a:ext cx="236025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4541" y="2384823"/>
            <a:ext cx="2360257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16101" y="1952626"/>
            <a:ext cx="2359298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16247" y="2384822"/>
            <a:ext cx="2359152" cy="213547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02978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29301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141F-1075-416F-B85B-2A67B4DBA6BF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866091"/>
      </p:ext>
    </p:extLst>
  </p:cSld>
  <p:clrMapOvr>
    <a:masterClrMapping/>
  </p:clrMapOvr>
  <p:hf hdr="0" dt="0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5" y="3399633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00915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215" y="3831830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649" y="3399634"/>
            <a:ext cx="2287829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61347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7629" y="3831829"/>
            <a:ext cx="2287829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7082" y="3399634"/>
            <a:ext cx="2288321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22273" y="1952625"/>
            <a:ext cx="2018432" cy="119363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87081" y="3831828"/>
            <a:ext cx="2288322" cy="688464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3304373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848352" y="1927225"/>
            <a:ext cx="0" cy="261937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7141F-1075-416F-B85B-2A67B4DBA6BF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20833" y="4793879"/>
            <a:ext cx="2733212" cy="228601"/>
          </a:xfrm>
        </p:spPr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169602"/>
      </p:ext>
    </p:extLst>
  </p:cSld>
  <p:clrMapOvr>
    <a:masterClrMapping/>
  </p:clrMapOvr>
  <p:hf hdr="0" dt="0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730251"/>
            <a:ext cx="6619244" cy="53022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1952625"/>
            <a:ext cx="6619244" cy="2562225"/>
          </a:xfrm>
        </p:spPr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21580" y="4793879"/>
            <a:ext cx="742949" cy="228599"/>
          </a:xfrm>
        </p:spPr>
        <p:txBody>
          <a:bodyPr/>
          <a:lstStyle/>
          <a:p>
            <a:fld id="{72C7141F-1075-416F-B85B-2A67B4DBA6BF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66924"/>
      </p:ext>
    </p:extLst>
  </p:cSld>
  <p:clrMapOvr>
    <a:masterClrMapping/>
  </p:clrMapOvr>
  <p:hf hdr="0" dt="0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38927" y="958850"/>
            <a:ext cx="1057474" cy="3561443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216" y="958850"/>
            <a:ext cx="4692019" cy="35614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9829" y="4793879"/>
            <a:ext cx="744101" cy="228599"/>
          </a:xfrm>
        </p:spPr>
        <p:txBody>
          <a:bodyPr/>
          <a:lstStyle/>
          <a:p>
            <a:fld id="{72C7141F-1075-416F-B85B-2A67B4DBA6BF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51715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&amp; Numbere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E686D16-B817-4FD7-91EF-E75DCEECBD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7952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83464" indent="-283464"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0" indent="0">
              <a:buNone/>
              <a:defRPr lang="en-US" sz="1400" baseline="0" noProof="0" dirty="0">
                <a:solidFill>
                  <a:schemeClr val="bg1"/>
                </a:solidFill>
              </a:defRPr>
            </a:lvl2pPr>
            <a:lvl3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3pPr>
            <a:lvl4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4pPr>
            <a:lvl5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6pPr>
            <a:lvl7pPr marL="0" indent="0"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  <a:p>
            <a:pPr lvl="1"/>
            <a:endParaRPr lang="en-US" dirty="0"/>
          </a:p>
          <a:p>
            <a:pPr lvl="0"/>
            <a:r>
              <a:rPr lang="en-US" dirty="0"/>
              <a:t>Numbered text</a:t>
            </a:r>
          </a:p>
          <a:p>
            <a:pPr lvl="1"/>
            <a:r>
              <a:rPr lang="en-US" dirty="0"/>
              <a:t>Supporting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FADBE-3030-4F6C-88B1-C1A6FD63B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6A04BE0-EF35-4D6F-B801-4137CADB0D75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82AB7-CA5B-4BB2-9297-72F42A2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0976E-13F2-445E-A5C4-28915A054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11AD09-EFF5-4259-BC1F-AFBAA6EE5437}"/>
              </a:ext>
            </a:extLst>
          </p:cNvPr>
          <p:cNvCxnSpPr>
            <a:cxnSpLocks/>
          </p:cNvCxnSpPr>
          <p:nvPr userDrawn="1"/>
        </p:nvCxnSpPr>
        <p:spPr>
          <a:xfrm>
            <a:off x="384946" y="4690872"/>
            <a:ext cx="838415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5BD48D0-E8C8-4058-B322-A6DC8E33D79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1943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9D512A5-02AD-4CE7-95D7-2098ED248C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975"/>
            <a:ext cx="9133377" cy="51375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12648" y="1828800"/>
            <a:ext cx="7772400" cy="329184"/>
          </a:xfrm>
        </p:spPr>
        <p:txBody>
          <a:bodyPr anchor="b" anchorCtr="0">
            <a:noAutofit/>
          </a:bodyPr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612648" y="2441448"/>
            <a:ext cx="7772400" cy="63093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2000">
                <a:solidFill>
                  <a:schemeClr val="tx1"/>
                </a:solidFill>
              </a:defRPr>
            </a:lvl2pPr>
            <a:lvl3pPr marL="0" indent="0">
              <a:buNone/>
              <a:defRPr sz="2000">
                <a:solidFill>
                  <a:schemeClr val="tx1"/>
                </a:solidFill>
              </a:defRPr>
            </a:lvl3pPr>
            <a:lvl4pPr marL="0" indent="0">
              <a:buNone/>
              <a:defRPr sz="2000">
                <a:solidFill>
                  <a:schemeClr val="tx1"/>
                </a:solidFill>
              </a:defRPr>
            </a:lvl4pPr>
            <a:lvl5pPr marL="0" indent="0">
              <a:buNone/>
              <a:defRPr sz="2000">
                <a:solidFill>
                  <a:schemeClr val="tx1"/>
                </a:solidFill>
              </a:defRPr>
            </a:lvl5pPr>
            <a:lvl6pPr marL="0" indent="0">
              <a:buNone/>
              <a:defRPr sz="2000">
                <a:solidFill>
                  <a:schemeClr val="tx1"/>
                </a:solidFill>
              </a:defRPr>
            </a:lvl6pPr>
            <a:lvl7pPr marL="0" indent="0">
              <a:buNone/>
              <a:defRPr sz="2000">
                <a:solidFill>
                  <a:schemeClr val="tx1"/>
                </a:solidFill>
              </a:defRPr>
            </a:lvl7pPr>
            <a:lvl8pPr marL="0" indent="0">
              <a:buNone/>
              <a:defRPr sz="2000">
                <a:solidFill>
                  <a:schemeClr val="tx1"/>
                </a:solidFill>
              </a:defRPr>
            </a:lvl8pPr>
            <a:lvl9pPr marL="0" indent="0">
              <a:buNone/>
              <a:defRPr sz="20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dirty="0"/>
              <a:t>Name</a:t>
            </a:r>
            <a:br>
              <a:rPr lang="en-US" dirty="0"/>
            </a:br>
            <a:r>
              <a:rPr lang="en-US" dirty="0"/>
              <a:t>Email (optional)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3588152" y="-97227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 err="1">
              <a:solidFill>
                <a:schemeClr val="tx2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FFA5237-4D06-4CB8-B81D-E6E000044E96}"/>
              </a:ext>
            </a:extLst>
          </p:cNvPr>
          <p:cNvCxnSpPr>
            <a:cxnSpLocks/>
          </p:cNvCxnSpPr>
          <p:nvPr userDrawn="1"/>
        </p:nvCxnSpPr>
        <p:spPr>
          <a:xfrm>
            <a:off x="611138" y="2299716"/>
            <a:ext cx="1858684" cy="0"/>
          </a:xfrm>
          <a:prstGeom prst="line">
            <a:avLst/>
          </a:prstGeom>
          <a:ln>
            <a:solidFill>
              <a:srgbClr val="00A45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94BBC5B1-60EC-4841-A052-A7EA1047094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 bwMode="black">
          <a:xfrm>
            <a:off x="6294697" y="384048"/>
            <a:ext cx="2385905" cy="51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839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Header &amp;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9AFEE-79A3-4996-B06D-D9A66A9C5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E17DD-19FC-4C3A-8168-1354DEB9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261872"/>
            <a:ext cx="8385048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1D511AA-6A21-4D17-A7EA-84E88C35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8313F-8A13-4A41-A8D7-31FB2FB074CF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B1582F7-096C-4E61-A430-37DE800FD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DECEAA4-0F33-4B6D-A269-0A7754EC7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B07E44-2946-4C76-AAE8-51C4712E237F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DB0FBDCD-BEEF-402D-8FD6-B67C618D65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61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4295" y="1261872"/>
            <a:ext cx="4114800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C4CB0-E1A6-4DBC-8C27-B432BF957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47146-9954-4458-9279-AA08A3B071CD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9FAE45-F8BC-40F3-9164-D36C18C3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BC111-2740-46AF-A4EE-25875C41C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D1A41C7-0BA2-435B-A8CC-4AA343893F35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D86F33D-B3A6-4729-A0FB-5DC8F3DD4F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842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eader &amp; 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617AA6AF-2E25-4B76-8264-0127F05158B5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80760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A35C2-C0F4-49D9-B722-67323A6F7F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9509183-A3A4-4971-BEBF-1DCDFEAEA734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8FFCDF-15C2-443A-9747-477B83B8CFC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63F49-35A6-44FE-8D1B-AF1E3728CA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6EBED9-9EFE-447A-BEE0-FCC12D286A78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B87AFB02-A938-4E08-B29B-ED6F9D4431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021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&amp; 2-column (1/3, 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E91A-A46E-4B41-88C6-F4AF075C9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D7502-C6C7-49CE-8A81-C3BD1B4537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4048" y="1261872"/>
            <a:ext cx="2688336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BA163B-9823-4AA6-93E0-8B7386BC31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32404" y="1261872"/>
            <a:ext cx="5536692" cy="33192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406E-2CA1-499E-A808-27B124490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C5538-3BC1-4274-BECE-326EC075782F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B5E847-C84C-457F-B901-2EEB12AD9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10D1C-F2EA-46B6-B35A-881C8F5C6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149C702-A52C-4836-AD09-FFA898A62A90}"/>
              </a:ext>
            </a:extLst>
          </p:cNvPr>
          <p:cNvCxnSpPr>
            <a:cxnSpLocks/>
          </p:cNvCxnSpPr>
          <p:nvPr userDrawn="1"/>
        </p:nvCxnSpPr>
        <p:spPr>
          <a:xfrm>
            <a:off x="379925" y="4690872"/>
            <a:ext cx="8384150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2FD43C0D-A77C-4195-A4E0-023F5CDE94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 bwMode="black">
          <a:xfrm>
            <a:off x="7485912" y="4780026"/>
            <a:ext cx="127816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65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48.xml"/><Relationship Id="rId20" Type="http://schemas.openxmlformats.org/officeDocument/2006/relationships/image" Target="../media/image7.jpeg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85048" cy="795528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261872"/>
            <a:ext cx="8385048" cy="331927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17B5ED4-B674-4C32-9514-6C6A986BC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486400" y="4800600"/>
            <a:ext cx="9144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750">
                <a:solidFill>
                  <a:schemeClr val="tx1"/>
                </a:solidFill>
              </a:defRPr>
            </a:lvl1pPr>
          </a:lstStyle>
          <a:p>
            <a:fld id="{72C7141F-1075-416F-B85B-2A67B4DBA6BF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0080" y="4800600"/>
            <a:ext cx="45720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750">
                <a:solidFill>
                  <a:schemeClr val="tx1"/>
                </a:solidFill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4048" y="4800600"/>
            <a:ext cx="228600" cy="15544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1">
                <a:solidFill>
                  <a:schemeClr val="accent6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93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0" r:id="rId2"/>
    <p:sldLayoutId id="2147483813" r:id="rId3"/>
    <p:sldLayoutId id="2147483724" r:id="rId4"/>
    <p:sldLayoutId id="2147483725" r:id="rId5"/>
    <p:sldLayoutId id="2147483709" r:id="rId6"/>
    <p:sldLayoutId id="2147483711" r:id="rId7"/>
    <p:sldLayoutId id="2147483726" r:id="rId8"/>
    <p:sldLayoutId id="2147483793" r:id="rId9"/>
    <p:sldLayoutId id="2147483794" r:id="rId10"/>
    <p:sldLayoutId id="2147483720" r:id="rId11"/>
    <p:sldLayoutId id="2147483783" r:id="rId12"/>
    <p:sldLayoutId id="2147483784" r:id="rId13"/>
    <p:sldLayoutId id="2147483727" r:id="rId14"/>
    <p:sldLayoutId id="2147483776" r:id="rId15"/>
    <p:sldLayoutId id="2147483806" r:id="rId16"/>
    <p:sldLayoutId id="2147483807" r:id="rId17"/>
    <p:sldLayoutId id="2147483781" r:id="rId18"/>
    <p:sldLayoutId id="2147483808" r:id="rId19"/>
    <p:sldLayoutId id="2147483809" r:id="rId20"/>
    <p:sldLayoutId id="2147483797" r:id="rId21"/>
    <p:sldLayoutId id="2147483798" r:id="rId22"/>
    <p:sldLayoutId id="2147483799" r:id="rId23"/>
    <p:sldLayoutId id="2147483700" r:id="rId24"/>
    <p:sldLayoutId id="2147483663" r:id="rId25"/>
    <p:sldLayoutId id="2147483683" r:id="rId26"/>
    <p:sldLayoutId id="2147483682" r:id="rId27"/>
    <p:sldLayoutId id="2147483664" r:id="rId28"/>
    <p:sldLayoutId id="2147483670" r:id="rId29"/>
    <p:sldLayoutId id="2147483733" r:id="rId30"/>
    <p:sldLayoutId id="2147483782" r:id="rId31"/>
    <p:sldLayoutId id="2147483672" r:id="rId3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30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6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200" indent="-228600" algn="l" defTabSz="914400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200" indent="-228600" algn="l" defTabSz="914400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9144000" cy="51435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216" y="730251"/>
            <a:ext cx="6571060" cy="53022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216" y="1952625"/>
            <a:ext cx="6571060" cy="2562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89829" y="4793879"/>
            <a:ext cx="742949" cy="2285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1" i="0">
                <a:solidFill>
                  <a:schemeClr val="accent1"/>
                </a:solidFill>
              </a:defRPr>
            </a:lvl1pPr>
          </a:lstStyle>
          <a:p>
            <a:fld id="{72C7141F-1075-416F-B85B-2A67B4DBA6BF}" type="datetime1">
              <a:rPr lang="en-US" smtClean="0"/>
              <a:t>12/8/2018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0833" y="4793879"/>
            <a:ext cx="2894846" cy="2286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1" i="0">
                <a:solidFill>
                  <a:schemeClr val="accent1"/>
                </a:solidFill>
              </a:defRPr>
            </a:lvl1pPr>
          </a:lstStyle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4406" y="221797"/>
            <a:ext cx="628649" cy="5757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100" b="0" i="0">
                <a:solidFill>
                  <a:schemeClr val="bg1"/>
                </a:solidFill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450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  <p:sldLayoutId id="2147483852" r:id="rId12"/>
    <p:sldLayoutId id="2147483853" r:id="rId13"/>
    <p:sldLayoutId id="2147483854" r:id="rId14"/>
    <p:sldLayoutId id="2147483855" r:id="rId15"/>
    <p:sldLayoutId id="2147483856" r:id="rId16"/>
    <p:sldLayoutId id="2147483857" r:id="rId17"/>
    <p:sldLayoutId id="2147483858" r:id="rId18"/>
  </p:sldLayoutIdLst>
  <p:hf hdr="0" dt="0"/>
  <p:txStyles>
    <p:titleStyle>
      <a:lvl1pPr algn="l" defTabSz="342900" rtl="0" eaLnBrk="1" latinLnBrk="0" hangingPunct="1">
        <a:spcBef>
          <a:spcPct val="0"/>
        </a:spcBef>
        <a:buNone/>
        <a:defRPr sz="27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3B1CB-BA75-DF4C-980D-E67B5E63A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2189785"/>
            <a:ext cx="7242464" cy="553998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Container Security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B3B92-51A6-3E4D-B03B-497434B3F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1F910-9C28-DC46-A36F-5F1CE5BCAB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32320" y="233707"/>
            <a:ext cx="1865630" cy="97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286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614E1-47BF-4421-8580-EC724A07D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97" y="509679"/>
            <a:ext cx="6571060" cy="530223"/>
          </a:xfrm>
        </p:spPr>
        <p:txBody>
          <a:bodyPr/>
          <a:lstStyle/>
          <a:p>
            <a:r>
              <a:rPr lang="en-US" dirty="0"/>
              <a:t>Application Security =&gt; Web 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CB7369-1D01-4A13-9054-3AEC76EE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785A2-AD2C-451C-811B-F7F760241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9708B9-95F4-4704-84B8-9F47119B1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20" y="1637881"/>
            <a:ext cx="2110153" cy="315599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Transport level security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Certificate stored in vault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4F6C30-7EEC-441E-846A-AA777B6B4BD3}"/>
              </a:ext>
            </a:extLst>
          </p:cNvPr>
          <p:cNvSpPr txBox="1"/>
          <p:nvPr/>
        </p:nvSpPr>
        <p:spPr>
          <a:xfrm>
            <a:off x="2301073" y="1657978"/>
            <a:ext cx="6732395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Certificate is stored in Vault, deployed out side K8s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edge server like Kestrel, the path of the certificate is provided as Vault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Any secrets required for Vault are stored as K8s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certificate is to be rotated, then the new secret is placed in vault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2CCBF0C-7F3A-4163-A4BF-856DDAEFA722}"/>
              </a:ext>
            </a:extLst>
          </p:cNvPr>
          <p:cNvSpPr/>
          <p:nvPr/>
        </p:nvSpPr>
        <p:spPr>
          <a:xfrm>
            <a:off x="2301072" y="3155404"/>
            <a:ext cx="6732395" cy="249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Disadvantage of approach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0CEAF7-37CB-44C4-B874-68F9DBBAFE0B}"/>
              </a:ext>
            </a:extLst>
          </p:cNvPr>
          <p:cNvSpPr txBox="1"/>
          <p:nvPr/>
        </p:nvSpPr>
        <p:spPr>
          <a:xfrm>
            <a:off x="2301073" y="3404846"/>
            <a:ext cx="673239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the certificate rotation we need to re-start the server</a:t>
            </a:r>
          </a:p>
        </p:txBody>
      </p:sp>
    </p:spTree>
    <p:extLst>
      <p:ext uri="{BB962C8B-B14F-4D97-AF65-F5344CB8AC3E}">
        <p14:creationId xmlns:p14="http://schemas.microsoft.com/office/powerpoint/2010/main" val="4235338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485F7-8AF8-4D4F-BC06-8C78AFE16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945" y="532450"/>
            <a:ext cx="6571060" cy="530223"/>
          </a:xfrm>
        </p:spPr>
        <p:txBody>
          <a:bodyPr/>
          <a:lstStyle/>
          <a:p>
            <a:r>
              <a:rPr lang="en-US" dirty="0"/>
              <a:t>Application Security =&gt; Web 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0A502-7121-449A-885F-004A64332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E31545-46E3-4898-925D-D132FE3C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874BF9-2F30-4037-82EE-6E281046F4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33" y="1637881"/>
            <a:ext cx="2110153" cy="315599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Transport level security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Certificate from mounted volumes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0A491-E75D-4C6A-A8E3-6E3107FFB4DB}"/>
              </a:ext>
            </a:extLst>
          </p:cNvPr>
          <p:cNvSpPr txBox="1"/>
          <p:nvPr/>
        </p:nvSpPr>
        <p:spPr>
          <a:xfrm>
            <a:off x="2301073" y="1696911"/>
            <a:ext cx="6732395" cy="116955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Certificate is stored in mounted volume, stored out side K8s Cluster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For edge server like Kestrel, the path of the certificate is provided as path inside image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certificate is to be rotated, then the new secret is placed in volume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61A775-4EB5-485F-9387-10FB9BED00C5}"/>
              </a:ext>
            </a:extLst>
          </p:cNvPr>
          <p:cNvSpPr/>
          <p:nvPr/>
        </p:nvSpPr>
        <p:spPr>
          <a:xfrm>
            <a:off x="2301073" y="2841717"/>
            <a:ext cx="6732395" cy="2494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Disadvantage of approach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B6D698-AA41-4740-9B9B-A70C966786AE}"/>
              </a:ext>
            </a:extLst>
          </p:cNvPr>
          <p:cNvSpPr txBox="1"/>
          <p:nvPr/>
        </p:nvSpPr>
        <p:spPr>
          <a:xfrm>
            <a:off x="2301072" y="3133046"/>
            <a:ext cx="6732395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container needs to run an elevated privilege that can access the volume. So any malicious code, in pretext of accessing certificate can get undue advantage of volume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This is would make Day 2 operation difficult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When credential are changed for volume then the credentials need to re-injected into container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Owing to an insider attack the certificate can leak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20272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56BC1-4595-4D02-BE6A-B968133DB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Security =&gt; Web 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A73C45-297A-4F1C-8828-56A71329D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ECAB9-57FA-4656-AACB-6834CE5F0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B3D160-BE78-4490-9ADB-224643651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533" y="1637881"/>
            <a:ext cx="2110153" cy="315599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Transport level security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Service Mesh for certificate rotation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4B8FF1-8E30-4105-9C9F-2521A6396B3A}"/>
              </a:ext>
            </a:extLst>
          </p:cNvPr>
          <p:cNvSpPr txBox="1"/>
          <p:nvPr/>
        </p:nvSpPr>
        <p:spPr>
          <a:xfrm>
            <a:off x="2301073" y="1696911"/>
            <a:ext cx="6732395" cy="18158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certificate is generated by the Service Mesh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components (like citadel) handles these facility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These are then sent to the service Mesh propagation component (like Mixer)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details are sent to proxy (envoy) which handles all request and application is safe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application is not coupled certificate loading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 application re-start or container re-creation are not required</a:t>
            </a:r>
          </a:p>
        </p:txBody>
      </p:sp>
    </p:spTree>
    <p:extLst>
      <p:ext uri="{BB962C8B-B14F-4D97-AF65-F5344CB8AC3E}">
        <p14:creationId xmlns:p14="http://schemas.microsoft.com/office/powerpoint/2010/main" val="927983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D282A-3E63-4ABA-B701-B994B77C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security=&gt;Opiniated Architecture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CF3B36-917C-4B3D-BC50-7D7BA870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7DD56-79F3-4819-BB64-378ACF794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488BDF-5A5C-4554-9B24-BD6C0D9F81C2}"/>
              </a:ext>
            </a:extLst>
          </p:cNvPr>
          <p:cNvSpPr/>
          <p:nvPr/>
        </p:nvSpPr>
        <p:spPr>
          <a:xfrm>
            <a:off x="1486183" y="3724991"/>
            <a:ext cx="943897" cy="4916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EE98FA-C183-41B9-A238-A4D0CD5C78B2}"/>
              </a:ext>
            </a:extLst>
          </p:cNvPr>
          <p:cNvSpPr/>
          <p:nvPr/>
        </p:nvSpPr>
        <p:spPr>
          <a:xfrm>
            <a:off x="2567731" y="2021097"/>
            <a:ext cx="3470787" cy="83821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/>
              <a:t>Istio</a:t>
            </a:r>
            <a:r>
              <a:rPr lang="en-US" dirty="0"/>
              <a:t> (control plane)</a:t>
            </a:r>
          </a:p>
        </p:txBody>
      </p:sp>
      <p:sp>
        <p:nvSpPr>
          <p:cNvPr id="8" name="Rounded Rectangle 8">
            <a:extLst>
              <a:ext uri="{FF2B5EF4-FFF2-40B4-BE49-F238E27FC236}">
                <a16:creationId xmlns:a16="http://schemas.microsoft.com/office/drawing/2014/main" id="{D50B6FEC-4C92-45A3-AB9E-C36C07AF3E1D}"/>
              </a:ext>
            </a:extLst>
          </p:cNvPr>
          <p:cNvSpPr/>
          <p:nvPr/>
        </p:nvSpPr>
        <p:spPr>
          <a:xfrm>
            <a:off x="2695554" y="2371964"/>
            <a:ext cx="993056" cy="427908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Citadel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DF70ED-8FC9-498D-A007-D65599107738}"/>
              </a:ext>
            </a:extLst>
          </p:cNvPr>
          <p:cNvSpPr/>
          <p:nvPr/>
        </p:nvSpPr>
        <p:spPr>
          <a:xfrm>
            <a:off x="3865590" y="2474961"/>
            <a:ext cx="766916" cy="32491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Mixer</a:t>
            </a:r>
          </a:p>
        </p:txBody>
      </p:sp>
      <p:sp>
        <p:nvSpPr>
          <p:cNvPr id="10" name="Rounded Rectangle 10">
            <a:extLst>
              <a:ext uri="{FF2B5EF4-FFF2-40B4-BE49-F238E27FC236}">
                <a16:creationId xmlns:a16="http://schemas.microsoft.com/office/drawing/2014/main" id="{91451A5C-F720-4469-BB65-548933C48A62}"/>
              </a:ext>
            </a:extLst>
          </p:cNvPr>
          <p:cNvSpPr/>
          <p:nvPr/>
        </p:nvSpPr>
        <p:spPr>
          <a:xfrm>
            <a:off x="5025796" y="2474961"/>
            <a:ext cx="835742" cy="324910"/>
          </a:xfrm>
          <a:prstGeom prst="roundRect">
            <a:avLst/>
          </a:prstGeom>
          <a:solidFill>
            <a:schemeClr val="accent2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Pilot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2420E588-DC31-4BD6-83EB-0E957F2DC2F9}"/>
              </a:ext>
            </a:extLst>
          </p:cNvPr>
          <p:cNvSpPr/>
          <p:nvPr/>
        </p:nvSpPr>
        <p:spPr>
          <a:xfrm>
            <a:off x="3255990" y="3675828"/>
            <a:ext cx="1189703" cy="589936"/>
          </a:xfrm>
          <a:prstGeom prst="hexagon">
            <a:avLst/>
          </a:prstGeom>
          <a:noFill/>
          <a:ln>
            <a:solidFill>
              <a:srgbClr val="FF66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Envoy</a:t>
            </a:r>
          </a:p>
        </p:txBody>
      </p:sp>
      <p:sp>
        <p:nvSpPr>
          <p:cNvPr id="12" name="Snip and Round Single Corner Rectangle 13">
            <a:extLst>
              <a:ext uri="{FF2B5EF4-FFF2-40B4-BE49-F238E27FC236}">
                <a16:creationId xmlns:a16="http://schemas.microsoft.com/office/drawing/2014/main" id="{32085C31-02FA-4FCA-9B50-895915DD4810}"/>
              </a:ext>
            </a:extLst>
          </p:cNvPr>
          <p:cNvSpPr/>
          <p:nvPr/>
        </p:nvSpPr>
        <p:spPr>
          <a:xfrm>
            <a:off x="5045461" y="3508681"/>
            <a:ext cx="2074606" cy="904568"/>
          </a:xfrm>
          <a:prstGeom prst="snipRound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FC221D6-F85C-4B6E-A8BF-4B1AA27C4EFF}"/>
              </a:ext>
            </a:extLst>
          </p:cNvPr>
          <p:cNvCxnSpPr>
            <a:stCxn id="6" idx="3"/>
            <a:endCxn id="11" idx="3"/>
          </p:cNvCxnSpPr>
          <p:nvPr/>
        </p:nvCxnSpPr>
        <p:spPr>
          <a:xfrm flipV="1">
            <a:off x="2430080" y="3970796"/>
            <a:ext cx="82591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1DB6E7-D28A-4ACF-89E2-CD1A62A50302}"/>
              </a:ext>
            </a:extLst>
          </p:cNvPr>
          <p:cNvCxnSpPr>
            <a:stCxn id="11" idx="0"/>
            <a:endCxn id="12" idx="2"/>
          </p:cNvCxnSpPr>
          <p:nvPr/>
        </p:nvCxnSpPr>
        <p:spPr>
          <a:xfrm flipV="1">
            <a:off x="4445693" y="3960965"/>
            <a:ext cx="599768" cy="98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E9C8819-C7F7-4DA0-AF9A-684F4F987816}"/>
              </a:ext>
            </a:extLst>
          </p:cNvPr>
          <p:cNvCxnSpPr/>
          <p:nvPr/>
        </p:nvCxnSpPr>
        <p:spPr>
          <a:xfrm>
            <a:off x="3877259" y="2873836"/>
            <a:ext cx="0" cy="816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0D4B665-9C56-408C-AE79-FA6AD1455B10}"/>
              </a:ext>
            </a:extLst>
          </p:cNvPr>
          <p:cNvSpPr txBox="1"/>
          <p:nvPr/>
        </p:nvSpPr>
        <p:spPr>
          <a:xfrm>
            <a:off x="3877259" y="2961921"/>
            <a:ext cx="1356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TLS certificate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59F549A-292F-4DD6-82D9-A64915603522}"/>
              </a:ext>
            </a:extLst>
          </p:cNvPr>
          <p:cNvSpPr txBox="1"/>
          <p:nvPr/>
        </p:nvSpPr>
        <p:spPr>
          <a:xfrm>
            <a:off x="2502484" y="3989701"/>
            <a:ext cx="6907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50000"/>
                  </a:schemeClr>
                </a:solidFill>
              </a:rPr>
              <a:t>HTTPS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A1E43D-E6D4-4CDF-8CAE-552DE283B28C}"/>
              </a:ext>
            </a:extLst>
          </p:cNvPr>
          <p:cNvSpPr txBox="1"/>
          <p:nvPr/>
        </p:nvSpPr>
        <p:spPr>
          <a:xfrm>
            <a:off x="4445693" y="3997266"/>
            <a:ext cx="6354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HTTP</a:t>
            </a:r>
          </a:p>
        </p:txBody>
      </p:sp>
    </p:spTree>
    <p:extLst>
      <p:ext uri="{BB962C8B-B14F-4D97-AF65-F5344CB8AC3E}">
        <p14:creationId xmlns:p14="http://schemas.microsoft.com/office/powerpoint/2010/main" val="3071993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 Security=&gt;Web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Privilege escalation attack</a:t>
            </a:r>
          </a:p>
          <a:p>
            <a:pPr lvl="1"/>
            <a:r>
              <a:rPr lang="en-US" dirty="0"/>
              <a:t>Ensure that only  just that amount of </a:t>
            </a:r>
            <a:r>
              <a:rPr lang="en-US" dirty="0" err="1"/>
              <a:t>previliage</a:t>
            </a:r>
            <a:r>
              <a:rPr lang="en-US" dirty="0"/>
              <a:t> is given to the container</a:t>
            </a:r>
          </a:p>
          <a:p>
            <a:pPr lvl="1"/>
            <a:r>
              <a:rPr lang="en-US" dirty="0"/>
              <a:t>Avoid impersonation unless required</a:t>
            </a:r>
          </a:p>
          <a:p>
            <a:pPr lvl="1"/>
            <a:r>
              <a:rPr lang="en-US" dirty="0"/>
              <a:t>Avoid connecting to other nodes or machine using the </a:t>
            </a:r>
            <a:r>
              <a:rPr lang="en-US" dirty="0" err="1"/>
              <a:t>prviliges</a:t>
            </a:r>
            <a:endParaRPr lang="en-US" dirty="0"/>
          </a:p>
          <a:p>
            <a:r>
              <a:rPr lang="en-US" dirty="0"/>
              <a:t>Port protection</a:t>
            </a:r>
          </a:p>
          <a:p>
            <a:r>
              <a:rPr lang="en-US" dirty="0"/>
              <a:t>Over resource utilization</a:t>
            </a:r>
          </a:p>
          <a:p>
            <a:pPr lvl="1"/>
            <a:r>
              <a:rPr lang="en-US" dirty="0"/>
              <a:t>Scale based on rule with logging enabled</a:t>
            </a:r>
          </a:p>
          <a:p>
            <a:pPr lvl="1"/>
            <a:r>
              <a:rPr lang="en-US" dirty="0"/>
              <a:t>Cap on resource used to included in POD definition</a:t>
            </a:r>
          </a:p>
          <a:p>
            <a:r>
              <a:rPr lang="en-US" dirty="0"/>
              <a:t>Re Pave and Re build frequently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55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Security =&gt; Batch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TLS protection</a:t>
            </a:r>
          </a:p>
          <a:p>
            <a:pPr lvl="1"/>
            <a:r>
              <a:rPr lang="en-US" dirty="0"/>
              <a:t>Side car for handling </a:t>
            </a:r>
            <a:r>
              <a:rPr lang="en-US" dirty="0" err="1"/>
              <a:t>netwrok</a:t>
            </a:r>
            <a:r>
              <a:rPr lang="en-US" dirty="0"/>
              <a:t> policy</a:t>
            </a:r>
          </a:p>
          <a:p>
            <a:pPr lvl="1"/>
            <a:r>
              <a:rPr lang="en-US" dirty="0"/>
              <a:t>Avoid connecting other VM/POD with a known User ID and password</a:t>
            </a:r>
          </a:p>
          <a:p>
            <a:r>
              <a:rPr lang="en-US" dirty="0" err="1"/>
              <a:t>Previligae</a:t>
            </a:r>
            <a:r>
              <a:rPr lang="en-US" dirty="0"/>
              <a:t> escalation attack</a:t>
            </a:r>
          </a:p>
          <a:p>
            <a:r>
              <a:rPr lang="en-US" dirty="0"/>
              <a:t>Credential security</a:t>
            </a:r>
          </a:p>
          <a:p>
            <a:r>
              <a:rPr lang="en-US" dirty="0"/>
              <a:t>Resource starvation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544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security =&gt; Monitoring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41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F02F-0FF8-5F48-A3B5-BD2FAC46D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23556"/>
            <a:ext cx="8385048" cy="356616"/>
          </a:xfrm>
        </p:spPr>
        <p:txBody>
          <a:bodyPr>
            <a:noAutofit/>
          </a:bodyPr>
          <a:lstStyle/>
          <a:p>
            <a:r>
              <a:rPr lang="en-US" dirty="0"/>
              <a:t>Pipeline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A02B9-9654-5E4F-A0B6-DCEBD38B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9B95B-026A-DF4D-A7D1-AA5D2389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78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B7C40E-6851-F64E-95B8-A2204BFCD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registry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A02B9-9654-5E4F-A0B6-DCEBD38B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9B95B-026A-DF4D-A7D1-AA5D2389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910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F02F-0FF8-5F48-A3B5-BD2FAC46D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23556"/>
            <a:ext cx="8385048" cy="356616"/>
          </a:xfrm>
        </p:spPr>
        <p:txBody>
          <a:bodyPr>
            <a:noAutofit/>
          </a:bodyPr>
          <a:lstStyle/>
          <a:p>
            <a:r>
              <a:rPr lang="en-US" dirty="0"/>
              <a:t>Runtime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A02B9-9654-5E4F-A0B6-DCEBD38B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9B95B-026A-DF4D-A7D1-AA5D2389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512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F02F-0FF8-5F48-A3B5-BD2FAC46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Problem statement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 is migrating apps from IaaS to container. He needs to ensure that the code, the pipeline and the image level security and the runtime containers are secure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Customer wans to ensure that there is seamless day 2 security operations are happening without </a:t>
            </a:r>
            <a:r>
              <a:rPr lang="en-US" dirty="0" err="1"/>
              <a:t>hazzels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A02B9-9654-5E4F-A0B6-DCEBD38B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9B95B-026A-DF4D-A7D1-AA5D2389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498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pictorial representation of pipeline and tools used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326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144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3F23-C768-4142-9883-3318F953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03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F02F-0FF8-5F48-A3B5-BD2FAC46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Current state VM security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draw the current state monolith diagram for 3 tier application with security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A02B9-9654-5E4F-A0B6-DCEBD38B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9B95B-026A-DF4D-A7D1-AA5D2389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40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state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draw same application in future state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A02B9-9654-5E4F-A0B6-DCEBD38B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9B95B-026A-DF4D-A7D1-AA5D2389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B58EE7C-6E96-1443-9F22-64B202C01E89}"/>
              </a:ext>
            </a:extLst>
          </p:cNvPr>
          <p:cNvSpPr txBox="1">
            <a:spLocks/>
          </p:cNvSpPr>
          <p:nvPr/>
        </p:nvSpPr>
        <p:spPr>
          <a:xfrm>
            <a:off x="384048" y="323556"/>
            <a:ext cx="8385048" cy="35661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On-premises Application Security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47932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F02F-0FF8-5F48-A3B5-BD2FAC46D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23556"/>
            <a:ext cx="8385048" cy="356616"/>
          </a:xfrm>
        </p:spPr>
        <p:txBody>
          <a:bodyPr>
            <a:noAutofit/>
          </a:bodyPr>
          <a:lstStyle/>
          <a:p>
            <a:r>
              <a:rPr lang="en-US" dirty="0"/>
              <a:t>Different level of vulnerability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A02B9-9654-5E4F-A0B6-DCEBD38B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9B95B-026A-DF4D-A7D1-AA5D2389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2DEC7E-EAC8-844D-BB51-8939907BDE2C}"/>
              </a:ext>
            </a:extLst>
          </p:cNvPr>
          <p:cNvSpPr txBox="1"/>
          <p:nvPr/>
        </p:nvSpPr>
        <p:spPr>
          <a:xfrm>
            <a:off x="589124" y="1614863"/>
            <a:ext cx="7803931" cy="58169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Application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Pipeline security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Vulnerability check for dependencies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Vulnerability check on images that are built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CVE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OWASP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Image security in Registry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Harbor 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GCR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ACR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ECR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Runtime security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Base </a:t>
            </a:r>
            <a:r>
              <a:rPr lang="en-US" dirty="0" err="1">
                <a:solidFill>
                  <a:schemeClr val="tx2"/>
                </a:solidFill>
              </a:rPr>
              <a:t>previliges</a:t>
            </a:r>
            <a:endParaRPr lang="en-US" dirty="0">
              <a:solidFill>
                <a:schemeClr val="tx2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TLS security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Monitoring runtime security breaches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Over resource utilization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Secondary services accessed by app in container</a:t>
            </a:r>
          </a:p>
          <a:p>
            <a:pPr marL="1714500" lvl="3" indent="-342900"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1257300" lvl="2" indent="-342900"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6144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3F02F-0FF8-5F48-A3B5-BD2FAC46D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323556"/>
            <a:ext cx="8385048" cy="356616"/>
          </a:xfrm>
        </p:spPr>
        <p:txBody>
          <a:bodyPr>
            <a:noAutofit/>
          </a:bodyPr>
          <a:lstStyle/>
          <a:p>
            <a:r>
              <a:rPr lang="en-US" dirty="0"/>
              <a:t>Application security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A02B9-9654-5E4F-A0B6-DCEBD38B0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9B95B-026A-DF4D-A7D1-AA5D23890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012F6C-5110-2B42-9777-DE21F4546D41}"/>
              </a:ext>
            </a:extLst>
          </p:cNvPr>
          <p:cNvSpPr txBox="1"/>
          <p:nvPr/>
        </p:nvSpPr>
        <p:spPr>
          <a:xfrm>
            <a:off x="1112942" y="1929496"/>
            <a:ext cx="6077607" cy="2769989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Best practices on port definitions in the </a:t>
            </a:r>
            <a:r>
              <a:rPr lang="en-US" dirty="0" err="1">
                <a:solidFill>
                  <a:schemeClr val="tx2"/>
                </a:solidFill>
              </a:rPr>
              <a:t>docker</a:t>
            </a:r>
            <a:r>
              <a:rPr lang="en-US" dirty="0">
                <a:solidFill>
                  <a:schemeClr val="tx2"/>
                </a:solidFill>
              </a:rPr>
              <a:t> file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Managing Backing Services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Rebuild, Repave your containers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Storing confidential data securely (Vault)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Secure the clusters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Certificate rotation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dirty="0">
                <a:solidFill>
                  <a:schemeClr val="tx2"/>
                </a:solidFill>
              </a:rPr>
              <a:t>Leverage the tools available in the market (Harbor, Envoy, </a:t>
            </a:r>
            <a:r>
              <a:rPr lang="en-US" dirty="0" err="1">
                <a:solidFill>
                  <a:schemeClr val="tx2"/>
                </a:solidFill>
              </a:rPr>
              <a:t>Istio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  <a:p>
            <a:pPr marL="342900" indent="-342900" algn="l">
              <a:buFont typeface="+mj-lt"/>
              <a:buAutoNum type="arabicPeriod"/>
            </a:pP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6161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Apps Security=&gt;Web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215" y="1952625"/>
            <a:ext cx="8081139" cy="291434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Transport Level security</a:t>
            </a:r>
          </a:p>
          <a:p>
            <a:pPr lvl="1"/>
            <a:r>
              <a:rPr lang="en-US" dirty="0"/>
              <a:t>Storage of security</a:t>
            </a:r>
          </a:p>
          <a:p>
            <a:pPr lvl="2"/>
            <a:r>
              <a:rPr lang="en-US" dirty="0"/>
              <a:t>On a volume in the server </a:t>
            </a:r>
          </a:p>
          <a:p>
            <a:pPr lvl="2"/>
            <a:r>
              <a:rPr lang="en-US" dirty="0"/>
              <a:t>Kubernetes Secret</a:t>
            </a:r>
          </a:p>
          <a:p>
            <a:pPr lvl="2"/>
            <a:r>
              <a:rPr lang="en-US" dirty="0"/>
              <a:t>Vault</a:t>
            </a:r>
          </a:p>
          <a:p>
            <a:pPr lvl="1"/>
            <a:r>
              <a:rPr lang="en-US" dirty="0"/>
              <a:t>Certificate re-cycle</a:t>
            </a:r>
          </a:p>
          <a:p>
            <a:pPr lvl="2"/>
            <a:r>
              <a:rPr lang="en-US" dirty="0"/>
              <a:t>Replace the new certificate the container. Ensure application picks it up</a:t>
            </a:r>
          </a:p>
          <a:p>
            <a:pPr lvl="2"/>
            <a:r>
              <a:rPr lang="en-US" dirty="0"/>
              <a:t>Service Mesh using </a:t>
            </a:r>
            <a:r>
              <a:rPr lang="en-US" dirty="0" err="1"/>
              <a:t>Isito</a:t>
            </a:r>
            <a:r>
              <a:rPr lang="en-US" dirty="0"/>
              <a:t> and Envoy.</a:t>
            </a:r>
          </a:p>
          <a:p>
            <a:pPr lvl="1"/>
            <a:r>
              <a:rPr lang="en-US" dirty="0" err="1"/>
              <a:t>Ddos</a:t>
            </a:r>
            <a:r>
              <a:rPr lang="en-US" dirty="0"/>
              <a:t> prevention</a:t>
            </a:r>
          </a:p>
          <a:p>
            <a:pPr lvl="2"/>
            <a:r>
              <a:rPr lang="en-US" dirty="0"/>
              <a:t>Distribute the container across multiple cloud provider</a:t>
            </a:r>
          </a:p>
          <a:p>
            <a:pPr lvl="2"/>
            <a:r>
              <a:rPr lang="en-US" dirty="0" err="1"/>
              <a:t>Netwrok</a:t>
            </a:r>
            <a:r>
              <a:rPr lang="en-US" dirty="0"/>
              <a:t> level protection with IP’s monitoring</a:t>
            </a:r>
          </a:p>
          <a:p>
            <a:pPr lvl="2"/>
            <a:r>
              <a:rPr lang="en-US" dirty="0"/>
              <a:t>Load balancer level protection</a:t>
            </a:r>
          </a:p>
          <a:p>
            <a:pPr lvl="2"/>
            <a:r>
              <a:rPr lang="en-US" dirty="0"/>
              <a:t>API gateway to handle threshold traffic</a:t>
            </a:r>
          </a:p>
          <a:p>
            <a:pPr lvl="2"/>
            <a:r>
              <a:rPr lang="en-US" dirty="0"/>
              <a:t>Implement CVE scanning</a:t>
            </a:r>
          </a:p>
          <a:p>
            <a:pPr lvl="2"/>
            <a:r>
              <a:rPr lang="en-US" dirty="0"/>
              <a:t>Authorization plugin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5458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26E3A-DEDC-49AA-8EC8-187FBDF6C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833" y="628650"/>
            <a:ext cx="6571060" cy="530223"/>
          </a:xfrm>
        </p:spPr>
        <p:txBody>
          <a:bodyPr/>
          <a:lstStyle/>
          <a:p>
            <a:r>
              <a:rPr lang="en-US" dirty="0"/>
              <a:t>Application Security =&gt; Web application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BFC98-B402-45D6-8F66-9A81FA488C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20" y="1637881"/>
            <a:ext cx="2110153" cy="315599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Transport level security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Able to store the SSL certificate in secured manner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Handle certificate rotation with ease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05E3E-15E7-4E9C-B88E-4511CFBA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47381E-73EB-42BC-A4D6-298694DA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22530B-631C-4BB8-A0CA-B56619128770}"/>
              </a:ext>
            </a:extLst>
          </p:cNvPr>
          <p:cNvSpPr txBox="1"/>
          <p:nvPr/>
        </p:nvSpPr>
        <p:spPr>
          <a:xfrm>
            <a:off x="2530986" y="1778558"/>
            <a:ext cx="6613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Storing the certificates as Kubernetes Secret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Storing the certificate as part of vault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Storing certificate on mounted volumes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service Mesh to handle certificate</a:t>
            </a:r>
          </a:p>
        </p:txBody>
      </p:sp>
    </p:spTree>
    <p:extLst>
      <p:ext uri="{BB962C8B-B14F-4D97-AF65-F5344CB8AC3E}">
        <p14:creationId xmlns:p14="http://schemas.microsoft.com/office/powerpoint/2010/main" val="2282631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5C4D1-7B8F-4188-BDDA-4CB07D1A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Security =&gt; Web application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3BD38-4189-4538-8F18-E98FE65E3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2018 Cognizant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60EC86-8208-4DDA-946E-D4A0AEF64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EF571-C9B4-4D92-A7F7-315B894862A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58295E-2955-4806-A04E-ADE58319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920" y="1637881"/>
            <a:ext cx="2110153" cy="3155998"/>
          </a:xfrm>
          <a:solidFill>
            <a:schemeClr val="accent1">
              <a:lumMod val="7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Transport level security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Requirements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Certificate as Vault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7DC255-5799-4D14-B364-D6BCCB517CC6}"/>
              </a:ext>
            </a:extLst>
          </p:cNvPr>
          <p:cNvSpPr txBox="1"/>
          <p:nvPr/>
        </p:nvSpPr>
        <p:spPr>
          <a:xfrm>
            <a:off x="2301073" y="1657978"/>
            <a:ext cx="6652007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Certificate is stored in Kubernetes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edge server like Kestrel, the path of the certificate is provided as Kubernetes secret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certificate is to be rotated, then the new secret is placed in secret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A0D06A-07BE-4568-A2A3-D153F50EB86E}"/>
              </a:ext>
            </a:extLst>
          </p:cNvPr>
          <p:cNvSpPr/>
          <p:nvPr/>
        </p:nvSpPr>
        <p:spPr>
          <a:xfrm>
            <a:off x="2301073" y="3155404"/>
            <a:ext cx="6652006" cy="2286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Disadvantage of approach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10A93E-EF3D-415E-847E-0F24C10667C4}"/>
              </a:ext>
            </a:extLst>
          </p:cNvPr>
          <p:cNvSpPr txBox="1"/>
          <p:nvPr/>
        </p:nvSpPr>
        <p:spPr>
          <a:xfrm>
            <a:off x="2301074" y="3404846"/>
            <a:ext cx="6652006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During the certificate rotation we need to re-start the server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Any security vulnerability in Kubernetes can expose certificate</a:t>
            </a:r>
          </a:p>
        </p:txBody>
      </p:sp>
    </p:spTree>
    <p:extLst>
      <p:ext uri="{BB962C8B-B14F-4D97-AF65-F5344CB8AC3E}">
        <p14:creationId xmlns:p14="http://schemas.microsoft.com/office/powerpoint/2010/main" val="149771532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7.jpeg"/></Relationships>
</file>

<file path=ppt/theme/theme1.xml><?xml version="1.0" encoding="utf-8"?>
<a:theme xmlns:a="http://schemas.openxmlformats.org/drawingml/2006/main" name="Cognizant">
  <a:themeElements>
    <a:clrScheme name="Cognizant 180722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33B4"/>
      </a:accent1>
      <a:accent2>
        <a:srgbClr val="00195A"/>
      </a:accent2>
      <a:accent3>
        <a:srgbClr val="3871FF"/>
      </a:accent3>
      <a:accent4>
        <a:srgbClr val="7BA0FF"/>
      </a:accent4>
      <a:accent5>
        <a:srgbClr val="BDCFFF"/>
      </a:accent5>
      <a:accent6>
        <a:srgbClr val="00B140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wrap="square" lIns="0" tIns="0" rIns="0" bIns="0" rtlCol="0">
        <a:spAutoFit/>
      </a:bodyPr>
      <a:lstStyle>
        <a:defPPr algn="l">
          <a:defRPr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_PPT_16x9_v04-06" id="{07F9BE1E-0522-42D8-9333-DC19B728C440}" vid="{5949420C-BBAE-4883-A571-88D4306A1FAE}"/>
    </a:ext>
  </a:extLst>
</a:theme>
</file>

<file path=ppt/theme/theme2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cog_PPT_16x9_180722-2</Template>
  <TotalTime>9199</TotalTime>
  <Words>859</Words>
  <Application>Microsoft Office PowerPoint</Application>
  <PresentationFormat>On-screen Show (16:9)</PresentationFormat>
  <Paragraphs>182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Century Gothic</vt:lpstr>
      <vt:lpstr>Courier New</vt:lpstr>
      <vt:lpstr>Wingdings 3</vt:lpstr>
      <vt:lpstr>Cognizant</vt:lpstr>
      <vt:lpstr>Ion Boardroom</vt:lpstr>
      <vt:lpstr>Container Security</vt:lpstr>
      <vt:lpstr>Problem statement</vt:lpstr>
      <vt:lpstr>Current state VM security</vt:lpstr>
      <vt:lpstr>Future state architecture</vt:lpstr>
      <vt:lpstr>Different level of vulnerability</vt:lpstr>
      <vt:lpstr>Application security</vt:lpstr>
      <vt:lpstr>Apps Security=&gt;Web Application</vt:lpstr>
      <vt:lpstr>Application Security =&gt; Web application </vt:lpstr>
      <vt:lpstr>Application Security =&gt; Web application</vt:lpstr>
      <vt:lpstr>Application Security =&gt; Web application</vt:lpstr>
      <vt:lpstr>Application Security =&gt; Web application</vt:lpstr>
      <vt:lpstr>Application Security =&gt; Web application</vt:lpstr>
      <vt:lpstr>Application security=&gt;Opiniated Architecture</vt:lpstr>
      <vt:lpstr>Apps Security=&gt;Web Application</vt:lpstr>
      <vt:lpstr>Application Security =&gt; Batch</vt:lpstr>
      <vt:lpstr>Application security =&gt; Monitoring</vt:lpstr>
      <vt:lpstr>Pipeline</vt:lpstr>
      <vt:lpstr>Image registry</vt:lpstr>
      <vt:lpstr>Runtime</vt:lpstr>
      <vt:lpstr>Tools and design</vt:lpstr>
      <vt:lpstr>PowerPoint Presentation</vt:lpstr>
      <vt:lpstr>Thank you</vt:lpstr>
    </vt:vector>
  </TitlesOfParts>
  <Company>Cognizant Technology Solutions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Cognizant PowerPoint Template</dc:title>
  <dc:creator>Kunnumal, Dilshad (Cognizant)</dc:creator>
  <cp:lastModifiedBy>Venkatesh Srinivasan</cp:lastModifiedBy>
  <cp:revision>313</cp:revision>
  <cp:lastPrinted>2017-02-17T19:35:46Z</cp:lastPrinted>
  <dcterms:created xsi:type="dcterms:W3CDTF">2018-09-19T06:26:02Z</dcterms:created>
  <dcterms:modified xsi:type="dcterms:W3CDTF">2018-12-08T15:58:16Z</dcterms:modified>
</cp:coreProperties>
</file>