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  <p:sldMasterId id="2147483840" r:id="rId2"/>
  </p:sldMasterIdLst>
  <p:notesMasterIdLst>
    <p:notesMasterId r:id="rId19"/>
  </p:notesMasterIdLst>
  <p:handoutMasterIdLst>
    <p:handoutMasterId r:id="rId20"/>
  </p:handoutMasterIdLst>
  <p:sldIdLst>
    <p:sldId id="323" r:id="rId3"/>
    <p:sldId id="326" r:id="rId4"/>
    <p:sldId id="334" r:id="rId5"/>
    <p:sldId id="331" r:id="rId6"/>
    <p:sldId id="332" r:id="rId7"/>
    <p:sldId id="337" r:id="rId8"/>
    <p:sldId id="340" r:id="rId9"/>
    <p:sldId id="341" r:id="rId10"/>
    <p:sldId id="342" r:id="rId11"/>
    <p:sldId id="343" r:id="rId12"/>
    <p:sldId id="336" r:id="rId13"/>
    <p:sldId id="328" r:id="rId14"/>
    <p:sldId id="329" r:id="rId15"/>
    <p:sldId id="338" r:id="rId16"/>
    <p:sldId id="339" r:id="rId17"/>
    <p:sldId id="270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40"/>
    <a:srgbClr val="FFFFFF"/>
    <a:srgbClr val="595959"/>
    <a:srgbClr val="7F7F7F"/>
    <a:srgbClr val="0033A0"/>
    <a:srgbClr val="000000"/>
    <a:srgbClr val="009D3C"/>
    <a:srgbClr val="6BB445"/>
    <a:srgbClr val="F4633A"/>
    <a:srgbClr val="FF8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4613"/>
  </p:normalViewPr>
  <p:slideViewPr>
    <p:cSldViewPr snapToGrid="0">
      <p:cViewPr varScale="1">
        <p:scale>
          <a:sx n="97" d="100"/>
          <a:sy n="97" d="100"/>
        </p:scale>
        <p:origin x="720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36674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41543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68078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80854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60399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2367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520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11500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10809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81553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9181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18535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17414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66091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69602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6924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1715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72C7141F-1075-416F-B85B-2A67B4DBA6BF}" type="datetime1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5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  <p:sldLayoutId id="2147483858" r:id="rId18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B1CB-BA75-DF4C-980D-E67B5E63A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189785"/>
            <a:ext cx="7242464" cy="55399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Container Security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B3B92-51A6-3E4D-B03B-497434B3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1F910-9C28-DC46-A36F-5F1CE5BCAB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2320" y="233707"/>
            <a:ext cx="1865630" cy="9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8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security =&gt;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4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F02F-0FF8-5F48-A3B5-BD2FAC46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23556"/>
            <a:ext cx="8385048" cy="356616"/>
          </a:xfrm>
        </p:spPr>
        <p:txBody>
          <a:bodyPr>
            <a:noAutofit/>
          </a:bodyPr>
          <a:lstStyle/>
          <a:p>
            <a:r>
              <a:rPr lang="en-US" dirty="0" smtClean="0"/>
              <a:t>Pipeline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02B9-9654-5E4F-A0B6-DCEBD38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95B-026A-DF4D-A7D1-AA5D2389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7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B7C40E-6851-F64E-95B8-A2204BFC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registry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02B9-9654-5E4F-A0B6-DCEBD38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95B-026A-DF4D-A7D1-AA5D2389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1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F02F-0FF8-5F48-A3B5-BD2FAC46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23556"/>
            <a:ext cx="8385048" cy="356616"/>
          </a:xfrm>
        </p:spPr>
        <p:txBody>
          <a:bodyPr>
            <a:noAutofit/>
          </a:bodyPr>
          <a:lstStyle/>
          <a:p>
            <a:r>
              <a:rPr lang="en-US" dirty="0" smtClean="0"/>
              <a:t>Runtime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02B9-9654-5E4F-A0B6-DCEBD38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95B-026A-DF4D-A7D1-AA5D2389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1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pictorial representation of pipeline and tools used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2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4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F02F-0FF8-5F48-A3B5-BD2FAC46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Problem statement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is migrating apps from IaaS to container. He needs to ensure that the code, the pipeline and the image level security and the runtime containers are secure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Customer wans to ensure that there is seamless day 2 security operations are happening without </a:t>
            </a:r>
            <a:r>
              <a:rPr lang="en-US" dirty="0" err="1"/>
              <a:t>hazzels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02B9-9654-5E4F-A0B6-DCEBD38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95B-026A-DF4D-A7D1-AA5D2389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F02F-0FF8-5F48-A3B5-BD2FAC46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Current state VM security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draw the current state monolith diagram for 3 tier application with security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02B9-9654-5E4F-A0B6-DCEBD38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95B-026A-DF4D-A7D1-AA5D2389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4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state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draw same application in future state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02B9-9654-5E4F-A0B6-DCEBD38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95B-026A-DF4D-A7D1-AA5D2389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58EE7C-6E96-1443-9F22-64B202C01E89}"/>
              </a:ext>
            </a:extLst>
          </p:cNvPr>
          <p:cNvSpPr txBox="1">
            <a:spLocks/>
          </p:cNvSpPr>
          <p:nvPr/>
        </p:nvSpPr>
        <p:spPr>
          <a:xfrm>
            <a:off x="384048" y="323556"/>
            <a:ext cx="8385048" cy="3566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On-premises Application Security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793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F02F-0FF8-5F48-A3B5-BD2FAC46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23556"/>
            <a:ext cx="8385048" cy="356616"/>
          </a:xfrm>
        </p:spPr>
        <p:txBody>
          <a:bodyPr>
            <a:noAutofit/>
          </a:bodyPr>
          <a:lstStyle/>
          <a:p>
            <a:r>
              <a:rPr lang="en-US" dirty="0" smtClean="0"/>
              <a:t>Different level of vulnerability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02B9-9654-5E4F-A0B6-DCEBD38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95B-026A-DF4D-A7D1-AA5D2389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DEC7E-EAC8-844D-BB51-8939907BDE2C}"/>
              </a:ext>
            </a:extLst>
          </p:cNvPr>
          <p:cNvSpPr txBox="1"/>
          <p:nvPr/>
        </p:nvSpPr>
        <p:spPr>
          <a:xfrm>
            <a:off x="589124" y="1614863"/>
            <a:ext cx="7803931" cy="58169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Application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Pipeline security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Vulnerability check for dependencies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Vulnerability check on images that are built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CVE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OWASP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Image security in Registry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Harbor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GCR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ACR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ECR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Runtime security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Base </a:t>
            </a:r>
            <a:r>
              <a:rPr lang="en-US" dirty="0" err="1" smtClean="0">
                <a:solidFill>
                  <a:schemeClr val="tx2"/>
                </a:solidFill>
              </a:rPr>
              <a:t>previliges</a:t>
            </a:r>
            <a:endParaRPr lang="en-US" dirty="0" smtClean="0">
              <a:solidFill>
                <a:schemeClr val="tx2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TLS security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Monitoring runtime security breaches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Over resource utilization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Secondary services accessed by app in container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 smtClean="0">
              <a:solidFill>
                <a:schemeClr val="tx2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4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F02F-0FF8-5F48-A3B5-BD2FAC46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23556"/>
            <a:ext cx="8385048" cy="356616"/>
          </a:xfrm>
        </p:spPr>
        <p:txBody>
          <a:bodyPr>
            <a:noAutofit/>
          </a:bodyPr>
          <a:lstStyle/>
          <a:p>
            <a:r>
              <a:rPr lang="en-US" dirty="0" smtClean="0"/>
              <a:t>Application security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02B9-9654-5E4F-A0B6-DCEBD38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95B-026A-DF4D-A7D1-AA5D2389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12F6C-5110-2B42-9777-DE21F4546D41}"/>
              </a:ext>
            </a:extLst>
          </p:cNvPr>
          <p:cNvSpPr txBox="1"/>
          <p:nvPr/>
        </p:nvSpPr>
        <p:spPr>
          <a:xfrm>
            <a:off x="1112942" y="1929496"/>
            <a:ext cx="6077607" cy="276998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Best practices on port definitions in the </a:t>
            </a:r>
            <a:r>
              <a:rPr lang="en-US" dirty="0" err="1">
                <a:solidFill>
                  <a:schemeClr val="tx2"/>
                </a:solidFill>
              </a:rPr>
              <a:t>docker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Managing Backing Services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Rebuild, Repave your containers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Storing confidential data securely (Vault)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Secure the clusters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Certificate rotation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Leverage the tools available in the market (Harbor, Envoy, </a:t>
            </a:r>
            <a:r>
              <a:rPr lang="en-US" dirty="0" err="1">
                <a:solidFill>
                  <a:schemeClr val="tx2"/>
                </a:solidFill>
              </a:rPr>
              <a:t>Istio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6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Security=&gt;Web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1952625"/>
            <a:ext cx="8081139" cy="29143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Transport Level security</a:t>
            </a:r>
          </a:p>
          <a:p>
            <a:pPr lvl="1"/>
            <a:r>
              <a:rPr lang="en-US" dirty="0" smtClean="0"/>
              <a:t>Storage of security</a:t>
            </a:r>
          </a:p>
          <a:p>
            <a:pPr lvl="2"/>
            <a:r>
              <a:rPr lang="en-US" dirty="0" smtClean="0"/>
              <a:t>On a volume in the server </a:t>
            </a:r>
          </a:p>
          <a:p>
            <a:pPr lvl="2"/>
            <a:r>
              <a:rPr lang="en-US" dirty="0" smtClean="0"/>
              <a:t>Kubernetes Secret</a:t>
            </a:r>
          </a:p>
          <a:p>
            <a:pPr lvl="2"/>
            <a:r>
              <a:rPr lang="en-US" dirty="0" smtClean="0"/>
              <a:t>Vault</a:t>
            </a:r>
          </a:p>
          <a:p>
            <a:pPr lvl="1"/>
            <a:r>
              <a:rPr lang="en-US" dirty="0" smtClean="0"/>
              <a:t>Certificate re-cycle</a:t>
            </a:r>
          </a:p>
          <a:p>
            <a:pPr lvl="2"/>
            <a:r>
              <a:rPr lang="en-US" dirty="0" smtClean="0"/>
              <a:t>Replace the new certificate the container. Ensure application picks it up</a:t>
            </a:r>
          </a:p>
          <a:p>
            <a:pPr lvl="2"/>
            <a:r>
              <a:rPr lang="en-US" dirty="0" smtClean="0"/>
              <a:t>Service Mesh using </a:t>
            </a:r>
            <a:r>
              <a:rPr lang="en-US" dirty="0" err="1" smtClean="0"/>
              <a:t>Isito</a:t>
            </a:r>
            <a:r>
              <a:rPr lang="en-US" dirty="0" smtClean="0"/>
              <a:t> and Envoy.</a:t>
            </a:r>
          </a:p>
          <a:p>
            <a:pPr lvl="1"/>
            <a:r>
              <a:rPr lang="en-US" dirty="0" err="1" smtClean="0"/>
              <a:t>Ddos</a:t>
            </a:r>
            <a:r>
              <a:rPr lang="en-US" dirty="0" smtClean="0"/>
              <a:t> prevention</a:t>
            </a:r>
          </a:p>
          <a:p>
            <a:pPr lvl="2"/>
            <a:r>
              <a:rPr lang="en-US" dirty="0" smtClean="0"/>
              <a:t>Distribute the container across multiple cloud provider</a:t>
            </a:r>
          </a:p>
          <a:p>
            <a:pPr lvl="2"/>
            <a:r>
              <a:rPr lang="en-US" dirty="0" err="1" smtClean="0"/>
              <a:t>Netwrok</a:t>
            </a:r>
            <a:r>
              <a:rPr lang="en-US" dirty="0" smtClean="0"/>
              <a:t> level protection with IP’s monitoring</a:t>
            </a:r>
          </a:p>
          <a:p>
            <a:pPr lvl="2"/>
            <a:r>
              <a:rPr lang="en-US" dirty="0" smtClean="0"/>
              <a:t>Load balancer level protection</a:t>
            </a:r>
          </a:p>
          <a:p>
            <a:pPr lvl="2"/>
            <a:r>
              <a:rPr lang="en-US" dirty="0" smtClean="0"/>
              <a:t>API gateway to handle threshold traffic</a:t>
            </a:r>
          </a:p>
          <a:p>
            <a:pPr lvl="2"/>
            <a:r>
              <a:rPr lang="en-US" dirty="0" smtClean="0"/>
              <a:t>Implement CVE scanning</a:t>
            </a:r>
          </a:p>
          <a:p>
            <a:pPr lvl="2"/>
            <a:r>
              <a:rPr lang="en-US" dirty="0" smtClean="0"/>
              <a:t>Authorization plugin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5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Security=&gt;Web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Privilege escalation attack</a:t>
            </a:r>
          </a:p>
          <a:p>
            <a:pPr lvl="1"/>
            <a:r>
              <a:rPr lang="en-US" dirty="0" smtClean="0"/>
              <a:t>Ensure that only  just that amount of </a:t>
            </a:r>
            <a:r>
              <a:rPr lang="en-US" dirty="0" err="1" smtClean="0"/>
              <a:t>previliage</a:t>
            </a:r>
            <a:r>
              <a:rPr lang="en-US" dirty="0" smtClean="0"/>
              <a:t> is given to the container</a:t>
            </a:r>
          </a:p>
          <a:p>
            <a:pPr lvl="1"/>
            <a:r>
              <a:rPr lang="en-US" dirty="0" smtClean="0"/>
              <a:t>Avoid impersonation unless required</a:t>
            </a:r>
          </a:p>
          <a:p>
            <a:pPr lvl="1"/>
            <a:r>
              <a:rPr lang="en-US" dirty="0" smtClean="0"/>
              <a:t>Avoid connecting to other nodes or machine using the </a:t>
            </a:r>
            <a:r>
              <a:rPr lang="en-US" dirty="0" err="1" smtClean="0"/>
              <a:t>prviliges</a:t>
            </a:r>
            <a:endParaRPr lang="en-US" dirty="0" smtClean="0"/>
          </a:p>
          <a:p>
            <a:r>
              <a:rPr lang="en-US" dirty="0" smtClean="0"/>
              <a:t>Port protection</a:t>
            </a:r>
          </a:p>
          <a:p>
            <a:r>
              <a:rPr lang="en-US" dirty="0" smtClean="0"/>
              <a:t>Over resource utilization</a:t>
            </a:r>
          </a:p>
          <a:p>
            <a:pPr lvl="1"/>
            <a:r>
              <a:rPr lang="en-US" dirty="0" smtClean="0"/>
              <a:t>Scale based on rule with logging enabled</a:t>
            </a:r>
          </a:p>
          <a:p>
            <a:pPr lvl="1"/>
            <a:r>
              <a:rPr lang="en-US" dirty="0" smtClean="0"/>
              <a:t>Cap on resource used to included in POD definition</a:t>
            </a:r>
          </a:p>
          <a:p>
            <a:r>
              <a:rPr lang="en-US" dirty="0" smtClean="0"/>
              <a:t>Re Pave and Re build frequently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5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Security =&gt; 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TLS protection</a:t>
            </a:r>
          </a:p>
          <a:p>
            <a:pPr lvl="1"/>
            <a:r>
              <a:rPr lang="en-US" dirty="0" smtClean="0"/>
              <a:t>Side car for handling </a:t>
            </a:r>
            <a:r>
              <a:rPr lang="en-US" dirty="0" err="1" smtClean="0"/>
              <a:t>netwrok</a:t>
            </a:r>
            <a:r>
              <a:rPr lang="en-US" dirty="0" smtClean="0"/>
              <a:t> policy</a:t>
            </a:r>
          </a:p>
          <a:p>
            <a:pPr lvl="1"/>
            <a:r>
              <a:rPr lang="en-US" dirty="0" smtClean="0"/>
              <a:t>Avoid connecting other VM/POD with a known User ID and password</a:t>
            </a:r>
          </a:p>
          <a:p>
            <a:r>
              <a:rPr lang="en-US" dirty="0" err="1" smtClean="0"/>
              <a:t>Previligae</a:t>
            </a:r>
            <a:r>
              <a:rPr lang="en-US" dirty="0" smtClean="0"/>
              <a:t> escalation attack</a:t>
            </a:r>
          </a:p>
          <a:p>
            <a:r>
              <a:rPr lang="en-US" dirty="0" smtClean="0"/>
              <a:t>Credential security</a:t>
            </a:r>
          </a:p>
          <a:p>
            <a:r>
              <a:rPr lang="en-US" dirty="0" smtClean="0"/>
              <a:t>Resource starvation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4448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9011</TotalTime>
  <Words>417</Words>
  <Application>Microsoft Office PowerPoint</Application>
  <PresentationFormat>On-screen Show (16:9)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Wingdings 3</vt:lpstr>
      <vt:lpstr>Cognizant</vt:lpstr>
      <vt:lpstr>Ion Boardroom</vt:lpstr>
      <vt:lpstr>Container Security</vt:lpstr>
      <vt:lpstr>Problem statement</vt:lpstr>
      <vt:lpstr>Current state VM security</vt:lpstr>
      <vt:lpstr>Future state architecture</vt:lpstr>
      <vt:lpstr>Different level of vulnerability</vt:lpstr>
      <vt:lpstr>Application security</vt:lpstr>
      <vt:lpstr>Apps Security=&gt;Web Application</vt:lpstr>
      <vt:lpstr>Apps Security=&gt;Web Application</vt:lpstr>
      <vt:lpstr>Application Security =&gt; Batch</vt:lpstr>
      <vt:lpstr>Application security =&gt; Monitoring</vt:lpstr>
      <vt:lpstr>Pipeline</vt:lpstr>
      <vt:lpstr>Image registry</vt:lpstr>
      <vt:lpstr>Runtime</vt:lpstr>
      <vt:lpstr>Tools and design</vt:lpstr>
      <vt:lpstr>PowerPoint Presentation</vt:lpstr>
      <vt:lpstr>Thank you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Kunnumal, Dilshad (Cognizant)</dc:creator>
  <cp:lastModifiedBy>Srinivasan, Venkatesh (Cognizant)</cp:lastModifiedBy>
  <cp:revision>301</cp:revision>
  <cp:lastPrinted>2017-02-17T19:35:46Z</cp:lastPrinted>
  <dcterms:created xsi:type="dcterms:W3CDTF">2018-09-19T06:26:02Z</dcterms:created>
  <dcterms:modified xsi:type="dcterms:W3CDTF">2018-12-05T08:12:24Z</dcterms:modified>
</cp:coreProperties>
</file>