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79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2" r:id="rId10"/>
    <p:sldId id="271" r:id="rId11"/>
    <p:sldId id="262" r:id="rId12"/>
    <p:sldId id="273" r:id="rId13"/>
    <p:sldId id="274" r:id="rId14"/>
    <p:sldId id="275" r:id="rId15"/>
    <p:sldId id="263" r:id="rId16"/>
    <p:sldId id="267" r:id="rId17"/>
    <p:sldId id="277" r:id="rId18"/>
    <p:sldId id="278" r:id="rId19"/>
    <p:sldId id="276" r:id="rId20"/>
    <p:sldId id="282" r:id="rId21"/>
    <p:sldId id="281" r:id="rId22"/>
    <p:sldId id="283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FA3FB6-5D71-48EC-AF47-3210FE39A0E4}">
          <p14:sldIdLst>
            <p14:sldId id="279"/>
            <p14:sldId id="257"/>
            <p14:sldId id="258"/>
            <p14:sldId id="259"/>
            <p14:sldId id="260"/>
            <p14:sldId id="261"/>
            <p14:sldId id="269"/>
            <p14:sldId id="270"/>
            <p14:sldId id="272"/>
          </p14:sldIdLst>
        </p14:section>
        <p14:section name="Untitled Section" id="{7E45758A-1150-44DE-93F3-2BCA01EF9606}">
          <p14:sldIdLst>
            <p14:sldId id="271"/>
            <p14:sldId id="262"/>
            <p14:sldId id="273"/>
            <p14:sldId id="274"/>
            <p14:sldId id="275"/>
            <p14:sldId id="263"/>
            <p14:sldId id="267"/>
            <p14:sldId id="277"/>
            <p14:sldId id="278"/>
            <p14:sldId id="276"/>
            <p14:sldId id="282"/>
            <p14:sldId id="281"/>
            <p14:sldId id="28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ENKYS ." initials="V." lastIdx="1" clrIdx="0">
    <p:extLst>
      <p:ext uri="{19B8F6BF-5375-455C-9EA6-DF929625EA0E}">
        <p15:presenceInfo xmlns:p15="http://schemas.microsoft.com/office/powerpoint/2012/main" userId="5268401be93bca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3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A9AAE-4A54-4F29-914E-408C9693C530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2F1B-78E2-43C0-9657-60F3BAFAD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95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92F1B-78E2-43C0-9657-60F3BAFADE2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86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4B1198-42C6-ADAD-CC9C-9FA5B190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66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C40B-5D82-9D81-3756-81CE5CB7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357191" cy="6858000"/>
          </a:xfrm>
        </p:spPr>
        <p:txBody>
          <a:bodyPr>
            <a:normAutofit lnSpcReduction="10000"/>
          </a:bodyPr>
          <a:lstStyle/>
          <a:p>
            <a:r>
              <a:rPr lang="en-US" sz="1600" b="1"/>
              <a:t>22. Identify the customer type with the highest purchase frequency?</a:t>
            </a:r>
          </a:p>
          <a:p>
            <a:pPr marL="0" indent="0">
              <a:buNone/>
            </a:pPr>
            <a:r>
              <a:rPr lang="en-US" sz="1600" b="1"/>
              <a:t>    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COUNT(*) AS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purchase_count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FROM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GROUP BY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ORDER BY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purchase_count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LIMIT 1;</a:t>
            </a:r>
          </a:p>
          <a:p>
            <a:pPr marL="0" indent="0">
              <a:buNone/>
            </a:pP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/>
              <a:t>23. Determine the predominant gender among customers?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SELECT gender, COUNT(*) AS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countFROM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GROUP BY gender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ORDER BY count DESCLIMIT 2;</a:t>
            </a:r>
          </a:p>
          <a:p>
            <a:pPr marL="0" indent="0">
              <a:buNone/>
            </a:pP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600" b="1"/>
              <a:t>24. Examine the distribution of genders within each branch?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SELECT branch, gender, COUNT(*) AS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gender_count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FROM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GROUP BY branch, gender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ORDER BY branch;</a:t>
            </a:r>
          </a:p>
          <a:p>
            <a:pPr marL="0" indent="0">
              <a:buNone/>
            </a:pPr>
            <a:endParaRPr lang="en-IN" sz="16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500" b="1"/>
              <a:t>25. Identify the time of day when customers provide the most ratings.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     SELECT </a:t>
            </a:r>
            <a:r>
              <a:rPr lang="en-US" sz="1500" b="1" err="1">
                <a:solidFill>
                  <a:schemeClr val="accent1">
                    <a:lumMod val="75000"/>
                  </a:schemeClr>
                </a:solidFill>
              </a:rPr>
              <a:t>timeofday</a:t>
            </a: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, COUNT(rating) AS </a:t>
            </a:r>
            <a:r>
              <a:rPr lang="en-US" sz="1500" b="1" err="1">
                <a:solidFill>
                  <a:schemeClr val="accent1">
                    <a:lumMod val="75000"/>
                  </a:schemeClr>
                </a:solidFill>
              </a:rPr>
              <a:t>rating_count</a:t>
            </a:r>
            <a:endParaRPr lang="en-US" sz="15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     FROM </a:t>
            </a:r>
            <a:r>
              <a:rPr lang="en-US" sz="15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5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     GROUP BY </a:t>
            </a:r>
            <a:r>
              <a:rPr lang="en-US" sz="1500" b="1" err="1">
                <a:solidFill>
                  <a:schemeClr val="accent1">
                    <a:lumMod val="75000"/>
                  </a:schemeClr>
                </a:solidFill>
              </a:rPr>
              <a:t>timeofday</a:t>
            </a:r>
            <a:endParaRPr lang="en-US" sz="15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     ORDER BY </a:t>
            </a:r>
            <a:r>
              <a:rPr lang="en-US" sz="1500" b="1" err="1">
                <a:solidFill>
                  <a:schemeClr val="accent1">
                    <a:lumMod val="75000"/>
                  </a:schemeClr>
                </a:solidFill>
              </a:rPr>
              <a:t>rating_count</a:t>
            </a: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pPr marL="0" indent="0">
              <a:buNone/>
            </a:pPr>
            <a:r>
              <a:rPr lang="en-US" sz="1500" b="1">
                <a:solidFill>
                  <a:schemeClr val="accent1">
                    <a:lumMod val="75000"/>
                  </a:schemeClr>
                </a:solidFill>
              </a:rPr>
              <a:t>     LIMIT 1;</a:t>
            </a:r>
            <a:endParaRPr lang="en-IN" sz="15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95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549" y="12368"/>
            <a:ext cx="7857460" cy="653939"/>
          </a:xfrm>
        </p:spPr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rPr lang="en-IN"/>
              <a:t>Aggregate functions-SUM &amp; AVG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163" y="595422"/>
            <a:ext cx="9048307" cy="6191693"/>
          </a:xfrm>
        </p:spPr>
        <p:txBody>
          <a:bodyPr>
            <a:normAutofit/>
          </a:bodyPr>
          <a:lstStyle/>
          <a:p>
            <a:pPr marL="0" indent="0">
              <a:buNone/>
              <a:defRPr sz="1600">
                <a:latin typeface="Calibri"/>
              </a:defRPr>
            </a:pPr>
            <a:endParaRPr lang="en-US" b="1"/>
          </a:p>
          <a:p>
            <a:pPr>
              <a:defRPr sz="1600">
                <a:latin typeface="Calibri"/>
              </a:defRPr>
            </a:pPr>
            <a:r>
              <a:rPr lang="en-US" b="1"/>
              <a:t>5. Which product line has the highest sales?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product_line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SUM(total) AS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total_sales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amazon_sales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GROUP BY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product_line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ORDER BY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total_sales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DESC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LIMIT 1;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lang="en-US" b="1"/>
              <a:t> 6. How much revenue is generated each month?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monthname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, SUM(total) AS revenue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monthname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ORDER BY revenue desc;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lang="en-US" b="1"/>
              <a:t>7. which month did the cost of goods sold reach its peak?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SELECT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monthname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, SUM(cogs) AS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total_cogs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FROM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amazon_sales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GROUP BY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monthname</a:t>
            </a: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ORDER BY </a:t>
            </a:r>
            <a:r>
              <a:rPr lang="en-US" b="1" err="1">
                <a:solidFill>
                  <a:schemeClr val="tx2">
                    <a:lumMod val="75000"/>
                  </a:schemeClr>
                </a:solidFill>
              </a:rPr>
              <a:t>total_cogs</a:t>
            </a:r>
            <a:r>
              <a:rPr lang="en-US" b="1">
                <a:solidFill>
                  <a:schemeClr val="tx2">
                    <a:lumMod val="75000"/>
                  </a:schemeClr>
                </a:solidFill>
              </a:rPr>
              <a:t> DESC;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US" b="1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endParaRPr lang="en-US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A0A9-E8CB-3B7A-F46F-1A67D73C0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19493"/>
            <a:ext cx="8229600" cy="6771167"/>
          </a:xfrm>
        </p:spPr>
        <p:txBody>
          <a:bodyPr/>
          <a:lstStyle/>
          <a:p>
            <a:pPr>
              <a:defRPr sz="1600">
                <a:latin typeface="Calibri"/>
              </a:defRPr>
            </a:pPr>
            <a:r>
              <a:rPr lang="en-US" b="1"/>
              <a:t>-- 8. Which product line generated the highest revenue?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, SUM(total) AS revenue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ORDER BY revenue DESCLIMIT 1;</a:t>
            </a:r>
          </a:p>
          <a:p>
            <a:pPr>
              <a:defRPr sz="1600">
                <a:latin typeface="Calibri"/>
              </a:defRPr>
            </a:pPr>
            <a:endParaRPr lang="en-US" b="1"/>
          </a:p>
          <a:p>
            <a:pPr>
              <a:defRPr sz="1600">
                <a:latin typeface="Calibri"/>
              </a:defRPr>
            </a:pPr>
            <a:endParaRPr lang="en-US" b="1"/>
          </a:p>
          <a:p>
            <a:pPr>
              <a:defRPr sz="1600">
                <a:latin typeface="Calibri"/>
              </a:defRPr>
            </a:pPr>
            <a:r>
              <a:rPr lang="en-US" b="1"/>
              <a:t>-- 9. In which city was the highest revenue recorded?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SELECT city, SUM(total) AS revenue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GROUP BY city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ORDER BY revenue DESC;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US" b="1"/>
          </a:p>
          <a:p>
            <a:pPr marL="0" indent="0">
              <a:buNone/>
              <a:defRPr sz="1600">
                <a:latin typeface="Calibri"/>
              </a:defRPr>
            </a:pPr>
            <a:endParaRPr lang="en-US" b="1"/>
          </a:p>
          <a:p>
            <a:pPr>
              <a:defRPr sz="1600">
                <a:latin typeface="Calibri"/>
              </a:defRPr>
            </a:pPr>
            <a:r>
              <a:rPr lang="en-US" b="1"/>
              <a:t>-- 10. Which product line incurred the highest Value Added Tax?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, SUM(VAT) AS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total_vat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endParaRPr lang="en-US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b="1" err="1">
                <a:solidFill>
                  <a:schemeClr val="accent1">
                    <a:lumMod val="75000"/>
                  </a:schemeClr>
                </a:solidFill>
              </a:rPr>
              <a:t>total_vat</a:t>
            </a: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>
                <a:solidFill>
                  <a:schemeClr val="accent1">
                    <a:lumMod val="75000"/>
                  </a:schemeClr>
                </a:solidFill>
              </a:rPr>
              <a:t>LIMIT 1;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26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D77F-633E-AFF4-FC85-2275285F1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72" y="63795"/>
            <a:ext cx="8995144" cy="6875721"/>
          </a:xfrm>
        </p:spPr>
        <p:txBody>
          <a:bodyPr>
            <a:normAutofit/>
          </a:bodyPr>
          <a:lstStyle/>
          <a:p>
            <a:r>
              <a:rPr lang="en-US" sz="1800" b="1"/>
              <a:t>14. Calculate the average rating for each product line.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, ROUND(AVG(rating), 2)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800" b="1"/>
              <a:t>16. Identify the customer type contributing the highest revenue.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, SUM(total) AS revenue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ORDER BY revenue DESCLIMIT 1;</a:t>
            </a:r>
          </a:p>
          <a:p>
            <a:endParaRPr lang="en-US" sz="1800" b="1"/>
          </a:p>
          <a:p>
            <a:r>
              <a:rPr lang="en-US" sz="1800" b="1"/>
              <a:t>17. Determine the city with the highest VAT percentage.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city, AVG(VAT / total * 100)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avg_vat_percent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city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avg_vat_percent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LIMIT 3;</a:t>
            </a:r>
          </a:p>
        </p:txBody>
      </p:sp>
    </p:spTree>
    <p:extLst>
      <p:ext uri="{BB962C8B-B14F-4D97-AF65-F5344CB8AC3E}">
        <p14:creationId xmlns:p14="http://schemas.microsoft.com/office/powerpoint/2010/main" val="1355984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2793-9188-66C1-02E9-957C02DDD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14" y="99238"/>
            <a:ext cx="9030586" cy="6758762"/>
          </a:xfrm>
        </p:spPr>
        <p:txBody>
          <a:bodyPr>
            <a:normAutofit/>
          </a:bodyPr>
          <a:lstStyle/>
          <a:p>
            <a:r>
              <a:rPr lang="en-US" sz="1800" b="1"/>
              <a:t>18. Identify the customer type with the highest VAT payments.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, SUM(VAT)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total_vat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total_vat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DESC;</a:t>
            </a:r>
          </a:p>
          <a:p>
            <a:pPr marL="0" indent="0">
              <a:buNone/>
            </a:pPr>
            <a:endParaRPr lang="en-IN" sz="20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/>
              <a:t> </a:t>
            </a:r>
            <a:r>
              <a:rPr lang="en-US" sz="1800" b="1"/>
              <a:t>26. Determine the time of day with the highest customer ratings for each branch.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branch,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timeofday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, avg(rating)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branch,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timeofday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ORDER BY branch,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DESC;</a:t>
            </a:r>
          </a:p>
          <a:p>
            <a:pPr marL="0" indent="0">
              <a:buNone/>
            </a:pPr>
            <a:endParaRPr lang="en-US" sz="1800" b="1"/>
          </a:p>
          <a:p>
            <a:r>
              <a:rPr lang="en-US" sz="1800" b="1"/>
              <a:t>27. Identify the day of the week with the highest average ratings.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, AVG(rating)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ORDER BY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DESC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LIMIT 1; </a:t>
            </a:r>
            <a:endParaRPr lang="en-IN"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616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902" y="90340"/>
            <a:ext cx="8229600" cy="1143000"/>
          </a:xfrm>
        </p:spPr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rPr lang="en-IN"/>
              <a:t>CASE 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02" y="1233340"/>
            <a:ext cx="8743508" cy="5624660"/>
          </a:xfrm>
        </p:spPr>
        <p:txBody>
          <a:bodyPr>
            <a:normAutofit/>
          </a:bodyPr>
          <a:lstStyle/>
          <a:p>
            <a:pPr>
              <a:defRPr sz="1600">
                <a:latin typeface="Calibri"/>
              </a:defRPr>
            </a:pPr>
            <a:r>
              <a:rPr lang="en-US" sz="2000"/>
              <a:t> 11. For each product line, add a column indicating "Good" if its sales are above average, otherwise "Bad.“</a:t>
            </a:r>
          </a:p>
          <a:p>
            <a:pPr>
              <a:defRPr sz="1600">
                <a:latin typeface="Calibri"/>
              </a:defRPr>
            </a:pPr>
            <a:endParaRPr lang="en-US" sz="2000"/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, SUM(total) AS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, 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CASE          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     WHEN SUM(total) &gt; (SELECT AVG(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                                     FROM( SELECT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, SUM(total) AS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total_sales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</a:t>
            </a:r>
            <a:br>
              <a:rPr lang="en-US" sz="2000" b="1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FROM 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GROUP BY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avg_table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) THEN 'Good'      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ELSE 'Bad'     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            END AS performance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20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GROUP BY 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</a:rPr>
              <a:t>;</a:t>
            </a:r>
            <a:endParaRPr sz="20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t>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2874"/>
            <a:ext cx="9144000" cy="5745126"/>
          </a:xfrm>
        </p:spPr>
        <p:txBody>
          <a:bodyPr/>
          <a:lstStyle/>
          <a:p>
            <a:pPr>
              <a:defRPr sz="1600">
                <a:latin typeface="Calibri"/>
              </a:defRPr>
            </a:pPr>
            <a:r>
              <a:rPr lang="en-US" b="1"/>
              <a:t>12. Identify the branch that exceeded the average number of products sold.</a:t>
            </a:r>
          </a:p>
          <a:p>
            <a:pPr>
              <a:defRPr sz="1600">
                <a:latin typeface="Calibri"/>
              </a:defRPr>
            </a:pPr>
            <a:endParaRPr lang="en-US"/>
          </a:p>
          <a:p>
            <a:pPr marL="0" indent="0">
              <a:buNone/>
              <a:defRPr sz="1600">
                <a:latin typeface="Calibri"/>
              </a:defRPr>
            </a:pPr>
            <a:endParaRPr lang="en-US"/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SELECT branch, SUM(quantity)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total_quantity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GROUP BY branch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HAVING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total_quantity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&gt; ( SELECT AVG(q) FROM  (SELECT SUM(quantity) AS q   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          FROM   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                                GROUP BY branch) AS </a:t>
            </a:r>
            <a:r>
              <a:rPr lang="en-US" sz="1800" b="1" err="1">
                <a:solidFill>
                  <a:schemeClr val="accent1">
                    <a:lumMod val="75000"/>
                  </a:schemeClr>
                </a:solidFill>
              </a:rPr>
              <a:t>avg_branch</a:t>
            </a:r>
            <a:r>
              <a:rPr lang="en-US" sz="1800" b="1">
                <a:solidFill>
                  <a:schemeClr val="accent1">
                    <a:lumMod val="75000"/>
                  </a:schemeClr>
                </a:solidFill>
              </a:rPr>
              <a:t>);</a:t>
            </a:r>
            <a:endParaRPr sz="1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6ADF-34AC-98AF-9731-E8C08D3B0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b="1"/>
              <a:t> 13. Which product line is most frequently associated with each gender?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SELECT gender,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, COUNT(*)As count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GROUP BY gender,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endParaRPr lang="en-US" sz="24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HAVING count =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(SELECT MAX(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sub.count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)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FROM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      (SELECT gender AS g,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AS p, COUNT(*) AS count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       FROM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       GROUP BY gender,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) AS sub 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         WHERE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sub.g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2400" b="1" err="1">
                <a:solidFill>
                  <a:schemeClr val="accent1">
                    <a:lumMod val="75000"/>
                  </a:schemeClr>
                </a:solidFill>
              </a:rPr>
              <a:t>amazon_sales.gender</a:t>
            </a: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1">
                    <a:lumMod val="75000"/>
                  </a:schemeClr>
                </a:solidFill>
              </a:rPr>
              <a:t>ORDER BY gender;</a:t>
            </a:r>
            <a:endParaRPr lang="en-IN" sz="24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35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BD7C2-E16B-4929-C367-7E89D7E3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29" y="50800"/>
            <a:ext cx="9064171" cy="6807200"/>
          </a:xfrm>
        </p:spPr>
        <p:txBody>
          <a:bodyPr>
            <a:normAutofit/>
          </a:bodyPr>
          <a:lstStyle/>
          <a:p>
            <a:r>
              <a:rPr lang="en-US" b="1"/>
              <a:t>28. Determine the day of the week with the highest average ratings for each branch?</a:t>
            </a:r>
          </a:p>
          <a:p>
            <a:pPr marL="0" indent="0">
              <a:buNone/>
            </a:pP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SELECT branch,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FROM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  (SELECT branch,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  ROUND(AVG(rating), 2) AS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avg_rating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,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  RANK() OVER (PARTITION BY branch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  ORDER BY AVG(rating) DESC) AS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rating_rank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  FROM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  GROUP BY branch,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ranked_days</a:t>
            </a:r>
            <a:endParaRPr lang="en-US" sz="28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WHERE </a:t>
            </a:r>
            <a:r>
              <a:rPr lang="en-US" sz="2800" b="1" err="1">
                <a:solidFill>
                  <a:schemeClr val="accent1">
                    <a:lumMod val="75000"/>
                  </a:schemeClr>
                </a:solidFill>
              </a:rPr>
              <a:t>rating_rank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</a:rPr>
              <a:t> = 1;</a:t>
            </a:r>
            <a:endParaRPr lang="en-IN" sz="2800" b="1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667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0121-F51E-8A2F-33CA-BED6E652A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6" y="0"/>
            <a:ext cx="2119424" cy="793898"/>
          </a:xfrm>
        </p:spPr>
        <p:txBody>
          <a:bodyPr>
            <a:normAutofit/>
          </a:bodyPr>
          <a:lstStyle/>
          <a:p>
            <a:r>
              <a:rPr lang="en-IN" sz="3200" b="1">
                <a:solidFill>
                  <a:schemeClr val="tx2">
                    <a:lumMod val="75000"/>
                  </a:schemeClr>
                </a:solidFill>
              </a:rPr>
              <a:t>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C0421-3EF0-87C1-3B39-38D4A4FF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" y="659220"/>
            <a:ext cx="9115648" cy="619878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/>
              <a:t>We have open 3new branches  called </a:t>
            </a:r>
            <a:r>
              <a:rPr lang="en-IN" sz="1800" b="1"/>
              <a:t> A , B and C </a:t>
            </a:r>
            <a:r>
              <a:rPr lang="en-IN" sz="1800"/>
              <a:t>in following cities called  </a:t>
            </a:r>
            <a:r>
              <a:rPr lang="en-IN" sz="1800" b="1"/>
              <a:t>Yangon, Naypyitaw and Mandalay</a:t>
            </a:r>
            <a:r>
              <a:rPr lang="en-IN" sz="1800"/>
              <a:t>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/>
              <a:t>Highest Sales generated by cities:  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1800" b="1"/>
          </a:p>
          <a:p>
            <a:pPr>
              <a:buFont typeface="Wingdings" panose="05000000000000000000" pitchFamily="2" charset="2"/>
              <a:buChar char="Ø"/>
            </a:pPr>
            <a:endParaRPr lang="en-IN" sz="1800" b="1"/>
          </a:p>
          <a:p>
            <a:pPr>
              <a:buFont typeface="Wingdings" panose="05000000000000000000" pitchFamily="2" charset="2"/>
              <a:buChar char="Ø"/>
            </a:pPr>
            <a:endParaRPr lang="en-IN" sz="1800" b="1"/>
          </a:p>
          <a:p>
            <a:pPr>
              <a:buFont typeface="Wingdings" panose="05000000000000000000" pitchFamily="2" charset="2"/>
              <a:buChar char="Ø"/>
            </a:pPr>
            <a:endParaRPr lang="en-US" sz="180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/>
              <a:t>Only Branch </a:t>
            </a:r>
            <a:r>
              <a:rPr lang="en-US" sz="1800" b="1"/>
              <a:t>A</a:t>
            </a:r>
            <a:r>
              <a:rPr lang="en-US" sz="1800"/>
              <a:t> that exceeded the average number of products sold</a:t>
            </a:r>
          </a:p>
          <a:p>
            <a:pPr marL="0" indent="0">
              <a:buNone/>
            </a:pPr>
            <a:r>
              <a:rPr lang="en-US" sz="1800"/>
              <a:t>(Quantities sold by A-1859)</a:t>
            </a:r>
            <a:endParaRPr lang="en-IN" sz="1800"/>
          </a:p>
          <a:p>
            <a:pPr>
              <a:buFont typeface="Wingdings" panose="05000000000000000000" pitchFamily="2" charset="2"/>
              <a:buChar char="Ø"/>
            </a:pPr>
            <a:endParaRPr lang="en-IN" sz="1800"/>
          </a:p>
          <a:p>
            <a:pPr>
              <a:buFont typeface="Wingdings" panose="05000000000000000000" pitchFamily="2" charset="2"/>
              <a:buChar char="Ø"/>
            </a:pPr>
            <a:r>
              <a:rPr lang="en-IN" sz="1800"/>
              <a:t>we have 6 products lines .Among 6 products lines </a:t>
            </a:r>
            <a:r>
              <a:rPr lang="en-IN" sz="1800" b="1"/>
              <a:t>Food&amp;Beverages  </a:t>
            </a:r>
            <a:r>
              <a:rPr lang="en-IN" sz="1800"/>
              <a:t>generates highest </a:t>
            </a:r>
            <a:r>
              <a:rPr lang="en-IN" sz="1800" b="1"/>
              <a:t>revenue</a:t>
            </a:r>
            <a:r>
              <a:rPr lang="en-IN" sz="1800"/>
              <a:t> and </a:t>
            </a:r>
            <a:r>
              <a:rPr lang="en-IN" sz="1800" b="1"/>
              <a:t>Sales</a:t>
            </a:r>
            <a:r>
              <a:rPr lang="en-IN" sz="1800"/>
              <a:t> by </a:t>
            </a:r>
            <a:r>
              <a:rPr lang="en-IN" sz="1800" b="1" err="1"/>
              <a:t>food&amp;Beverages</a:t>
            </a:r>
            <a:r>
              <a:rPr lang="en-IN" sz="1800" b="1"/>
              <a:t> -56144.96</a:t>
            </a:r>
          </a:p>
          <a:p>
            <a:pPr marL="0" indent="0">
              <a:buNone/>
            </a:pPr>
            <a:endParaRPr lang="en-IN" sz="1800" b="1"/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/>
              <a:t> </a:t>
            </a:r>
            <a:r>
              <a:rPr lang="en-IN" sz="1800"/>
              <a:t>Highest </a:t>
            </a:r>
            <a:r>
              <a:rPr lang="en-IN" sz="1800" b="1"/>
              <a:t>VAT</a:t>
            </a:r>
            <a:r>
              <a:rPr lang="en-IN" sz="1800"/>
              <a:t>  tax collected  by </a:t>
            </a:r>
            <a:r>
              <a:rPr lang="en-IN" sz="1800" b="1"/>
              <a:t> </a:t>
            </a:r>
            <a:r>
              <a:rPr lang="en-IN" sz="1800" b="1" err="1"/>
              <a:t>food&amp;Beverages</a:t>
            </a:r>
            <a:r>
              <a:rPr lang="en-IN" sz="1800" b="1"/>
              <a:t> is 2673.5640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800" b="1" err="1"/>
              <a:t>Health&amp;beauty</a:t>
            </a:r>
            <a:r>
              <a:rPr lang="en-IN" sz="1800" b="1"/>
              <a:t> </a:t>
            </a:r>
            <a:r>
              <a:rPr lang="en-IN" sz="1800"/>
              <a:t> is the only  product line which can’t generate the average of </a:t>
            </a:r>
            <a:r>
              <a:rPr lang="en-IN" sz="1800" err="1"/>
              <a:t>totalsales</a:t>
            </a:r>
            <a:r>
              <a:rPr lang="en-IN" sz="180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sz="1800" b="1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3B93CD-BCE1-F9E2-8393-52B5A180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8766"/>
              </p:ext>
            </p:extLst>
          </p:nvPr>
        </p:nvGraphicFramePr>
        <p:xfrm>
          <a:off x="1077433" y="5613991"/>
          <a:ext cx="6092455" cy="11746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28455">
                  <a:extLst>
                    <a:ext uri="{9D8B030D-6E8A-4147-A177-3AD203B41FA5}">
                      <a16:colId xmlns:a16="http://schemas.microsoft.com/office/drawing/2014/main" val="12374792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304916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2166256"/>
                    </a:ext>
                  </a:extLst>
                </a:gridCol>
              </a:tblGrid>
              <a:tr h="443080">
                <a:tc>
                  <a:txBody>
                    <a:bodyPr/>
                    <a:lstStyle/>
                    <a:p>
                      <a:r>
                        <a:rPr lang="en-IN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err="1"/>
                        <a:t>ProductLine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363926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r>
                        <a:rPr lang="en-IN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Fashion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251742"/>
                  </a:ext>
                </a:extLst>
              </a:tr>
              <a:tr h="327100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Health &amp; beauty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932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9DD9EA-2A6D-8B03-3A05-6314ED30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24713"/>
              </p:ext>
            </p:extLst>
          </p:nvPr>
        </p:nvGraphicFramePr>
        <p:xfrm>
          <a:off x="4167961" y="1122247"/>
          <a:ext cx="3069267" cy="172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53">
                  <a:extLst>
                    <a:ext uri="{9D8B030D-6E8A-4147-A177-3AD203B41FA5}">
                      <a16:colId xmlns:a16="http://schemas.microsoft.com/office/drawing/2014/main" val="2577087791"/>
                    </a:ext>
                  </a:extLst>
                </a:gridCol>
                <a:gridCol w="1815814">
                  <a:extLst>
                    <a:ext uri="{9D8B030D-6E8A-4147-A177-3AD203B41FA5}">
                      <a16:colId xmlns:a16="http://schemas.microsoft.com/office/drawing/2014/main" val="3299995890"/>
                    </a:ext>
                  </a:extLst>
                </a:gridCol>
              </a:tblGrid>
              <a:tr h="329971">
                <a:tc>
                  <a:txBody>
                    <a:bodyPr/>
                    <a:lstStyle/>
                    <a:p>
                      <a:r>
                        <a:rPr lang="en-IN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366955"/>
                  </a:ext>
                </a:extLst>
              </a:tr>
              <a:tr h="494682">
                <a:tc>
                  <a:txBody>
                    <a:bodyPr/>
                    <a:lstStyle/>
                    <a:p>
                      <a:r>
                        <a:rPr lang="en-IN"/>
                        <a:t>Naypyitaw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1,10,568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54728"/>
                  </a:ext>
                </a:extLst>
              </a:tr>
              <a:tr h="329971">
                <a:tc>
                  <a:txBody>
                    <a:bodyPr/>
                    <a:lstStyle/>
                    <a:p>
                      <a:r>
                        <a:rPr lang="en-IN"/>
                        <a:t>yangon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1,06,200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04922"/>
                  </a:ext>
                </a:extLst>
              </a:tr>
              <a:tr h="494682">
                <a:tc>
                  <a:txBody>
                    <a:bodyPr/>
                    <a:lstStyle/>
                    <a:p>
                      <a:r>
                        <a:rPr lang="en-IN"/>
                        <a:t>Mandalay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1,06,198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8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3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9619"/>
            <a:ext cx="2392326" cy="1550581"/>
          </a:xfrm>
        </p:spPr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t>Objective</a:t>
            </a:r>
            <a:r>
              <a:rPr lang="en-IN"/>
              <a:t> :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latin typeface="Calibri"/>
              </a:defRPr>
            </a:pPr>
            <a:r>
              <a:t> </a:t>
            </a:r>
            <a:r>
              <a:rPr sz="2000"/>
              <a:t>Analyze Amazon sales data </a:t>
            </a:r>
            <a:r>
              <a:rPr lang="en-IN" sz="2000"/>
              <a:t>.</a:t>
            </a:r>
          </a:p>
          <a:p>
            <a:pPr marL="0" indent="0">
              <a:buNone/>
              <a:defRPr sz="1600">
                <a:latin typeface="Calibri"/>
              </a:defRPr>
            </a:pPr>
            <a:endParaRPr sz="2000"/>
          </a:p>
          <a:p>
            <a:pPr>
              <a:defRPr sz="1600">
                <a:latin typeface="Calibri"/>
              </a:defRPr>
            </a:pPr>
            <a:r>
              <a:rPr sz="2000"/>
              <a:t> Understand performance of products, branches, and customer behavior</a:t>
            </a:r>
            <a:r>
              <a:rPr lang="en-IN" sz="2000"/>
              <a:t>.</a:t>
            </a:r>
          </a:p>
          <a:p>
            <a:pPr marL="0" indent="0">
              <a:buNone/>
              <a:defRPr sz="1600">
                <a:latin typeface="Calibri"/>
              </a:defRPr>
            </a:pPr>
            <a:endParaRPr sz="2000"/>
          </a:p>
          <a:p>
            <a:pPr>
              <a:defRPr sz="1600">
                <a:latin typeface="Calibri"/>
              </a:defRPr>
            </a:pPr>
            <a:r>
              <a:rPr sz="2000"/>
              <a:t> Draw meaningful insights from transactional data</a:t>
            </a:r>
            <a:r>
              <a:rPr lang="en-IN" sz="2000"/>
              <a:t>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951E5-1829-57DF-0397-906D1FB17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IN" sz="1800"/>
              <a:t>Among type of customers </a:t>
            </a:r>
            <a:r>
              <a:rPr lang="en-IN" sz="1800" b="1"/>
              <a:t>Member </a:t>
            </a:r>
            <a:r>
              <a:rPr lang="en-IN" sz="1800"/>
              <a:t>type customer section contribute more revenue.</a:t>
            </a:r>
          </a:p>
          <a:p>
            <a:endParaRPr lang="en-IN" sz="1800"/>
          </a:p>
          <a:p>
            <a:endParaRPr lang="en-IN" sz="1800"/>
          </a:p>
          <a:p>
            <a:endParaRPr lang="en-IN" sz="1800" b="1"/>
          </a:p>
          <a:p>
            <a:r>
              <a:rPr lang="en-IN" sz="1800" b="1"/>
              <a:t>VAT </a:t>
            </a:r>
            <a:r>
              <a:rPr lang="en-IN" sz="1800"/>
              <a:t>  paid by each city:</a:t>
            </a:r>
          </a:p>
          <a:p>
            <a:endParaRPr lang="en-IN" sz="1800" b="1"/>
          </a:p>
          <a:p>
            <a:endParaRPr lang="en-IN" sz="1800" b="1"/>
          </a:p>
          <a:p>
            <a:endParaRPr lang="en-IN" sz="1800" b="1"/>
          </a:p>
          <a:p>
            <a:endParaRPr lang="en-IN" sz="1800" b="1"/>
          </a:p>
          <a:p>
            <a:endParaRPr lang="en-IN" sz="1800" b="1"/>
          </a:p>
          <a:p>
            <a:endParaRPr lang="en-IN" sz="1800" b="1"/>
          </a:p>
          <a:p>
            <a:r>
              <a:rPr lang="en-IN" sz="1800" b="1"/>
              <a:t>VAT </a:t>
            </a:r>
            <a:r>
              <a:rPr lang="en-IN" sz="1800"/>
              <a:t>contributed by each customer type :</a:t>
            </a:r>
            <a:endParaRPr lang="en-IN" sz="1800" b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450234-968C-F975-3375-F2D76B578D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436489"/>
              </p:ext>
            </p:extLst>
          </p:nvPr>
        </p:nvGraphicFramePr>
        <p:xfrm>
          <a:off x="623776" y="395236"/>
          <a:ext cx="48271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889">
                  <a:extLst>
                    <a:ext uri="{9D8B030D-6E8A-4147-A177-3AD203B41FA5}">
                      <a16:colId xmlns:a16="http://schemas.microsoft.com/office/drawing/2014/main" val="1931978023"/>
                    </a:ext>
                  </a:extLst>
                </a:gridCol>
                <a:gridCol w="1848293">
                  <a:extLst>
                    <a:ext uri="{9D8B030D-6E8A-4147-A177-3AD203B41FA5}">
                      <a16:colId xmlns:a16="http://schemas.microsoft.com/office/drawing/2014/main" val="1393813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Customer_Type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Revenue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17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164223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02882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4A0505-9CE3-8841-6DB6-A0C8DBF2F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074416"/>
              </p:ext>
            </p:extLst>
          </p:nvPr>
        </p:nvGraphicFramePr>
        <p:xfrm>
          <a:off x="623776" y="1762375"/>
          <a:ext cx="6074735" cy="149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6735">
                  <a:extLst>
                    <a:ext uri="{9D8B030D-6E8A-4147-A177-3AD203B41FA5}">
                      <a16:colId xmlns:a16="http://schemas.microsoft.com/office/drawing/2014/main" val="40666420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641196599"/>
                    </a:ext>
                  </a:extLst>
                </a:gridCol>
              </a:tblGrid>
              <a:tr h="392775">
                <a:tc>
                  <a:txBody>
                    <a:bodyPr/>
                    <a:lstStyle/>
                    <a:p>
                      <a:r>
                        <a:rPr lang="en-IN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 VAT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868620"/>
                  </a:ext>
                </a:extLst>
              </a:tr>
              <a:tr h="255982">
                <a:tc>
                  <a:txBody>
                    <a:bodyPr/>
                    <a:lstStyle/>
                    <a:p>
                      <a:r>
                        <a:rPr lang="en-IN"/>
                        <a:t>Nypyitaw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4.761894 %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73658"/>
                  </a:ext>
                </a:extLst>
              </a:tr>
              <a:tr h="255982">
                <a:tc>
                  <a:txBody>
                    <a:bodyPr/>
                    <a:lstStyle/>
                    <a:p>
                      <a:r>
                        <a:rPr lang="en-IN"/>
                        <a:t>Yangon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4.761888 %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4932382"/>
                  </a:ext>
                </a:extLst>
              </a:tr>
              <a:tr h="255982">
                <a:tc>
                  <a:txBody>
                    <a:bodyPr/>
                    <a:lstStyle/>
                    <a:p>
                      <a:r>
                        <a:rPr lang="en-IN"/>
                        <a:t>Mandalay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4.761877 %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6408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D5A9D1-69D4-194F-30B5-6E98FFD47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87417"/>
              </p:ext>
            </p:extLst>
          </p:nvPr>
        </p:nvGraphicFramePr>
        <p:xfrm>
          <a:off x="623776" y="4033874"/>
          <a:ext cx="51957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889">
                  <a:extLst>
                    <a:ext uri="{9D8B030D-6E8A-4147-A177-3AD203B41FA5}">
                      <a16:colId xmlns:a16="http://schemas.microsoft.com/office/drawing/2014/main" val="1118921067"/>
                    </a:ext>
                  </a:extLst>
                </a:gridCol>
                <a:gridCol w="2597889">
                  <a:extLst>
                    <a:ext uri="{9D8B030D-6E8A-4147-A177-3AD203B41FA5}">
                      <a16:colId xmlns:a16="http://schemas.microsoft.com/office/drawing/2014/main" val="3522725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Customer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Total vat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828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7821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259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7560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025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13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7C5635-D3DD-8FD4-876D-CF0D6452A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1800"/>
              <a:t>Time of day when customers provide the most ratings all among the 3 branches: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 Time of day with the highest customer ratings for each branch:</a:t>
            </a:r>
          </a:p>
          <a:p>
            <a:endParaRPr lang="en-IN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DA75EF0-A024-EAEE-96F1-9FC33885D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90570"/>
              </p:ext>
            </p:extLst>
          </p:nvPr>
        </p:nvGraphicFramePr>
        <p:xfrm>
          <a:off x="1290084" y="447158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336706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440958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Time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Rating 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75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err="1"/>
                        <a:t>AfterNoon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629655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10485B9-2393-A627-683A-B8EF57081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601662"/>
              </p:ext>
            </p:extLst>
          </p:nvPr>
        </p:nvGraphicFramePr>
        <p:xfrm>
          <a:off x="1346790" y="1708298"/>
          <a:ext cx="609600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103515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913134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80420152"/>
                    </a:ext>
                  </a:extLst>
                </a:gridCol>
              </a:tblGrid>
              <a:tr h="340065">
                <a:tc>
                  <a:txBody>
                    <a:bodyPr/>
                    <a:lstStyle/>
                    <a:p>
                      <a:r>
                        <a:rPr lang="en-IN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 of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44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7.05676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500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Morning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7.00548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77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Evening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6.97927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405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6.89153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742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6.80679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48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Evening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6.79550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901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Afternoon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7.09558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5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Evening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7.09205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07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6.97458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347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02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7A0A-F0BB-A50A-57C2-A1F49849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126163"/>
          </a:xfrm>
        </p:spPr>
        <p:txBody>
          <a:bodyPr>
            <a:normAutofit/>
          </a:bodyPr>
          <a:lstStyle/>
          <a:p>
            <a:r>
              <a:rPr lang="en-US" sz="2000"/>
              <a:t> The day of the week with the highest average ratings.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The day of the week with the highest average ratings for each branch</a:t>
            </a:r>
            <a:endParaRPr lang="en-IN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AD99B7-4500-69C2-8D9A-F921D6AC3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534134"/>
              </p:ext>
            </p:extLst>
          </p:nvPr>
        </p:nvGraphicFramePr>
        <p:xfrm>
          <a:off x="893135" y="4826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045034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50308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err="1"/>
                        <a:t>DayName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Average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5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7.15360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5771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501D38-D9A6-E866-3576-F6C8FD1D0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081745"/>
              </p:ext>
            </p:extLst>
          </p:nvPr>
        </p:nvGraphicFramePr>
        <p:xfrm>
          <a:off x="893135" y="1953319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93903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89185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2731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Day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19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757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Monday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199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Friday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7.28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361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115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1" y="1288312"/>
            <a:ext cx="8229600" cy="4525963"/>
          </a:xfrm>
        </p:spPr>
        <p:txBody>
          <a:bodyPr/>
          <a:lstStyle/>
          <a:p>
            <a:pPr>
              <a:defRPr sz="1600">
                <a:latin typeface="Calibri"/>
              </a:defRPr>
            </a:pPr>
            <a:r>
              <a:rPr dirty="0"/>
              <a:t> </a:t>
            </a:r>
            <a:r>
              <a:rPr sz="1800" dirty="0"/>
              <a:t>SQL was used to clean, enhance, and analyze the </a:t>
            </a:r>
            <a:r>
              <a:rPr lang="en-IN" sz="1800" dirty="0"/>
              <a:t>Amazon </a:t>
            </a:r>
            <a:r>
              <a:rPr sz="1800" dirty="0"/>
              <a:t>sales dataset</a:t>
            </a:r>
            <a:endParaRPr lang="en-IN" sz="1800" dirty="0"/>
          </a:p>
          <a:p>
            <a:pPr>
              <a:defRPr sz="1600">
                <a:latin typeface="Calibri"/>
              </a:defRPr>
            </a:pPr>
            <a:endParaRPr sz="1800" dirty="0"/>
          </a:p>
          <a:p>
            <a:pPr>
              <a:defRPr sz="1600">
                <a:latin typeface="Calibri"/>
              </a:defRPr>
            </a:pPr>
            <a:r>
              <a:rPr sz="1800" dirty="0"/>
              <a:t> Key transformations: date handling, type enforcement, feature columns</a:t>
            </a:r>
            <a:endParaRPr lang="en-IN" sz="1800" dirty="0"/>
          </a:p>
          <a:p>
            <a:pPr>
              <a:defRPr sz="1600">
                <a:latin typeface="Calibri"/>
              </a:defRPr>
            </a:pPr>
            <a:endParaRPr sz="1800" dirty="0"/>
          </a:p>
          <a:p>
            <a:pPr>
              <a:defRPr sz="1600">
                <a:latin typeface="Calibri"/>
              </a:defRPr>
            </a:pPr>
            <a:r>
              <a:rPr sz="1800" dirty="0"/>
              <a:t> Answered critical business questions using efficient SQL queries</a:t>
            </a:r>
            <a:endParaRPr lang="en-IN" sz="1800" dirty="0"/>
          </a:p>
          <a:p>
            <a:pPr>
              <a:defRPr sz="1600">
                <a:latin typeface="Calibri"/>
              </a:defRPr>
            </a:pPr>
            <a:endParaRPr sz="1800" dirty="0"/>
          </a:p>
          <a:p>
            <a:pPr>
              <a:defRPr sz="1600">
                <a:latin typeface="Calibri"/>
              </a:defRPr>
            </a:pPr>
            <a:r>
              <a:rPr sz="1800" dirty="0"/>
              <a:t> Enabled data-driven decisions from structured</a:t>
            </a:r>
            <a:r>
              <a:rPr lang="en-IN" sz="1800" dirty="0"/>
              <a:t> amazon</a:t>
            </a:r>
            <a:r>
              <a:rPr sz="1800" dirty="0"/>
              <a:t> sales data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2107055"/>
          </a:xfrm>
        </p:spPr>
        <p:txBody>
          <a:bodyPr>
            <a:normAutofit/>
          </a:bodyPr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rPr sz="5400"/>
              <a:t>Thank</a:t>
            </a:r>
            <a:r>
              <a:rPr lang="en-IN" sz="5400"/>
              <a:t> </a:t>
            </a:r>
            <a:r>
              <a:rPr sz="540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7498"/>
            <a:ext cx="8229600" cy="3198665"/>
          </a:xfrm>
        </p:spPr>
        <p:txBody>
          <a:bodyPr>
            <a:normAutofit/>
          </a:bodyPr>
          <a:lstStyle/>
          <a:p>
            <a:pPr>
              <a:defRPr sz="1600">
                <a:latin typeface="Calibri"/>
              </a:defRPr>
            </a:pPr>
            <a:r>
              <a:rPr sz="2800" b="1" dirty="0" err="1">
                <a:solidFill>
                  <a:srgbClr val="FF5050"/>
                </a:solidFill>
              </a:rPr>
              <a:t>Suddhala</a:t>
            </a:r>
            <a:r>
              <a:rPr lang="en-IN" sz="2800" b="1" dirty="0">
                <a:solidFill>
                  <a:srgbClr val="FF5050"/>
                </a:solidFill>
              </a:rPr>
              <a:t> </a:t>
            </a:r>
            <a:r>
              <a:rPr sz="2800" b="1" dirty="0">
                <a:solidFill>
                  <a:srgbClr val="FF5050"/>
                </a:solidFill>
              </a:rPr>
              <a:t> Venkatesh</a:t>
            </a:r>
            <a:endParaRPr lang="en-IN" sz="2800" b="1" dirty="0">
              <a:solidFill>
                <a:srgbClr val="FF5050"/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endParaRPr sz="2400" b="1" dirty="0">
              <a:solidFill>
                <a:srgbClr val="FF5050"/>
              </a:solidFill>
            </a:endParaRPr>
          </a:p>
          <a:p>
            <a:pPr>
              <a:defRPr sz="1600">
                <a:latin typeface="Calibri"/>
              </a:defRPr>
            </a:pPr>
            <a:r>
              <a:rPr sz="2400" dirty="0">
                <a:solidFill>
                  <a:srgbClr val="FF5050"/>
                </a:solidFill>
              </a:rPr>
              <a:t>Amazon Sales SQL Capstone Project</a:t>
            </a:r>
          </a:p>
          <a:p>
            <a:pPr>
              <a:defRPr sz="1600">
                <a:latin typeface="Calibri"/>
              </a:defRPr>
            </a:pPr>
            <a:r>
              <a:rPr sz="2400" dirty="0">
                <a:solidFill>
                  <a:srgbClr val="FF5050"/>
                </a:solidFill>
              </a:rPr>
              <a:t>Feel free to reach out for questions!</a:t>
            </a:r>
            <a:r>
              <a:rPr lang="en-IN" sz="2400" dirty="0">
                <a:solidFill>
                  <a:srgbClr val="FF5050"/>
                </a:solidFill>
              </a:rPr>
              <a:t> </a:t>
            </a:r>
            <a:endParaRPr sz="2400" dirty="0">
              <a:solidFill>
                <a:srgbClr val="FF5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600">
                <a:latin typeface="Calibri"/>
              </a:defRPr>
            </a:pP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A csv file with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1000 rows, 17 columns</a:t>
            </a:r>
            <a:endParaRPr lang="en-I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endParaRPr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Sales transactions from 3 Amazon branches: Mandalay, Yangon, Naypyitaw</a:t>
            </a:r>
            <a:endParaRPr lang="en-IN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endParaRPr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Key columns: invoice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id,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branch, 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customer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type,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 product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line, 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unit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price, total, payment</a:t>
            </a:r>
            <a:r>
              <a:rPr lang="en-IN" sz="200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sz="2000">
                <a:solidFill>
                  <a:schemeClr val="tx1">
                    <a:lumMod val="75000"/>
                    <a:lumOff val="25000"/>
                  </a:schemeClr>
                </a:solidFill>
              </a:rPr>
              <a:t>method, 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t>Dataset Preparation &amp; Data Type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latin typeface="Calibri"/>
              </a:defRPr>
            </a:pPr>
            <a:r>
              <a:rPr dirty="0"/>
              <a:t> Changed column names for SQL compatibility (e.g., `date` to `purchase</a:t>
            </a:r>
            <a:r>
              <a:rPr lang="en-IN" dirty="0"/>
              <a:t>_</a:t>
            </a:r>
            <a:r>
              <a:rPr dirty="0"/>
              <a:t>date`)</a:t>
            </a:r>
            <a:endParaRPr lang="en-IN" dirty="0"/>
          </a:p>
          <a:p>
            <a:pPr>
              <a:defRPr sz="1600">
                <a:latin typeface="Calibri"/>
              </a:defRPr>
            </a:pPr>
            <a:r>
              <a:rPr lang="en-US" b="1" dirty="0">
                <a:solidFill>
                  <a:srgbClr val="002060"/>
                </a:solidFill>
              </a:rPr>
              <a:t>ALTER  TABLE table_name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rgbClr val="002060"/>
                </a:solidFill>
              </a:rPr>
              <a:t>       CHANGE  old_name  new_name  datatype  NOT NULL;</a:t>
            </a:r>
          </a:p>
          <a:p>
            <a:pPr>
              <a:defRPr sz="1600">
                <a:latin typeface="Calibri"/>
              </a:defRPr>
            </a:pPr>
            <a:endParaRPr dirty="0"/>
          </a:p>
          <a:p>
            <a:pPr>
              <a:defRPr sz="1600">
                <a:latin typeface="Calibri"/>
              </a:defRPr>
            </a:pPr>
            <a:r>
              <a:rPr dirty="0"/>
              <a:t> Modified data types to avoid NULL or out-of-range values</a:t>
            </a:r>
            <a:endParaRPr lang="en-IN" dirty="0"/>
          </a:p>
          <a:p>
            <a:pPr>
              <a:defRPr sz="1600">
                <a:latin typeface="Calibri"/>
              </a:defRPr>
            </a:pPr>
            <a:r>
              <a:rPr lang="en-US" b="1" dirty="0">
                <a:solidFill>
                  <a:srgbClr val="002060"/>
                </a:solidFill>
              </a:rPr>
              <a:t>ALTER TABLE  table_name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rgbClr val="002060"/>
                </a:solidFill>
              </a:rPr>
              <a:t>       MODIFY  column_name  new_datatype NOT NULL;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IN" b="1" dirty="0">
              <a:solidFill>
                <a:srgbClr val="002060"/>
              </a:solidFill>
            </a:endParaRPr>
          </a:p>
          <a:p>
            <a:pPr>
              <a:defRPr sz="1600">
                <a:latin typeface="Calibri"/>
              </a:defRPr>
            </a:pPr>
            <a:r>
              <a:rPr dirty="0"/>
              <a:t>Ensured integrity with NOT NULL constraints</a:t>
            </a:r>
            <a:r>
              <a:rPr lang="en-IN" dirty="0"/>
              <a:t>, So no null values are included in it 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5667153" cy="1325562"/>
          </a:xfrm>
        </p:spPr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t>Feature Engineering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600">
                <a:latin typeface="Calibri"/>
              </a:defRPr>
            </a:pPr>
            <a:r>
              <a:rPr sz="2000" dirty="0"/>
              <a:t> Added `</a:t>
            </a:r>
            <a:r>
              <a:rPr sz="2000" dirty="0" err="1"/>
              <a:t>timeofday</a:t>
            </a:r>
            <a:r>
              <a:rPr sz="2000" dirty="0"/>
              <a:t>` column using HOUR(time):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IN" sz="2000" dirty="0"/>
              <a:t>      </a:t>
            </a:r>
            <a:r>
              <a:rPr sz="2000" dirty="0"/>
              <a:t>  → Morning, Afternoon, Evening</a:t>
            </a:r>
            <a:endParaRPr lang="en-IN" sz="2000" dirty="0"/>
          </a:p>
          <a:p>
            <a:pPr>
              <a:defRPr sz="1600">
                <a:latin typeface="Calibri"/>
              </a:defRPr>
            </a:pPr>
            <a:endParaRPr sz="2000" dirty="0"/>
          </a:p>
          <a:p>
            <a:pPr>
              <a:defRPr sz="1600">
                <a:latin typeface="Calibri"/>
              </a:defRPr>
            </a:pPr>
            <a:r>
              <a:rPr sz="2000" dirty="0"/>
              <a:t> Added `</a:t>
            </a:r>
            <a:r>
              <a:rPr sz="2000" dirty="0" err="1"/>
              <a:t>dayname</a:t>
            </a:r>
            <a:r>
              <a:rPr sz="2000" dirty="0"/>
              <a:t>` using DAYNAME(purchase</a:t>
            </a:r>
            <a:r>
              <a:rPr lang="en-IN" sz="2000" dirty="0"/>
              <a:t> </a:t>
            </a:r>
            <a:r>
              <a:rPr sz="2000" dirty="0"/>
              <a:t>date)</a:t>
            </a:r>
            <a:endParaRPr lang="en-IN" sz="2000" dirty="0"/>
          </a:p>
          <a:p>
            <a:pPr>
              <a:defRPr sz="1600">
                <a:latin typeface="Calibri"/>
              </a:defRPr>
            </a:pPr>
            <a:endParaRPr sz="2000" dirty="0"/>
          </a:p>
          <a:p>
            <a:pPr>
              <a:defRPr sz="1600">
                <a:latin typeface="Calibri"/>
              </a:defRPr>
            </a:pPr>
            <a:r>
              <a:rPr sz="2000" dirty="0"/>
              <a:t> Added `</a:t>
            </a:r>
            <a:r>
              <a:rPr sz="2000" dirty="0" err="1"/>
              <a:t>monthname</a:t>
            </a:r>
            <a:r>
              <a:rPr sz="2000" dirty="0"/>
              <a:t>` using MONTHNAME(</a:t>
            </a:r>
            <a:r>
              <a:rPr lang="en-IN" sz="2000" dirty="0"/>
              <a:t>Purchase month</a:t>
            </a:r>
            <a:r>
              <a:rPr sz="20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517"/>
            <a:ext cx="6723321" cy="1143000"/>
          </a:xfrm>
        </p:spPr>
        <p:txBody>
          <a:bodyPr/>
          <a:lstStyle/>
          <a:p>
            <a:pPr>
              <a:defRPr sz="2800" b="1">
                <a:solidFill>
                  <a:srgbClr val="00467F"/>
                </a:solidFill>
                <a:latin typeface="Calibri"/>
              </a:defRPr>
            </a:pPr>
            <a:r>
              <a:rPr dirty="0"/>
              <a:t>Feature Engineering – SQL Snippets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95" y="1417638"/>
            <a:ext cx="8623005" cy="5165724"/>
          </a:xfrm>
        </p:spPr>
        <p:txBody>
          <a:bodyPr>
            <a:normAutofit/>
          </a:bodyPr>
          <a:lstStyle/>
          <a:p>
            <a:pPr>
              <a:defRPr sz="1600">
                <a:latin typeface="Calibri"/>
              </a:defRPr>
            </a:pP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ALTER TABLE 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Amazon_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sales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ADD COLUMN </a:t>
            </a:r>
            <a:r>
              <a:rPr b="1" dirty="0" err="1">
                <a:solidFill>
                  <a:schemeClr val="accent1">
                    <a:lumMod val="50000"/>
                  </a:schemeClr>
                </a:solidFill>
              </a:rPr>
              <a:t>timeofday</a:t>
            </a:r>
            <a:r>
              <a:rPr b="1" dirty="0">
                <a:solidFill>
                  <a:schemeClr val="accent1">
                    <a:lumMod val="50000"/>
                  </a:schemeClr>
                </a:solidFill>
              </a:rPr>
              <a:t> VARCHAR(20);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endParaRPr dirty="0"/>
          </a:p>
          <a:p>
            <a:pPr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UPDATE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amazon_sales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SET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timeofday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=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CASE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            WHEN HOUR(`time`) &lt; 12 THEN 'Morning’ 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             WHEN HOUR(`time`) &gt;= 12  AND  HOUR(`time`) &lt; 18 THEN 'Afternoon’ 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             ELSE 'Evening’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                     END;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UPDATE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amazon_sales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SET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dayname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= DAYNAME(`date`);</a:t>
            </a:r>
          </a:p>
          <a:p>
            <a:pPr>
              <a:buFont typeface="Wingdings" panose="05000000000000000000" pitchFamily="2" charset="2"/>
              <a:buChar char="Ø"/>
              <a:defRPr sz="1600">
                <a:latin typeface="Calibri"/>
              </a:defRPr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gives Name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 day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UPDATE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amazon_sales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      SET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monthname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= MONTHNAME(`date`);</a:t>
            </a:r>
          </a:p>
          <a:p>
            <a:pPr>
              <a:buFont typeface="Wingdings" panose="05000000000000000000" pitchFamily="2" charset="2"/>
              <a:buChar char="Ø"/>
              <a:defRPr sz="1600">
                <a:latin typeface="Calibri"/>
              </a:defRPr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Gives month Name:</a:t>
            </a:r>
          </a:p>
          <a:p>
            <a:pPr marL="0" indent="0">
              <a:buNone/>
              <a:defRPr sz="1600">
                <a:latin typeface="Calibri"/>
              </a:defRPr>
            </a:pP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08982-89B8-5E19-D19C-6C680994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2934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 Highlighted SQL Queries</a:t>
            </a:r>
            <a:endParaRPr lang="en-IN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DE94-EF64-AA48-3325-E8612130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72633"/>
            <a:ext cx="9144000" cy="6085367"/>
          </a:xfrm>
        </p:spPr>
        <p:txBody>
          <a:bodyPr>
            <a:normAutofit/>
          </a:bodyPr>
          <a:lstStyle/>
          <a:p>
            <a:r>
              <a:rPr lang="en-IN" sz="2000" dirty="0"/>
              <a:t>There are most commonly used </a:t>
            </a:r>
            <a:r>
              <a:rPr lang="en-IN" sz="2000" dirty="0" err="1"/>
              <a:t>Sql</a:t>
            </a:r>
            <a:r>
              <a:rPr lang="en-IN" sz="2000" dirty="0"/>
              <a:t> functions in our Amazon sales data analyses .</a:t>
            </a:r>
          </a:p>
          <a:p>
            <a:pPr marL="0" indent="0">
              <a:buNone/>
            </a:pP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/>
              <a:t> </a:t>
            </a:r>
            <a:r>
              <a:rPr lang="en-IN" sz="2000" b="1" dirty="0"/>
              <a:t>Distinct</a:t>
            </a:r>
            <a:r>
              <a:rPr lang="en-IN" sz="2000" dirty="0"/>
              <a:t> : </a:t>
            </a:r>
            <a:r>
              <a:rPr lang="en-US" sz="1400" dirty="0"/>
              <a:t>DISTINCT keyword is used in a SQL query to retrieve unique values .It eliminates duplicate rows &amp;    ensures that each value appears </a:t>
            </a:r>
            <a:r>
              <a:rPr lang="en-US" sz="1400" dirty="0" err="1"/>
              <a:t>onlyonce</a:t>
            </a:r>
            <a:r>
              <a:rPr lang="en-US" sz="1400" dirty="0"/>
              <a:t>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Count </a:t>
            </a:r>
            <a:r>
              <a:rPr lang="en-IN" sz="2000" dirty="0"/>
              <a:t>:</a:t>
            </a:r>
            <a:r>
              <a:rPr lang="en-IN" sz="1400" dirty="0"/>
              <a:t>COUNT() is </a:t>
            </a:r>
            <a:r>
              <a:rPr lang="en-US" sz="1400" dirty="0"/>
              <a:t>used to </a:t>
            </a:r>
            <a:r>
              <a:rPr lang="en-US" sz="1400" b="1" dirty="0"/>
              <a:t>count the number of rows</a:t>
            </a:r>
            <a:r>
              <a:rPr lang="en-US" sz="1400" dirty="0"/>
              <a:t> in a result set</a:t>
            </a: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Sum , </a:t>
            </a:r>
            <a:r>
              <a:rPr lang="en-IN" sz="2000" b="1" dirty="0" err="1"/>
              <a:t>Avg</a:t>
            </a:r>
            <a:r>
              <a:rPr lang="en-IN" sz="2000" dirty="0"/>
              <a:t>: </a:t>
            </a:r>
            <a:r>
              <a:rPr lang="en-US" sz="1400" dirty="0"/>
              <a:t>Adds up values in a column  and Average Calculates the average of values</a:t>
            </a: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Group by </a:t>
            </a:r>
            <a:r>
              <a:rPr lang="en-IN" sz="2000" dirty="0"/>
              <a:t>:</a:t>
            </a:r>
            <a:r>
              <a:rPr lang="en-US" sz="1400" dirty="0" err="1"/>
              <a:t>GroupBy</a:t>
            </a:r>
            <a:r>
              <a:rPr lang="en-US" sz="1400" dirty="0"/>
              <a:t> allows you to group rows of data in a </a:t>
            </a:r>
            <a:r>
              <a:rPr lang="en-US" sz="1400" dirty="0" err="1"/>
              <a:t>tablebased</a:t>
            </a:r>
            <a:r>
              <a:rPr lang="en-US" sz="1400" dirty="0"/>
              <a:t> on the values in one or more columns. Once </a:t>
            </a:r>
            <a:r>
              <a:rPr lang="en-US" sz="1400" dirty="0" err="1"/>
              <a:t>thedata</a:t>
            </a:r>
            <a:r>
              <a:rPr lang="en-US" sz="1400" dirty="0"/>
              <a:t> is grouped, you can perform calculations </a:t>
            </a:r>
            <a:r>
              <a:rPr lang="en-US" sz="1400" dirty="0" err="1"/>
              <a:t>oraggregate</a:t>
            </a:r>
            <a:r>
              <a:rPr lang="en-US" sz="1400" dirty="0"/>
              <a:t> functions on each group separately</a:t>
            </a:r>
            <a:endParaRPr lang="en-IN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Order by </a:t>
            </a:r>
            <a:r>
              <a:rPr lang="en-IN" sz="2000" dirty="0"/>
              <a:t>:</a:t>
            </a:r>
            <a:r>
              <a:rPr lang="en-US" sz="1400" dirty="0"/>
              <a:t>ORDER BY clause is used to sort the result </a:t>
            </a:r>
            <a:r>
              <a:rPr lang="en-US" sz="1400" dirty="0" err="1"/>
              <a:t>setof</a:t>
            </a:r>
            <a:r>
              <a:rPr lang="en-US" sz="1400" dirty="0"/>
              <a:t> a query in ascending (ASC) or descending(DESC)</a:t>
            </a:r>
            <a:r>
              <a:rPr lang="en-US" sz="20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Case : </a:t>
            </a:r>
            <a:r>
              <a:rPr lang="en-US" sz="1400" dirty="0"/>
              <a:t>CASE expression is a conditional statement that allows you to evaluate one expression based on a series of conditions</a:t>
            </a:r>
            <a:r>
              <a:rPr lang="en-US" sz="1400"/>
              <a:t>. </a:t>
            </a:r>
            <a:endParaRPr lang="en-IN" sz="140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Subqueries</a:t>
            </a:r>
            <a:r>
              <a:rPr lang="en-IN" sz="2000" dirty="0"/>
              <a:t>:</a:t>
            </a:r>
            <a:r>
              <a:rPr lang="en-US" sz="1400" dirty="0"/>
              <a:t>A subquery is a query that is nested within another query. It allows you to perform complex queries by breaking them down into smaller, more manageable parts</a:t>
            </a:r>
            <a:r>
              <a:rPr lang="en-US" sz="1200" dirty="0"/>
              <a:t>.</a:t>
            </a:r>
            <a:endParaRPr lang="en-I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Limit</a:t>
            </a:r>
            <a:r>
              <a:rPr lang="en-IN" sz="2000" dirty="0"/>
              <a:t>:</a:t>
            </a:r>
            <a:r>
              <a:rPr lang="en-US" sz="2000" dirty="0"/>
              <a:t>e </a:t>
            </a:r>
            <a:r>
              <a:rPr lang="en-US" sz="1600" dirty="0"/>
              <a:t>LIMIT clause is typically followed by a </a:t>
            </a:r>
            <a:r>
              <a:rPr lang="en-US" sz="1600" dirty="0" err="1"/>
              <a:t>numericalvalue</a:t>
            </a:r>
            <a:r>
              <a:rPr lang="en-US" sz="1600" dirty="0"/>
              <a:t> that specifies the maximum number of rows to be returned</a:t>
            </a:r>
            <a:endParaRPr lang="en-IN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Having :</a:t>
            </a:r>
            <a:r>
              <a:rPr lang="en-IN" sz="2000" dirty="0"/>
              <a:t> </a:t>
            </a:r>
            <a:r>
              <a:rPr lang="en-US" sz="1400" dirty="0"/>
              <a:t>HAVING clause is used to filter the result set of a </a:t>
            </a:r>
            <a:r>
              <a:rPr lang="en-US" sz="1400" dirty="0" err="1"/>
              <a:t>queryafter</a:t>
            </a:r>
            <a:r>
              <a:rPr lang="en-US" sz="1400" dirty="0"/>
              <a:t> GROUP BY clause with the help of </a:t>
            </a:r>
            <a:r>
              <a:rPr lang="en-US" sz="1400" dirty="0" err="1"/>
              <a:t>aggregatefunctions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5759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7533-E978-F31C-222B-48B6525E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250"/>
            <a:ext cx="7850373" cy="772633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tx2">
                    <a:lumMod val="75000"/>
                  </a:schemeClr>
                </a:solidFill>
              </a:rPr>
              <a:t>Count &amp; Distinct: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A68DD-8626-7CB4-EDA1-4F590DA6D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7" y="900224"/>
            <a:ext cx="8881731" cy="5897526"/>
          </a:xfrm>
        </p:spPr>
        <p:txBody>
          <a:bodyPr>
            <a:normAutofit/>
          </a:bodyPr>
          <a:lstStyle/>
          <a:p>
            <a:r>
              <a:rPr lang="en-US" sz="1400"/>
              <a:t> </a:t>
            </a:r>
            <a:r>
              <a:rPr lang="en-US" sz="1400" b="1"/>
              <a:t>1. What is the count of distinct cities in the dataset?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SELECT COUNT(DISTINCT city) AS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distinct_cities</a:t>
            </a:r>
            <a:endParaRPr lang="en-US" sz="14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       FROM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endParaRPr lang="en-US" sz="14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/>
              <a:t>2. For each branch, what is the corresponding city?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2">
                    <a:lumMod val="75000"/>
                  </a:schemeClr>
                </a:solidFill>
              </a:rPr>
              <a:t>      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SELECT DISTINCT branch, city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     FROM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sz="1400" b="1"/>
              <a:t>3. What is the count of distinct product lines in the dataset?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tx2">
                    <a:lumMod val="75000"/>
                  </a:schemeClr>
                </a:solidFill>
              </a:rPr>
              <a:t>        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SELECT COUNT(DISTINCT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product_line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distinct_product_lines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       FROM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/>
              <a:t>19. What is the count of distinct customer types in the dataset?</a:t>
            </a:r>
          </a:p>
          <a:p>
            <a:pPr marL="0" indent="0">
              <a:buNone/>
            </a:pPr>
            <a:r>
              <a:rPr lang="en-US" sz="1400" b="1"/>
              <a:t>       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SELECT COUNT(DISTINCT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customer_type_count</a:t>
            </a:r>
            <a:endParaRPr lang="en-US" sz="14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     FROM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400" b="1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1400" b="1"/>
              <a:t>20. What is the count of distinct payment methods in the dataset?</a:t>
            </a:r>
          </a:p>
          <a:p>
            <a:pPr marL="0" indent="0">
              <a:buNone/>
            </a:pPr>
            <a:r>
              <a:rPr lang="en-US" sz="1400" b="1"/>
              <a:t>       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SELECT COUNT(DISTINCT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payment_method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) AS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payment_method_count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       FROM </a:t>
            </a:r>
            <a:r>
              <a:rPr lang="en-US" sz="14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endParaRPr lang="en-US" sz="1400" b="1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038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4D04-DB51-B038-5258-DDD0C6D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sz="1600" b="1"/>
              <a:t>4. Which payment method occurs most frequently?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tx2">
                    <a:lumMod val="75000"/>
                  </a:schemeClr>
                </a:solidFill>
              </a:rPr>
              <a:t>      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payment_method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COUNT(*) AS count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  FROM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amazon_sales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  GROUP BY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payment_method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  ORDER BY count DESC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   ;</a:t>
            </a:r>
          </a:p>
          <a:p>
            <a:pPr marL="0" indent="0">
              <a:buNone/>
            </a:pP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b="1"/>
          </a:p>
          <a:p>
            <a:r>
              <a:rPr lang="en-US" sz="1600" b="1"/>
              <a:t>15. Count the sales occurrences for each time of day on every weekday?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SELECT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timeofday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COUNT(*) AS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sale_count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FROM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amazon_salesGROUP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timeofday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ORDER BY FIELD(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dayname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'Monday','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Tueday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','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Wedday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','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Thuday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','Friday','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Satday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','Sunday');</a:t>
            </a:r>
          </a:p>
          <a:p>
            <a:endParaRPr lang="en-US" sz="1600" b="1"/>
          </a:p>
          <a:p>
            <a:endParaRPr lang="en-US" sz="1600" b="1"/>
          </a:p>
          <a:p>
            <a:r>
              <a:rPr lang="en-US" sz="1600" b="1"/>
              <a:t>21. Which customer type occurs most frequently?</a:t>
            </a:r>
          </a:p>
          <a:p>
            <a:pPr marL="0" indent="0">
              <a:buNone/>
            </a:pPr>
            <a:r>
              <a:rPr lang="en-US" sz="1600" b="1"/>
              <a:t>        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SELECT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, COUNT(*) AS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countFROM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amazon_salesGROUP</a:t>
            </a: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BY </a:t>
            </a:r>
            <a:r>
              <a:rPr lang="en-US" sz="1600" b="1" err="1">
                <a:solidFill>
                  <a:schemeClr val="accent1">
                    <a:lumMod val="75000"/>
                  </a:schemeClr>
                </a:solidFill>
              </a:rPr>
              <a:t>customer_type</a:t>
            </a:r>
            <a:endParaRPr lang="en-US" sz="1600" b="1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ORDER BY count DESC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>
                    <a:lumMod val="75000"/>
                  </a:schemeClr>
                </a:solidFill>
              </a:rPr>
              <a:t>       limit 1;</a:t>
            </a: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65427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2015</TotalTime>
  <Words>2205</Words>
  <Application>Microsoft Office PowerPoint</Application>
  <PresentationFormat>On-screen Show (4:3)</PresentationFormat>
  <Paragraphs>378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Wingdings</vt:lpstr>
      <vt:lpstr>Office Theme</vt:lpstr>
      <vt:lpstr>PowerPoint Presentation</vt:lpstr>
      <vt:lpstr>Objective :</vt:lpstr>
      <vt:lpstr>Dataset Overview</vt:lpstr>
      <vt:lpstr>Dataset Preparation &amp; Data Type Modification</vt:lpstr>
      <vt:lpstr>Feature Engineering (Part 1)</vt:lpstr>
      <vt:lpstr>Feature Engineering – SQL Snippets</vt:lpstr>
      <vt:lpstr> Highlighted SQL Queries</vt:lpstr>
      <vt:lpstr>Count &amp; Distinct:</vt:lpstr>
      <vt:lpstr>PowerPoint Presentation</vt:lpstr>
      <vt:lpstr>PowerPoint Presentation</vt:lpstr>
      <vt:lpstr>Aggregate functions-SUM &amp; AVG</vt:lpstr>
      <vt:lpstr>PowerPoint Presentation</vt:lpstr>
      <vt:lpstr>PowerPoint Presentation</vt:lpstr>
      <vt:lpstr>PowerPoint Presentation</vt:lpstr>
      <vt:lpstr>CASE :</vt:lpstr>
      <vt:lpstr> Subquery</vt:lpstr>
      <vt:lpstr>PowerPoint Presentation</vt:lpstr>
      <vt:lpstr>PowerPoint Presentation</vt:lpstr>
      <vt:lpstr>Insights :</vt:lpstr>
      <vt:lpstr>PowerPoint Presentation</vt:lpstr>
      <vt:lpstr>PowerPoint Presentation</vt:lpstr>
      <vt:lpstr>PowerPoint Presentation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VENKYS .</cp:lastModifiedBy>
  <cp:revision>9</cp:revision>
  <dcterms:created xsi:type="dcterms:W3CDTF">2013-01-27T09:14:16Z</dcterms:created>
  <dcterms:modified xsi:type="dcterms:W3CDTF">2025-04-20T12:28:16Z</dcterms:modified>
  <cp:category/>
</cp:coreProperties>
</file>