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2" r:id="rId6"/>
    <p:sldId id="300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>
        <p:scale>
          <a:sx n="60" d="100"/>
          <a:sy n="60" d="100"/>
        </p:scale>
        <p:origin x="114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Data spark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8CD46B-FDAA-C385-4C46-44351F4F846B}"/>
              </a:ext>
            </a:extLst>
          </p:cNvPr>
          <p:cNvSpPr txBox="1">
            <a:spLocks/>
          </p:cNvSpPr>
          <p:nvPr/>
        </p:nvSpPr>
        <p:spPr>
          <a:xfrm>
            <a:off x="8123416" y="4463137"/>
            <a:ext cx="3214307" cy="6341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i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tx1"/>
                </a:solidFill>
              </a:rPr>
              <a:t>Global Electronics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2F97-5DED-C0D8-6313-E9B58E41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Query-Based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B4FDA-1BA5-0F69-809F-F195580CE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+mj-lt"/>
              </a:rPr>
              <a:t>7. Customer Distribution by Continent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latin typeface="+mj-lt"/>
              </a:rPr>
              <a:t>Goal</a:t>
            </a:r>
            <a:r>
              <a:rPr lang="en-US" sz="1800" dirty="0">
                <a:latin typeface="+mj-lt"/>
              </a:rPr>
              <a:t>: Map customer base geographically.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latin typeface="+mj-lt"/>
              </a:rPr>
              <a:t>Logic</a:t>
            </a:r>
            <a:r>
              <a:rPr lang="en-US" sz="1800" dirty="0">
                <a:latin typeface="+mj-lt"/>
              </a:rPr>
              <a:t>: Counts distinct customers per continent.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latin typeface="+mj-lt"/>
              </a:rPr>
              <a:t>Business Use</a:t>
            </a:r>
            <a:r>
              <a:rPr lang="en-US" sz="1800" dirty="0">
                <a:latin typeface="+mj-lt"/>
              </a:rPr>
              <a:t>: Target region-specific marketing campaigns.</a:t>
            </a:r>
          </a:p>
          <a:p>
            <a:pPr marL="201168" lvl="1" indent="0">
              <a:buNone/>
            </a:pPr>
            <a:endParaRPr lang="en-US" dirty="0">
              <a:latin typeface="+mj-lt"/>
            </a:endParaRPr>
          </a:p>
          <a:p>
            <a:pPr marL="201168" lvl="1" indent="0">
              <a:buNone/>
            </a:pPr>
            <a:r>
              <a:rPr lang="en-US" sz="1800" b="1" dirty="0">
                <a:latin typeface="+mj-lt"/>
              </a:rPr>
              <a:t>Query</a:t>
            </a:r>
          </a:p>
          <a:p>
            <a:pPr marL="384048" lvl="2" indent="0">
              <a:buNone/>
            </a:pPr>
            <a:r>
              <a:rPr lang="en-US" sz="1800" dirty="0">
                <a:latin typeface="+mj-lt"/>
              </a:rPr>
              <a:t>SELECT  Continent, COUNT(DISTINCT </a:t>
            </a:r>
            <a:r>
              <a:rPr lang="en-US" sz="1800" dirty="0" err="1">
                <a:latin typeface="+mj-lt"/>
              </a:rPr>
              <a:t>CustomerKey</a:t>
            </a:r>
            <a:r>
              <a:rPr lang="en-US" sz="1800" dirty="0">
                <a:latin typeface="+mj-lt"/>
              </a:rPr>
              <a:t>) AS </a:t>
            </a:r>
            <a:r>
              <a:rPr lang="en-US" sz="1800" dirty="0" err="1">
                <a:latin typeface="+mj-lt"/>
              </a:rPr>
              <a:t>TotalCustomers</a:t>
            </a:r>
            <a:r>
              <a:rPr lang="en-US" sz="1800" dirty="0">
                <a:latin typeface="+mj-lt"/>
              </a:rPr>
              <a:t> FROM    Customers</a:t>
            </a:r>
          </a:p>
          <a:p>
            <a:pPr marL="384048" lvl="2" indent="0">
              <a:buNone/>
            </a:pPr>
            <a:r>
              <a:rPr lang="en-US" sz="1800" dirty="0">
                <a:latin typeface="+mj-lt"/>
              </a:rPr>
              <a:t>GROUP BY Continent</a:t>
            </a:r>
          </a:p>
          <a:p>
            <a:pPr marL="384048" lvl="2" indent="0">
              <a:buNone/>
            </a:pPr>
            <a:r>
              <a:rPr lang="en-US" sz="1800" dirty="0">
                <a:latin typeface="+mj-lt"/>
              </a:rPr>
              <a:t>ORDER BY </a:t>
            </a:r>
            <a:r>
              <a:rPr lang="en-US" sz="1800" dirty="0" err="1">
                <a:latin typeface="+mj-lt"/>
              </a:rPr>
              <a:t>TotalCustomers</a:t>
            </a:r>
            <a:r>
              <a:rPr lang="en-US" sz="1800" dirty="0">
                <a:latin typeface="+mj-lt"/>
              </a:rPr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954828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93AC-1796-27B6-2D43-CBFEBF35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Query-Based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98AFF-54A3-3278-632F-C39396FB2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latin typeface="+mj-lt"/>
              </a:rPr>
              <a:t>8. Customer Demographics – Age Distribution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latin typeface="+mj-lt"/>
              </a:rPr>
              <a:t>Goal</a:t>
            </a:r>
            <a:r>
              <a:rPr lang="en-US" sz="1800" dirty="0">
                <a:latin typeface="+mj-lt"/>
              </a:rPr>
              <a:t>: Group customers into age segments.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latin typeface="+mj-lt"/>
              </a:rPr>
              <a:t>Logic</a:t>
            </a:r>
            <a:r>
              <a:rPr lang="en-US" sz="1800" dirty="0">
                <a:latin typeface="+mj-lt"/>
              </a:rPr>
              <a:t>: Uses birthday to calculate age and categorize.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latin typeface="+mj-lt"/>
              </a:rPr>
              <a:t>Business Use</a:t>
            </a:r>
            <a:r>
              <a:rPr lang="en-US" sz="1800" dirty="0">
                <a:latin typeface="+mj-lt"/>
              </a:rPr>
              <a:t>: Tailor products and messaging by age group.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Ø"/>
            </a:pPr>
            <a:endParaRPr lang="en-US" sz="1800" dirty="0">
              <a:latin typeface="+mj-lt"/>
            </a:endParaRPr>
          </a:p>
          <a:p>
            <a:pPr marL="201168" lvl="1" indent="0">
              <a:buClr>
                <a:schemeClr val="accent2"/>
              </a:buClr>
              <a:buNone/>
            </a:pPr>
            <a:r>
              <a:rPr lang="en-US" sz="1800" b="1" dirty="0">
                <a:latin typeface="+mj-lt"/>
              </a:rPr>
              <a:t>Query</a:t>
            </a:r>
          </a:p>
          <a:p>
            <a:pPr marL="201168" lvl="1" indent="0">
              <a:buClr>
                <a:schemeClr val="accent2"/>
              </a:buClr>
              <a:buNone/>
            </a:pPr>
            <a:r>
              <a:rPr lang="en-US" sz="1800" dirty="0">
                <a:latin typeface="+mj-lt"/>
              </a:rPr>
              <a:t>SELECT </a:t>
            </a:r>
          </a:p>
          <a:p>
            <a:pPr marL="201168" lvl="1" indent="0">
              <a:buClr>
                <a:schemeClr val="accent2"/>
              </a:buClr>
              <a:buNone/>
            </a:pPr>
            <a:r>
              <a:rPr lang="en-US" sz="1800" dirty="0">
                <a:latin typeface="+mj-lt"/>
              </a:rPr>
              <a:t>     CASE </a:t>
            </a:r>
          </a:p>
          <a:p>
            <a:pPr marL="201168" lvl="1" indent="0">
              <a:buClr>
                <a:schemeClr val="accent2"/>
              </a:buClr>
              <a:buNone/>
            </a:pPr>
            <a:r>
              <a:rPr lang="en-US" sz="1800" dirty="0">
                <a:latin typeface="+mj-lt"/>
              </a:rPr>
              <a:t>        WHEN TIMESTAMPDIFF(YEAR, Birthday, CURDATE()) BETWEEN 18 AND 25 THEN '18-25'</a:t>
            </a:r>
          </a:p>
          <a:p>
            <a:pPr marL="201168" lvl="1" indent="0">
              <a:buClr>
                <a:schemeClr val="accent2"/>
              </a:buClr>
              <a:buNone/>
            </a:pPr>
            <a:r>
              <a:rPr lang="en-US" sz="1800" dirty="0">
                <a:latin typeface="+mj-lt"/>
              </a:rPr>
              <a:t>        WHEN TIMESTAMPDIFF(YEAR, Birthday, CURDATE()) BETWEEN 26 AND 35 THEN '26-35'</a:t>
            </a:r>
          </a:p>
          <a:p>
            <a:pPr marL="201168" lvl="1" indent="0">
              <a:buClr>
                <a:schemeClr val="accent2"/>
              </a:buClr>
              <a:buNone/>
            </a:pPr>
            <a:r>
              <a:rPr lang="en-US" sz="1800" dirty="0">
                <a:latin typeface="+mj-lt"/>
              </a:rPr>
              <a:t>        WHEN TIMESTAMPDIFF(YEAR, Birthday, CURDATE()) BETWEEN 36 AND 50 THEN '36-50'</a:t>
            </a:r>
          </a:p>
          <a:p>
            <a:pPr marL="201168" lvl="1" indent="0">
              <a:buClr>
                <a:schemeClr val="accent2"/>
              </a:buClr>
              <a:buNone/>
            </a:pPr>
            <a:r>
              <a:rPr lang="en-US" sz="1800" dirty="0">
                <a:latin typeface="+mj-lt"/>
              </a:rPr>
              <a:t>        ELSE '50+' </a:t>
            </a:r>
          </a:p>
          <a:p>
            <a:pPr marL="201168" lvl="1" indent="0">
              <a:buClr>
                <a:schemeClr val="accent2"/>
              </a:buClr>
              <a:buNone/>
            </a:pPr>
            <a:r>
              <a:rPr lang="en-US" sz="1800" dirty="0">
                <a:latin typeface="+mj-lt"/>
              </a:rPr>
              <a:t>    END AS </a:t>
            </a:r>
            <a:r>
              <a:rPr lang="en-US" sz="1800" dirty="0" err="1">
                <a:latin typeface="+mj-lt"/>
              </a:rPr>
              <a:t>AgeGroup</a:t>
            </a:r>
            <a:r>
              <a:rPr lang="en-US" sz="1800" dirty="0">
                <a:latin typeface="+mj-lt"/>
              </a:rPr>
              <a:t>, COUNT(*) AS Customers FROM Customers</a:t>
            </a:r>
          </a:p>
          <a:p>
            <a:pPr marL="201168" lvl="1" indent="0">
              <a:buClr>
                <a:schemeClr val="accent2"/>
              </a:buClr>
              <a:buNone/>
            </a:pPr>
            <a:r>
              <a:rPr lang="en-US" sz="1800" dirty="0">
                <a:latin typeface="+mj-lt"/>
              </a:rPr>
              <a:t>GROUP BY </a:t>
            </a:r>
            <a:r>
              <a:rPr lang="en-US" sz="1800" dirty="0" err="1">
                <a:latin typeface="+mj-lt"/>
              </a:rPr>
              <a:t>AgeGroup</a:t>
            </a:r>
            <a:endParaRPr lang="en-US" sz="1800" dirty="0">
              <a:latin typeface="+mj-lt"/>
            </a:endParaRPr>
          </a:p>
          <a:p>
            <a:pPr marL="201168" lvl="1" indent="0">
              <a:buClr>
                <a:schemeClr val="accent2"/>
              </a:buClr>
              <a:buNone/>
            </a:pPr>
            <a:r>
              <a:rPr lang="en-US" sz="1800" dirty="0">
                <a:latin typeface="+mj-lt"/>
              </a:rPr>
              <a:t>ORDER BY </a:t>
            </a:r>
            <a:r>
              <a:rPr lang="en-US" sz="1800" dirty="0" err="1">
                <a:latin typeface="+mj-lt"/>
              </a:rPr>
              <a:t>AgeGroup</a:t>
            </a:r>
            <a:r>
              <a:rPr lang="en-US" sz="1800" dirty="0">
                <a:latin typeface="+mj-lt"/>
              </a:rPr>
              <a:t>;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557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79D0-6225-A15C-34C0-BD752C1F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Query-Based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0F1B8-88E5-3AD3-DD73-C8DBD34A7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b="1" dirty="0">
                <a:latin typeface="+mj-lt"/>
              </a:rPr>
              <a:t>9. Store Performance – Sales by Store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latin typeface="+mj-lt"/>
              </a:rPr>
              <a:t>Goal</a:t>
            </a:r>
            <a:r>
              <a:rPr lang="en-US" sz="1800" dirty="0">
                <a:latin typeface="+mj-lt"/>
              </a:rPr>
              <a:t>: Rank stores based on revenue contribution.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latin typeface="+mj-lt"/>
              </a:rPr>
              <a:t>Logic</a:t>
            </a:r>
            <a:r>
              <a:rPr lang="en-US" sz="1800" dirty="0">
                <a:latin typeface="+mj-lt"/>
              </a:rPr>
              <a:t>: Aggregates total sales per store.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latin typeface="+mj-lt"/>
              </a:rPr>
              <a:t>Business Use</a:t>
            </a:r>
            <a:r>
              <a:rPr lang="en-US" sz="1800" dirty="0">
                <a:latin typeface="+mj-lt"/>
              </a:rPr>
              <a:t>: Evaluate retail footprint and allocate resources.</a:t>
            </a:r>
          </a:p>
          <a:p>
            <a:r>
              <a:rPr lang="en-US" sz="1800" b="1" dirty="0">
                <a:latin typeface="+mj-lt"/>
              </a:rPr>
              <a:t>Query</a:t>
            </a:r>
          </a:p>
          <a:p>
            <a:pPr marL="201168" lvl="1" indent="0">
              <a:buNone/>
            </a:pPr>
            <a:r>
              <a:rPr lang="en-US" sz="1600" dirty="0">
                <a:latin typeface="+mj-lt"/>
              </a:rPr>
              <a:t>SELECT   </a:t>
            </a:r>
            <a:r>
              <a:rPr lang="en-US" sz="1600" dirty="0" err="1">
                <a:latin typeface="+mj-lt"/>
              </a:rPr>
              <a:t>StoreKey</a:t>
            </a:r>
            <a:r>
              <a:rPr lang="en-US" sz="1600" dirty="0">
                <a:latin typeface="+mj-lt"/>
              </a:rPr>
              <a:t>, SUM(</a:t>
            </a:r>
            <a:r>
              <a:rPr lang="en-US" sz="1600" dirty="0" err="1">
                <a:latin typeface="+mj-lt"/>
              </a:rPr>
              <a:t>s.Quantity</a:t>
            </a:r>
            <a:r>
              <a:rPr lang="en-US" sz="1600" dirty="0">
                <a:latin typeface="+mj-lt"/>
              </a:rPr>
              <a:t> * </a:t>
            </a:r>
            <a:r>
              <a:rPr lang="en-US" sz="1600" dirty="0" err="1">
                <a:latin typeface="+mj-lt"/>
              </a:rPr>
              <a:t>p.UnitPriceUSD</a:t>
            </a:r>
            <a:r>
              <a:rPr lang="en-US" sz="1600" dirty="0">
                <a:latin typeface="+mj-lt"/>
              </a:rPr>
              <a:t>) AS </a:t>
            </a:r>
            <a:r>
              <a:rPr lang="en-US" sz="1600" dirty="0" err="1">
                <a:latin typeface="+mj-lt"/>
              </a:rPr>
              <a:t>TotalSalesUSD</a:t>
            </a:r>
            <a:r>
              <a:rPr lang="en-US" sz="1600" dirty="0">
                <a:latin typeface="+mj-lt"/>
              </a:rPr>
              <a:t> FROM Sales s</a:t>
            </a:r>
          </a:p>
          <a:p>
            <a:pPr marL="201168" lvl="1" indent="0">
              <a:buNone/>
            </a:pPr>
            <a:r>
              <a:rPr lang="en-US" sz="1600" dirty="0">
                <a:latin typeface="+mj-lt"/>
              </a:rPr>
              <a:t>JOIN Products p ON </a:t>
            </a:r>
            <a:r>
              <a:rPr lang="en-US" sz="1600" dirty="0" err="1">
                <a:latin typeface="+mj-lt"/>
              </a:rPr>
              <a:t>s.ProductKey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err="1">
                <a:latin typeface="+mj-lt"/>
              </a:rPr>
              <a:t>p.ProductKey</a:t>
            </a:r>
            <a:endParaRPr lang="en-US" sz="1600" dirty="0">
              <a:latin typeface="+mj-lt"/>
            </a:endParaRPr>
          </a:p>
          <a:p>
            <a:pPr marL="201168" lvl="1" indent="0">
              <a:buNone/>
            </a:pPr>
            <a:r>
              <a:rPr lang="en-US" sz="1600" dirty="0">
                <a:latin typeface="+mj-lt"/>
              </a:rPr>
              <a:t>GROUP BY </a:t>
            </a:r>
            <a:r>
              <a:rPr lang="en-US" sz="1600" dirty="0" err="1">
                <a:latin typeface="+mj-lt"/>
              </a:rPr>
              <a:t>StoreKey</a:t>
            </a:r>
            <a:endParaRPr lang="en-US" sz="1600" dirty="0">
              <a:latin typeface="+mj-lt"/>
            </a:endParaRPr>
          </a:p>
          <a:p>
            <a:pPr marL="201168" lvl="1" indent="0">
              <a:buNone/>
            </a:pPr>
            <a:r>
              <a:rPr lang="en-US" sz="1600" dirty="0">
                <a:latin typeface="+mj-lt"/>
              </a:rPr>
              <a:t>ORDER BY </a:t>
            </a:r>
            <a:r>
              <a:rPr lang="en-US" sz="1600" dirty="0" err="1">
                <a:latin typeface="+mj-lt"/>
              </a:rPr>
              <a:t>StoreKey</a:t>
            </a:r>
            <a:r>
              <a:rPr lang="en-US" sz="1600" dirty="0">
                <a:latin typeface="+mj-lt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6889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2355-6275-A3CD-72D7-79B15C465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Query-Based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DF463-8592-AB39-ECC2-2A5DA7F4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b="1" dirty="0">
                <a:latin typeface="+mj-lt"/>
              </a:rPr>
              <a:t>10. Category Demand by Continent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latin typeface="+mj-lt"/>
              </a:rPr>
              <a:t>Goal</a:t>
            </a:r>
            <a:r>
              <a:rPr lang="en-US" sz="1800" dirty="0">
                <a:latin typeface="+mj-lt"/>
              </a:rPr>
              <a:t>: Find which product types are popular in different regions.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latin typeface="+mj-lt"/>
              </a:rPr>
              <a:t>Logic</a:t>
            </a:r>
            <a:r>
              <a:rPr lang="en-US" sz="1800" dirty="0">
                <a:latin typeface="+mj-lt"/>
              </a:rPr>
              <a:t>: Combines customer geography with product category and units sold.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latin typeface="+mj-lt"/>
              </a:rPr>
              <a:t>Business Use</a:t>
            </a:r>
            <a:r>
              <a:rPr lang="en-US" sz="1800" dirty="0">
                <a:latin typeface="+mj-lt"/>
              </a:rPr>
              <a:t>: Region-specific product development and stocking.</a:t>
            </a:r>
          </a:p>
          <a:p>
            <a:pPr marL="201168" lvl="1" indent="0">
              <a:buClr>
                <a:schemeClr val="accent2"/>
              </a:buClr>
              <a:buNone/>
            </a:pPr>
            <a:endParaRPr lang="en-US" sz="1800" dirty="0">
              <a:latin typeface="+mj-lt"/>
            </a:endParaRPr>
          </a:p>
          <a:p>
            <a:pPr marL="201168" lvl="1" indent="0">
              <a:buClr>
                <a:schemeClr val="accent2"/>
              </a:buClr>
              <a:buNone/>
            </a:pPr>
            <a:r>
              <a:rPr lang="en-US" sz="1800" b="1" dirty="0">
                <a:latin typeface="+mj-lt"/>
              </a:rPr>
              <a:t>Query</a:t>
            </a:r>
          </a:p>
          <a:p>
            <a:pPr marL="292608" lvl="1" indent="0">
              <a:buNone/>
            </a:pPr>
            <a:r>
              <a:rPr lang="en-US" sz="1600" dirty="0">
                <a:latin typeface="+mj-lt"/>
              </a:rPr>
              <a:t> SELECT    </a:t>
            </a:r>
            <a:r>
              <a:rPr lang="en-US" sz="1600" dirty="0" err="1">
                <a:latin typeface="+mj-lt"/>
              </a:rPr>
              <a:t>c.Continent</a:t>
            </a:r>
            <a:r>
              <a:rPr lang="en-US" sz="1600" dirty="0">
                <a:latin typeface="+mj-lt"/>
              </a:rPr>
              <a:t>,  </a:t>
            </a:r>
            <a:r>
              <a:rPr lang="en-US" sz="1600" dirty="0" err="1">
                <a:latin typeface="+mj-lt"/>
              </a:rPr>
              <a:t>p.Category</a:t>
            </a:r>
            <a:r>
              <a:rPr lang="en-US" sz="1600" dirty="0">
                <a:latin typeface="+mj-lt"/>
              </a:rPr>
              <a:t>, SUM(</a:t>
            </a:r>
            <a:r>
              <a:rPr lang="en-US" sz="1600" dirty="0" err="1">
                <a:latin typeface="+mj-lt"/>
              </a:rPr>
              <a:t>s.Quantity</a:t>
            </a:r>
            <a:r>
              <a:rPr lang="en-US" sz="1600" dirty="0">
                <a:latin typeface="+mj-lt"/>
              </a:rPr>
              <a:t>) AS </a:t>
            </a:r>
            <a:r>
              <a:rPr lang="en-US" sz="1600" dirty="0" err="1">
                <a:latin typeface="+mj-lt"/>
              </a:rPr>
              <a:t>UnitsSold</a:t>
            </a:r>
            <a:r>
              <a:rPr lang="en-US" sz="1600" dirty="0">
                <a:latin typeface="+mj-lt"/>
              </a:rPr>
              <a:t> FROM Sales s</a:t>
            </a:r>
          </a:p>
          <a:p>
            <a:pPr marL="292608" lvl="1" indent="0">
              <a:buNone/>
            </a:pPr>
            <a:r>
              <a:rPr lang="en-US" sz="1600" dirty="0">
                <a:latin typeface="+mj-lt"/>
              </a:rPr>
              <a:t>JOIN Customers c ON </a:t>
            </a:r>
            <a:r>
              <a:rPr lang="en-US" sz="1600" dirty="0" err="1">
                <a:latin typeface="+mj-lt"/>
              </a:rPr>
              <a:t>s.CustomerKey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err="1">
                <a:latin typeface="+mj-lt"/>
              </a:rPr>
              <a:t>c.CustomerKey</a:t>
            </a:r>
            <a:endParaRPr lang="en-US" sz="1600" dirty="0">
              <a:latin typeface="+mj-lt"/>
            </a:endParaRPr>
          </a:p>
          <a:p>
            <a:pPr marL="292608" lvl="1" indent="0">
              <a:buNone/>
            </a:pPr>
            <a:r>
              <a:rPr lang="en-US" sz="1600" dirty="0">
                <a:latin typeface="+mj-lt"/>
              </a:rPr>
              <a:t>JOIN Products p ON </a:t>
            </a:r>
            <a:r>
              <a:rPr lang="en-US" sz="1600" dirty="0" err="1">
                <a:latin typeface="+mj-lt"/>
              </a:rPr>
              <a:t>s.ProductKey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 err="1">
                <a:latin typeface="+mj-lt"/>
              </a:rPr>
              <a:t>p.ProductKey</a:t>
            </a:r>
            <a:endParaRPr lang="en-US" sz="1600" dirty="0">
              <a:latin typeface="+mj-lt"/>
            </a:endParaRPr>
          </a:p>
          <a:p>
            <a:pPr marL="292608" lvl="1" indent="0">
              <a:buNone/>
            </a:pPr>
            <a:r>
              <a:rPr lang="en-US" sz="1600" dirty="0">
                <a:latin typeface="+mj-lt"/>
              </a:rPr>
              <a:t>GROUP BY </a:t>
            </a:r>
            <a:r>
              <a:rPr lang="en-US" sz="1600" dirty="0" err="1">
                <a:latin typeface="+mj-lt"/>
              </a:rPr>
              <a:t>c.Continent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p.Category</a:t>
            </a:r>
            <a:endParaRPr lang="en-US" sz="1600" dirty="0">
              <a:latin typeface="+mj-lt"/>
            </a:endParaRPr>
          </a:p>
          <a:p>
            <a:pPr marL="292608" lvl="1" indent="0">
              <a:buNone/>
            </a:pPr>
            <a:r>
              <a:rPr lang="en-US" sz="1600" dirty="0">
                <a:latin typeface="+mj-lt"/>
              </a:rPr>
              <a:t>ORDER BY </a:t>
            </a:r>
            <a:r>
              <a:rPr lang="en-US" sz="1600" dirty="0" err="1">
                <a:latin typeface="+mj-lt"/>
              </a:rPr>
              <a:t>c.Continent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UnitsSold</a:t>
            </a:r>
            <a:r>
              <a:rPr lang="en-US" sz="1600" dirty="0">
                <a:latin typeface="+mj-lt"/>
              </a:rPr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2983718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17E28-3E08-3483-69E5-30171BE0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22AB4-27D1-0BFB-7878-33CA4E4DC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>
                <a:latin typeface="+mj-lt"/>
              </a:rPr>
              <a:t>Insights &amp; Impact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+mj-lt"/>
              </a:rPr>
              <a:t>Identified top revenue-generating products and countries.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+mj-lt"/>
              </a:rPr>
              <a:t>Found key growth markets based on geographic sales trends.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+mj-lt"/>
              </a:rPr>
              <a:t>Pinpointed demographic groups for targeted campaigns.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+mj-lt"/>
              </a:rPr>
              <a:t>Highlighted high-margin products and categories for strategic focus.</a:t>
            </a:r>
          </a:p>
          <a:p>
            <a:pPr>
              <a:buNone/>
            </a:pPr>
            <a:r>
              <a:rPr lang="en-US" sz="1800" b="1" dirty="0">
                <a:latin typeface="+mj-lt"/>
              </a:rPr>
              <a:t>Conclusion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latin typeface="+mj-lt"/>
              </a:rPr>
              <a:t>This project showcases end-to-end analytics—starting from data modeling in MySQL to impactful dashboarding in Power BI. With scalable architecture and insightful queries, it delivers strong business intelligence capabilities.</a:t>
            </a:r>
          </a:p>
          <a:p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5350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713C-2784-423E-59E9-C04DEB1F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6BEE6-2502-1EED-F208-2E16561B8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80492"/>
            <a:ext cx="10058400" cy="403742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tx1"/>
                </a:solidFill>
                <a:latin typeface="+mj-lt"/>
              </a:rPr>
              <a:t>Description</a:t>
            </a:r>
          </a:p>
          <a:p>
            <a:r>
              <a:rPr lang="en-US" dirty="0">
                <a:solidFill>
                  <a:schemeClr val="tx1"/>
                </a:solidFill>
                <a:latin typeface="+mj-lt"/>
              </a:rPr>
              <a:t>A comprehensive data model was developed to manage and analyze global electronics datasets. The data was ingested into a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MySQL database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and visualized using </a:t>
            </a:r>
            <a:r>
              <a:rPr lang="en-US" b="1" dirty="0">
                <a:solidFill>
                  <a:schemeClr val="tx1"/>
                </a:solidFill>
                <a:latin typeface="+mj-lt"/>
              </a:rPr>
              <a:t>Power BI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, utilizing 10 strategic queries. This end-to-end solution enables stakeholders to gain actionable insights, monitor market performance, and drive data-informed decisions within the global electronics sector.</a:t>
            </a:r>
          </a:p>
          <a:p>
            <a:r>
              <a:rPr lang="en-US" b="1" dirty="0">
                <a:solidFill>
                  <a:schemeClr val="tx1"/>
                </a:solidFill>
                <a:latin typeface="+mj-lt"/>
              </a:rPr>
              <a:t>Data sources</a:t>
            </a:r>
          </a:p>
          <a:p>
            <a:pPr marL="578358" lvl="1" indent="-2857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kumimoji="0" lang="en-US" altLang="en-US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Sales: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Transaction-level sales data including quantity, order date, and currency.</a:t>
            </a:r>
          </a:p>
          <a:p>
            <a:pPr marL="578358" lvl="1" indent="-2857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kumimoji="0" lang="en-US" altLang="en-US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Products: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Information on product names, categories, prices, and costs.</a:t>
            </a:r>
          </a:p>
          <a:p>
            <a:pPr marL="578358" lvl="1" indent="-2857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kumimoji="0" lang="en-US" altLang="en-US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Customers: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Demographics and geographic location (including continent).</a:t>
            </a:r>
          </a:p>
          <a:p>
            <a:pPr marL="578358" lvl="1" indent="-2857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kumimoji="0" lang="en-US" altLang="en-US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Exchange: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Historical exchange rates for currency conversion.</a:t>
            </a:r>
          </a:p>
          <a:p>
            <a:pPr marL="578358" lvl="1" indent="-2857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kumimoji="0" lang="en-US" altLang="en-US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Stores: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StoreKey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data to associate sales with physical locations.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23567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Solution flow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A21EBE-3709-0298-99DB-38504C73A6AC}"/>
              </a:ext>
            </a:extLst>
          </p:cNvPr>
          <p:cNvSpPr/>
          <p:nvPr/>
        </p:nvSpPr>
        <p:spPr>
          <a:xfrm>
            <a:off x="2184620" y="2564019"/>
            <a:ext cx="1270249" cy="711203"/>
          </a:xfrm>
          <a:prstGeom prst="roundRect">
            <a:avLst/>
          </a:prstGeom>
          <a:solidFill>
            <a:srgbClr val="00760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+mj-lt"/>
              </a:rPr>
              <a:t>Excel Data</a:t>
            </a:r>
          </a:p>
        </p:txBody>
      </p:sp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C2CD8C52-52EF-8289-50BB-91824976D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45086" y="2500521"/>
            <a:ext cx="903840" cy="838201"/>
          </a:xfrm>
          <a:prstGeom prst="rect">
            <a:avLst/>
          </a:prstGeom>
        </p:spPr>
      </p:pic>
      <p:pic>
        <p:nvPicPr>
          <p:cNvPr id="12" name="Graphic 11" descr="Monitor with solid fill">
            <a:extLst>
              <a:ext uri="{FF2B5EF4-FFF2-40B4-BE49-F238E27FC236}">
                <a16:creationId xmlns:a16="http://schemas.microsoft.com/office/drawing/2014/main" id="{E25D7205-8C92-45D5-869B-4867842AA1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33626" y="2537318"/>
            <a:ext cx="780901" cy="76460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6E208E-7ED2-2498-792A-301B8843EC1B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3454869" y="2919621"/>
            <a:ext cx="20902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118EFD-A683-FDDB-0812-38618F60F928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6448926" y="2919620"/>
            <a:ext cx="19847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1B4AA60-EE9E-4A5D-EF4B-A006A6208112}"/>
              </a:ext>
            </a:extLst>
          </p:cNvPr>
          <p:cNvSpPr txBox="1"/>
          <p:nvPr/>
        </p:nvSpPr>
        <p:spPr>
          <a:xfrm>
            <a:off x="3820473" y="2249690"/>
            <a:ext cx="1007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Python scripting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C44104-78D4-D85B-BA46-9B51BBD72D42}"/>
              </a:ext>
            </a:extLst>
          </p:cNvPr>
          <p:cNvSpPr txBox="1"/>
          <p:nvPr/>
        </p:nvSpPr>
        <p:spPr>
          <a:xfrm>
            <a:off x="6875398" y="2500521"/>
            <a:ext cx="990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Querying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5EA174-BAED-2CA5-97F2-82F9C410379E}"/>
              </a:ext>
            </a:extLst>
          </p:cNvPr>
          <p:cNvSpPr txBox="1"/>
          <p:nvPr/>
        </p:nvSpPr>
        <p:spPr>
          <a:xfrm>
            <a:off x="5545086" y="2240560"/>
            <a:ext cx="870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j-lt"/>
              </a:rPr>
              <a:t>MySQL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B0F5FF-67EB-6AC7-7FAA-49567C910D83}"/>
              </a:ext>
            </a:extLst>
          </p:cNvPr>
          <p:cNvSpPr txBox="1"/>
          <p:nvPr/>
        </p:nvSpPr>
        <p:spPr>
          <a:xfrm>
            <a:off x="8413028" y="2225445"/>
            <a:ext cx="1107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+mj-lt"/>
              </a:rPr>
              <a:t>PowerBi</a:t>
            </a:r>
            <a:endParaRPr lang="en-US" sz="14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65CB7-DD10-706B-4E42-CF56B5263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8246" y="3980696"/>
            <a:ext cx="9887434" cy="18883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1" dirty="0">
                <a:latin typeface="+mj-lt"/>
              </a:rPr>
              <a:t>Pre-requisites: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Python libraries such as pandas, </a:t>
            </a:r>
            <a:r>
              <a:rPr lang="en-US" sz="1400" dirty="0" err="1">
                <a:latin typeface="+mj-lt"/>
              </a:rPr>
              <a:t>pymysql</a:t>
            </a:r>
            <a:endParaRPr lang="en-US" sz="1400" dirty="0"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>
                <a:latin typeface="+mj-lt"/>
              </a:rPr>
              <a:t>MySQL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 err="1">
                <a:latin typeface="+mj-lt"/>
              </a:rPr>
              <a:t>PowerBi</a:t>
            </a:r>
            <a:endParaRPr lang="en-US" sz="1400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Old English Text MT" panose="030409020405080308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4785D-BD76-4C59-63E4-54C4002A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Query-Based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9057BB-FAB3-4D2E-C2FB-C7A6FB9983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267265"/>
            <a:ext cx="10058399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 Flow</a:t>
            </a:r>
            <a:endParaRPr lang="en-US" altLang="en-US" sz="1400" b="1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 Modeling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All source datasets are loaded and normalized into MySQL relational tables.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Transformation Layer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SQL queries are used to calculate key business metrics.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 Visualization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Power BI connects directly to the MySQL database for dashboard creation.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None/>
              <a:tabLst/>
            </a:pPr>
            <a:endParaRPr lang="en-US" altLang="en-US" sz="1400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1) Total Revenue in USD by Product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Goal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Identify which products generate the highest revenue globally.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Logic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Multiplies quantity sold with the product price (already converted to USD).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Business 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Prioritize inventory and marketing for top performers.</a:t>
            </a:r>
          </a:p>
          <a:p>
            <a:pPr marL="201168" lvl="1" indent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01168" lvl="1" indent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en-US" altLang="en-US" sz="1400" b="1" dirty="0">
                <a:solidFill>
                  <a:schemeClr val="tx1"/>
                </a:solidFill>
                <a:latin typeface="+mj-lt"/>
              </a:rPr>
              <a:t>Query</a:t>
            </a:r>
          </a:p>
          <a:p>
            <a:pPr marL="201168" lvl="1" indent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SELECT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p.ProductName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SUM(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s.Quantity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* p.[Unit Price USD]) AS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TotalRevenueUSD</a:t>
            </a:r>
            <a:r>
              <a:rPr lang="en-US" altLang="en-US" sz="1400" dirty="0">
                <a:solidFill>
                  <a:schemeClr val="tx1"/>
                </a:solidFill>
                <a:latin typeface="+mj-lt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FROM Sales s JOIN Products p ON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s.ProductKey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p.ProductKey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01168" lvl="1" indent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GROUP BY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p.ProductName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01168" lvl="1" indent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ORDER BY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TotalRevenueUSD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351192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1A27-AB01-38BC-D136-37D6AE9DA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Query-Based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BB33A-33F0-B6EF-42EF-B2A7697DA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2. Revenue by Country (Currency Converted to USD)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Goal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: See which countries contribute the most to global revenue.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Logic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: Adjusts non-USD transactions using historical exchange rates.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chemeClr val="tx1"/>
                </a:solidFill>
                <a:latin typeface="+mj-lt"/>
              </a:rPr>
              <a:t>Business Use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: Geographic expansion planning and market investment.</a:t>
            </a:r>
          </a:p>
          <a:p>
            <a:r>
              <a:rPr lang="en-US" sz="1400" b="1" dirty="0">
                <a:solidFill>
                  <a:schemeClr val="tx1"/>
                </a:solidFill>
                <a:latin typeface="+mj-lt"/>
              </a:rPr>
              <a:t>Query</a:t>
            </a:r>
          </a:p>
          <a:p>
            <a:pPr marL="201168" lvl="1" indent="0">
              <a:buNone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SELECT 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c.Country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, SUM(CASE </a:t>
            </a:r>
          </a:p>
          <a:p>
            <a:pPr marL="201168" lvl="1" indent="0">
              <a:buNone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            WHEN 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s.CurrencyCode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= 'USD' THEN 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s.Quantity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* 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p.UnitPriceUSD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201168" lvl="1" indent="0">
              <a:buNone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            ELSE (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s.Quantity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* 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p.UnitPriceUSD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) / 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e.Exchange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END) AS 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RevenueUSD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FROM Sales s</a:t>
            </a:r>
          </a:p>
          <a:p>
            <a:pPr marL="201168" lvl="1" indent="0">
              <a:buNone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JOIN Customers c ON 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s.CustomerKey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c.CustomerKey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201168" lvl="1" indent="0">
              <a:buNone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JOIN Products p ON 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s.ProductKey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p.ProductKey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201168" lvl="1" indent="0">
              <a:buNone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LEFT JOIN Exchange e ON 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s.OrderDate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e.Date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AND 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s.CurrencyCode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e.Currency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  <a:p>
            <a:pPr marL="201168" lvl="1" indent="0">
              <a:buNone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GROUP BY 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c.Country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ORDER BY </a:t>
            </a:r>
            <a:r>
              <a:rPr lang="en-US" sz="1400" dirty="0" err="1">
                <a:solidFill>
                  <a:schemeClr val="tx1"/>
                </a:solidFill>
                <a:latin typeface="+mj-lt"/>
              </a:rPr>
              <a:t>RevenueUSD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 DESC;</a:t>
            </a:r>
          </a:p>
        </p:txBody>
      </p:sp>
    </p:spTree>
    <p:extLst>
      <p:ext uri="{BB962C8B-B14F-4D97-AF65-F5344CB8AC3E}">
        <p14:creationId xmlns:p14="http://schemas.microsoft.com/office/powerpoint/2010/main" val="66846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06C4-46B3-AB14-21C0-62A477B4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Query-Based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27CFD-752A-69B3-6710-F6CEE84F1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3. Monthly Sales Trend (Units Sold)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Goal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: Visualize demand patterns over time.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Logic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: Aggregates units sold by month.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Business Use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: Forecast sales and identify seasonality.</a:t>
            </a:r>
          </a:p>
          <a:p>
            <a:pPr marL="201168" lvl="1" indent="0">
              <a:buClr>
                <a:schemeClr val="accent2"/>
              </a:buClr>
              <a:buNone/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201168" lvl="1" indent="0">
              <a:buNone/>
            </a:pPr>
            <a:r>
              <a:rPr lang="en-US" sz="1800" b="1" dirty="0">
                <a:solidFill>
                  <a:schemeClr val="tx1"/>
                </a:solidFill>
                <a:latin typeface="+mj-lt"/>
              </a:rPr>
              <a:t>Query</a:t>
            </a:r>
          </a:p>
          <a:p>
            <a:pPr marL="384048" lvl="2" indent="0">
              <a:buNone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SELECT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date_format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OrderDate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, '%M%Y') AS Month,  SUM(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s.Quantity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) AS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UnitsSold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384048" lvl="2" indent="0">
              <a:buNone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FROM Sales s</a:t>
            </a:r>
          </a:p>
          <a:p>
            <a:pPr marL="384048" lvl="2" indent="0">
              <a:buNone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GROUP BY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date_format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OrderDate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, '%M%Y’) </a:t>
            </a:r>
          </a:p>
          <a:p>
            <a:pPr marL="384048" lvl="2" indent="0">
              <a:buNone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ORDER BY Month;</a:t>
            </a:r>
          </a:p>
          <a:p>
            <a:pPr marL="201168" lvl="1" indent="0">
              <a:buNone/>
            </a:pP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01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533F2-1041-E162-1338-6BBBC487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Query-Based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F72CF-E628-3B6B-AF48-37C978BE3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>
                <a:latin typeface="+mj-lt"/>
              </a:rPr>
              <a:t>4. Profit Margin by Product Category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latin typeface="+mj-lt"/>
              </a:rPr>
              <a:t>Goal</a:t>
            </a:r>
            <a:r>
              <a:rPr lang="en-US" sz="1800" dirty="0">
                <a:latin typeface="+mj-lt"/>
              </a:rPr>
              <a:t>: Evaluate which categories are most profitable.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latin typeface="+mj-lt"/>
              </a:rPr>
              <a:t>Logic</a:t>
            </a:r>
            <a:r>
              <a:rPr lang="en-US" sz="1800" dirty="0">
                <a:latin typeface="+mj-lt"/>
              </a:rPr>
              <a:t>: Subtracts unit cost from price, then multiplies by quantity sold.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latin typeface="+mj-lt"/>
              </a:rPr>
              <a:t>Business Use</a:t>
            </a:r>
            <a:r>
              <a:rPr lang="en-US" sz="1800" dirty="0">
                <a:latin typeface="+mj-lt"/>
              </a:rPr>
              <a:t>: Optimize pricing and production focus.</a:t>
            </a:r>
          </a:p>
          <a:p>
            <a:pPr marL="201168" lvl="1" indent="0">
              <a:buClr>
                <a:schemeClr val="accent2"/>
              </a:buClr>
              <a:buNone/>
            </a:pPr>
            <a:endParaRPr lang="en-US" sz="1800" dirty="0">
              <a:latin typeface="+mj-lt"/>
            </a:endParaRPr>
          </a:p>
          <a:p>
            <a:pPr marL="201168" lvl="1" indent="0">
              <a:buClr>
                <a:schemeClr val="accent2"/>
              </a:buClr>
              <a:buNone/>
            </a:pPr>
            <a:r>
              <a:rPr lang="en-US" sz="1800" b="1" dirty="0">
                <a:latin typeface="+mj-lt"/>
              </a:rPr>
              <a:t>Query</a:t>
            </a:r>
          </a:p>
          <a:p>
            <a:pPr marL="384048" lvl="2" indent="0">
              <a:buClr>
                <a:schemeClr val="accent2"/>
              </a:buClr>
              <a:buNone/>
            </a:pPr>
            <a:r>
              <a:rPr lang="en-US" sz="1800" dirty="0">
                <a:latin typeface="+mj-lt"/>
              </a:rPr>
              <a:t>SELECT </a:t>
            </a:r>
            <a:r>
              <a:rPr lang="en-US" sz="1800" dirty="0" err="1">
                <a:latin typeface="+mj-lt"/>
              </a:rPr>
              <a:t>p.Category</a:t>
            </a:r>
            <a:r>
              <a:rPr lang="en-US" sz="1800" dirty="0">
                <a:latin typeface="+mj-lt"/>
              </a:rPr>
              <a:t>,  SUM((</a:t>
            </a:r>
            <a:r>
              <a:rPr lang="en-US" sz="1800" dirty="0" err="1">
                <a:latin typeface="+mj-lt"/>
              </a:rPr>
              <a:t>p.UnitPriceUSD</a:t>
            </a:r>
            <a:r>
              <a:rPr lang="en-US" sz="1800" dirty="0">
                <a:latin typeface="+mj-lt"/>
              </a:rPr>
              <a:t> - </a:t>
            </a:r>
            <a:r>
              <a:rPr lang="en-US" sz="1800" dirty="0" err="1">
                <a:latin typeface="+mj-lt"/>
              </a:rPr>
              <a:t>p.UnitCostUSD</a:t>
            </a:r>
            <a:r>
              <a:rPr lang="en-US" sz="1800" dirty="0">
                <a:latin typeface="+mj-lt"/>
              </a:rPr>
              <a:t>) * </a:t>
            </a:r>
            <a:r>
              <a:rPr lang="en-US" sz="1800" dirty="0" err="1">
                <a:latin typeface="+mj-lt"/>
              </a:rPr>
              <a:t>s.Quantity</a:t>
            </a:r>
            <a:r>
              <a:rPr lang="en-US" sz="1800" dirty="0">
                <a:latin typeface="+mj-lt"/>
              </a:rPr>
              <a:t>) AS Profit</a:t>
            </a:r>
          </a:p>
          <a:p>
            <a:pPr marL="384048" lvl="2" indent="0">
              <a:buClr>
                <a:schemeClr val="accent2"/>
              </a:buClr>
              <a:buNone/>
            </a:pPr>
            <a:r>
              <a:rPr lang="en-US" sz="1800" dirty="0">
                <a:latin typeface="+mj-lt"/>
              </a:rPr>
              <a:t>FROM </a:t>
            </a:r>
            <a:r>
              <a:rPr lang="en-US" sz="1800" dirty="0" err="1">
                <a:latin typeface="+mj-lt"/>
              </a:rPr>
              <a:t>foundation.Sales</a:t>
            </a:r>
            <a:r>
              <a:rPr lang="en-US" sz="1800" dirty="0">
                <a:latin typeface="+mj-lt"/>
              </a:rPr>
              <a:t> s JOIN Products p ON </a:t>
            </a:r>
            <a:r>
              <a:rPr lang="en-US" sz="1800" dirty="0" err="1">
                <a:latin typeface="+mj-lt"/>
              </a:rPr>
              <a:t>s.ProductKey</a:t>
            </a:r>
            <a:r>
              <a:rPr lang="en-US" sz="1800" dirty="0">
                <a:latin typeface="+mj-lt"/>
              </a:rPr>
              <a:t> = </a:t>
            </a:r>
            <a:r>
              <a:rPr lang="en-US" sz="1800" dirty="0" err="1">
                <a:latin typeface="+mj-lt"/>
              </a:rPr>
              <a:t>p.ProductKey</a:t>
            </a:r>
            <a:r>
              <a:rPr lang="en-US" sz="1800" dirty="0">
                <a:latin typeface="+mj-lt"/>
              </a:rPr>
              <a:t> </a:t>
            </a:r>
          </a:p>
          <a:p>
            <a:pPr marL="384048" lvl="2" indent="0">
              <a:buClr>
                <a:schemeClr val="accent2"/>
              </a:buClr>
              <a:buNone/>
            </a:pPr>
            <a:r>
              <a:rPr lang="en-US" sz="1800" dirty="0">
                <a:latin typeface="+mj-lt"/>
              </a:rPr>
              <a:t>GROUP BY </a:t>
            </a:r>
            <a:r>
              <a:rPr lang="en-US" sz="1800" dirty="0" err="1">
                <a:latin typeface="+mj-lt"/>
              </a:rPr>
              <a:t>p.Category</a:t>
            </a:r>
            <a:r>
              <a:rPr lang="en-US" sz="1800" dirty="0">
                <a:latin typeface="+mj-lt"/>
              </a:rPr>
              <a:t> ORDER BY Profit DESC;</a:t>
            </a:r>
          </a:p>
          <a:p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79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C05C-6987-2119-D41C-E05C7D5A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Query-Based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1F47F-ABC3-C1DF-7419-69FF8AB7E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b="1" dirty="0">
                <a:latin typeface="+mj-lt"/>
              </a:rPr>
              <a:t>5. Top Popular Products (By Quantity Sold)</a:t>
            </a:r>
          </a:p>
          <a:p>
            <a:pPr lvl="2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latin typeface="+mj-lt"/>
              </a:rPr>
              <a:t>Goal</a:t>
            </a:r>
            <a:r>
              <a:rPr lang="en-US" sz="1800" dirty="0">
                <a:latin typeface="+mj-lt"/>
              </a:rPr>
              <a:t>: Identify highest-selling products by volume.</a:t>
            </a:r>
          </a:p>
          <a:p>
            <a:pPr lvl="2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latin typeface="+mj-lt"/>
              </a:rPr>
              <a:t>Logic</a:t>
            </a:r>
            <a:r>
              <a:rPr lang="en-US" sz="1800" dirty="0">
                <a:latin typeface="+mj-lt"/>
              </a:rPr>
              <a:t>: Orders products by total quantity sold.</a:t>
            </a:r>
          </a:p>
          <a:p>
            <a:pPr lvl="2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latin typeface="+mj-lt"/>
              </a:rPr>
              <a:t>Business Use</a:t>
            </a:r>
            <a:r>
              <a:rPr lang="en-US" sz="1800" dirty="0">
                <a:latin typeface="+mj-lt"/>
              </a:rPr>
              <a:t>: Focus on demand-driven products.</a:t>
            </a:r>
          </a:p>
          <a:p>
            <a:pPr marL="384048" lvl="2" indent="0">
              <a:buClr>
                <a:schemeClr val="accent2"/>
              </a:buClr>
              <a:buNone/>
            </a:pPr>
            <a:endParaRPr lang="en-US" sz="1800" dirty="0">
              <a:latin typeface="+mj-lt"/>
            </a:endParaRPr>
          </a:p>
          <a:p>
            <a:pPr marL="384048" lvl="2" indent="0">
              <a:buClr>
                <a:schemeClr val="accent2"/>
              </a:buClr>
              <a:buNone/>
            </a:pPr>
            <a:r>
              <a:rPr lang="en-US" sz="1800" b="1" dirty="0">
                <a:latin typeface="+mj-lt"/>
              </a:rPr>
              <a:t>Query</a:t>
            </a:r>
          </a:p>
          <a:p>
            <a:pPr marL="566928" lvl="3" indent="0">
              <a:buClr>
                <a:schemeClr val="accent2"/>
              </a:buClr>
              <a:buNone/>
            </a:pPr>
            <a:r>
              <a:rPr lang="en-US" sz="1800" dirty="0">
                <a:latin typeface="+mj-lt"/>
              </a:rPr>
              <a:t>SELECT </a:t>
            </a:r>
            <a:r>
              <a:rPr lang="en-US" sz="1800" dirty="0" err="1">
                <a:latin typeface="+mj-lt"/>
              </a:rPr>
              <a:t>p.ProductName</a:t>
            </a:r>
            <a:r>
              <a:rPr lang="en-US" sz="1800" dirty="0">
                <a:latin typeface="+mj-lt"/>
              </a:rPr>
              <a:t>, SUM(</a:t>
            </a:r>
            <a:r>
              <a:rPr lang="en-US" sz="1800" dirty="0" err="1">
                <a:latin typeface="+mj-lt"/>
              </a:rPr>
              <a:t>s.Quantity</a:t>
            </a:r>
            <a:r>
              <a:rPr lang="en-US" sz="1800" dirty="0">
                <a:latin typeface="+mj-lt"/>
              </a:rPr>
              <a:t>) AS </a:t>
            </a:r>
            <a:r>
              <a:rPr lang="en-US" sz="1800" dirty="0" err="1">
                <a:latin typeface="+mj-lt"/>
              </a:rPr>
              <a:t>TotalSold</a:t>
            </a:r>
            <a:r>
              <a:rPr lang="en-US" sz="1800" dirty="0">
                <a:latin typeface="+mj-lt"/>
              </a:rPr>
              <a:t> FROM </a:t>
            </a:r>
            <a:r>
              <a:rPr lang="en-US" sz="1800" dirty="0" err="1">
                <a:latin typeface="+mj-lt"/>
              </a:rPr>
              <a:t>foundation.Sales</a:t>
            </a:r>
            <a:r>
              <a:rPr lang="en-US" sz="1800" dirty="0">
                <a:latin typeface="+mj-lt"/>
              </a:rPr>
              <a:t> s</a:t>
            </a:r>
          </a:p>
          <a:p>
            <a:pPr marL="566928" lvl="3" indent="0">
              <a:buClr>
                <a:schemeClr val="accent2"/>
              </a:buClr>
              <a:buNone/>
            </a:pPr>
            <a:r>
              <a:rPr lang="en-US" sz="1800" dirty="0">
                <a:latin typeface="+mj-lt"/>
              </a:rPr>
              <a:t>JOIN Products p ON </a:t>
            </a:r>
            <a:r>
              <a:rPr lang="en-US" sz="1800" dirty="0" err="1">
                <a:latin typeface="+mj-lt"/>
              </a:rPr>
              <a:t>s.ProductKey</a:t>
            </a:r>
            <a:r>
              <a:rPr lang="en-US" sz="1800" dirty="0">
                <a:latin typeface="+mj-lt"/>
              </a:rPr>
              <a:t> = </a:t>
            </a:r>
            <a:r>
              <a:rPr lang="en-US" sz="1800" dirty="0" err="1">
                <a:latin typeface="+mj-lt"/>
              </a:rPr>
              <a:t>p.ProductKey</a:t>
            </a:r>
            <a:endParaRPr lang="en-US" sz="1800" dirty="0">
              <a:latin typeface="+mj-lt"/>
            </a:endParaRPr>
          </a:p>
          <a:p>
            <a:pPr marL="566928" lvl="3" indent="0">
              <a:buClr>
                <a:schemeClr val="accent2"/>
              </a:buClr>
              <a:buNone/>
            </a:pPr>
            <a:r>
              <a:rPr lang="en-US" sz="1800" dirty="0">
                <a:latin typeface="+mj-lt"/>
              </a:rPr>
              <a:t>GROUP BY </a:t>
            </a:r>
            <a:r>
              <a:rPr lang="en-US" sz="1800" dirty="0" err="1">
                <a:latin typeface="+mj-lt"/>
              </a:rPr>
              <a:t>p.ProductName</a:t>
            </a:r>
            <a:endParaRPr lang="en-US" sz="1800" dirty="0">
              <a:latin typeface="+mj-lt"/>
            </a:endParaRPr>
          </a:p>
          <a:p>
            <a:pPr marL="566928" lvl="3" indent="0">
              <a:buClr>
                <a:schemeClr val="accent2"/>
              </a:buClr>
              <a:buNone/>
            </a:pPr>
            <a:r>
              <a:rPr lang="en-US" sz="1800" dirty="0">
                <a:latin typeface="+mj-lt"/>
              </a:rPr>
              <a:t>ORDER BY </a:t>
            </a:r>
            <a:r>
              <a:rPr lang="en-US" sz="1800" dirty="0" err="1">
                <a:latin typeface="+mj-lt"/>
              </a:rPr>
              <a:t>TotalSold</a:t>
            </a:r>
            <a:r>
              <a:rPr lang="en-US" sz="1800" dirty="0">
                <a:latin typeface="+mj-lt"/>
              </a:rPr>
              <a:t> DESC</a:t>
            </a:r>
          </a:p>
          <a:p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54802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053B5-7A3A-2F40-3434-C2AC6EF26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Query-Based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F996-7C38-4322-2B35-9A946DE90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b="1" dirty="0">
                <a:latin typeface="+mj-lt"/>
              </a:rPr>
              <a:t>6. Inventory Cost vs Sales Price Analysis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latin typeface="+mj-lt"/>
              </a:rPr>
              <a:t>Goal</a:t>
            </a:r>
            <a:r>
              <a:rPr lang="en-US" sz="1800" dirty="0">
                <a:latin typeface="+mj-lt"/>
              </a:rPr>
              <a:t>: Compare price-to-cost ratio across products.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latin typeface="+mj-lt"/>
              </a:rPr>
              <a:t>Logic</a:t>
            </a:r>
            <a:r>
              <a:rPr lang="en-US" sz="1800" dirty="0">
                <a:latin typeface="+mj-lt"/>
              </a:rPr>
              <a:t>: Calculates margin and margin percentage.</a:t>
            </a:r>
          </a:p>
          <a:p>
            <a:pPr lvl="1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b="1" dirty="0">
                <a:latin typeface="+mj-lt"/>
              </a:rPr>
              <a:t>Business Use</a:t>
            </a:r>
            <a:r>
              <a:rPr lang="en-US" sz="1800" dirty="0">
                <a:latin typeface="+mj-lt"/>
              </a:rPr>
              <a:t>: Adjust pricing strategies for better profitability.</a:t>
            </a:r>
          </a:p>
          <a:p>
            <a:pPr marL="201168" lvl="1" indent="0">
              <a:buClr>
                <a:schemeClr val="accent2"/>
              </a:buClr>
              <a:buNone/>
            </a:pPr>
            <a:endParaRPr lang="en-US" sz="1800" dirty="0">
              <a:latin typeface="+mj-lt"/>
            </a:endParaRPr>
          </a:p>
          <a:p>
            <a:pPr marL="201168" lvl="1" indent="0">
              <a:buClr>
                <a:schemeClr val="accent2"/>
              </a:buClr>
              <a:buNone/>
            </a:pPr>
            <a:r>
              <a:rPr lang="en-US" sz="1800" b="1" dirty="0">
                <a:latin typeface="+mj-lt"/>
              </a:rPr>
              <a:t>Query</a:t>
            </a:r>
          </a:p>
          <a:p>
            <a:pPr marL="384048" lvl="2" indent="0">
              <a:buNone/>
            </a:pPr>
            <a:r>
              <a:rPr lang="en-US" sz="1800" dirty="0">
                <a:latin typeface="+mj-lt"/>
              </a:rPr>
              <a:t>SELECT  ProductName, </a:t>
            </a:r>
            <a:r>
              <a:rPr lang="en-US" sz="1800" dirty="0" err="1">
                <a:latin typeface="+mj-lt"/>
              </a:rPr>
              <a:t>UnitCostUSD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UnitPriceUSD</a:t>
            </a:r>
            <a:r>
              <a:rPr lang="en-US" sz="1800" dirty="0">
                <a:latin typeface="+mj-lt"/>
              </a:rPr>
              <a:t>, (</a:t>
            </a:r>
            <a:r>
              <a:rPr lang="en-US" sz="1800" dirty="0" err="1">
                <a:latin typeface="+mj-lt"/>
              </a:rPr>
              <a:t>UnitPriceUSD</a:t>
            </a:r>
            <a:r>
              <a:rPr lang="en-US" sz="1800" dirty="0">
                <a:latin typeface="+mj-lt"/>
              </a:rPr>
              <a:t> - </a:t>
            </a:r>
            <a:r>
              <a:rPr lang="en-US" sz="1800" dirty="0" err="1">
                <a:latin typeface="+mj-lt"/>
              </a:rPr>
              <a:t>UnitCostUSD</a:t>
            </a:r>
            <a:r>
              <a:rPr lang="en-US" sz="1800" dirty="0">
                <a:latin typeface="+mj-lt"/>
              </a:rPr>
              <a:t>) AS Margin,</a:t>
            </a:r>
          </a:p>
          <a:p>
            <a:pPr marL="384048" lvl="2" indent="0">
              <a:buNone/>
            </a:pPr>
            <a:r>
              <a:rPr lang="en-US" sz="1800" dirty="0">
                <a:latin typeface="+mj-lt"/>
              </a:rPr>
              <a:t>ROUND((</a:t>
            </a:r>
            <a:r>
              <a:rPr lang="en-US" sz="1800" dirty="0" err="1">
                <a:latin typeface="+mj-lt"/>
              </a:rPr>
              <a:t>UnitPriceUSD</a:t>
            </a:r>
            <a:r>
              <a:rPr lang="en-US" sz="1800" dirty="0">
                <a:latin typeface="+mj-lt"/>
              </a:rPr>
              <a:t> - </a:t>
            </a:r>
            <a:r>
              <a:rPr lang="en-US" sz="1800" dirty="0" err="1">
                <a:latin typeface="+mj-lt"/>
              </a:rPr>
              <a:t>UnitCostUSD</a:t>
            </a:r>
            <a:r>
              <a:rPr lang="en-US" sz="1800" dirty="0">
                <a:latin typeface="+mj-lt"/>
              </a:rPr>
              <a:t>) / </a:t>
            </a:r>
            <a:r>
              <a:rPr lang="en-US" sz="1800" dirty="0" err="1">
                <a:latin typeface="+mj-lt"/>
              </a:rPr>
              <a:t>UnitCostUSD</a:t>
            </a:r>
            <a:r>
              <a:rPr lang="en-US" sz="1800" dirty="0">
                <a:latin typeface="+mj-lt"/>
              </a:rPr>
              <a:t>, 2) AS </a:t>
            </a:r>
            <a:r>
              <a:rPr lang="en-US" sz="1800" dirty="0" err="1">
                <a:latin typeface="+mj-lt"/>
              </a:rPr>
              <a:t>MarginPercentage</a:t>
            </a:r>
            <a:endParaRPr lang="en-US" sz="1800" dirty="0">
              <a:latin typeface="+mj-lt"/>
            </a:endParaRPr>
          </a:p>
          <a:p>
            <a:pPr marL="384048" lvl="2" indent="0">
              <a:buNone/>
            </a:pPr>
            <a:r>
              <a:rPr lang="en-US" sz="1800" dirty="0">
                <a:latin typeface="+mj-lt"/>
              </a:rPr>
              <a:t>FROM </a:t>
            </a:r>
            <a:r>
              <a:rPr lang="en-US" sz="1800" dirty="0" err="1">
                <a:latin typeface="+mj-lt"/>
              </a:rPr>
              <a:t>foundation.Products</a:t>
            </a:r>
            <a:endParaRPr lang="en-US" sz="1800" dirty="0">
              <a:latin typeface="+mj-lt"/>
            </a:endParaRPr>
          </a:p>
          <a:p>
            <a:pPr marL="384048" lvl="2" indent="0">
              <a:buNone/>
            </a:pPr>
            <a:r>
              <a:rPr lang="en-US" sz="1800" dirty="0">
                <a:latin typeface="+mj-lt"/>
              </a:rPr>
              <a:t>ORDER BY </a:t>
            </a:r>
            <a:r>
              <a:rPr lang="en-US" sz="1800" dirty="0" err="1">
                <a:latin typeface="+mj-lt"/>
              </a:rPr>
              <a:t>MarginPercentage</a:t>
            </a:r>
            <a:r>
              <a:rPr lang="en-US" sz="1800" dirty="0">
                <a:latin typeface="+mj-lt"/>
              </a:rPr>
              <a:t> DESC;</a:t>
            </a:r>
          </a:p>
          <a:p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854075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{27021695-9104-44DC-92B2-70F1E6752265}tf22712842_win32</Template>
  <TotalTime>236</TotalTime>
  <Words>1160</Words>
  <Application>Microsoft Office PowerPoint</Application>
  <PresentationFormat>Widescreen</PresentationFormat>
  <Paragraphs>153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Bookman Old Style</vt:lpstr>
      <vt:lpstr>Calibri</vt:lpstr>
      <vt:lpstr>Franklin Gothic Book</vt:lpstr>
      <vt:lpstr>Old English Text MT</vt:lpstr>
      <vt:lpstr>Wingdings</vt:lpstr>
      <vt:lpstr>Custom</vt:lpstr>
      <vt:lpstr>Data spark</vt:lpstr>
      <vt:lpstr>Project Overview</vt:lpstr>
      <vt:lpstr>Solution flow</vt:lpstr>
      <vt:lpstr>Query-Based Insights</vt:lpstr>
      <vt:lpstr>Query-Based Insights</vt:lpstr>
      <vt:lpstr>Query-Based Insights</vt:lpstr>
      <vt:lpstr>Query-Based Insights</vt:lpstr>
      <vt:lpstr>Query-Based Insights</vt:lpstr>
      <vt:lpstr>Query-Based Insights</vt:lpstr>
      <vt:lpstr>Query-Based Insights</vt:lpstr>
      <vt:lpstr>Query-Based Insights</vt:lpstr>
      <vt:lpstr>Query-Based Insights</vt:lpstr>
      <vt:lpstr>Query-Based Insights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Venkatesh V M</dc:creator>
  <cp:lastModifiedBy>Venkatesh V M</cp:lastModifiedBy>
  <cp:revision>3</cp:revision>
  <dcterms:created xsi:type="dcterms:W3CDTF">2025-04-22T12:19:25Z</dcterms:created>
  <dcterms:modified xsi:type="dcterms:W3CDTF">2025-04-26T08:38:20Z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