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7" r:id="rId5"/>
    <p:sldId id="258" r:id="rId6"/>
    <p:sldId id="259" r:id="rId7"/>
    <p:sldId id="260" r:id="rId8"/>
    <p:sldId id="261" r:id="rId9"/>
    <p:sldId id="282" r:id="rId10"/>
    <p:sldId id="283" r:id="rId11"/>
    <p:sldId id="262" r:id="rId12"/>
    <p:sldId id="263" r:id="rId13"/>
    <p:sldId id="264" r:id="rId14"/>
    <p:sldId id="265" r:id="rId15"/>
    <p:sldId id="266" r:id="rId16"/>
    <p:sldId id="279" r:id="rId17"/>
    <p:sldId id="280" r:id="rId18"/>
    <p:sldId id="273" r:id="rId19"/>
    <p:sldId id="268" r:id="rId20"/>
    <p:sldId id="278" r:id="rId21"/>
    <p:sldId id="270" r:id="rId22"/>
    <p:sldId id="275" r:id="rId23"/>
    <p:sldId id="281" r:id="rId24"/>
    <p:sldId id="284"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1B8DB9-FBC6-4E79-83B7-A5F3F854F1F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FE2CA4-3578-4940-9090-90DB2956529C}"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457125-8B99-4922-99E0-570203D3C30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77894-7968-4D23-B632-C24F9CF90AFB}"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D77894-7968-4D23-B632-C24F9CF90AFB}"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FCD77894-7968-4D23-B632-C24F9CF90AF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r>
              <a:rPr lang="en-US"/>
              <a:t>24 March 2025</a:t>
            </a:r>
            <a:endParaRPr lang="en-US"/>
          </a:p>
        </p:txBody>
      </p:sp>
      <p:sp>
        <p:nvSpPr>
          <p:cNvPr id="5" name="Footer Placeholder 4"/>
          <p:cNvSpPr>
            <a:spLocks noGrp="1"/>
          </p:cNvSpPr>
          <p:nvPr>
            <p:ph type="ftr" sz="quarter" idx="11"/>
          </p:nvPr>
        </p:nvSpPr>
        <p:spPr/>
        <p:txBody>
          <a:bodyPr/>
          <a:lstStyle/>
          <a:p>
            <a:r>
              <a:rPr lang="en-US"/>
              <a:t>Department of IT</a:t>
            </a:r>
            <a:endParaRPr lang="en-US"/>
          </a:p>
        </p:txBody>
      </p:sp>
      <p:sp>
        <p:nvSpPr>
          <p:cNvPr id="6" name="Slide Number Placeholder 5"/>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24 March 2025</a:t>
            </a:r>
            <a:endParaRPr lang="en-US"/>
          </a:p>
        </p:txBody>
      </p:sp>
      <p:sp>
        <p:nvSpPr>
          <p:cNvPr id="5" name="Footer Placeholder 4"/>
          <p:cNvSpPr>
            <a:spLocks noGrp="1"/>
          </p:cNvSpPr>
          <p:nvPr>
            <p:ph type="ftr" sz="quarter" idx="11"/>
          </p:nvPr>
        </p:nvSpPr>
        <p:spPr/>
        <p:txBody>
          <a:bodyPr/>
          <a:lstStyle/>
          <a:p>
            <a:r>
              <a:rPr lang="en-US"/>
              <a:t>Department of IT</a:t>
            </a:r>
            <a:endParaRPr lang="en-US"/>
          </a:p>
        </p:txBody>
      </p:sp>
      <p:sp>
        <p:nvSpPr>
          <p:cNvPr id="6" name="Slide Number Placeholder 5"/>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24 March 2025</a:t>
            </a:r>
            <a:endParaRPr lang="en-US"/>
          </a:p>
        </p:txBody>
      </p:sp>
      <p:sp>
        <p:nvSpPr>
          <p:cNvPr id="5" name="Footer Placeholder 4"/>
          <p:cNvSpPr>
            <a:spLocks noGrp="1"/>
          </p:cNvSpPr>
          <p:nvPr>
            <p:ph type="ftr" sz="quarter" idx="11"/>
          </p:nvPr>
        </p:nvSpPr>
        <p:spPr/>
        <p:txBody>
          <a:bodyPr/>
          <a:lstStyle/>
          <a:p>
            <a:r>
              <a:rPr lang="en-US"/>
              <a:t>Department of IT</a:t>
            </a:r>
            <a:endParaRPr lang="en-US"/>
          </a:p>
        </p:txBody>
      </p:sp>
      <p:sp>
        <p:nvSpPr>
          <p:cNvPr id="6" name="Slide Number Placeholder 5"/>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24 March 2025</a:t>
            </a:r>
            <a:endParaRPr lang="en-US"/>
          </a:p>
        </p:txBody>
      </p:sp>
      <p:sp>
        <p:nvSpPr>
          <p:cNvPr id="5" name="Footer Placeholder 4"/>
          <p:cNvSpPr>
            <a:spLocks noGrp="1"/>
          </p:cNvSpPr>
          <p:nvPr>
            <p:ph type="ftr" sz="quarter" idx="11"/>
          </p:nvPr>
        </p:nvSpPr>
        <p:spPr/>
        <p:txBody>
          <a:bodyPr/>
          <a:lstStyle/>
          <a:p>
            <a:r>
              <a:rPr lang="en-US"/>
              <a:t>Department of IT</a:t>
            </a:r>
            <a:endParaRPr lang="en-US"/>
          </a:p>
        </p:txBody>
      </p:sp>
      <p:sp>
        <p:nvSpPr>
          <p:cNvPr id="6" name="Slide Number Placeholder 5"/>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24 March 2025</a:t>
            </a:r>
            <a:endParaRPr lang="en-US"/>
          </a:p>
        </p:txBody>
      </p:sp>
      <p:sp>
        <p:nvSpPr>
          <p:cNvPr id="5" name="Footer Placeholder 4"/>
          <p:cNvSpPr>
            <a:spLocks noGrp="1"/>
          </p:cNvSpPr>
          <p:nvPr>
            <p:ph type="ftr" sz="quarter" idx="11"/>
          </p:nvPr>
        </p:nvSpPr>
        <p:spPr/>
        <p:txBody>
          <a:bodyPr/>
          <a:lstStyle/>
          <a:p>
            <a:r>
              <a:rPr lang="en-US"/>
              <a:t>Department of IT</a:t>
            </a:r>
            <a:endParaRPr lang="en-US"/>
          </a:p>
        </p:txBody>
      </p:sp>
      <p:sp>
        <p:nvSpPr>
          <p:cNvPr id="6" name="Slide Number Placeholder 5"/>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24 March 2025</a:t>
            </a:r>
            <a:endParaRPr lang="en-US"/>
          </a:p>
        </p:txBody>
      </p:sp>
      <p:sp>
        <p:nvSpPr>
          <p:cNvPr id="6" name="Footer Placeholder 5"/>
          <p:cNvSpPr>
            <a:spLocks noGrp="1"/>
          </p:cNvSpPr>
          <p:nvPr>
            <p:ph type="ftr" sz="quarter" idx="11"/>
          </p:nvPr>
        </p:nvSpPr>
        <p:spPr/>
        <p:txBody>
          <a:bodyPr/>
          <a:lstStyle/>
          <a:p>
            <a:r>
              <a:rPr lang="en-US"/>
              <a:t>Department of IT</a:t>
            </a:r>
            <a:endParaRPr lang="en-US"/>
          </a:p>
        </p:txBody>
      </p:sp>
      <p:sp>
        <p:nvSpPr>
          <p:cNvPr id="7" name="Slide Number Placeholder 6"/>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24 March 2025</a:t>
            </a:r>
            <a:endParaRPr lang="en-US"/>
          </a:p>
        </p:txBody>
      </p:sp>
      <p:sp>
        <p:nvSpPr>
          <p:cNvPr id="8" name="Footer Placeholder 7"/>
          <p:cNvSpPr>
            <a:spLocks noGrp="1"/>
          </p:cNvSpPr>
          <p:nvPr>
            <p:ph type="ftr" sz="quarter" idx="11"/>
          </p:nvPr>
        </p:nvSpPr>
        <p:spPr/>
        <p:txBody>
          <a:bodyPr/>
          <a:lstStyle/>
          <a:p>
            <a:r>
              <a:rPr lang="en-US"/>
              <a:t>Department of IT</a:t>
            </a:r>
            <a:endParaRPr lang="en-US"/>
          </a:p>
        </p:txBody>
      </p:sp>
      <p:sp>
        <p:nvSpPr>
          <p:cNvPr id="9" name="Slide Number Placeholder 8"/>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24 March 2025</a:t>
            </a:r>
            <a:endParaRPr lang="en-US"/>
          </a:p>
        </p:txBody>
      </p:sp>
      <p:sp>
        <p:nvSpPr>
          <p:cNvPr id="4" name="Footer Placeholder 3"/>
          <p:cNvSpPr>
            <a:spLocks noGrp="1"/>
          </p:cNvSpPr>
          <p:nvPr>
            <p:ph type="ftr" sz="quarter" idx="11"/>
          </p:nvPr>
        </p:nvSpPr>
        <p:spPr/>
        <p:txBody>
          <a:bodyPr/>
          <a:lstStyle/>
          <a:p>
            <a:r>
              <a:rPr lang="en-US"/>
              <a:t>Department of IT</a:t>
            </a:r>
            <a:endParaRPr lang="en-US"/>
          </a:p>
        </p:txBody>
      </p:sp>
      <p:sp>
        <p:nvSpPr>
          <p:cNvPr id="5" name="Slide Number Placeholder 4"/>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24 March 2025</a:t>
            </a:r>
            <a:endParaRPr lang="en-US"/>
          </a:p>
        </p:txBody>
      </p:sp>
      <p:sp>
        <p:nvSpPr>
          <p:cNvPr id="3" name="Footer Placeholder 2"/>
          <p:cNvSpPr>
            <a:spLocks noGrp="1"/>
          </p:cNvSpPr>
          <p:nvPr>
            <p:ph type="ftr" sz="quarter" idx="11"/>
          </p:nvPr>
        </p:nvSpPr>
        <p:spPr/>
        <p:txBody>
          <a:bodyPr/>
          <a:lstStyle/>
          <a:p>
            <a:r>
              <a:rPr lang="en-US"/>
              <a:t>Department of IT</a:t>
            </a:r>
            <a:endParaRPr lang="en-US"/>
          </a:p>
        </p:txBody>
      </p:sp>
      <p:sp>
        <p:nvSpPr>
          <p:cNvPr id="4" name="Slide Number Placeholder 3"/>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24 March 2025</a:t>
            </a:r>
            <a:endParaRPr lang="en-US"/>
          </a:p>
        </p:txBody>
      </p:sp>
      <p:sp>
        <p:nvSpPr>
          <p:cNvPr id="6" name="Footer Placeholder 5"/>
          <p:cNvSpPr>
            <a:spLocks noGrp="1"/>
          </p:cNvSpPr>
          <p:nvPr>
            <p:ph type="ftr" sz="quarter" idx="11"/>
          </p:nvPr>
        </p:nvSpPr>
        <p:spPr/>
        <p:txBody>
          <a:bodyPr/>
          <a:lstStyle/>
          <a:p>
            <a:r>
              <a:rPr lang="en-US"/>
              <a:t>Department of IT</a:t>
            </a:r>
            <a:endParaRPr lang="en-US"/>
          </a:p>
        </p:txBody>
      </p:sp>
      <p:sp>
        <p:nvSpPr>
          <p:cNvPr id="7" name="Slide Number Placeholder 6"/>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24 March 2025</a:t>
            </a:r>
            <a:endParaRPr lang="en-US"/>
          </a:p>
        </p:txBody>
      </p:sp>
      <p:sp>
        <p:nvSpPr>
          <p:cNvPr id="6" name="Footer Placeholder 5"/>
          <p:cNvSpPr>
            <a:spLocks noGrp="1"/>
          </p:cNvSpPr>
          <p:nvPr>
            <p:ph type="ftr" sz="quarter" idx="11"/>
          </p:nvPr>
        </p:nvSpPr>
        <p:spPr/>
        <p:txBody>
          <a:bodyPr/>
          <a:lstStyle/>
          <a:p>
            <a:r>
              <a:rPr lang="en-US"/>
              <a:t>Department of IT</a:t>
            </a:r>
            <a:endParaRPr lang="en-US"/>
          </a:p>
        </p:txBody>
      </p:sp>
      <p:sp>
        <p:nvSpPr>
          <p:cNvPr id="7" name="Slide Number Placeholder 6"/>
          <p:cNvSpPr>
            <a:spLocks noGrp="1"/>
          </p:cNvSpPr>
          <p:nvPr>
            <p:ph type="sldNum" sz="quarter" idx="12"/>
          </p:nvPr>
        </p:nvSpPr>
        <p:spPr/>
        <p:txBody>
          <a:bodyPr/>
          <a:lstStyle/>
          <a:p>
            <a:fld id="{979AFCB9-CEDC-4F9A-8187-7C335593C0A1}"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24 March 2025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AFCB9-CEDC-4F9A-8187-7C335593C0A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04800"/>
            <a:ext cx="5715000" cy="1219200"/>
          </a:xfrm>
        </p:spPr>
        <p:txBody>
          <a:bodyPr>
            <a:noAutofit/>
          </a:bodyPr>
          <a:lstStyle/>
          <a:p>
            <a:r>
              <a:rPr lang="en-US" sz="1800" b="1">
                <a:latin typeface="Times New Roman" panose="02020603050405020304" pitchFamily="18" charset="0"/>
                <a:cs typeface="Times New Roman" panose="02020603050405020304" pitchFamily="18" charset="0"/>
              </a:rPr>
              <a:t>HINDUSTHAN INSTITUTE OF TECHNOLOGY</a:t>
            </a:r>
            <a:br>
              <a:rPr lang="en-US" sz="1800" b="1">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COIMBATORE – 641032</a:t>
            </a:r>
            <a:br>
              <a:rPr lang="en-US" sz="1800" b="1">
                <a:latin typeface="Times New Roman" panose="02020603050405020304" pitchFamily="18" charset="0"/>
                <a:cs typeface="Times New Roman" panose="02020603050405020304" pitchFamily="18" charset="0"/>
              </a:rPr>
            </a:br>
            <a:br>
              <a:rPr lang="en-US" sz="1800" b="1">
                <a:latin typeface="Times New Roman" panose="02020603050405020304" pitchFamily="18" charset="0"/>
                <a:cs typeface="Times New Roman" panose="02020603050405020304" pitchFamily="18" charset="0"/>
              </a:rPr>
            </a:br>
            <a:r>
              <a:rPr lang="en-US" sz="1600" b="1">
                <a:latin typeface="Times New Roman" panose="02020603050405020304" pitchFamily="18" charset="0"/>
                <a:cs typeface="Times New Roman" panose="02020603050405020304" pitchFamily="18" charset="0"/>
              </a:rPr>
              <a:t>DEPARTMENT OF INFORMATION TECHNOLOGY</a:t>
            </a:r>
            <a:br>
              <a:rPr lang="en-US" sz="2000"/>
            </a:br>
            <a:endParaRPr lang="en-US" sz="2000" b="1">
              <a:latin typeface="Times New Roman" panose="02020603050405020304" pitchFamily="18" charset="0"/>
              <a:cs typeface="Times New Roman" panose="02020603050405020304" pitchFamily="18" charset="0"/>
            </a:endParaRPr>
          </a:p>
        </p:txBody>
      </p: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609600" y="304800"/>
            <a:ext cx="838200" cy="933450"/>
          </a:xfrm>
          <a:prstGeom prst="rect">
            <a:avLst/>
          </a:prstGeom>
          <a:noFill/>
        </p:spPr>
      </p:pic>
      <p:pic>
        <p:nvPicPr>
          <p:cNvPr id="1026" name="Picture 1" descr="Description: ISO Logo Oct20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4275" y="304800"/>
            <a:ext cx="13430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657600" y="1415534"/>
            <a:ext cx="1473480" cy="369332"/>
          </a:xfrm>
          <a:prstGeom prst="rect">
            <a:avLst/>
          </a:prstGeom>
        </p:spPr>
        <p:txBody>
          <a:bodyPr wrap="none" lIns="91440" tIns="45720" rIns="91440" bIns="45720" anchor="t">
            <a:spAutoFit/>
          </a:bodyPr>
          <a:lstStyle/>
          <a:p>
            <a:r>
              <a:rPr lang="en-US" b="1">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rPr>
              <a:t>Final Review</a:t>
            </a:r>
            <a:endPar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1714500" y="2023043"/>
            <a:ext cx="5715000" cy="768350"/>
          </a:xfrm>
          <a:prstGeom prst="rect">
            <a:avLst/>
          </a:prstGeom>
        </p:spPr>
        <p:txBody>
          <a:bodyPr wrap="square">
            <a:spAutoFit/>
          </a:bodyPr>
          <a:lstStyle/>
          <a:p>
            <a:pPr algn="ctr"/>
            <a:r>
              <a:rPr lang="en-US" sz="2200" b="1" dirty="0">
                <a:solidFill>
                  <a:srgbClr val="000000"/>
                </a:solidFill>
                <a:latin typeface="Times New Roman" panose="02020603050405020304" pitchFamily="18" charset="0"/>
                <a:cs typeface="Times New Roman" panose="02020603050405020304" pitchFamily="18" charset="0"/>
              </a:rPr>
              <a:t>HEART ATTACK DETECTION AND HEART RATE MONITORING USING IOT</a:t>
            </a:r>
            <a:endParaRPr lang="en-US" sz="2200" dirty="0">
              <a:latin typeface="Times New Roman" panose="02020603050405020304" pitchFamily="18" charset="0"/>
              <a:cs typeface="Times New Roman" panose="02020603050405020304" pitchFamily="18" charset="0"/>
            </a:endParaRPr>
          </a:p>
        </p:txBody>
      </p:sp>
      <p:sp>
        <p:nvSpPr>
          <p:cNvPr id="12" name="TextBox 3"/>
          <p:cNvSpPr txBox="1"/>
          <p:nvPr/>
        </p:nvSpPr>
        <p:spPr>
          <a:xfrm>
            <a:off x="539044" y="3435644"/>
            <a:ext cx="4167952" cy="6756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Batch Members: </a:t>
            </a:r>
            <a:endParaRPr lang="en-US" sz="2000" b="1" dirty="0">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Venkatesh Kumar R   (720821106061) </a:t>
            </a:r>
            <a:endParaRPr lang="zh-CN" altLang="en-US" dirty="0"/>
          </a:p>
        </p:txBody>
      </p:sp>
      <p:sp>
        <p:nvSpPr>
          <p:cNvPr id="13" name="TextBox 22"/>
          <p:cNvSpPr txBox="1"/>
          <p:nvPr/>
        </p:nvSpPr>
        <p:spPr>
          <a:xfrm>
            <a:off x="4513039" y="3574143"/>
            <a:ext cx="4388645" cy="1506855"/>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Guided by:</a:t>
            </a:r>
            <a:endParaRPr lang="en-US" sz="2000" b="1" dirty="0">
              <a:latin typeface="Times New Roman" panose="02020603050405020304" pitchFamily="18" charset="0"/>
              <a:cs typeface="Times New Roman" panose="02020603050405020304" pitchFamily="18" charset="0"/>
            </a:endParaRPr>
          </a:p>
          <a:p>
            <a:pPr algn="r"/>
            <a:r>
              <a:rPr lang="en-US" sz="1800" spc="-20" dirty="0" err="1">
                <a:effectLst/>
                <a:latin typeface="Times New Roman" panose="02020603050405020304" pitchFamily="18" charset="0"/>
                <a:ea typeface="Microsoft Sans Serif" panose="020B0604020202020204" pitchFamily="34" charset="0"/>
                <a:cs typeface="Microsoft Sans Serif" panose="020B0604020202020204" pitchFamily="34" charset="0"/>
              </a:rPr>
              <a:t>Mr.D.Vimal Kumar</a:t>
            </a:r>
            <a:r>
              <a:rPr lang="en-US" sz="1800" spc="-10" dirty="0" err="1">
                <a:effectLst/>
                <a:latin typeface="Times New Roman" panose="02020603050405020304" pitchFamily="18" charset="0"/>
                <a:ea typeface="Microsoft Sans Serif" panose="020B0604020202020204" pitchFamily="34" charset="0"/>
                <a:cs typeface="Microsoft Sans Serif" panose="020B0604020202020204" pitchFamily="34" charset="0"/>
              </a:rPr>
              <a:t>,M.Tech</a:t>
            </a:r>
            <a:r>
              <a:rPr lang="en-US" sz="1800" spc="-10" dirty="0">
                <a:effectLst/>
                <a:latin typeface="Times New Roman" panose="02020603050405020304" pitchFamily="18" charset="0"/>
                <a:ea typeface="Microsoft Sans Serif" panose="020B0604020202020204" pitchFamily="34" charset="0"/>
                <a:cs typeface="Microsoft Sans Serif" panose="020B0604020202020204" pitchFamily="34" charset="0"/>
              </a:rPr>
              <a:t>,(</a:t>
            </a:r>
            <a:r>
              <a:rPr lang="en-US" sz="1800" spc="-10" dirty="0" err="1">
                <a:effectLst/>
                <a:latin typeface="Times New Roman" panose="02020603050405020304" pitchFamily="18" charset="0"/>
                <a:ea typeface="Microsoft Sans Serif" panose="020B0604020202020204" pitchFamily="34" charset="0"/>
                <a:cs typeface="Microsoft Sans Serif" panose="020B0604020202020204" pitchFamily="34" charset="0"/>
              </a:rPr>
              <a:t>Ph.D</a:t>
            </a:r>
            <a:r>
              <a:rPr lang="en-US" sz="1800" spc="-10" dirty="0">
                <a:effectLst/>
                <a:latin typeface="Times New Roman" panose="02020603050405020304" pitchFamily="18" charset="0"/>
                <a:ea typeface="Microsoft Sans Serif" panose="020B0604020202020204" pitchFamily="34" charset="0"/>
                <a:cs typeface="Microsoft Sans Serif" panose="020B0604020202020204" pitchFamily="34" charset="0"/>
              </a:rPr>
              <a:t>)</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r"/>
            <a:r>
              <a:rPr lang="en-US" sz="1800" dirty="0">
                <a:solidFill>
                  <a:srgbClr val="000000"/>
                </a:solidFill>
                <a:effectLst/>
                <a:latin typeface="Times New Roman" panose="02020603050405020304" pitchFamily="18" charset="0"/>
                <a:ea typeface="Times New Roman" panose="02020603050405020304" pitchFamily="18" charset="0"/>
              </a:rPr>
              <a:t>Assistant Professor</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r"/>
            <a:r>
              <a:rPr lang="en-US" sz="1800" dirty="0">
                <a:solidFill>
                  <a:schemeClr val="tx1"/>
                </a:solidFill>
                <a:latin typeface="Times New Roman" panose="02020603050405020304" pitchFamily="18" charset="0"/>
                <a:cs typeface="Times New Roman" panose="02020603050405020304" pitchFamily="18" charset="0"/>
              </a:rPr>
              <a:t>Department of Information Technology, </a:t>
            </a:r>
            <a:endParaRPr lang="en-US" sz="1800" dirty="0">
              <a:solidFill>
                <a:schemeClr val="tx1"/>
              </a:solidFill>
              <a:latin typeface="Times New Roman" panose="02020603050405020304" pitchFamily="18" charset="0"/>
              <a:cs typeface="Times New Roman" panose="02020603050405020304" pitchFamily="18" charset="0"/>
            </a:endParaRPr>
          </a:p>
          <a:p>
            <a:pPr algn="r"/>
            <a:r>
              <a:rPr lang="en-US" dirty="0" err="1">
                <a:latin typeface="Times New Roman" panose="02020603050405020304" pitchFamily="18" charset="0"/>
                <a:cs typeface="Times New Roman" panose="02020603050405020304" pitchFamily="18" charset="0"/>
              </a:rPr>
              <a:t>Hindusthan</a:t>
            </a:r>
            <a:r>
              <a:rPr lang="en-US" dirty="0">
                <a:latin typeface="Times New Roman" panose="02020603050405020304" pitchFamily="18" charset="0"/>
                <a:cs typeface="Times New Roman" panose="02020603050405020304" pitchFamily="18" charset="0"/>
              </a:rPr>
              <a:t> Institute of Technology.</a:t>
            </a:r>
            <a:endParaRPr lang="zh-CN" altLang="en-US" dirty="0"/>
          </a:p>
        </p:txBody>
      </p:sp>
      <p:sp>
        <p:nvSpPr>
          <p:cNvPr id="11" name="Slide Number Placeholder 10"/>
          <p:cNvSpPr>
            <a:spLocks noGrp="1"/>
          </p:cNvSpPr>
          <p:nvPr>
            <p:ph type="sldNum" sz="quarter" idx="12"/>
          </p:nvPr>
        </p:nvSpPr>
        <p:spPr/>
        <p:txBody>
          <a:bodyPr/>
          <a:lstStyle/>
          <a:p>
            <a:fld id="{979AFCB9-CEDC-4F9A-8187-7C335593C0A1}" type="slidenum">
              <a:rPr lang="en-US" smtClean="0"/>
            </a:fld>
            <a:endParaRPr lang="en-US"/>
          </a:p>
        </p:txBody>
      </p:sp>
      <p:sp>
        <p:nvSpPr>
          <p:cNvPr id="14" name="Footer Placeholder 13"/>
          <p:cNvSpPr>
            <a:spLocks noGrp="1"/>
          </p:cNvSpPr>
          <p:nvPr>
            <p:ph type="ftr" sz="quarter" idx="11"/>
          </p:nvPr>
        </p:nvSpPr>
        <p:spPr/>
        <p:txBody>
          <a:bodyPr/>
          <a:lstStyle/>
          <a:p>
            <a:r>
              <a:rPr lang="en-US" b="1">
                <a:solidFill>
                  <a:schemeClr val="accent2">
                    <a:lumMod val="50000"/>
                  </a:schemeClr>
                </a:solidFill>
                <a:latin typeface="Times New Roman" panose="02020603050405020304"/>
                <a:cs typeface="Times New Roman" panose="02020603050405020304"/>
              </a:rPr>
              <a:t>Department of IT</a:t>
            </a:r>
            <a:endParaRPr lang="en-US">
              <a:solidFill>
                <a:srgbClr val="000000"/>
              </a:solidFill>
              <a:latin typeface="Times New Roman" panose="02020603050405020304"/>
              <a:cs typeface="Times New Roman" panose="02020603050405020304"/>
            </a:endParaRPr>
          </a:p>
        </p:txBody>
      </p:sp>
      <p:sp>
        <p:nvSpPr>
          <p:cNvPr id="3" name="Date Placeholder 3"/>
          <p:cNvSpPr>
            <a:spLocks noGrp="1"/>
          </p:cNvSpPr>
          <p:nvPr>
            <p:ph type="dt" sz="half" idx="10"/>
          </p:nvPr>
        </p:nvSpPr>
        <p:spPr>
          <a:xfrm>
            <a:off x="457200" y="6356350"/>
            <a:ext cx="2133600" cy="365125"/>
          </a:xfrm>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Uses an ECG sensor to detect abnormal heart rhythms (Atrial Fibrillation - AFib).</a:t>
            </a:r>
            <a:endParaRPr lang="en-US" altLang="en-US" sz="240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Used in hospitals for continuous cardiac monitoring.Tracks heart rate, ECG, and oxygen saturation.</a:t>
            </a:r>
            <a:endParaRPr lang="en-US" altLang="en-US" sz="240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AI-powered hospital-grade ECG system for early heart disease detection and Uses cloud computing for data storage &amp; analysis.</a:t>
            </a: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marR="27305" algn="just" fontAlgn="base">
              <a:spcBef>
                <a:spcPts val="0"/>
              </a:spcBef>
              <a:spcAft>
                <a:spcPts val="3910"/>
              </a:spcAft>
              <a:buClr>
                <a:schemeClr val="tx1"/>
              </a:buClr>
              <a:buSzPts val="2400"/>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21447"/>
            <a:ext cx="8229600" cy="4525963"/>
          </a:xfrm>
        </p:spPr>
        <p:txBody>
          <a:bodyPr>
            <a:noAutofit/>
          </a:bodyPr>
          <a:lstStyle/>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As sensitive health data is transmitted and stored on the cloud or other online platforms, there’s always the risk of cyberattacks or data breaches.</a:t>
            </a: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Wearable IoT devices need regular charging or replacement of batteries. Long-term monitoring can be interrupted if the battery runs out.</a:t>
            </a: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Over-reliance on IoT devices for health monitoring can lead to a false sense of security, especially if the device malfunctions or provides incorrect readings.</a:t>
            </a:r>
            <a:endParaRPr lang="en-US" altLang="en-US" sz="240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500"/>
            <a:ext cx="8229600" cy="868362"/>
          </a:xfrm>
        </p:spPr>
        <p:txBody>
          <a:bodyPr>
            <a:normAutofit/>
          </a:bodyPr>
          <a:lstStyle/>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7872" y="1459048"/>
            <a:ext cx="8229600" cy="4525963"/>
          </a:xfrm>
        </p:spPr>
        <p:txBody>
          <a:bodyPr>
            <a:noAutofit/>
          </a:bodyPr>
          <a:lstStyle/>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Sends SMS,  notifications, or automated emergency calls to family, doctors, or hospitals.</a:t>
            </a:r>
            <a:endParaRPr lang="en-US" altLang="en-US" sz="2400">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GPS Location is shared with caregivers or hospitals and integrate with ambulance services for faster response</a:t>
            </a:r>
            <a:endParaRPr lang="en-US" altLang="en-US" sz="2400">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It also reminds the user and the family members by ringing alarm.</a:t>
            </a:r>
            <a:endParaRPr lang="en-US" altLang="en-US" sz="2400">
              <a:latin typeface="Times New Roman" panose="02020603050405020304" pitchFamily="18" charset="0"/>
              <a:cs typeface="Times New Roman" panose="02020603050405020304" pitchFamily="18" charset="0"/>
            </a:endParaRPr>
          </a:p>
          <a:p>
            <a:pPr marR="27305" lvl="0" algn="l" fontAlgn="base">
              <a:lnSpc>
                <a:spcPct val="120000"/>
              </a:lnSpc>
              <a:spcBef>
                <a:spcPts val="0"/>
              </a:spcBef>
              <a:spcAft>
                <a:spcPts val="4035"/>
              </a:spcAft>
              <a:buClr>
                <a:schemeClr val="tx1"/>
              </a:buClr>
              <a:buSzPts val="2400"/>
            </a:pPr>
            <a:endParaRPr lang="en-US"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a:t>
            </a:r>
            <a:endPar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03350"/>
            <a:ext cx="8229600" cy="4953000"/>
          </a:xfrm>
        </p:spPr>
        <p:txBody>
          <a:bodyPr>
            <a:noAutofit/>
          </a:bodyPr>
          <a:lstStyle/>
          <a:p>
            <a:pPr lvl="0"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Continuous, real-time tracking of heart rate and other vital signs ensures early detection of abnormal conditions that might indicate a heart attack.</a:t>
            </a:r>
            <a:endParaRPr lang="en-US" altLang="en-US" sz="2400">
              <a:latin typeface="Times New Roman" panose="02020603050405020304" pitchFamily="18" charset="0"/>
              <a:cs typeface="Times New Roman" panose="02020603050405020304" pitchFamily="18" charset="0"/>
              <a:sym typeface="+mn-ea"/>
            </a:endParaRPr>
          </a:p>
          <a:p>
            <a:pPr marL="0" lvl="0" indent="0" algn="just">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Healthcare professionals can remotely monitor patient data, receiving alerts when abnormalities are detected.</a:t>
            </a:r>
            <a:endParaRPr lang="en-US" altLang="en-US" sz="2400">
              <a:latin typeface="Times New Roman" panose="02020603050405020304" pitchFamily="18" charset="0"/>
              <a:cs typeface="Times New Roman" panose="02020603050405020304" pitchFamily="18" charset="0"/>
              <a:sym typeface="+mn-ea"/>
            </a:endParaRPr>
          </a:p>
          <a:p>
            <a:pPr marL="0" lvl="0" indent="0" algn="just">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altLang="en-US" sz="2400">
                <a:sym typeface="+mn-ea"/>
              </a:rPr>
              <a:t> </a:t>
            </a:r>
            <a:r>
              <a:rPr lang="en-US" altLang="en-US" sz="2400">
                <a:latin typeface="Times New Roman" panose="02020603050405020304" pitchFamily="18" charset="0"/>
                <a:cs typeface="Times New Roman" panose="02020603050405020304" pitchFamily="18" charset="0"/>
                <a:sym typeface="+mn-ea"/>
              </a:rPr>
              <a:t>If an emergency, like a potential heart attack, is detected, the system can send immediate alerts to emergency contacts, healthcare providers, or emergency services.</a:t>
            </a:r>
            <a:endParaRPr lang="en-US"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dirty="0">
                <a:solidFill>
                  <a:srgbClr val="FF0000"/>
                </a:solidFill>
                <a:latin typeface="Times New Roman" panose="02020603050405020304" pitchFamily="18" charset="0"/>
                <a:cs typeface="Times New Roman" panose="02020603050405020304" pitchFamily="18" charset="0"/>
                <a:sym typeface="+mn-ea"/>
              </a:rPr>
              <a:t>TOOLS USED</a:t>
            </a:r>
            <a:endParaRPr lang="en-US" sz="32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70000"/>
          </a:bodyPr>
          <a:p>
            <a:pPr marL="0" indent="0" algn="just">
              <a:buFont typeface="Arial" panose="020B0604020202020204" pitchFamily="34" charset="0"/>
              <a:buNone/>
            </a:pPr>
            <a:r>
              <a:rPr lang="en-US" altLang="en-US" sz="3430" dirty="0">
                <a:latin typeface="Times New Roman" panose="02020603050405020304" pitchFamily="18" charset="0"/>
                <a:cs typeface="Times New Roman" panose="02020603050405020304" pitchFamily="18" charset="0"/>
                <a:sym typeface="+mn-ea"/>
              </a:rPr>
              <a:t>HARDWARE CONFIGURATIONS</a:t>
            </a:r>
            <a:r>
              <a:rPr lang="en-IN" altLang="en-US" sz="3430" dirty="0">
                <a:latin typeface="Times New Roman" panose="02020603050405020304" pitchFamily="18" charset="0"/>
                <a:cs typeface="Times New Roman" panose="02020603050405020304" pitchFamily="18" charset="0"/>
                <a:sym typeface="+mn-ea"/>
              </a:rPr>
              <a:t>:</a:t>
            </a:r>
            <a:endParaRPr lang="en-IN" altLang="en-US" sz="343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endParaRPr lang="en-IN" altLang="en-US" sz="343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Heart Rate Sensor</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ECG SensorAccelerometer</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Blood Oxygen Sensor</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Digital temperature sensor </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Microcontroller</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Wireless Module</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Battery</a:t>
            </a:r>
            <a:endParaRPr lang="en-US" altLang="en-US" sz="343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430">
                <a:latin typeface="Times New Roman" panose="02020603050405020304" pitchFamily="18" charset="0"/>
                <a:cs typeface="Times New Roman" panose="02020603050405020304" pitchFamily="18" charset="0"/>
                <a:sym typeface="+mn-ea"/>
              </a:rPr>
              <a:t>GPS Module</a:t>
            </a:r>
            <a:endParaRPr lang="en-US" altLang="en-US" sz="3430">
              <a:latin typeface="Times New Roman" panose="02020603050405020304" pitchFamily="18" charset="0"/>
              <a:cs typeface="Times New Roman" panose="02020603050405020304" pitchFamily="18" charset="0"/>
            </a:endParaRPr>
          </a:p>
          <a:p>
            <a:endParaRPr lang="en-US" sz="3430"/>
          </a:p>
        </p:txBody>
      </p:sp>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dirty="0">
                <a:solidFill>
                  <a:srgbClr val="FF0000"/>
                </a:solidFill>
                <a:latin typeface="Times New Roman" panose="02020603050405020304" pitchFamily="18" charset="0"/>
                <a:cs typeface="Times New Roman" panose="02020603050405020304" pitchFamily="18" charset="0"/>
                <a:sym typeface="+mn-ea"/>
              </a:rPr>
              <a:t>SOFTWARE </a:t>
            </a:r>
            <a:r>
              <a:rPr lang="en-US" altLang="en-IN" sz="3200" b="1" dirty="0">
                <a:solidFill>
                  <a:srgbClr val="FF0000"/>
                </a:solidFill>
                <a:latin typeface="Times New Roman" panose="02020603050405020304" pitchFamily="18" charset="0"/>
                <a:cs typeface="Times New Roman" panose="02020603050405020304" pitchFamily="18" charset="0"/>
                <a:sym typeface="+mn-ea"/>
              </a:rPr>
              <a:t>USED</a:t>
            </a:r>
            <a:endParaRPr lang="en-US" altLang="en-IN" sz="32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pPr marL="0" indent="0" algn="just">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sym typeface="+mn-ea"/>
              </a:rPr>
              <a:t>SOFTWARE CONFIGURATIONS</a:t>
            </a:r>
            <a:r>
              <a:rPr lang="en-IN" altLang="en-US" sz="2400" dirty="0">
                <a:latin typeface="Times New Roman" panose="02020603050405020304" pitchFamily="18" charset="0"/>
                <a:cs typeface="Times New Roman" panose="02020603050405020304" pitchFamily="18" charset="0"/>
                <a:sym typeface="+mn-ea"/>
              </a:rPr>
              <a:t>:</a:t>
            </a:r>
            <a:endParaRPr lang="en-IN" altLang="en-US" sz="24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endParaRPr lang="en-IN" altLang="en-US" sz="2400" dirty="0" smtClean="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Arduino Compiler</a:t>
            </a: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MC Programming Language: C</a:t>
            </a:r>
            <a:endParaRPr lang="en-US" altLang="en-US" sz="24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IOT Gecko Platform</a:t>
            </a:r>
            <a:endParaRPr lang="en-US" altLang="en-US" sz="2400">
              <a:latin typeface="Times New Roman" panose="02020603050405020304" pitchFamily="18" charset="0"/>
              <a:cs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Sensor integration</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Threshold-based detection</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Data transmission to cloud</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Real-time alert triggering</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Testing and calibration</a:t>
            </a: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555"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 AND TECHNIQUES USED</a:t>
            </a:r>
            <a:endParaRPr lang="en-US" sz="3555"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25600"/>
            <a:ext cx="8229600" cy="4525963"/>
          </a:xfrm>
        </p:spPr>
        <p:txBody>
          <a:bodyPr>
            <a:normAutofit lnSpcReduction="20000"/>
          </a:bodyPr>
          <a:lstStyle/>
          <a:p>
            <a:pPr>
              <a:lnSpc>
                <a:spcPct val="200000"/>
              </a:lnSpc>
              <a:buClr>
                <a:schemeClr val="tx1"/>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Sensor Data Acquisition</a:t>
            </a:r>
            <a:endParaRPr lang="en-US" altLang="en-US" sz="2400" dirty="0">
              <a:latin typeface="Times New Roman" panose="02020603050405020304" pitchFamily="18" charset="0"/>
              <a:cs typeface="Times New Roman" panose="02020603050405020304" pitchFamily="18" charset="0"/>
            </a:endParaRPr>
          </a:p>
          <a:p>
            <a:pPr>
              <a:lnSpc>
                <a:spcPct val="200000"/>
              </a:lnSpc>
              <a:buClr>
                <a:schemeClr val="tx1"/>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IoT Communication Protocols</a:t>
            </a:r>
            <a:endParaRPr lang="en-US" altLang="en-US" sz="2400" dirty="0">
              <a:latin typeface="Times New Roman" panose="02020603050405020304" pitchFamily="18" charset="0"/>
              <a:cs typeface="Times New Roman" panose="02020603050405020304" pitchFamily="18" charset="0"/>
            </a:endParaRPr>
          </a:p>
          <a:p>
            <a:pPr>
              <a:lnSpc>
                <a:spcPct val="200000"/>
              </a:lnSpc>
              <a:buClr>
                <a:schemeClr val="tx1"/>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Alert Notification Logic</a:t>
            </a:r>
            <a:endParaRPr lang="en-US" altLang="en-US" sz="2400" dirty="0">
              <a:latin typeface="Times New Roman" panose="02020603050405020304" pitchFamily="18" charset="0"/>
              <a:cs typeface="Times New Roman" panose="02020603050405020304" pitchFamily="18" charset="0"/>
            </a:endParaRPr>
          </a:p>
          <a:p>
            <a:pPr>
              <a:lnSpc>
                <a:spcPct val="200000"/>
              </a:lnSpc>
              <a:buClr>
                <a:schemeClr val="tx1"/>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Threshold-Based Detection Algorithm</a:t>
            </a:r>
            <a:endParaRPr lang="en-US" altLang="en-US" sz="2400" dirty="0">
              <a:latin typeface="Times New Roman" panose="02020603050405020304" pitchFamily="18" charset="0"/>
              <a:cs typeface="Times New Roman" panose="02020603050405020304" pitchFamily="18" charset="0"/>
            </a:endParaRPr>
          </a:p>
          <a:p>
            <a:pPr>
              <a:lnSpc>
                <a:spcPct val="200000"/>
              </a:lnSpc>
              <a:buClr>
                <a:schemeClr val="tx1"/>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Real-Time Monitoring Technique</a:t>
            </a:r>
            <a:endParaRPr lang="en-US" altLang="en-US" sz="2400" dirty="0">
              <a:latin typeface="Times New Roman" panose="02020603050405020304" pitchFamily="18" charset="0"/>
              <a:cs typeface="Times New Roman" panose="02020603050405020304" pitchFamily="18" charset="0"/>
            </a:endParaRPr>
          </a:p>
          <a:p>
            <a:pPr lvl="2">
              <a:lnSpc>
                <a:spcPct val="200000"/>
              </a:lnSpc>
              <a:buClr>
                <a:schemeClr val="tx1"/>
              </a:buClr>
              <a:buFont typeface="Arial" panose="020B0604020202020204" pitchFamily="34" charset="0"/>
              <a:buChar char="•"/>
            </a:pPr>
            <a:endParaRPr lang="en-US" altLang="en-US" sz="2055"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r>
              <a:rPr lang="en-US" sz="3200" b="1" dirty="0">
                <a:solidFill>
                  <a:srgbClr val="FF0000"/>
                </a:solidFill>
                <a:latin typeface="Times New Roman" panose="02020603050405020304" pitchFamily="18" charset="0"/>
                <a:cs typeface="Times New Roman" panose="02020603050405020304" pitchFamily="18" charset="0"/>
              </a:rPr>
              <a:t>IMPLEMENTATION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smtClean="0">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57200" y="1166018"/>
            <a:ext cx="8512629" cy="5289211"/>
          </a:xfrm>
        </p:spPr>
        <p:txBody>
          <a:bodyPr>
            <a:noAutofit/>
          </a:bodyPr>
          <a:lstStyle/>
          <a:p>
            <a:r>
              <a:rPr lang="en-US" altLang="en-US" sz="2400" dirty="0">
                <a:latin typeface="Times New Roman" panose="02020603050405020304" pitchFamily="18" charset="0"/>
                <a:cs typeface="Times New Roman" panose="02020603050405020304" pitchFamily="18" charset="0"/>
              </a:rPr>
              <a:t>Hardware Integration</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Firmware Development</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Cloud Connectivity</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Alert System</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94986"/>
            <a:ext cx="8458200" cy="4525963"/>
          </a:xfrm>
        </p:spPr>
        <p:txBody>
          <a:bodyPr>
            <a:normAutofit lnSpcReduction="10000"/>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sym typeface="+mn-ea"/>
              </a:rPr>
              <a:t>[1]. </a:t>
            </a:r>
            <a:r>
              <a:rPr lang="en-US" altLang="en-US" sz="2000">
                <a:latin typeface="Times New Roman" panose="02020603050405020304" pitchFamily="18" charset="0"/>
                <a:cs typeface="Times New Roman" panose="02020603050405020304" pitchFamily="18" charset="0"/>
                <a:sym typeface="+mn-ea"/>
              </a:rPr>
              <a:t>Mr.Angurajsiva J, Elakkiya V, Kowsalya A, Ramya S, Divya S, "Wearable Device for Child Safety using Arduino Uno and Tracking System", published in International Research Journal of Innovations in Engineering and Technology - IRJIET, Volume 4,Issue 5, pp 105-107, May 2023.</a:t>
            </a:r>
            <a:r>
              <a:rPr lang="en-US" sz="2000" dirty="0">
                <a:latin typeface="Times New Roman" panose="02020603050405020304" pitchFamily="18" charset="0"/>
                <a:cs typeface="Times New Roman" panose="02020603050405020304" pitchFamily="18" charset="0"/>
                <a:sym typeface="+mn-ea"/>
              </a:rPr>
              <a:t> </a:t>
            </a:r>
            <a:endParaRPr lang="en-US"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sym typeface="+mn-ea"/>
              </a:rPr>
              <a:t>[</a:t>
            </a:r>
            <a:r>
              <a:rPr lang="en-US" sz="2000" dirty="0">
                <a:latin typeface="Times New Roman" panose="02020603050405020304" pitchFamily="18" charset="0"/>
                <a:cs typeface="Times New Roman" panose="02020603050405020304" pitchFamily="18" charset="0"/>
                <a:sym typeface="+mn-ea"/>
              </a:rPr>
              <a:t>2]. </a:t>
            </a:r>
            <a:r>
              <a:rPr lang="en-US" altLang="en-US" sz="2000">
                <a:latin typeface="Times New Roman" panose="02020603050405020304" pitchFamily="18" charset="0"/>
                <a:cs typeface="Times New Roman" panose="02020603050405020304" pitchFamily="18" charset="0"/>
                <a:sym typeface="+mn-ea"/>
              </a:rPr>
              <a:t>Agrawal, Sarita, and Manik Lal Das. "Internet of Things - A paradigm shift of future Internet applications", In Engineering (NUiCONE), 2011 Nirma University International Conference, pp.1-7</a:t>
            </a:r>
            <a:endParaRPr lang="en-US" altLang="en-US" sz="200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sym typeface="+mn-ea"/>
              </a:rPr>
              <a:t>[3].</a:t>
            </a:r>
            <a:r>
              <a:rPr lang="en-US" altLang="en-US" sz="2000">
                <a:latin typeface="Times New Roman" panose="02020603050405020304" pitchFamily="18" charset="0"/>
                <a:cs typeface="Times New Roman" panose="02020603050405020304" pitchFamily="18" charset="0"/>
                <a:sym typeface="+mn-ea"/>
              </a:rPr>
              <a:t>S.M.Seeni Mohamed Aliar Marriakkayar, R.Tamilselvi, M.Parisa Beham, M.Bharkavi Sandhiya, A.Sabah Afroze, "Design of IoT Based Robotic Arm for Health Care", published in International Research Journal of Innovations in Engineering and Technology - IRJIET, Volume 3,Issue 9, pp 23-27, September 2019.</a:t>
            </a:r>
            <a:endParaRPr lang="en-US" altLang="en-US" sz="20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000" b="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lnSpc>
                <a:spcPct val="12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To develop a smart IOT system that provides safety for heart patients.</a:t>
            </a:r>
            <a:endParaRPr lang="en-IN" sz="2400" dirty="0">
              <a:latin typeface="Times New Roman" panose="02020603050405020304" pitchFamily="18" charset="0"/>
              <a:cs typeface="Times New Roman" panose="02020603050405020304" pitchFamily="18" charset="0"/>
            </a:endParaRPr>
          </a:p>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Implement an emergency alert mechanism that can notify the user’s emergency contacts or healthcare providers if a heart attack is detected.</a:t>
            </a:r>
            <a:endParaRPr lang="en-US" altLang="en-US" sz="2400"/>
          </a:p>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Enable real-time transmission of vital signs (heart rate, blood pressure, etc.) via wireless communication protocols (e.g., Wi-Fi, Bluetooth).</a:t>
            </a:r>
            <a:endParaRPr lang="en-US" altLang="en-US" sz="2400">
              <a:latin typeface="Times New Roman" panose="02020603050405020304" pitchFamily="18" charset="0"/>
              <a:cs typeface="Times New Roman" panose="02020603050405020304" pitchFamily="18" charset="0"/>
            </a:endParaRPr>
          </a:p>
          <a:p>
            <a:pPr lvl="1" indent="-342900" algn="just">
              <a:lnSpc>
                <a:spcPct val="200000"/>
              </a:lnSpc>
              <a:spcBef>
                <a:spcPct val="0"/>
              </a:spcBef>
              <a:buFont typeface="Arial" panose="020B0604020202020204" pitchFamily="34" charset="0"/>
              <a:buChar char="•"/>
            </a:pPr>
            <a:endParaRPr lang="en-US" sz="2400" dirty="0">
              <a:latin typeface="Times New Roman" panose="02020603050405020304" pitchFamily="18" charset="0"/>
              <a:ea typeface="Yu Mincho" panose="02020400000000000000" pitchFamily="18" charset="-128"/>
              <a:cs typeface="Times New Roman" panose="02020603050405020304" pitchFamily="18" charset="0"/>
            </a:endParaRPr>
          </a:p>
          <a:p>
            <a:pPr lvl="1" indent="-342900" algn="just">
              <a:spcBef>
                <a:spcPct val="0"/>
              </a:spcBef>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66018"/>
            <a:ext cx="8521700" cy="4525963"/>
          </a:xfrm>
        </p:spPr>
        <p:txBody>
          <a:bodyPr>
            <a:noAutofit/>
          </a:bodyPr>
          <a:lstStyle/>
          <a:p>
            <a:pPr marL="0" indent="0">
              <a:buNone/>
            </a:pPr>
            <a:r>
              <a:rPr lang="en-US" altLang="en-US" sz="2000" dirty="0" smtClean="0">
                <a:latin typeface="Times New Roman" panose="02020603050405020304" pitchFamily="18" charset="0"/>
                <a:cs typeface="Times New Roman" panose="02020603050405020304" pitchFamily="18" charset="0"/>
                <a:sym typeface="+mn-ea"/>
              </a:rPr>
              <a:t>[4</a:t>
            </a:r>
            <a:r>
              <a:rPr lang="en-US" altLang="en-US" sz="2000" dirty="0">
                <a:latin typeface="Times New Roman" panose="02020603050405020304" pitchFamily="18" charset="0"/>
                <a:cs typeface="Times New Roman" panose="02020603050405020304" pitchFamily="18" charset="0"/>
                <a:sym typeface="+mn-ea"/>
              </a:rPr>
              <a:t>].</a:t>
            </a:r>
            <a:r>
              <a:rPr lang="en-US" altLang="en-US" sz="2000">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 International journal for Scientific research and Publications, January 2014.</a:t>
            </a:r>
            <a:endParaRPr lang="en-US" altLang="en-US" sz="2000">
              <a:latin typeface="Times New Roman" panose="02020603050405020304" pitchFamily="18" charset="0"/>
              <a:cs typeface="Times New Roman" panose="02020603050405020304" pitchFamily="18" charset="0"/>
              <a:sym typeface="+mn-ea"/>
            </a:endParaRPr>
          </a:p>
          <a:p>
            <a:pPr marL="0" indent="0">
              <a:buNone/>
            </a:pPr>
            <a:endParaRPr lang="en-US" altLang="en-US" sz="2000">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sym typeface="+mn-ea"/>
              </a:rPr>
              <a:t>[5]</a:t>
            </a:r>
            <a:r>
              <a:rPr lang="en-US" altLang="en-US" sz="2000">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 International journal for Scientific research and Publications, January 2014</a:t>
            </a:r>
            <a:endParaRPr lang="en-US" altLang="en-US" sz="20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sym typeface="+mn-ea"/>
              </a:rPr>
              <a:t>[6].</a:t>
            </a:r>
            <a:r>
              <a:rPr lang="en-US" altLang="en-US" sz="2000">
                <a:latin typeface="Times New Roman" panose="02020603050405020304" pitchFamily="18" charset="0"/>
                <a:cs typeface="Times New Roman" panose="02020603050405020304" pitchFamily="18" charset="0"/>
                <a:sym typeface="+mn-ea"/>
              </a:rPr>
              <a:t>Sundari.B, “Estimation of Hearing Loss using Interactive Pure Tone Audiometric Test with Embedded System Interface”, Published in International Research Journal of Innovations in Engineering and Technology (IRJIET), Volume 1, Issue 1, pp 1-4, September 2017.</a:t>
            </a:r>
            <a:endParaRPr lang="en-US" altLang="en-US" sz="2000">
              <a:latin typeface="Times New Roman" panose="02020603050405020304" pitchFamily="18" charset="0"/>
              <a:cs typeface="Times New Roman" panose="02020603050405020304" pitchFamily="18" charset="0"/>
              <a:sym typeface="+mn-ea"/>
            </a:endParaRPr>
          </a:p>
          <a:p>
            <a:pPr marL="0" indent="0">
              <a:buNone/>
            </a:pPr>
            <a:endParaRPr lang="en-US" altLang="en-US" sz="2000">
              <a:latin typeface="Times New Roman" panose="02020603050405020304" pitchFamily="18" charset="0"/>
              <a:cs typeface="Times New Roman" panose="02020603050405020304" pitchFamily="18" charset="0"/>
              <a:sym typeface="+mn-ea"/>
            </a:endParaRP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REFERENCES</a:t>
            </a:r>
            <a:endParaRPr lang="en-US" sz="36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65000"/>
          </a:bodyPr>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sym typeface="+mn-ea"/>
              </a:rPr>
              <a:t>[8].</a:t>
            </a:r>
            <a:r>
              <a:rPr lang="en-US" altLang="en-US">
                <a:latin typeface="Times New Roman" panose="02020603050405020304" pitchFamily="18" charset="0"/>
                <a:cs typeface="Times New Roman" panose="02020603050405020304" pitchFamily="18" charset="0"/>
                <a:sym typeface="+mn-ea"/>
              </a:rPr>
              <a:t>S.M.Seeni Mohamed Aliar Marriakkayar, "Design of IoT Based Robotic Arm for Health Care", published in International Research Journal of Innovations in Engineering and Technology - IRJIET, Volume 3,Issue 9, pp 23-27, September 2019.</a:t>
            </a:r>
            <a:endParaRPr lang="en-US" alt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en-US" dirty="0" smtClean="0">
                <a:latin typeface="Times New Roman" panose="02020603050405020304" pitchFamily="18" charset="0"/>
                <a:cs typeface="Times New Roman" panose="02020603050405020304" pitchFamily="18" charset="0"/>
                <a:sym typeface="+mn-ea"/>
              </a:rPr>
              <a:t>[9</a:t>
            </a:r>
            <a:r>
              <a:rPr lang="en-US" altLang="en-US" dirty="0">
                <a:latin typeface="Times New Roman" panose="02020603050405020304" pitchFamily="18" charset="0"/>
                <a:cs typeface="Times New Roman" panose="02020603050405020304" pitchFamily="18" charset="0"/>
                <a:sym typeface="+mn-ea"/>
              </a:rPr>
              <a:t>].</a:t>
            </a:r>
            <a:r>
              <a:rPr lang="en-US" altLang="en-US">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 International journal for Scientific research and Publications, January 2014.</a:t>
            </a: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altLang="en-US" dirty="0" smtClean="0">
                <a:latin typeface="Times New Roman" panose="02020603050405020304" pitchFamily="18" charset="0"/>
                <a:cs typeface="Times New Roman" panose="02020603050405020304" pitchFamily="18" charset="0"/>
                <a:sym typeface="+mn-ea"/>
              </a:rPr>
              <a:t>[10</a:t>
            </a:r>
            <a:r>
              <a:rPr lang="en-US" altLang="en-US" dirty="0">
                <a:latin typeface="Times New Roman" panose="02020603050405020304" pitchFamily="18" charset="0"/>
                <a:cs typeface="Times New Roman" panose="02020603050405020304" pitchFamily="18" charset="0"/>
                <a:sym typeface="+mn-ea"/>
              </a:rPr>
              <a:t>].</a:t>
            </a:r>
            <a:r>
              <a:rPr lang="en-US" altLang="en-US">
                <a:latin typeface="Times New Roman" panose="02020603050405020304" pitchFamily="18" charset="0"/>
                <a:cs typeface="Times New Roman" panose="02020603050405020304" pitchFamily="18" charset="0"/>
                <a:sym typeface="+mn-ea"/>
              </a:rPr>
              <a:t>Thavamani.P, Ramesh.K, Sundari.B, “Simulation and Modeling of 6-DOF Robot Manipulator Using Matlab Software” published in International Research Journal of Innovations in Engineering and Technology (IRJIET), Volume 2, Issue 4, pp 6-10, 2018.</a:t>
            </a:r>
            <a:endParaRPr lang="en-US" altLang="en-US">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mn-ea"/>
            </a:endParaRPr>
          </a:p>
          <a:p>
            <a:endParaRPr lang="en-US"/>
          </a:p>
        </p:txBody>
      </p:sp>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REFERENCES</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70000"/>
          </a:bodyPr>
          <a:p>
            <a:pPr marL="0" indent="0">
              <a:buNone/>
            </a:pPr>
            <a:r>
              <a:rPr lang="en-US" altLang="en-US" dirty="0" smtClean="0">
                <a:latin typeface="Times New Roman" panose="02020603050405020304" pitchFamily="18" charset="0"/>
                <a:cs typeface="Times New Roman" panose="02020603050405020304" pitchFamily="18" charset="0"/>
                <a:sym typeface="+mn-ea"/>
              </a:rPr>
              <a:t>[11</a:t>
            </a:r>
            <a:r>
              <a:rPr lang="en-US" altLang="en-US" dirty="0">
                <a:latin typeface="Times New Roman" panose="02020603050405020304" pitchFamily="18" charset="0"/>
                <a:cs typeface="Times New Roman" panose="02020603050405020304" pitchFamily="18" charset="0"/>
                <a:sym typeface="+mn-ea"/>
              </a:rPr>
              <a:t>].</a:t>
            </a:r>
            <a:r>
              <a:rPr lang="en-US" altLang="en-US">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 International journal for Scientific research and Publications, January 2014.</a:t>
            </a:r>
            <a:endParaRPr lang="en-US" altLang="en-US">
              <a:latin typeface="Times New Roman" panose="02020603050405020304" pitchFamily="18" charset="0"/>
              <a:cs typeface="Times New Roman" panose="02020603050405020304" pitchFamily="18" charset="0"/>
              <a:sym typeface="+mn-ea"/>
            </a:endParaRPr>
          </a:p>
          <a:p>
            <a:pPr marL="0" indent="0">
              <a:buNone/>
            </a:pP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sym typeface="+mn-ea"/>
              </a:rPr>
              <a:t>[12]</a:t>
            </a:r>
            <a:r>
              <a:rPr lang="en-US" altLang="en-US">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 International journal for Scientific research and Publications, January 2014.</a:t>
            </a: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sym typeface="+mn-ea"/>
              </a:rPr>
              <a:t>[13</a:t>
            </a:r>
            <a:r>
              <a:rPr lang="en-US" dirty="0">
                <a:latin typeface="Times New Roman" panose="02020603050405020304" pitchFamily="18" charset="0"/>
                <a:cs typeface="Times New Roman" panose="02020603050405020304" pitchFamily="18" charset="0"/>
                <a:sym typeface="+mn-ea"/>
              </a:rPr>
              <a:t>]. </a:t>
            </a:r>
            <a:r>
              <a:rPr lang="en-US" altLang="en-US">
                <a:latin typeface="Times New Roman" panose="02020603050405020304" pitchFamily="18" charset="0"/>
                <a:cs typeface="Times New Roman" panose="02020603050405020304" pitchFamily="18" charset="0"/>
                <a:sym typeface="+mn-ea"/>
              </a:rPr>
              <a:t>Agrawal, Sarita, and Manik Lal Das. "Internet of Things - A paradigm shift of future Internet applications", In Engineering (NUiCONE), 2011 Nirma University International Conference, pp.1-7</a:t>
            </a:r>
            <a:endParaRPr lang="en-US" altLang="en-US">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524000"/>
          </a:xfrm>
        </p:spPr>
        <p:txBody>
          <a:bodyPr>
            <a:noAutofit/>
          </a:bodyPr>
          <a:lstStyle/>
          <a:p>
            <a:r>
              <a:rPr lang="en-US" sz="11500">
                <a:solidFill>
                  <a:srgbClr val="FF000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Thank You</a:t>
            </a:r>
            <a:endParaRPr lang="en-US" sz="11500">
              <a:solidFill>
                <a:srgbClr val="FF000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5573"/>
            <a:ext cx="8229600" cy="4525963"/>
          </a:xfrm>
        </p:spPr>
        <p:txBody>
          <a:bodyPr>
            <a:noAutofit/>
          </a:bodyPr>
          <a:lstStyle/>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These days, heart attacks-which can occur when the heart's blood flow is interrupted-are killing a lot of people.</a:t>
            </a:r>
            <a:endParaRPr lang="en-US" altLang="en-US" sz="2400">
              <a:latin typeface="Times New Roman" panose="02020603050405020304" pitchFamily="18" charset="0"/>
              <a:cs typeface="Times New Roman" panose="02020603050405020304" pitchFamily="18" charset="0"/>
              <a:sym typeface="+mn-ea"/>
            </a:endParaRPr>
          </a:p>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This Internet-of-Things (IoT)-based innovation utilises heart rate monitoring to spot heart attacks. </a:t>
            </a:r>
            <a:endParaRPr lang="en-US" altLang="en-US" sz="2400">
              <a:latin typeface="Times New Roman" panose="02020603050405020304" pitchFamily="18" charset="0"/>
              <a:cs typeface="Times New Roman" panose="02020603050405020304" pitchFamily="18" charset="0"/>
            </a:endParaRPr>
          </a:p>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This technology is highly effective in detecting heart attacks because it uses internet of things-based heart rate monitoring.</a:t>
            </a:r>
            <a:endParaRPr lang="en-US" altLang="en-US" sz="2400">
              <a:latin typeface="Times New Roman" panose="02020603050405020304" pitchFamily="18" charset="0"/>
              <a:cs typeface="Times New Roman" panose="02020603050405020304" pitchFamily="18" charset="0"/>
            </a:endParaRPr>
          </a:p>
          <a:p>
            <a:pPr lvl="1" algn="just">
              <a:lnSpc>
                <a:spcPct val="120000"/>
              </a:lnSpc>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An Arduino board, a pulse sensor, and a Wi-Fi module are all used in our method. When the gadget is setup, the pulse sensor will start measuring heart rates.</a:t>
            </a:r>
            <a:endParaRPr lang="en-US" altLang="en-US" sz="2400">
              <a:latin typeface="Times New Roman" panose="02020603050405020304" pitchFamily="18" charset="0"/>
              <a:cs typeface="Times New Roman" panose="02020603050405020304" pitchFamily="18" charset="0"/>
            </a:endParaRPr>
          </a:p>
          <a:p>
            <a:pPr marL="0" lvl="1" indent="0" algn="just">
              <a:lnSpc>
                <a:spcPct val="120000"/>
              </a:lnSpc>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1726179"/>
            <a:ext cx="8229600" cy="4525963"/>
          </a:xfrm>
        </p:spPr>
        <p:txBody>
          <a:bodyPr>
            <a:noAutofit/>
          </a:bodyPr>
          <a:lstStyle/>
          <a:p>
            <a:pPr lvl="1"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The Internet of Things (IoT) is revolutionizing healthcare by enabling real-time heart monitoring and early heart attack detection.</a:t>
            </a:r>
            <a:endParaRPr lang="en-US" altLang="en-US" sz="2400"/>
          </a:p>
          <a:p>
            <a:pPr lvl="1"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IoT-based Heart Attack Detection &amp; Heart Rate Monitoring systems use wearable sensors, cloud computing, and AI algorithms to continuously track heart activity, detect abnormalities, and send alerts to patients, and emergency services.</a:t>
            </a:r>
            <a:endParaRPr lang="en-US" altLang="en-US" sz="2400">
              <a:latin typeface="Times New Roman" panose="02020603050405020304" pitchFamily="18" charset="0"/>
              <a:cs typeface="Times New Roman" panose="02020603050405020304" pitchFamily="18" charset="0"/>
            </a:endParaRPr>
          </a:p>
          <a:p>
            <a:pPr lvl="1" indent="-342900" algn="just">
              <a:lnSpc>
                <a:spcPct val="150000"/>
              </a:lnSpc>
              <a:spcBef>
                <a:spcPct val="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sym typeface="+mn-ea"/>
              </a:rPr>
              <a:t>These systems help in early diagnosis of heart diseases, reducing fatalities by providing timely medical intervention.</a:t>
            </a:r>
            <a:endParaRPr lang="en-US" altLang="en-US" sz="240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custDataLst>
              <p:tags r:id="rId1"/>
            </p:custDataLst>
          </p:nvPr>
        </p:nvGraphicFramePr>
        <p:xfrm>
          <a:off x="252730" y="1073785"/>
          <a:ext cx="8641715" cy="5360035"/>
        </p:xfrm>
        <a:graphic>
          <a:graphicData uri="http://schemas.openxmlformats.org/drawingml/2006/table">
            <a:tbl>
              <a:tblPr firstRow="1" firstCol="1" lastRow="1" lastCol="1" bandRow="1" bandCol="1"/>
              <a:tblGrid>
                <a:gridCol w="1139825"/>
                <a:gridCol w="4759960"/>
                <a:gridCol w="2741930"/>
              </a:tblGrid>
              <a:tr h="433070">
                <a:tc>
                  <a:txBody>
                    <a:bodyPr/>
                    <a:lstStyle/>
                    <a:p>
                      <a:r>
                        <a:rPr lang="en-US" b="1" dirty="0" smtClean="0">
                          <a:solidFill>
                            <a:schemeClr val="bg1"/>
                          </a:solidFill>
                          <a:latin typeface="Times New Roman" panose="02020603050405020304" pitchFamily="18" charset="0"/>
                          <a:cs typeface="Times New Roman" panose="02020603050405020304" pitchFamily="18" charset="0"/>
                        </a:rPr>
                        <a:t>S.NO</a:t>
                      </a:r>
                      <a:endParaRPr lang="en-US" b="1"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c>
                  <a:txBody>
                    <a:bodyPr/>
                    <a:lstStyle/>
                    <a:p>
                      <a:r>
                        <a:rPr lang="en-US" b="1" dirty="0" smtClean="0">
                          <a:solidFill>
                            <a:schemeClr val="bg1"/>
                          </a:solidFill>
                          <a:latin typeface="Times New Roman" panose="02020603050405020304" pitchFamily="18" charset="0"/>
                          <a:cs typeface="Times New Roman" panose="02020603050405020304" pitchFamily="18" charset="0"/>
                        </a:rPr>
                        <a:t>PAPER TITLE WITH AUTHOR NAME</a:t>
                      </a:r>
                      <a:endParaRPr lang="en-US" b="1"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c>
                  <a:txBody>
                    <a:bodyPr/>
                    <a:lstStyle/>
                    <a:p>
                      <a:r>
                        <a:rPr lang="en-US" b="1" dirty="0" smtClean="0">
                          <a:solidFill>
                            <a:schemeClr val="bg1"/>
                          </a:solidFill>
                          <a:latin typeface="Times New Roman" panose="02020603050405020304" pitchFamily="18" charset="0"/>
                          <a:cs typeface="Times New Roman" panose="02020603050405020304" pitchFamily="18" charset="0"/>
                        </a:rPr>
                        <a:t>UNDERSTANDING</a:t>
                      </a:r>
                      <a:r>
                        <a:rPr lang="en-US" b="1" baseline="0" dirty="0" smtClean="0">
                          <a:solidFill>
                            <a:schemeClr val="bg1"/>
                          </a:solidFill>
                          <a:latin typeface="Times New Roman" panose="02020603050405020304" pitchFamily="18" charset="0"/>
                          <a:cs typeface="Times New Roman" panose="02020603050405020304" pitchFamily="18" charset="0"/>
                        </a:rPr>
                        <a:t> FROM THE PAPER</a:t>
                      </a:r>
                      <a:endParaRPr lang="en-US" b="1" baseline="0"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r>
              <a:tr h="1704340">
                <a:tc>
                  <a:txBody>
                    <a:bodyPr/>
                    <a:lstStyle/>
                    <a:p>
                      <a:pPr algn="just"/>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Mr.Angurajsiva J, Elakkiya V, Kowsalya A, Ramya S, Divya S, "Wearable Device for Child Safety using Arduino Uno and Tracking System".</a:t>
                      </a:r>
                      <a:endParaRPr lang="en-US" sz="160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dirty="0">
                          <a:latin typeface="Times New Roman" panose="02020603050405020304" pitchFamily="18" charset="0"/>
                          <a:cs typeface="Times New Roman" panose="02020603050405020304" pitchFamily="18" charset="0"/>
                        </a:rPr>
                        <a:t>The paper on IoT-based Heart Attack Detection &amp; Heart Rate Monitoring highlights the use of wearable sensors, wireless connectivity, monitor heart.</a:t>
                      </a:r>
                      <a:endParaRPr lang="en-US" alt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r>
              <a:tr h="1704975">
                <a:tc>
                  <a:txBody>
                    <a:bodyPr/>
                    <a:lstStyle/>
                    <a:p>
                      <a:pPr algn="just"/>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Agrawal, Sarita, and Manik Lal Das. "Internet of Things - A paradigm shift of future Internet applications".</a:t>
                      </a:r>
                      <a:endParaRPr lang="en-GB" sz="160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algn="just"/>
                      <a:r>
                        <a:rPr lang="en-US" altLang="en-US" sz="1600" dirty="0">
                          <a:latin typeface="Times New Roman" panose="02020603050405020304" pitchFamily="18" charset="0"/>
                          <a:cs typeface="Times New Roman" panose="02020603050405020304" pitchFamily="18" charset="0"/>
                        </a:rPr>
                        <a:t>The system collects real-time ECG, heart rate, and SpO2 data, processes it through microcontrollers and cloud computing.</a:t>
                      </a:r>
                      <a:endParaRPr lang="en-US" alt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r>
              <a:tr h="1310640">
                <a:tc>
                  <a:txBody>
                    <a:bodyPr/>
                    <a:lstStyle/>
                    <a:p>
                      <a:pPr algn="just"/>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S.M.Seeni Mohamed Aliar Marriakkayar, R.Tamilselvi, M.Parisa Beham, M.Bharkavi Sandhiya, A.Sabah Afroze, "Design of IoT Based Robotic Arm for Health Care".</a:t>
                      </a:r>
                      <a:endParaRPr lang="en-US" sz="160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dirty="0">
                          <a:latin typeface="Times New Roman" panose="02020603050405020304" pitchFamily="18" charset="0"/>
                          <a:cs typeface="Times New Roman" panose="02020603050405020304" pitchFamily="18" charset="0"/>
                        </a:rPr>
                        <a:t>When a heart attack risk is detected, the system sends instant alerts to the patient, caregivers, and emergency responders.</a:t>
                      </a:r>
                      <a:endParaRPr lang="en-US" alt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SURVEY </a:t>
            </a:r>
            <a:endParaRPr lang="en-US" sz="320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13" name="Content Placeholder 12"/>
          <p:cNvGraphicFramePr>
            <a:graphicFrameLocks noGrp="1"/>
          </p:cNvGraphicFramePr>
          <p:nvPr>
            <p:ph idx="1"/>
            <p:custDataLst>
              <p:tags r:id="rId1"/>
            </p:custDataLst>
          </p:nvPr>
        </p:nvGraphicFramePr>
        <p:xfrm>
          <a:off x="193675" y="1143000"/>
          <a:ext cx="8756650" cy="5010785"/>
        </p:xfrm>
        <a:graphic>
          <a:graphicData uri="http://schemas.openxmlformats.org/drawingml/2006/table">
            <a:tbl>
              <a:tblPr firstRow="1" firstCol="1" lastRow="1" lastCol="1" bandRow="1" bandCol="1"/>
              <a:tblGrid>
                <a:gridCol w="904240"/>
                <a:gridCol w="4711700"/>
                <a:gridCol w="3140710"/>
              </a:tblGrid>
              <a:tr h="683895">
                <a:tc>
                  <a:txBody>
                    <a:bodyPr/>
                    <a:lstStyle/>
                    <a:p>
                      <a:r>
                        <a:rPr lang="en-US" b="1" dirty="0" smtClean="0">
                          <a:solidFill>
                            <a:schemeClr val="bg1"/>
                          </a:solidFill>
                          <a:latin typeface="Times New Roman" panose="02020603050405020304" pitchFamily="18" charset="0"/>
                          <a:cs typeface="Times New Roman" panose="02020603050405020304" pitchFamily="18" charset="0"/>
                        </a:rPr>
                        <a:t>S.NO</a:t>
                      </a:r>
                      <a:endParaRPr lang="en-US" b="1"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c>
                  <a:txBody>
                    <a:bodyPr/>
                    <a:lstStyle/>
                    <a:p>
                      <a:r>
                        <a:rPr lang="en-US" b="1" dirty="0" smtClean="0">
                          <a:solidFill>
                            <a:schemeClr val="bg1"/>
                          </a:solidFill>
                          <a:latin typeface="Times New Roman" panose="02020603050405020304" pitchFamily="18" charset="0"/>
                          <a:cs typeface="Times New Roman" panose="02020603050405020304" pitchFamily="18" charset="0"/>
                        </a:rPr>
                        <a:t>PAPER TITLE WITH AUTHOR NAME</a:t>
                      </a:r>
                      <a:endParaRPr lang="en-US" b="1"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c>
                  <a:txBody>
                    <a:bodyPr/>
                    <a:lstStyle/>
                    <a:p>
                      <a:r>
                        <a:rPr lang="en-US" b="1" dirty="0" smtClean="0">
                          <a:solidFill>
                            <a:schemeClr val="bg1"/>
                          </a:solidFill>
                          <a:latin typeface="Times New Roman" panose="02020603050405020304" pitchFamily="18" charset="0"/>
                          <a:cs typeface="Times New Roman" panose="02020603050405020304" pitchFamily="18" charset="0"/>
                        </a:rPr>
                        <a:t>UNDERSTANDING</a:t>
                      </a:r>
                      <a:r>
                        <a:rPr lang="en-US" b="1" baseline="0" dirty="0" smtClean="0">
                          <a:solidFill>
                            <a:schemeClr val="bg1"/>
                          </a:solidFill>
                          <a:latin typeface="Times New Roman" panose="02020603050405020304" pitchFamily="18" charset="0"/>
                          <a:cs typeface="Times New Roman" panose="02020603050405020304" pitchFamily="18" charset="0"/>
                        </a:rPr>
                        <a:t> FROM THE PAPER</a:t>
                      </a:r>
                      <a:endParaRPr lang="en-US" b="1" baseline="0" dirty="0" smtClean="0">
                        <a:solidFill>
                          <a:schemeClr val="bg1"/>
                        </a:solidFill>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4F81BB"/>
                    </a:solidFill>
                  </a:tcPr>
                </a:tc>
              </a:tr>
              <a:tr h="1293495">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a:t>
                      </a:r>
                      <a:endParaRPr lang="en-GB" sz="1600" b="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dirty="0">
                          <a:latin typeface="Times New Roman" panose="02020603050405020304" pitchFamily="18" charset="0"/>
                          <a:cs typeface="Times New Roman" panose="02020603050405020304" pitchFamily="18" charset="0"/>
                        </a:rPr>
                        <a:t>The paper emphasizes accuracy, reliability, and data security as key challenges and explores solutions.</a:t>
                      </a:r>
                      <a:endParaRPr lang="en-US" alt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0D6E8"/>
                    </a:solidFill>
                  </a:tcPr>
                </a:tc>
              </a:tr>
              <a:tr h="1139825">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Sundari.B, “Estimation of Hearing Loss using Interactive Pure Tone Audiometric Test with Embedded System Interface”.</a:t>
                      </a:r>
                      <a:endParaRPr lang="en-GB" sz="160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algn="just"/>
                      <a:r>
                        <a:rPr lang="en-US" altLang="en-US" sz="1600" dirty="0">
                          <a:latin typeface="Times New Roman" panose="02020603050405020304" pitchFamily="18" charset="0"/>
                          <a:cs typeface="Times New Roman" panose="02020603050405020304" pitchFamily="18" charset="0"/>
                        </a:rPr>
                        <a:t>When a heart attack risk is detected, the system sends instant alerts to the patient, caregivers, and emergency responders.</a:t>
                      </a:r>
                      <a:endParaRPr lang="en-US" alt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r>
              <a:tr h="1893570">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a:latin typeface="Times New Roman" panose="02020603050405020304" pitchFamily="18" charset="0"/>
                          <a:cs typeface="Times New Roman" panose="02020603050405020304" pitchFamily="18" charset="0"/>
                          <a:sym typeface="+mn-ea"/>
                        </a:rPr>
                        <a:t>S.M.Seeni Mohamed Aliar Marriakkayar, "Design of IoT Based Robotic Arm for Health Care".</a:t>
                      </a:r>
                      <a:endParaRPr lang="en-US" altLang="en-US" sz="160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algn="just"/>
                      <a:r>
                        <a:rPr lang="en-US" altLang="en-US" sz="1600" dirty="0">
                          <a:latin typeface="Times New Roman" panose="02020603050405020304" pitchFamily="18" charset="0"/>
                          <a:cs typeface="Times New Roman" panose="02020603050405020304" pitchFamily="18" charset="0"/>
                          <a:sym typeface="+mn-ea"/>
                        </a:rPr>
                        <a:t>AI-based predictive analysis, edge computing, and encryption protocols to enhance system efficiency.</a:t>
                      </a:r>
                      <a:endParaRPr lang="en-IN" sz="16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SURVEY </a:t>
            </a:r>
            <a:endParaRPr lang="en-US" sz="3200"/>
          </a:p>
        </p:txBody>
      </p:sp>
      <p:graphicFrame>
        <p:nvGraphicFramePr>
          <p:cNvPr id="7" name="Content Placeholder 6"/>
          <p:cNvGraphicFramePr>
            <a:graphicFrameLocks noGrp="1"/>
          </p:cNvGraphicFramePr>
          <p:nvPr>
            <p:ph idx="1"/>
          </p:nvPr>
        </p:nvGraphicFramePr>
        <p:xfrm>
          <a:off x="457200" y="1600200"/>
          <a:ext cx="8229600" cy="4462145"/>
        </p:xfrm>
        <a:graphic>
          <a:graphicData uri="http://schemas.openxmlformats.org/drawingml/2006/table">
            <a:tbl>
              <a:tblPr firstRow="1" bandRow="1">
                <a:tableStyleId>{5C22544A-7EE6-4342-B048-85BDC9FD1C3A}</a:tableStyleId>
              </a:tblPr>
              <a:tblGrid>
                <a:gridCol w="719455"/>
                <a:gridCol w="3963035"/>
                <a:gridCol w="3547110"/>
              </a:tblGrid>
              <a:tr h="881380">
                <a:tc>
                  <a:txBody>
                    <a:bodyPr/>
                    <a:p>
                      <a:pPr algn="just"/>
                      <a:r>
                        <a:rPr lang="en-US" sz="1800" dirty="0" smtClean="0">
                          <a:latin typeface="Times New Roman" panose="02020603050405020304" pitchFamily="18" charset="0"/>
                          <a:cs typeface="Times New Roman" panose="02020603050405020304" pitchFamily="18" charset="0"/>
                        </a:rPr>
                        <a:t>S.NO</a:t>
                      </a:r>
                      <a:endParaRPr lang="en-US" sz="1800" dirty="0">
                        <a:latin typeface="Times New Roman" panose="02020603050405020304" pitchFamily="18" charset="0"/>
                        <a:cs typeface="Times New Roman" panose="02020603050405020304" pitchFamily="18" charset="0"/>
                      </a:endParaRPr>
                    </a:p>
                  </a:txBody>
                  <a:tcPr/>
                </a:tc>
                <a:tc>
                  <a:txBody>
                    <a:bodyPr/>
                    <a:p>
                      <a:pPr algn="just"/>
                      <a:r>
                        <a:rPr lang="en-US" sz="1800" dirty="0" smtClean="0">
                          <a:latin typeface="Times New Roman" panose="02020603050405020304" pitchFamily="18" charset="0"/>
                          <a:cs typeface="Times New Roman" panose="02020603050405020304" pitchFamily="18" charset="0"/>
                        </a:rPr>
                        <a:t>PAPER TITLE WITH AUTHOR NAME</a:t>
                      </a:r>
                      <a:endParaRPr lang="en-US" sz="1800" dirty="0">
                        <a:latin typeface="Times New Roman" panose="02020603050405020304" pitchFamily="18" charset="0"/>
                        <a:cs typeface="Times New Roman" panose="02020603050405020304" pitchFamily="18" charset="0"/>
                      </a:endParaRPr>
                    </a:p>
                  </a:txBody>
                  <a:tcPr/>
                </a:tc>
                <a:tc>
                  <a:txBody>
                    <a:bodyPr/>
                    <a:p>
                      <a:pPr algn="just"/>
                      <a:r>
                        <a:rPr lang="en-US" sz="1800" dirty="0" smtClean="0">
                          <a:latin typeface="Times New Roman" panose="02020603050405020304" pitchFamily="18" charset="0"/>
                          <a:cs typeface="Times New Roman" panose="02020603050405020304" pitchFamily="18" charset="0"/>
                        </a:rPr>
                        <a:t>UNDERSTANDING</a:t>
                      </a:r>
                      <a:r>
                        <a:rPr lang="en-US" sz="1800" baseline="0" dirty="0" smtClean="0">
                          <a:latin typeface="Times New Roman" panose="02020603050405020304" pitchFamily="18" charset="0"/>
                          <a:cs typeface="Times New Roman" panose="02020603050405020304" pitchFamily="18" charset="0"/>
                        </a:rPr>
                        <a:t> FROM THE PAPER</a:t>
                      </a:r>
                      <a:endParaRPr lang="en-US" sz="1800" dirty="0">
                        <a:latin typeface="Times New Roman" panose="02020603050405020304" pitchFamily="18" charset="0"/>
                        <a:cs typeface="Times New Roman" panose="02020603050405020304" pitchFamily="18" charset="0"/>
                      </a:endParaRPr>
                    </a:p>
                  </a:txBody>
                  <a:tcPr/>
                </a:tc>
              </a:tr>
              <a:tr h="1203325">
                <a:tc>
                  <a:txBody>
                    <a:bodyPr/>
                    <a:p>
                      <a:pPr algn="just"/>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a:t>
                      </a:r>
                      <a:endParaRPr lang="en-GB" sz="1600" b="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rPr>
                        <a:t>The system continuously tracks heart rate, ECG, blood pressure, and oxygen levels (SpO2) using wearable IoT sensors.</a:t>
                      </a:r>
                      <a:endParaRPr lang="en-US" altLang="en-US" sz="1600" dirty="0">
                        <a:latin typeface="Times New Roman" panose="02020603050405020304" pitchFamily="18" charset="0"/>
                        <a:cs typeface="Times New Roman" panose="02020603050405020304" pitchFamily="18" charset="0"/>
                      </a:endParaRPr>
                    </a:p>
                    <a:p>
                      <a:pPr algn="just"/>
                      <a:endParaRPr lang="en-US" altLang="en-US" sz="1600" dirty="0">
                        <a:latin typeface="Times New Roman" panose="02020603050405020304" pitchFamily="18" charset="0"/>
                        <a:cs typeface="Times New Roman" panose="02020603050405020304" pitchFamily="18" charset="0"/>
                      </a:endParaRPr>
                    </a:p>
                  </a:txBody>
                  <a:tcPr/>
                </a:tc>
              </a:tr>
              <a:tr h="1056640">
                <a:tc>
                  <a:txBody>
                    <a:bodyPr/>
                    <a:p>
                      <a:pPr algn="just"/>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a:latin typeface="Times New Roman" panose="02020603050405020304" pitchFamily="18" charset="0"/>
                          <a:cs typeface="Times New Roman" panose="02020603050405020304" pitchFamily="18" charset="0"/>
                          <a:sym typeface="+mn-ea"/>
                        </a:rPr>
                        <a:t>Thavamani.P, Ramesh.K, Sundari.B, “Simulation and Modeling of 6-DOF Robot Manipulator Using Matlab Software”.</a:t>
                      </a:r>
                      <a:endParaRPr lang="en-GB" sz="160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sym typeface="+mn-ea"/>
                        </a:rPr>
                        <a:t>Data is processed locally on a microcontroller (Arduino, ESP32, or Raspberry Pi) and sent to a cloud server for further analysis.</a:t>
                      </a:r>
                      <a:endParaRPr lang="en-IN" sz="1600" dirty="0">
                        <a:latin typeface="Times New Roman" panose="02020603050405020304" pitchFamily="18" charset="0"/>
                        <a:cs typeface="Times New Roman" panose="02020603050405020304" pitchFamily="18" charset="0"/>
                      </a:endParaRPr>
                    </a:p>
                  </a:txBody>
                  <a:tcPr/>
                </a:tc>
              </a:tr>
              <a:tr h="1203325">
                <a:tc>
                  <a:txBody>
                    <a:bodyPr/>
                    <a:p>
                      <a:pPr algn="just"/>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a:latin typeface="Times New Roman" panose="02020603050405020304" pitchFamily="18" charset="0"/>
                          <a:cs typeface="Times New Roman" panose="02020603050405020304" pitchFamily="18" charset="0"/>
                          <a:sym typeface="+mn-ea"/>
                        </a:rPr>
                        <a:t>R.Tamilselvi, M.Parisa Beham, , "Design of IoT Based Robotic Arm for Health Care".</a:t>
                      </a:r>
                      <a:endParaRPr lang="en-US" sz="160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rPr>
                        <a:t>AI and machine learning algorithms analyze heart rate patterns to predict abnormalities like arrhythmia, tachycardia, and bradycardia.</a:t>
                      </a:r>
                      <a:endParaRPr lang="en-US" alt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LITERATURE SURVEY </a:t>
            </a:r>
            <a:endParaRPr lang="en-US" sz="3200"/>
          </a:p>
        </p:txBody>
      </p:sp>
      <p:graphicFrame>
        <p:nvGraphicFramePr>
          <p:cNvPr id="7" name="Content Placeholder 6"/>
          <p:cNvGraphicFramePr>
            <a:graphicFrameLocks noGrp="1"/>
          </p:cNvGraphicFramePr>
          <p:nvPr>
            <p:ph idx="1"/>
          </p:nvPr>
        </p:nvGraphicFramePr>
        <p:xfrm>
          <a:off x="457200" y="1600200"/>
          <a:ext cx="8229600" cy="4454525"/>
        </p:xfrm>
        <a:graphic>
          <a:graphicData uri="http://schemas.openxmlformats.org/drawingml/2006/table">
            <a:tbl>
              <a:tblPr firstRow="1" bandRow="1">
                <a:tableStyleId>{5C22544A-7EE6-4342-B048-85BDC9FD1C3A}</a:tableStyleId>
              </a:tblPr>
              <a:tblGrid>
                <a:gridCol w="772160"/>
                <a:gridCol w="3910330"/>
                <a:gridCol w="3547110"/>
              </a:tblGrid>
              <a:tr h="830580">
                <a:tc>
                  <a:txBody>
                    <a:bodyPr/>
                    <a:p>
                      <a:r>
                        <a:rPr lang="en-US" dirty="0" smtClean="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p>
                      <a:r>
                        <a:rPr lang="en-US" dirty="0" smtClean="0">
                          <a:latin typeface="Times New Roman" panose="02020603050405020304" pitchFamily="18" charset="0"/>
                          <a:cs typeface="Times New Roman" panose="02020603050405020304" pitchFamily="18" charset="0"/>
                        </a:rPr>
                        <a:t>PAPER TITLE WITH AUTHOR NAME</a:t>
                      </a:r>
                      <a:endParaRPr lang="en-US" dirty="0">
                        <a:latin typeface="Times New Roman" panose="02020603050405020304" pitchFamily="18" charset="0"/>
                        <a:cs typeface="Times New Roman" panose="02020603050405020304" pitchFamily="18" charset="0"/>
                      </a:endParaRPr>
                    </a:p>
                  </a:txBody>
                  <a:tcPr/>
                </a:tc>
                <a:tc>
                  <a:txBody>
                    <a:bodyPr/>
                    <a:p>
                      <a:r>
                        <a:rPr lang="en-US" dirty="0" smtClean="0">
                          <a:latin typeface="Times New Roman" panose="02020603050405020304" pitchFamily="18" charset="0"/>
                          <a:cs typeface="Times New Roman" panose="02020603050405020304" pitchFamily="18" charset="0"/>
                        </a:rPr>
                        <a:t>UNDERSTANDING</a:t>
                      </a:r>
                      <a:r>
                        <a:rPr lang="en-US" baseline="0" dirty="0" smtClean="0">
                          <a:latin typeface="Times New Roman" panose="02020603050405020304" pitchFamily="18" charset="0"/>
                          <a:cs typeface="Times New Roman" panose="02020603050405020304" pitchFamily="18" charset="0"/>
                        </a:rPr>
                        <a:t> FROM THE PAPER</a:t>
                      </a:r>
                      <a:endParaRPr lang="en-US" dirty="0">
                        <a:latin typeface="Times New Roman" panose="02020603050405020304" pitchFamily="18" charset="0"/>
                        <a:cs typeface="Times New Roman" panose="02020603050405020304" pitchFamily="18" charset="0"/>
                      </a:endParaRPr>
                    </a:p>
                  </a:txBody>
                  <a:tcPr/>
                </a:tc>
              </a:tr>
              <a:tr h="1218565">
                <a:tc>
                  <a:txBody>
                    <a:bodyPr/>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sym typeface="+mn-ea"/>
                        </a:rPr>
                        <a:t>.</a:t>
                      </a:r>
                      <a:r>
                        <a:rPr lang="en-US" altLang="en-US" sz="1600">
                          <a:latin typeface="Times New Roman" panose="02020603050405020304" pitchFamily="18" charset="0"/>
                          <a:cs typeface="Times New Roman" panose="02020603050405020304" pitchFamily="18" charset="0"/>
                          <a:sym typeface="+mn-ea"/>
                        </a:rPr>
                        <a:t>Shivam Patel and Yogesh Chouhan, “Heart Attack detection and Medical Attention using Motion Sensing Device kinect”.</a:t>
                      </a:r>
                      <a:endParaRPr lang="en-US" sz="160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rPr>
                        <a:t>When a heart attack risk is detected, the system sends instant alerts to the patient, caregivers, and emergency responders.</a:t>
                      </a:r>
                      <a:endParaRPr lang="en-US" altLang="en-US" sz="1600" dirty="0">
                        <a:latin typeface="Times New Roman" panose="02020603050405020304" pitchFamily="18" charset="0"/>
                        <a:cs typeface="Times New Roman" panose="02020603050405020304" pitchFamily="18" charset="0"/>
                      </a:endParaRPr>
                    </a:p>
                  </a:txBody>
                  <a:tcPr/>
                </a:tc>
              </a:tr>
              <a:tr h="1094740">
                <a:tc>
                  <a:txBody>
                    <a:bodyPr/>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a:latin typeface="Times New Roman" panose="02020603050405020304" pitchFamily="18" charset="0"/>
                          <a:cs typeface="Times New Roman" panose="02020603050405020304" pitchFamily="18" charset="0"/>
                          <a:sym typeface="+mn-ea"/>
                        </a:rPr>
                        <a:t>Bandana Malik and Ajith Kumar Pathro, “Heart rate Monitoring Using Finger Tip Through Arduino and Processing Software”.</a:t>
                      </a:r>
                      <a:endParaRPr lang="en-US" sz="160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rPr>
                        <a:t>The system automatically notifies emergency contacts (family, doctors, or hospitals) in case of a critical heart event.</a:t>
                      </a:r>
                      <a:endParaRPr lang="en-US" altLang="en-US" sz="1600" dirty="0">
                        <a:latin typeface="Times New Roman" panose="02020603050405020304" pitchFamily="18" charset="0"/>
                        <a:cs typeface="Times New Roman" panose="02020603050405020304" pitchFamily="18" charset="0"/>
                      </a:endParaRPr>
                    </a:p>
                  </a:txBody>
                  <a:tcPr/>
                </a:tc>
              </a:tr>
              <a:tr h="1133475">
                <a:tc>
                  <a:txBody>
                    <a:bodyPr/>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p>
                      <a:pPr algn="just"/>
                      <a:r>
                        <a:rPr lang="en-US" altLang="en-US" sz="1600">
                          <a:latin typeface="Times New Roman" panose="02020603050405020304" pitchFamily="18" charset="0"/>
                          <a:cs typeface="Times New Roman" panose="02020603050405020304" pitchFamily="18" charset="0"/>
                          <a:sym typeface="+mn-ea"/>
                        </a:rPr>
                        <a:t>Thavamani.P, Ramesh.K, Sundari.B, “Simulation and Modeling of 6-DOF Robot Manipulator Using Matlab Software”.</a:t>
                      </a:r>
                      <a:endParaRPr lang="en-US" sz="1600" dirty="0" smtClean="0">
                        <a:latin typeface="Times New Roman" panose="02020603050405020304" pitchFamily="18" charset="0"/>
                        <a:cs typeface="Times New Roman" panose="02020603050405020304" pitchFamily="18" charset="0"/>
                      </a:endParaRPr>
                    </a:p>
                  </a:txBody>
                  <a:tcPr/>
                </a:tc>
                <a:tc>
                  <a:txBody>
                    <a:bodyPr/>
                    <a:p>
                      <a:pPr algn="just"/>
                      <a:r>
                        <a:rPr lang="en-US" altLang="en-US" sz="1600" dirty="0">
                          <a:latin typeface="Times New Roman" panose="02020603050405020304" pitchFamily="18" charset="0"/>
                          <a:cs typeface="Times New Roman" panose="02020603050405020304" pitchFamily="18" charset="0"/>
                          <a:sym typeface="+mn-ea"/>
                        </a:rPr>
                        <a:t>Data is processed locally on a microcontroller (Arduino, ESP32, or Raspberry Pi) and sent to a cloud server for further analysis.</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sz="half" idx="10"/>
          </p:nvPr>
        </p:nvSpPr>
        <p:spPr/>
        <p:txBody>
          <a:bodyPr/>
          <a:p>
            <a:r>
              <a:rPr lang="en-US"/>
              <a:t>24 March 2025</a:t>
            </a:r>
            <a:endParaRPr lang="en-US"/>
          </a:p>
        </p:txBody>
      </p:sp>
      <p:sp>
        <p:nvSpPr>
          <p:cNvPr id="5" name="Footer Placeholder 4"/>
          <p:cNvSpPr>
            <a:spLocks noGrp="1"/>
          </p:cNvSpPr>
          <p:nvPr>
            <p:ph type="ftr" sz="quarter" idx="11"/>
          </p:nvPr>
        </p:nvSpPr>
        <p:spPr/>
        <p:txBody>
          <a:bodyPr/>
          <a:p>
            <a:r>
              <a:rPr lang="en-US"/>
              <a:t>Department of IT</a:t>
            </a:r>
            <a:endParaRPr lang="en-US"/>
          </a:p>
        </p:txBody>
      </p:sp>
      <p:sp>
        <p:nvSpPr>
          <p:cNvPr id="6" name="Slide Number Placeholder 5"/>
          <p:cNvSpPr>
            <a:spLocks noGrp="1"/>
          </p:cNvSpPr>
          <p:nvPr>
            <p:ph type="sldNum" sz="quarter" idx="12"/>
          </p:nvPr>
        </p:nvSpPr>
        <p:spPr/>
        <p:txBody>
          <a:bodyPr/>
          <a:p>
            <a:fld id="{979AFCB9-CEDC-4F9A-8187-7C335593C0A1}"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endParaRPr lang="en-US" sz="32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23 April 2025</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a:solidFill>
                  <a:schemeClr val="accent2">
                    <a:lumMod val="50000"/>
                  </a:schemeClr>
                </a:solidFill>
                <a:latin typeface="Times New Roman" panose="02020603050405020304" pitchFamily="18" charset="0"/>
                <a:cs typeface="Times New Roman" panose="02020603050405020304" pitchFamily="18" charset="0"/>
              </a:rPr>
              <a:t>Department of IT</a:t>
            </a:r>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79AFCB9-CEDC-4F9A-8187-7C335593C0A1}" type="slidenum">
              <a:rPr lang="en-US" b="1">
                <a:solidFill>
                  <a:schemeClr val="accent2">
                    <a:lumMod val="50000"/>
                  </a:schemeClr>
                </a:solidFill>
                <a:latin typeface="Times New Roman" panose="02020603050405020304" pitchFamily="18" charset="0"/>
                <a:cs typeface="Times New Roman" panose="02020603050405020304" pitchFamily="18" charset="0"/>
              </a:rPr>
            </a:fld>
            <a:endParaRPr lang="en-US" b="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Content Placeholder 9" descr="pasted image 0"/>
          <p:cNvPicPr>
            <a:picLocks noChangeAspect="1"/>
          </p:cNvPicPr>
          <p:nvPr/>
        </p:nvPicPr>
        <p:blipFill>
          <a:blip r:embed="rId1"/>
          <a:stretch>
            <a:fillRect/>
          </a:stretch>
        </p:blipFill>
        <p:spPr>
          <a:xfrm>
            <a:off x="1259840" y="1701165"/>
            <a:ext cx="6868160" cy="4427220"/>
          </a:xfrm>
          <a:prstGeom prst="rect">
            <a:avLst/>
          </a:prstGeom>
        </p:spPr>
      </p:pic>
    </p:spTree>
  </p:cSld>
  <p:clrMapOvr>
    <a:masterClrMapping/>
  </p:clrMapOvr>
</p:sld>
</file>

<file path=ppt/tags/tag1.xml><?xml version="1.0" encoding="utf-8"?>
<p:tagLst xmlns:p="http://schemas.openxmlformats.org/presentationml/2006/main">
  <p:tag name="TABLE_ENDDRAG_ORIGIN_RECT" val="680*414"/>
  <p:tag name="TABLE_ENDDRAG_RECT" val="19*73*680*414"/>
</p:tagLst>
</file>

<file path=ppt/tags/tag2.xml><?xml version="1.0" encoding="utf-8"?>
<p:tagLst xmlns:p="http://schemas.openxmlformats.org/presentationml/2006/main">
  <p:tag name="TABLE_ENDDRAG_ORIGIN_RECT" val="689*394"/>
  <p:tag name="TABLE_ENDDRAG_RECT" val="15*90*689*39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10444</Words>
  <Application>WPS Slides</Application>
  <PresentationFormat>On-screen Show (4:3)</PresentationFormat>
  <Paragraphs>423</Paragraphs>
  <Slides>23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Times New Roman</vt:lpstr>
      <vt:lpstr>Times New Roman</vt:lpstr>
      <vt:lpstr>Microsoft Sans Serif</vt:lpstr>
      <vt:lpstr>Yu Mincho</vt:lpstr>
      <vt:lpstr>Calibri</vt:lpstr>
      <vt:lpstr>Microsoft YaHei</vt:lpstr>
      <vt:lpstr>Arial Unicode MS</vt:lpstr>
      <vt:lpstr>Yu Gothic UI Semilight</vt:lpstr>
      <vt:lpstr>Office Theme</vt:lpstr>
      <vt:lpstr>HINDUSTHAN INSTITUTE OF TECHNOLOGY COIMBATORE – 641032  DEPARTMENT OF INFORMATION TECHNOLOGY </vt:lpstr>
      <vt:lpstr>OBJECTIVE</vt:lpstr>
      <vt:lpstr>ABSTRACT</vt:lpstr>
      <vt:lpstr>INTRODUCTION</vt:lpstr>
      <vt:lpstr>LITERATURE SURVEY </vt:lpstr>
      <vt:lpstr>LITERATURE SURVEY </vt:lpstr>
      <vt:lpstr>LITERATURE SURVEY </vt:lpstr>
      <vt:lpstr>LITERATURE SURVEY </vt:lpstr>
      <vt:lpstr>BLOCK DIAGRAM</vt:lpstr>
      <vt:lpstr>EXISTING SYSTEM</vt:lpstr>
      <vt:lpstr>DISADVANTAGE</vt:lpstr>
      <vt:lpstr>PROPOSED SYSTEM </vt:lpstr>
      <vt:lpstr>ADVANTAGE</vt:lpstr>
      <vt:lpstr>TOOLS USED</vt:lpstr>
      <vt:lpstr>SOFTWARE USED</vt:lpstr>
      <vt:lpstr>METHODOLOGY</vt:lpstr>
      <vt:lpstr>ALGORITHM AND TECHNIQUES USED</vt:lpstr>
      <vt:lpstr>IMPLEMENTATION</vt:lpstr>
      <vt:lpstr>REFERENCES</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HINDUSTHAN INSTITUTE OF TECHNOLOGY COIMBATORE – 641032  DEPARTMENT OF INFORMATION TECHNOLOGY</dc:title>
  <dc:creator>CMD</dc:creator>
  <cp:lastModifiedBy>Venkey Joe</cp:lastModifiedBy>
  <cp:revision>8</cp:revision>
  <dcterms:created xsi:type="dcterms:W3CDTF">2024-01-19T11:35:00Z</dcterms:created>
  <dcterms:modified xsi:type="dcterms:W3CDTF">2025-04-21T19:48:19Z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EEB2E94822CD46D2B74D3FF146839A50_13</vt:lpwstr>
  </property>
  <property fmtid="{D5CDD505-2E9C-101B-9397-08002B2CF9AE}" pid="3" name="KSOProductBuildVer">
    <vt:lpwstr>1033-12.2.0.20795</vt:lpwstr>
  </property>
</Properties>
</file>