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3"/>
  </p:notesMasterIdLst>
  <p:sldIdLst>
    <p:sldId id="256" r:id="rId2"/>
    <p:sldId id="280" r:id="rId3"/>
    <p:sldId id="468" r:id="rId4"/>
    <p:sldId id="278" r:id="rId5"/>
    <p:sldId id="328" r:id="rId6"/>
    <p:sldId id="469" r:id="rId7"/>
    <p:sldId id="470" r:id="rId8"/>
    <p:sldId id="472" r:id="rId9"/>
    <p:sldId id="474" r:id="rId10"/>
    <p:sldId id="475" r:id="rId11"/>
    <p:sldId id="476" r:id="rId12"/>
    <p:sldId id="281" r:id="rId13"/>
    <p:sldId id="477" r:id="rId14"/>
    <p:sldId id="478" r:id="rId15"/>
    <p:sldId id="479" r:id="rId16"/>
    <p:sldId id="480" r:id="rId17"/>
    <p:sldId id="547" r:id="rId18"/>
    <p:sldId id="513" r:id="rId19"/>
    <p:sldId id="481" r:id="rId20"/>
    <p:sldId id="482" r:id="rId21"/>
    <p:sldId id="514" r:id="rId22"/>
    <p:sldId id="483" r:id="rId23"/>
    <p:sldId id="484" r:id="rId24"/>
    <p:sldId id="485" r:id="rId25"/>
    <p:sldId id="486" r:id="rId26"/>
    <p:sldId id="515" r:id="rId27"/>
    <p:sldId id="521" r:id="rId28"/>
    <p:sldId id="487" r:id="rId29"/>
    <p:sldId id="490" r:id="rId30"/>
    <p:sldId id="491" r:id="rId31"/>
    <p:sldId id="493" r:id="rId32"/>
    <p:sldId id="492" r:id="rId33"/>
    <p:sldId id="495" r:id="rId34"/>
    <p:sldId id="496" r:id="rId35"/>
    <p:sldId id="497" r:id="rId36"/>
    <p:sldId id="498" r:id="rId37"/>
    <p:sldId id="499" r:id="rId38"/>
    <p:sldId id="501" r:id="rId39"/>
    <p:sldId id="500" r:id="rId40"/>
    <p:sldId id="488" r:id="rId41"/>
    <p:sldId id="502" r:id="rId42"/>
    <p:sldId id="503" r:id="rId43"/>
    <p:sldId id="504" r:id="rId44"/>
    <p:sldId id="505" r:id="rId45"/>
    <p:sldId id="506" r:id="rId46"/>
    <p:sldId id="507" r:id="rId47"/>
    <p:sldId id="508" r:id="rId48"/>
    <p:sldId id="517" r:id="rId49"/>
    <p:sldId id="539" r:id="rId50"/>
    <p:sldId id="516" r:id="rId51"/>
    <p:sldId id="510" r:id="rId52"/>
    <p:sldId id="509" r:id="rId53"/>
    <p:sldId id="511" r:id="rId54"/>
    <p:sldId id="512" r:id="rId55"/>
    <p:sldId id="519" r:id="rId56"/>
    <p:sldId id="520" r:id="rId57"/>
    <p:sldId id="518" r:id="rId58"/>
    <p:sldId id="546" r:id="rId59"/>
    <p:sldId id="548" r:id="rId60"/>
    <p:sldId id="550" r:id="rId61"/>
    <p:sldId id="551" r:id="rId62"/>
    <p:sldId id="549" r:id="rId63"/>
    <p:sldId id="552" r:id="rId64"/>
    <p:sldId id="553" r:id="rId65"/>
    <p:sldId id="554" r:id="rId66"/>
    <p:sldId id="522" r:id="rId67"/>
    <p:sldId id="523" r:id="rId68"/>
    <p:sldId id="525" r:id="rId69"/>
    <p:sldId id="531" r:id="rId70"/>
    <p:sldId id="527" r:id="rId71"/>
    <p:sldId id="529" r:id="rId72"/>
    <p:sldId id="532" r:id="rId73"/>
    <p:sldId id="533" r:id="rId74"/>
    <p:sldId id="534" r:id="rId75"/>
    <p:sldId id="535" r:id="rId76"/>
    <p:sldId id="536" r:id="rId77"/>
    <p:sldId id="540" r:id="rId78"/>
    <p:sldId id="541" r:id="rId79"/>
    <p:sldId id="542" r:id="rId80"/>
    <p:sldId id="543" r:id="rId81"/>
    <p:sldId id="544" r:id="rId82"/>
    <p:sldId id="545" r:id="rId83"/>
    <p:sldId id="590" r:id="rId84"/>
    <p:sldId id="556" r:id="rId85"/>
    <p:sldId id="557" r:id="rId86"/>
    <p:sldId id="558" r:id="rId87"/>
    <p:sldId id="559" r:id="rId88"/>
    <p:sldId id="560" r:id="rId89"/>
    <p:sldId id="561" r:id="rId90"/>
    <p:sldId id="562" r:id="rId91"/>
    <p:sldId id="563" r:id="rId92"/>
    <p:sldId id="564" r:id="rId93"/>
    <p:sldId id="565" r:id="rId94"/>
    <p:sldId id="566" r:id="rId95"/>
    <p:sldId id="567" r:id="rId96"/>
    <p:sldId id="568" r:id="rId97"/>
    <p:sldId id="569" r:id="rId98"/>
    <p:sldId id="570" r:id="rId99"/>
    <p:sldId id="571" r:id="rId100"/>
    <p:sldId id="572" r:id="rId101"/>
    <p:sldId id="573" r:id="rId102"/>
    <p:sldId id="574" r:id="rId103"/>
    <p:sldId id="575" r:id="rId104"/>
    <p:sldId id="576" r:id="rId105"/>
    <p:sldId id="577" r:id="rId106"/>
    <p:sldId id="578" r:id="rId107"/>
    <p:sldId id="579" r:id="rId108"/>
    <p:sldId id="580" r:id="rId109"/>
    <p:sldId id="581" r:id="rId110"/>
    <p:sldId id="582" r:id="rId111"/>
    <p:sldId id="583" r:id="rId112"/>
    <p:sldId id="584" r:id="rId113"/>
    <p:sldId id="585" r:id="rId114"/>
    <p:sldId id="586" r:id="rId115"/>
    <p:sldId id="587" r:id="rId116"/>
    <p:sldId id="588" r:id="rId117"/>
    <p:sldId id="589" r:id="rId118"/>
    <p:sldId id="592" r:id="rId119"/>
    <p:sldId id="596" r:id="rId120"/>
    <p:sldId id="593" r:id="rId121"/>
    <p:sldId id="594" r:id="rId122"/>
    <p:sldId id="601" r:id="rId123"/>
    <p:sldId id="595" r:id="rId124"/>
    <p:sldId id="597" r:id="rId125"/>
    <p:sldId id="598" r:id="rId126"/>
    <p:sldId id="599" r:id="rId127"/>
    <p:sldId id="602" r:id="rId128"/>
    <p:sldId id="603" r:id="rId129"/>
    <p:sldId id="604" r:id="rId130"/>
    <p:sldId id="605" r:id="rId131"/>
    <p:sldId id="607" r:id="rId132"/>
    <p:sldId id="609" r:id="rId133"/>
    <p:sldId id="610" r:id="rId134"/>
    <p:sldId id="611" r:id="rId135"/>
    <p:sldId id="612" r:id="rId136"/>
    <p:sldId id="606" r:id="rId137"/>
    <p:sldId id="613" r:id="rId138"/>
    <p:sldId id="614" r:id="rId139"/>
    <p:sldId id="615" r:id="rId140"/>
    <p:sldId id="616" r:id="rId141"/>
    <p:sldId id="617" r:id="rId142"/>
    <p:sldId id="618" r:id="rId143"/>
    <p:sldId id="619" r:id="rId144"/>
    <p:sldId id="620" r:id="rId145"/>
    <p:sldId id="623" r:id="rId146"/>
    <p:sldId id="624" r:id="rId147"/>
    <p:sldId id="621" r:id="rId148"/>
    <p:sldId id="622" r:id="rId149"/>
    <p:sldId id="625" r:id="rId150"/>
    <p:sldId id="626" r:id="rId151"/>
    <p:sldId id="630" r:id="rId1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30B9"/>
    <a:srgbClr val="4B1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228" autoAdjust="0"/>
  </p:normalViewPr>
  <p:slideViewPr>
    <p:cSldViewPr snapToGrid="0">
      <p:cViewPr varScale="1">
        <p:scale>
          <a:sx n="79" d="100"/>
          <a:sy n="79" d="100"/>
        </p:scale>
        <p:origin x="850" y="8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thi P" userId="0f2c142c9464de5d" providerId="LiveId" clId="{498F7004-AD56-4728-A28F-0CB34CFFB278}"/>
    <pc:docChg chg="modSld">
      <pc:chgData name="Dhruthi P" userId="0f2c142c9464de5d" providerId="LiveId" clId="{498F7004-AD56-4728-A28F-0CB34CFFB278}" dt="2023-05-19T04:02:22.362" v="66" actId="20577"/>
      <pc:docMkLst>
        <pc:docMk/>
      </pc:docMkLst>
      <pc:sldChg chg="modSp mod">
        <pc:chgData name="Dhruthi P" userId="0f2c142c9464de5d" providerId="LiveId" clId="{498F7004-AD56-4728-A28F-0CB34CFFB278}" dt="2023-04-13T06:13:28.952" v="2" actId="20577"/>
        <pc:sldMkLst>
          <pc:docMk/>
          <pc:sldMk cId="2523867410" sldId="549"/>
        </pc:sldMkLst>
        <pc:spChg chg="mod">
          <ac:chgData name="Dhruthi P" userId="0f2c142c9464de5d" providerId="LiveId" clId="{498F7004-AD56-4728-A28F-0CB34CFFB278}" dt="2023-04-13T06:13:28.952" v="2" actId="20577"/>
          <ac:spMkLst>
            <pc:docMk/>
            <pc:sldMk cId="2523867410" sldId="549"/>
            <ac:spMk id="3" creationId="{00000000-0000-0000-0000-000000000000}"/>
          </ac:spMkLst>
        </pc:spChg>
      </pc:sldChg>
      <pc:sldChg chg="modSp mod">
        <pc:chgData name="Dhruthi P" userId="0f2c142c9464de5d" providerId="LiveId" clId="{498F7004-AD56-4728-A28F-0CB34CFFB278}" dt="2023-05-12T05:20:17.271" v="40" actId="6549"/>
        <pc:sldMkLst>
          <pc:docMk/>
          <pc:sldMk cId="3912728090" sldId="590"/>
        </pc:sldMkLst>
        <pc:spChg chg="mod">
          <ac:chgData name="Dhruthi P" userId="0f2c142c9464de5d" providerId="LiveId" clId="{498F7004-AD56-4728-A28F-0CB34CFFB278}" dt="2023-05-12T05:20:17.271" v="40" actId="6549"/>
          <ac:spMkLst>
            <pc:docMk/>
            <pc:sldMk cId="3912728090" sldId="590"/>
            <ac:spMk id="2" creationId="{00000000-0000-0000-0000-000000000000}"/>
          </ac:spMkLst>
        </pc:spChg>
      </pc:sldChg>
      <pc:sldChg chg="modSp mod">
        <pc:chgData name="Dhruthi P" userId="0f2c142c9464de5d" providerId="LiveId" clId="{498F7004-AD56-4728-A28F-0CB34CFFB278}" dt="2023-05-12T04:48:03.526" v="4" actId="20577"/>
        <pc:sldMkLst>
          <pc:docMk/>
          <pc:sldMk cId="3912728090" sldId="596"/>
        </pc:sldMkLst>
        <pc:spChg chg="mod">
          <ac:chgData name="Dhruthi P" userId="0f2c142c9464de5d" providerId="LiveId" clId="{498F7004-AD56-4728-A28F-0CB34CFFB278}" dt="2023-05-12T04:48:03.526" v="4" actId="20577"/>
          <ac:spMkLst>
            <pc:docMk/>
            <pc:sldMk cId="3912728090" sldId="596"/>
            <ac:spMk id="2" creationId="{00000000-0000-0000-0000-000000000000}"/>
          </ac:spMkLst>
        </pc:spChg>
      </pc:sldChg>
      <pc:sldChg chg="modSp mod">
        <pc:chgData name="Dhruthi P" userId="0f2c142c9464de5d" providerId="LiveId" clId="{498F7004-AD56-4728-A28F-0CB34CFFB278}" dt="2023-05-12T05:03:54.335" v="32" actId="20577"/>
        <pc:sldMkLst>
          <pc:docMk/>
          <pc:sldMk cId="3912728090" sldId="605"/>
        </pc:sldMkLst>
        <pc:spChg chg="mod">
          <ac:chgData name="Dhruthi P" userId="0f2c142c9464de5d" providerId="LiveId" clId="{498F7004-AD56-4728-A28F-0CB34CFFB278}" dt="2023-05-12T05:03:22.198" v="15" actId="20577"/>
          <ac:spMkLst>
            <pc:docMk/>
            <pc:sldMk cId="3912728090" sldId="605"/>
            <ac:spMk id="2" creationId="{00000000-0000-0000-0000-000000000000}"/>
          </ac:spMkLst>
        </pc:spChg>
        <pc:spChg chg="mod">
          <ac:chgData name="Dhruthi P" userId="0f2c142c9464de5d" providerId="LiveId" clId="{498F7004-AD56-4728-A28F-0CB34CFFB278}" dt="2023-05-12T05:03:54.335" v="32" actId="20577"/>
          <ac:spMkLst>
            <pc:docMk/>
            <pc:sldMk cId="3912728090" sldId="605"/>
            <ac:spMk id="3" creationId="{00000000-0000-0000-0000-000000000000}"/>
          </ac:spMkLst>
        </pc:spChg>
      </pc:sldChg>
      <pc:sldChg chg="modSp mod">
        <pc:chgData name="Dhruthi P" userId="0f2c142c9464de5d" providerId="LiveId" clId="{498F7004-AD56-4728-A28F-0CB34CFFB278}" dt="2023-05-15T06:02:34.450" v="54" actId="20577"/>
        <pc:sldMkLst>
          <pc:docMk/>
          <pc:sldMk cId="0" sldId="614"/>
        </pc:sldMkLst>
        <pc:spChg chg="mod">
          <ac:chgData name="Dhruthi P" userId="0f2c142c9464de5d" providerId="LiveId" clId="{498F7004-AD56-4728-A28F-0CB34CFFB278}" dt="2023-05-15T06:02:34.450" v="54" actId="20577"/>
          <ac:spMkLst>
            <pc:docMk/>
            <pc:sldMk cId="0" sldId="614"/>
            <ac:spMk id="291843" creationId="{00000000-0000-0000-0000-000000000000}"/>
          </ac:spMkLst>
        </pc:spChg>
      </pc:sldChg>
      <pc:sldChg chg="modSp mod">
        <pc:chgData name="Dhruthi P" userId="0f2c142c9464de5d" providerId="LiveId" clId="{498F7004-AD56-4728-A28F-0CB34CFFB278}" dt="2023-05-15T06:25:25.764" v="57" actId="20577"/>
        <pc:sldMkLst>
          <pc:docMk/>
          <pc:sldMk cId="0" sldId="616"/>
        </pc:sldMkLst>
        <pc:spChg chg="mod">
          <ac:chgData name="Dhruthi P" userId="0f2c142c9464de5d" providerId="LiveId" clId="{498F7004-AD56-4728-A28F-0CB34CFFB278}" dt="2023-05-15T06:25:25.764" v="57" actId="20577"/>
          <ac:spMkLst>
            <pc:docMk/>
            <pc:sldMk cId="0" sldId="616"/>
            <ac:spMk id="291843" creationId="{00000000-0000-0000-0000-000000000000}"/>
          </ac:spMkLst>
        </pc:spChg>
      </pc:sldChg>
      <pc:sldChg chg="modSp mod">
        <pc:chgData name="Dhruthi P" userId="0f2c142c9464de5d" providerId="LiveId" clId="{498F7004-AD56-4728-A28F-0CB34CFFB278}" dt="2023-05-17T07:09:57.094" v="61" actId="20577"/>
        <pc:sldMkLst>
          <pc:docMk/>
          <pc:sldMk cId="0" sldId="619"/>
        </pc:sldMkLst>
        <pc:spChg chg="mod">
          <ac:chgData name="Dhruthi P" userId="0f2c142c9464de5d" providerId="LiveId" clId="{498F7004-AD56-4728-A28F-0CB34CFFB278}" dt="2023-05-17T07:09:57.094" v="61" actId="20577"/>
          <ac:spMkLst>
            <pc:docMk/>
            <pc:sldMk cId="0" sldId="619"/>
            <ac:spMk id="291843" creationId="{00000000-0000-0000-0000-000000000000}"/>
          </ac:spMkLst>
        </pc:spChg>
      </pc:sldChg>
      <pc:sldChg chg="modSp mod">
        <pc:chgData name="Dhruthi P" userId="0f2c142c9464de5d" providerId="LiveId" clId="{498F7004-AD56-4728-A28F-0CB34CFFB278}" dt="2023-05-19T04:02:22.362" v="66" actId="20577"/>
        <pc:sldMkLst>
          <pc:docMk/>
          <pc:sldMk cId="2410420789" sldId="624"/>
        </pc:sldMkLst>
        <pc:spChg chg="mod">
          <ac:chgData name="Dhruthi P" userId="0f2c142c9464de5d" providerId="LiveId" clId="{498F7004-AD56-4728-A28F-0CB34CFFB278}" dt="2023-05-19T04:02:22.362" v="66" actId="20577"/>
          <ac:spMkLst>
            <pc:docMk/>
            <pc:sldMk cId="2410420789" sldId="624"/>
            <ac:spMk id="3" creationId="{00000000-0000-0000-0000-000000000000}"/>
          </ac:spMkLst>
        </pc:spChg>
      </pc:sldChg>
    </pc:docChg>
  </pc:docChgLst>
  <pc:docChgLst>
    <pc:chgData name="Dhruthi" userId="0f2c142c9464de5d" providerId="LiveId" clId="{6E7F6D79-5283-4DCB-81DE-08ECC36ECA24}"/>
    <pc:docChg chg="custSel modSld">
      <pc:chgData name="Dhruthi" userId="0f2c142c9464de5d" providerId="LiveId" clId="{6E7F6D79-5283-4DCB-81DE-08ECC36ECA24}" dt="2022-04-21T23:49:25.822" v="14" actId="20577"/>
      <pc:docMkLst>
        <pc:docMk/>
      </pc:docMkLst>
      <pc:sldChg chg="modSp mod">
        <pc:chgData name="Dhruthi" userId="0f2c142c9464de5d" providerId="LiveId" clId="{6E7F6D79-5283-4DCB-81DE-08ECC36ECA24}" dt="2022-04-21T23:49:25.822" v="14" actId="20577"/>
        <pc:sldMkLst>
          <pc:docMk/>
          <pc:sldMk cId="351154862" sldId="256"/>
        </pc:sldMkLst>
        <pc:spChg chg="mod">
          <ac:chgData name="Dhruthi" userId="0f2c142c9464de5d" providerId="LiveId" clId="{6E7F6D79-5283-4DCB-81DE-08ECC36ECA24}" dt="2022-04-21T23:49:25.822" v="14" actId="20577"/>
          <ac:spMkLst>
            <pc:docMk/>
            <pc:sldMk cId="351154862" sldId="256"/>
            <ac:spMk id="2" creationId="{00000000-0000-0000-0000-000000000000}"/>
          </ac:spMkLst>
        </pc:spChg>
        <pc:spChg chg="mod">
          <ac:chgData name="Dhruthi" userId="0f2c142c9464de5d" providerId="LiveId" clId="{6E7F6D79-5283-4DCB-81DE-08ECC36ECA24}" dt="2022-04-21T23:49:16.581" v="1" actId="27636"/>
          <ac:spMkLst>
            <pc:docMk/>
            <pc:sldMk cId="351154862" sldId="256"/>
            <ac:spMk id="3" creationId="{00000000-0000-0000-0000-000000000000}"/>
          </ac:spMkLst>
        </pc:spChg>
      </pc:sldChg>
    </pc:docChg>
  </pc:docChgLst>
  <pc:docChgLst>
    <pc:chgData name="Dhruthi" userId="0f2c142c9464de5d" providerId="LiveId" clId="{498F7004-AD56-4728-A28F-0CB34CFFB278}"/>
    <pc:docChg chg="delSld modSld">
      <pc:chgData name="Dhruthi" userId="0f2c142c9464de5d" providerId="LiveId" clId="{498F7004-AD56-4728-A28F-0CB34CFFB278}" dt="2023-05-04T05:17:13.072" v="14" actId="20577"/>
      <pc:docMkLst>
        <pc:docMk/>
      </pc:docMkLst>
      <pc:sldChg chg="modSp mod">
        <pc:chgData name="Dhruthi" userId="0f2c142c9464de5d" providerId="LiveId" clId="{498F7004-AD56-4728-A28F-0CB34CFFB278}" dt="2023-05-04T05:17:13.072" v="14" actId="20577"/>
        <pc:sldMkLst>
          <pc:docMk/>
          <pc:sldMk cId="725077485" sldId="535"/>
        </pc:sldMkLst>
        <pc:spChg chg="mod">
          <ac:chgData name="Dhruthi" userId="0f2c142c9464de5d" providerId="LiveId" clId="{498F7004-AD56-4728-A28F-0CB34CFFB278}" dt="2023-05-04T05:17:13.072" v="14" actId="20577"/>
          <ac:spMkLst>
            <pc:docMk/>
            <pc:sldMk cId="725077485" sldId="535"/>
            <ac:spMk id="3" creationId="{00000000-0000-0000-0000-000000000000}"/>
          </ac:spMkLst>
        </pc:spChg>
      </pc:sldChg>
      <pc:sldChg chg="modSp mod">
        <pc:chgData name="Dhruthi" userId="0f2c142c9464de5d" providerId="LiveId" clId="{498F7004-AD56-4728-A28F-0CB34CFFB278}" dt="2023-05-03T06:49:45.509" v="12" actId="20577"/>
        <pc:sldMkLst>
          <pc:docMk/>
          <pc:sldMk cId="360737666" sldId="541"/>
        </pc:sldMkLst>
        <pc:spChg chg="mod">
          <ac:chgData name="Dhruthi" userId="0f2c142c9464de5d" providerId="LiveId" clId="{498F7004-AD56-4728-A28F-0CB34CFFB278}" dt="2023-05-03T06:49:45.509" v="12" actId="20577"/>
          <ac:spMkLst>
            <pc:docMk/>
            <pc:sldMk cId="360737666" sldId="541"/>
            <ac:spMk id="3" creationId="{00000000-0000-0000-0000-000000000000}"/>
          </ac:spMkLst>
        </pc:spChg>
      </pc:sldChg>
      <pc:sldChg chg="del">
        <pc:chgData name="Dhruthi" userId="0f2c142c9464de5d" providerId="LiveId" clId="{498F7004-AD56-4728-A28F-0CB34CFFB278}" dt="2023-05-02T07:30:22.460" v="0" actId="2696"/>
        <pc:sldMkLst>
          <pc:docMk/>
          <pc:sldMk cId="3314194316" sldId="631"/>
        </pc:sldMkLst>
      </pc:sldChg>
      <pc:sldChg chg="del">
        <pc:chgData name="Dhruthi" userId="0f2c142c9464de5d" providerId="LiveId" clId="{498F7004-AD56-4728-A28F-0CB34CFFB278}" dt="2023-05-02T07:30:22.460" v="0" actId="2696"/>
        <pc:sldMkLst>
          <pc:docMk/>
          <pc:sldMk cId="1668819137" sldId="632"/>
        </pc:sldMkLst>
      </pc:sldChg>
      <pc:sldChg chg="del">
        <pc:chgData name="Dhruthi" userId="0f2c142c9464de5d" providerId="LiveId" clId="{498F7004-AD56-4728-A28F-0CB34CFFB278}" dt="2023-05-02T07:30:22.460" v="0" actId="2696"/>
        <pc:sldMkLst>
          <pc:docMk/>
          <pc:sldMk cId="2758716953" sldId="633"/>
        </pc:sldMkLst>
      </pc:sldChg>
      <pc:sldChg chg="del">
        <pc:chgData name="Dhruthi" userId="0f2c142c9464de5d" providerId="LiveId" clId="{498F7004-AD56-4728-A28F-0CB34CFFB278}" dt="2023-05-02T07:30:22.460" v="0" actId="2696"/>
        <pc:sldMkLst>
          <pc:docMk/>
          <pc:sldMk cId="2107235541" sldId="634"/>
        </pc:sldMkLst>
      </pc:sldChg>
      <pc:sldChg chg="del">
        <pc:chgData name="Dhruthi" userId="0f2c142c9464de5d" providerId="LiveId" clId="{498F7004-AD56-4728-A28F-0CB34CFFB278}" dt="2023-05-02T07:30:22.460" v="0" actId="2696"/>
        <pc:sldMkLst>
          <pc:docMk/>
          <pc:sldMk cId="161947272" sldId="635"/>
        </pc:sldMkLst>
      </pc:sldChg>
    </pc:docChg>
  </pc:docChgLst>
  <pc:docChgLst>
    <pc:chgData name="Kalluru Lakshmi Kiran" userId="2e558607455a2823" providerId="LiveId" clId="{1F9FED00-E51E-4B62-968E-ECFD53CB65AD}"/>
    <pc:docChg chg="modSld">
      <pc:chgData name="Kalluru Lakshmi Kiran" userId="2e558607455a2823" providerId="LiveId" clId="{1F9FED00-E51E-4B62-968E-ECFD53CB65AD}" dt="2024-04-24T05:24:28.471" v="3" actId="14734"/>
      <pc:docMkLst>
        <pc:docMk/>
      </pc:docMkLst>
      <pc:sldChg chg="modSp mod">
        <pc:chgData name="Kalluru Lakshmi Kiran" userId="2e558607455a2823" providerId="LiveId" clId="{1F9FED00-E51E-4B62-968E-ECFD53CB65AD}" dt="2024-04-24T05:24:28.471" v="3" actId="14734"/>
        <pc:sldMkLst>
          <pc:docMk/>
          <pc:sldMk cId="3440675792" sldId="531"/>
        </pc:sldMkLst>
        <pc:graphicFrameChg chg="modGraphic">
          <ac:chgData name="Kalluru Lakshmi Kiran" userId="2e558607455a2823" providerId="LiveId" clId="{1F9FED00-E51E-4B62-968E-ECFD53CB65AD}" dt="2024-04-24T05:24:28.471" v="3" actId="14734"/>
          <ac:graphicFrameMkLst>
            <pc:docMk/>
            <pc:sldMk cId="3440675792" sldId="531"/>
            <ac:graphicFrameMk id="6" creationId="{00000000-0000-0000-0000-000000000000}"/>
          </ac:graphicFrameMkLst>
        </pc:graphicFrameChg>
      </pc:sldChg>
    </pc:docChg>
  </pc:docChgLst>
  <pc:docChgLst>
    <pc:chgData name="Dhruthi" userId="0f2c142c9464de5d" providerId="LiveId" clId="{9D00759C-C515-4CB8-B489-EF851071C3ED}"/>
    <pc:docChg chg="custSel addSld modSld">
      <pc:chgData name="Dhruthi" userId="0f2c142c9464de5d" providerId="LiveId" clId="{9D00759C-C515-4CB8-B489-EF851071C3ED}" dt="2022-06-10T08:43:55.780" v="15" actId="6549"/>
      <pc:docMkLst>
        <pc:docMk/>
      </pc:docMkLst>
      <pc:sldChg chg="modSp mod">
        <pc:chgData name="Dhruthi" userId="0f2c142c9464de5d" providerId="LiveId" clId="{9D00759C-C515-4CB8-B489-EF851071C3ED}" dt="2022-06-09T08:06:22.007" v="1" actId="27636"/>
        <pc:sldMkLst>
          <pc:docMk/>
          <pc:sldMk cId="0" sldId="576"/>
        </pc:sldMkLst>
        <pc:spChg chg="mod">
          <ac:chgData name="Dhruthi" userId="0f2c142c9464de5d" providerId="LiveId" clId="{9D00759C-C515-4CB8-B489-EF851071C3ED}" dt="2022-06-09T08:06:22.007" v="1" actId="27636"/>
          <ac:spMkLst>
            <pc:docMk/>
            <pc:sldMk cId="0" sldId="576"/>
            <ac:spMk id="22530" creationId="{00000000-0000-0000-0000-000000000000}"/>
          </ac:spMkLst>
        </pc:spChg>
      </pc:sldChg>
      <pc:sldChg chg="modSp add mod">
        <pc:chgData name="Dhruthi" userId="0f2c142c9464de5d" providerId="LiveId" clId="{9D00759C-C515-4CB8-B489-EF851071C3ED}" dt="2022-06-10T08:43:55.780" v="15" actId="6549"/>
        <pc:sldMkLst>
          <pc:docMk/>
          <pc:sldMk cId="3314194316" sldId="631"/>
        </pc:sldMkLst>
        <pc:spChg chg="mod">
          <ac:chgData name="Dhruthi" userId="0f2c142c9464de5d" providerId="LiveId" clId="{9D00759C-C515-4CB8-B489-EF851071C3ED}" dt="2022-06-10T08:43:03.787" v="4" actId="27636"/>
          <ac:spMkLst>
            <pc:docMk/>
            <pc:sldMk cId="3314194316" sldId="631"/>
            <ac:spMk id="23554" creationId="{00000000-0000-0000-0000-000000000000}"/>
          </ac:spMkLst>
        </pc:spChg>
        <pc:spChg chg="mod">
          <ac:chgData name="Dhruthi" userId="0f2c142c9464de5d" providerId="LiveId" clId="{9D00759C-C515-4CB8-B489-EF851071C3ED}" dt="2022-06-10T08:43:55.780" v="15" actId="6549"/>
          <ac:spMkLst>
            <pc:docMk/>
            <pc:sldMk cId="3314194316" sldId="631"/>
            <ac:spMk id="23555" creationId="{00000000-0000-0000-0000-000000000000}"/>
          </ac:spMkLst>
        </pc:spChg>
      </pc:sldChg>
      <pc:sldChg chg="add">
        <pc:chgData name="Dhruthi" userId="0f2c142c9464de5d" providerId="LiveId" clId="{9D00759C-C515-4CB8-B489-EF851071C3ED}" dt="2022-06-09T08:06:21.916" v="0"/>
        <pc:sldMkLst>
          <pc:docMk/>
          <pc:sldMk cId="1668819137" sldId="632"/>
        </pc:sldMkLst>
      </pc:sldChg>
      <pc:sldChg chg="add">
        <pc:chgData name="Dhruthi" userId="0f2c142c9464de5d" providerId="LiveId" clId="{9D00759C-C515-4CB8-B489-EF851071C3ED}" dt="2022-06-09T08:06:21.916" v="0"/>
        <pc:sldMkLst>
          <pc:docMk/>
          <pc:sldMk cId="2758716953" sldId="633"/>
        </pc:sldMkLst>
      </pc:sldChg>
      <pc:sldChg chg="add">
        <pc:chgData name="Dhruthi" userId="0f2c142c9464de5d" providerId="LiveId" clId="{9D00759C-C515-4CB8-B489-EF851071C3ED}" dt="2022-06-09T08:06:21.916" v="0"/>
        <pc:sldMkLst>
          <pc:docMk/>
          <pc:sldMk cId="2107235541" sldId="634"/>
        </pc:sldMkLst>
      </pc:sldChg>
      <pc:sldChg chg="add">
        <pc:chgData name="Dhruthi" userId="0f2c142c9464de5d" providerId="LiveId" clId="{9D00759C-C515-4CB8-B489-EF851071C3ED}" dt="2022-06-09T08:06:21.916" v="0"/>
        <pc:sldMkLst>
          <pc:docMk/>
          <pc:sldMk cId="161947272" sldId="6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C24ED-2080-457C-9B26-BA485C606AD0}" type="datetimeFigureOut">
              <a:rPr lang="en-US" smtClean="0"/>
              <a:pPr/>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7F72D-433F-4218-9EF7-9DC40B62DA21}" type="slidenum">
              <a:rPr lang="en-US" smtClean="0"/>
              <a:pPr/>
              <a:t>‹#›</a:t>
            </a:fld>
            <a:endParaRPr lang="en-US"/>
          </a:p>
        </p:txBody>
      </p:sp>
    </p:spTree>
    <p:extLst>
      <p:ext uri="{BB962C8B-B14F-4D97-AF65-F5344CB8AC3E}">
        <p14:creationId xmlns:p14="http://schemas.microsoft.com/office/powerpoint/2010/main" val="187070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26</a:t>
            </a:fld>
            <a:endParaRPr lang="en-US"/>
          </a:p>
        </p:txBody>
      </p:sp>
    </p:spTree>
    <p:extLst>
      <p:ext uri="{BB962C8B-B14F-4D97-AF65-F5344CB8AC3E}">
        <p14:creationId xmlns:p14="http://schemas.microsoft.com/office/powerpoint/2010/main" val="2289699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52</a:t>
            </a:fld>
            <a:endParaRPr lang="en-US"/>
          </a:p>
        </p:txBody>
      </p:sp>
    </p:spTree>
    <p:extLst>
      <p:ext uri="{BB962C8B-B14F-4D97-AF65-F5344CB8AC3E}">
        <p14:creationId xmlns:p14="http://schemas.microsoft.com/office/powerpoint/2010/main" val="2550327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53</a:t>
            </a:fld>
            <a:endParaRPr lang="en-US"/>
          </a:p>
        </p:txBody>
      </p:sp>
    </p:spTree>
    <p:extLst>
      <p:ext uri="{BB962C8B-B14F-4D97-AF65-F5344CB8AC3E}">
        <p14:creationId xmlns:p14="http://schemas.microsoft.com/office/powerpoint/2010/main" val="3375527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54</a:t>
            </a:fld>
            <a:endParaRPr lang="en-US"/>
          </a:p>
        </p:txBody>
      </p:sp>
    </p:spTree>
    <p:extLst>
      <p:ext uri="{BB962C8B-B14F-4D97-AF65-F5344CB8AC3E}">
        <p14:creationId xmlns:p14="http://schemas.microsoft.com/office/powerpoint/2010/main" val="27361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55</a:t>
            </a:fld>
            <a:endParaRPr lang="en-US"/>
          </a:p>
        </p:txBody>
      </p:sp>
    </p:spTree>
    <p:extLst>
      <p:ext uri="{BB962C8B-B14F-4D97-AF65-F5344CB8AC3E}">
        <p14:creationId xmlns:p14="http://schemas.microsoft.com/office/powerpoint/2010/main" val="3258329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56</a:t>
            </a:fld>
            <a:endParaRPr lang="en-US"/>
          </a:p>
        </p:txBody>
      </p:sp>
    </p:spTree>
    <p:extLst>
      <p:ext uri="{BB962C8B-B14F-4D97-AF65-F5344CB8AC3E}">
        <p14:creationId xmlns:p14="http://schemas.microsoft.com/office/powerpoint/2010/main" val="2660811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57</a:t>
            </a:fld>
            <a:endParaRPr lang="en-US"/>
          </a:p>
        </p:txBody>
      </p:sp>
    </p:spTree>
    <p:extLst>
      <p:ext uri="{BB962C8B-B14F-4D97-AF65-F5344CB8AC3E}">
        <p14:creationId xmlns:p14="http://schemas.microsoft.com/office/powerpoint/2010/main" val="1761351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58</a:t>
            </a:fld>
            <a:endParaRPr lang="en-US"/>
          </a:p>
        </p:txBody>
      </p:sp>
    </p:spTree>
    <p:extLst>
      <p:ext uri="{BB962C8B-B14F-4D97-AF65-F5344CB8AC3E}">
        <p14:creationId xmlns:p14="http://schemas.microsoft.com/office/powerpoint/2010/main" val="3524407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59</a:t>
            </a:fld>
            <a:endParaRPr lang="en-US"/>
          </a:p>
        </p:txBody>
      </p:sp>
    </p:spTree>
    <p:extLst>
      <p:ext uri="{BB962C8B-B14F-4D97-AF65-F5344CB8AC3E}">
        <p14:creationId xmlns:p14="http://schemas.microsoft.com/office/powerpoint/2010/main" val="3686339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61</a:t>
            </a:fld>
            <a:endParaRPr lang="en-US"/>
          </a:p>
        </p:txBody>
      </p:sp>
    </p:spTree>
    <p:extLst>
      <p:ext uri="{BB962C8B-B14F-4D97-AF65-F5344CB8AC3E}">
        <p14:creationId xmlns:p14="http://schemas.microsoft.com/office/powerpoint/2010/main" val="1048310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62</a:t>
            </a:fld>
            <a:endParaRPr lang="en-US"/>
          </a:p>
        </p:txBody>
      </p:sp>
    </p:spTree>
    <p:extLst>
      <p:ext uri="{BB962C8B-B14F-4D97-AF65-F5344CB8AC3E}">
        <p14:creationId xmlns:p14="http://schemas.microsoft.com/office/powerpoint/2010/main" val="638976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27</a:t>
            </a:fld>
            <a:endParaRPr lang="en-US"/>
          </a:p>
        </p:txBody>
      </p:sp>
    </p:spTree>
    <p:extLst>
      <p:ext uri="{BB962C8B-B14F-4D97-AF65-F5344CB8AC3E}">
        <p14:creationId xmlns:p14="http://schemas.microsoft.com/office/powerpoint/2010/main" val="2497261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63</a:t>
            </a:fld>
            <a:endParaRPr lang="en-US"/>
          </a:p>
        </p:txBody>
      </p:sp>
    </p:spTree>
    <p:extLst>
      <p:ext uri="{BB962C8B-B14F-4D97-AF65-F5344CB8AC3E}">
        <p14:creationId xmlns:p14="http://schemas.microsoft.com/office/powerpoint/2010/main" val="157039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64</a:t>
            </a:fld>
            <a:endParaRPr lang="en-US"/>
          </a:p>
        </p:txBody>
      </p:sp>
    </p:spTree>
    <p:extLst>
      <p:ext uri="{BB962C8B-B14F-4D97-AF65-F5344CB8AC3E}">
        <p14:creationId xmlns:p14="http://schemas.microsoft.com/office/powerpoint/2010/main" val="1498630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65</a:t>
            </a:fld>
            <a:endParaRPr lang="en-US"/>
          </a:p>
        </p:txBody>
      </p:sp>
    </p:spTree>
    <p:extLst>
      <p:ext uri="{BB962C8B-B14F-4D97-AF65-F5344CB8AC3E}">
        <p14:creationId xmlns:p14="http://schemas.microsoft.com/office/powerpoint/2010/main" val="723391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67</a:t>
            </a:fld>
            <a:endParaRPr lang="en-US"/>
          </a:p>
        </p:txBody>
      </p:sp>
    </p:spTree>
    <p:extLst>
      <p:ext uri="{BB962C8B-B14F-4D97-AF65-F5344CB8AC3E}">
        <p14:creationId xmlns:p14="http://schemas.microsoft.com/office/powerpoint/2010/main" val="1949503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68</a:t>
            </a:fld>
            <a:endParaRPr lang="en-US"/>
          </a:p>
        </p:txBody>
      </p:sp>
    </p:spTree>
    <p:extLst>
      <p:ext uri="{BB962C8B-B14F-4D97-AF65-F5344CB8AC3E}">
        <p14:creationId xmlns:p14="http://schemas.microsoft.com/office/powerpoint/2010/main" val="2601022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69</a:t>
            </a:fld>
            <a:endParaRPr lang="en-US"/>
          </a:p>
        </p:txBody>
      </p:sp>
    </p:spTree>
    <p:extLst>
      <p:ext uri="{BB962C8B-B14F-4D97-AF65-F5344CB8AC3E}">
        <p14:creationId xmlns:p14="http://schemas.microsoft.com/office/powerpoint/2010/main" val="2361259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p:spPr>
        <p:txBody>
          <a:bodyPr/>
          <a:lstStyle/>
          <a:p>
            <a:fld id="{AD2E7B78-B24D-4D54-AA2C-38D9B586BD49}" type="slidenum">
              <a:rPr lang="en-US" smtClean="0">
                <a:ea typeface="WenQuanYi Zen Hei" charset="0"/>
                <a:cs typeface="WenQuanYi Zen Hei" charset="0"/>
              </a:rPr>
              <a:pPr/>
              <a:t>70</a:t>
            </a:fld>
            <a:endParaRPr lang="en-US">
              <a:ea typeface="WenQuanYi Zen Hei" charset="0"/>
              <a:cs typeface="WenQuanYi Zen Hei" charset="0"/>
            </a:endParaRPr>
          </a:p>
        </p:txBody>
      </p:sp>
      <p:sp>
        <p:nvSpPr>
          <p:cNvPr id="22531" name="Rectangle 1"/>
          <p:cNvSpPr>
            <a:spLocks noGrp="1" noRot="1" noChangeAspect="1" noChangeArrowheads="1" noTextEdit="1"/>
          </p:cNvSpPr>
          <p:nvPr>
            <p:ph type="sldImg"/>
          </p:nvPr>
        </p:nvSpPr>
        <p:spPr>
          <a:xfrm>
            <a:off x="382588" y="685800"/>
            <a:ext cx="6094412" cy="3429000"/>
          </a:xfrm>
          <a:solidFill>
            <a:srgbClr val="FFFFFF"/>
          </a:solidFill>
          <a:ln/>
        </p:spPr>
      </p:sp>
      <p:sp>
        <p:nvSpPr>
          <p:cNvPr id="22532" name="Rectangle 2"/>
          <p:cNvSpPr>
            <a:spLocks noGrp="1" noChangeArrowheads="1"/>
          </p:cNvSpPr>
          <p:nvPr>
            <p:ph type="body" idx="1"/>
          </p:nvPr>
        </p:nvSpPr>
        <p:spPr>
          <a:xfrm>
            <a:off x="686098" y="4343704"/>
            <a:ext cx="5485805" cy="4113892"/>
          </a:xfrm>
          <a:noFill/>
          <a:ln/>
        </p:spPr>
        <p:txBody>
          <a:bodyPr wrap="none" anchor="ctr"/>
          <a:lstStyle/>
          <a:p>
            <a:endParaRPr lang="en-US" dirty="0"/>
          </a:p>
        </p:txBody>
      </p:sp>
    </p:spTree>
    <p:extLst>
      <p:ext uri="{BB962C8B-B14F-4D97-AF65-F5344CB8AC3E}">
        <p14:creationId xmlns:p14="http://schemas.microsoft.com/office/powerpoint/2010/main" val="28766992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p:spPr>
        <p:txBody>
          <a:bodyPr/>
          <a:lstStyle/>
          <a:p>
            <a:fld id="{4038A357-6618-4E83-8180-CF512B45BBE4}" type="slidenum">
              <a:rPr lang="en-US" smtClean="0">
                <a:ea typeface="WenQuanYi Zen Hei" charset="0"/>
                <a:cs typeface="WenQuanYi Zen Hei" charset="0"/>
              </a:rPr>
              <a:pPr/>
              <a:t>71</a:t>
            </a:fld>
            <a:endParaRPr lang="en-US">
              <a:ea typeface="WenQuanYi Zen Hei" charset="0"/>
              <a:cs typeface="WenQuanYi Zen Hei" charset="0"/>
            </a:endParaRPr>
          </a:p>
        </p:txBody>
      </p:sp>
      <p:sp>
        <p:nvSpPr>
          <p:cNvPr id="24579" name="Rectangle 1"/>
          <p:cNvSpPr>
            <a:spLocks noGrp="1" noRot="1" noChangeAspect="1" noChangeArrowheads="1" noTextEdit="1"/>
          </p:cNvSpPr>
          <p:nvPr>
            <p:ph type="sldImg"/>
          </p:nvPr>
        </p:nvSpPr>
        <p:spPr>
          <a:xfrm>
            <a:off x="382588" y="685800"/>
            <a:ext cx="6094412" cy="3429000"/>
          </a:xfrm>
          <a:solidFill>
            <a:srgbClr val="FFFFFF"/>
          </a:solidFill>
          <a:ln/>
        </p:spPr>
      </p:sp>
      <p:sp>
        <p:nvSpPr>
          <p:cNvPr id="24580" name="Rectangle 2"/>
          <p:cNvSpPr>
            <a:spLocks noGrp="1" noChangeArrowheads="1"/>
          </p:cNvSpPr>
          <p:nvPr>
            <p:ph type="body" idx="1"/>
          </p:nvPr>
        </p:nvSpPr>
        <p:spPr>
          <a:xfrm>
            <a:off x="686098" y="4343704"/>
            <a:ext cx="5485805" cy="4113892"/>
          </a:xfrm>
          <a:noFill/>
          <a:ln/>
        </p:spPr>
        <p:txBody>
          <a:bodyPr wrap="none" anchor="ctr"/>
          <a:lstStyle/>
          <a:p>
            <a:endParaRPr lang="en-US"/>
          </a:p>
        </p:txBody>
      </p:sp>
    </p:spTree>
    <p:extLst>
      <p:ext uri="{BB962C8B-B14F-4D97-AF65-F5344CB8AC3E}">
        <p14:creationId xmlns:p14="http://schemas.microsoft.com/office/powerpoint/2010/main" val="1790435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72</a:t>
            </a:fld>
            <a:endParaRPr lang="en-US"/>
          </a:p>
        </p:txBody>
      </p:sp>
    </p:spTree>
    <p:extLst>
      <p:ext uri="{BB962C8B-B14F-4D97-AF65-F5344CB8AC3E}">
        <p14:creationId xmlns:p14="http://schemas.microsoft.com/office/powerpoint/2010/main" val="3152634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73</a:t>
            </a:fld>
            <a:endParaRPr lang="en-US"/>
          </a:p>
        </p:txBody>
      </p:sp>
    </p:spTree>
    <p:extLst>
      <p:ext uri="{BB962C8B-B14F-4D97-AF65-F5344CB8AC3E}">
        <p14:creationId xmlns:p14="http://schemas.microsoft.com/office/powerpoint/2010/main" val="3491938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45</a:t>
            </a:fld>
            <a:endParaRPr lang="en-US"/>
          </a:p>
        </p:txBody>
      </p:sp>
    </p:spTree>
    <p:extLst>
      <p:ext uri="{BB962C8B-B14F-4D97-AF65-F5344CB8AC3E}">
        <p14:creationId xmlns:p14="http://schemas.microsoft.com/office/powerpoint/2010/main" val="33853406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74</a:t>
            </a:fld>
            <a:endParaRPr lang="en-US"/>
          </a:p>
        </p:txBody>
      </p:sp>
    </p:spTree>
    <p:extLst>
      <p:ext uri="{BB962C8B-B14F-4D97-AF65-F5344CB8AC3E}">
        <p14:creationId xmlns:p14="http://schemas.microsoft.com/office/powerpoint/2010/main" val="2409083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75</a:t>
            </a:fld>
            <a:endParaRPr lang="en-US"/>
          </a:p>
        </p:txBody>
      </p:sp>
    </p:spTree>
    <p:extLst>
      <p:ext uri="{BB962C8B-B14F-4D97-AF65-F5344CB8AC3E}">
        <p14:creationId xmlns:p14="http://schemas.microsoft.com/office/powerpoint/2010/main" val="2016454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76</a:t>
            </a:fld>
            <a:endParaRPr lang="en-US"/>
          </a:p>
        </p:txBody>
      </p:sp>
    </p:spTree>
    <p:extLst>
      <p:ext uri="{BB962C8B-B14F-4D97-AF65-F5344CB8AC3E}">
        <p14:creationId xmlns:p14="http://schemas.microsoft.com/office/powerpoint/2010/main" val="2095168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77</a:t>
            </a:fld>
            <a:endParaRPr lang="en-US"/>
          </a:p>
        </p:txBody>
      </p:sp>
    </p:spTree>
    <p:extLst>
      <p:ext uri="{BB962C8B-B14F-4D97-AF65-F5344CB8AC3E}">
        <p14:creationId xmlns:p14="http://schemas.microsoft.com/office/powerpoint/2010/main" val="2007531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78</a:t>
            </a:fld>
            <a:endParaRPr lang="en-US"/>
          </a:p>
        </p:txBody>
      </p:sp>
    </p:spTree>
    <p:extLst>
      <p:ext uri="{BB962C8B-B14F-4D97-AF65-F5344CB8AC3E}">
        <p14:creationId xmlns:p14="http://schemas.microsoft.com/office/powerpoint/2010/main" val="32571003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79</a:t>
            </a:fld>
            <a:endParaRPr lang="en-US"/>
          </a:p>
        </p:txBody>
      </p:sp>
    </p:spTree>
    <p:extLst>
      <p:ext uri="{BB962C8B-B14F-4D97-AF65-F5344CB8AC3E}">
        <p14:creationId xmlns:p14="http://schemas.microsoft.com/office/powerpoint/2010/main" val="225184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80</a:t>
            </a:fld>
            <a:endParaRPr lang="en-US"/>
          </a:p>
        </p:txBody>
      </p:sp>
    </p:spTree>
    <p:extLst>
      <p:ext uri="{BB962C8B-B14F-4D97-AF65-F5344CB8AC3E}">
        <p14:creationId xmlns:p14="http://schemas.microsoft.com/office/powerpoint/2010/main" val="1169735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81</a:t>
            </a:fld>
            <a:endParaRPr lang="en-US"/>
          </a:p>
        </p:txBody>
      </p:sp>
    </p:spTree>
    <p:extLst>
      <p:ext uri="{BB962C8B-B14F-4D97-AF65-F5344CB8AC3E}">
        <p14:creationId xmlns:p14="http://schemas.microsoft.com/office/powerpoint/2010/main" val="463438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82</a:t>
            </a:fld>
            <a:endParaRPr lang="en-US"/>
          </a:p>
        </p:txBody>
      </p:sp>
    </p:spTree>
    <p:extLst>
      <p:ext uri="{BB962C8B-B14F-4D97-AF65-F5344CB8AC3E}">
        <p14:creationId xmlns:p14="http://schemas.microsoft.com/office/powerpoint/2010/main" val="3091451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fld id="{6C1F139B-EB91-4ACB-9588-551A37DD7826}" type="slidenum">
              <a:rPr lang="en-US" smtClean="0">
                <a:ea typeface="WenQuanYi Zen Hei" charset="0"/>
                <a:cs typeface="WenQuanYi Zen Hei" charset="0"/>
              </a:rPr>
              <a:pPr/>
              <a:t>84</a:t>
            </a:fld>
            <a:endParaRPr lang="en-US" dirty="0">
              <a:ea typeface="WenQuanYi Zen Hei" charset="0"/>
              <a:cs typeface="WenQuanYi Zen Hei" charset="0"/>
            </a:endParaRPr>
          </a:p>
        </p:txBody>
      </p:sp>
      <p:sp>
        <p:nvSpPr>
          <p:cNvPr id="19459" name="Rectangle 1"/>
          <p:cNvSpPr>
            <a:spLocks noGrp="1" noRot="1" noChangeAspect="1" noChangeArrowheads="1" noTextEdit="1"/>
          </p:cNvSpPr>
          <p:nvPr>
            <p:ph type="sldImg"/>
          </p:nvPr>
        </p:nvSpPr>
        <p:spPr>
          <a:xfrm>
            <a:off x="382588" y="685800"/>
            <a:ext cx="6094412" cy="3429000"/>
          </a:xfrm>
          <a:solidFill>
            <a:srgbClr val="FFFFFF"/>
          </a:solidFill>
        </p:spPr>
      </p:sp>
      <p:sp>
        <p:nvSpPr>
          <p:cNvPr id="19460" name="Rectangle 2"/>
          <p:cNvSpPr>
            <a:spLocks noGrp="1" noChangeArrowheads="1"/>
          </p:cNvSpPr>
          <p:nvPr>
            <p:ph type="body" idx="1"/>
          </p:nvPr>
        </p:nvSpPr>
        <p:spPr>
          <a:xfrm>
            <a:off x="686098" y="4343704"/>
            <a:ext cx="5485805" cy="4113892"/>
          </a:xfrm>
          <a:noFill/>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46</a:t>
            </a:fld>
            <a:endParaRPr lang="en-US"/>
          </a:p>
        </p:txBody>
      </p:sp>
    </p:spTree>
    <p:extLst>
      <p:ext uri="{BB962C8B-B14F-4D97-AF65-F5344CB8AC3E}">
        <p14:creationId xmlns:p14="http://schemas.microsoft.com/office/powerpoint/2010/main" val="2843426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fld id="{6C1F139B-EB91-4ACB-9588-551A37DD7826}" type="slidenum">
              <a:rPr lang="en-US" smtClean="0">
                <a:ea typeface="WenQuanYi Zen Hei" charset="0"/>
                <a:cs typeface="WenQuanYi Zen Hei" charset="0"/>
              </a:rPr>
              <a:pPr/>
              <a:t>85</a:t>
            </a:fld>
            <a:endParaRPr lang="en-US" dirty="0">
              <a:ea typeface="WenQuanYi Zen Hei" charset="0"/>
              <a:cs typeface="WenQuanYi Zen Hei" charset="0"/>
            </a:endParaRPr>
          </a:p>
        </p:txBody>
      </p:sp>
      <p:sp>
        <p:nvSpPr>
          <p:cNvPr id="19459" name="Rectangle 1"/>
          <p:cNvSpPr>
            <a:spLocks noGrp="1" noRot="1" noChangeAspect="1" noChangeArrowheads="1" noTextEdit="1"/>
          </p:cNvSpPr>
          <p:nvPr>
            <p:ph type="sldImg"/>
          </p:nvPr>
        </p:nvSpPr>
        <p:spPr>
          <a:xfrm>
            <a:off x="382588" y="685800"/>
            <a:ext cx="6094412" cy="3429000"/>
          </a:xfrm>
          <a:solidFill>
            <a:srgbClr val="FFFFFF"/>
          </a:solidFill>
        </p:spPr>
      </p:sp>
      <p:sp>
        <p:nvSpPr>
          <p:cNvPr id="19460" name="Rectangle 2"/>
          <p:cNvSpPr>
            <a:spLocks noGrp="1" noChangeArrowheads="1"/>
          </p:cNvSpPr>
          <p:nvPr>
            <p:ph type="body" idx="1"/>
          </p:nvPr>
        </p:nvSpPr>
        <p:spPr>
          <a:xfrm>
            <a:off x="686098" y="4343704"/>
            <a:ext cx="5485805" cy="4113892"/>
          </a:xfrm>
          <a:noFill/>
        </p:spPr>
        <p:txBody>
          <a:bodyPr wrap="none" anchor="ctr"/>
          <a:lstStyle/>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p:spPr>
        <p:txBody>
          <a:bodyPr/>
          <a:lstStyle/>
          <a:p>
            <a:fld id="{6C1F139B-EB91-4ACB-9588-551A37DD7826}" type="slidenum">
              <a:rPr lang="en-US" smtClean="0">
                <a:ea typeface="WenQuanYi Zen Hei" charset="0"/>
                <a:cs typeface="WenQuanYi Zen Hei" charset="0"/>
              </a:rPr>
              <a:pPr/>
              <a:t>86</a:t>
            </a:fld>
            <a:endParaRPr lang="en-US" dirty="0">
              <a:ea typeface="WenQuanYi Zen Hei" charset="0"/>
              <a:cs typeface="WenQuanYi Zen Hei" charset="0"/>
            </a:endParaRPr>
          </a:p>
        </p:txBody>
      </p:sp>
      <p:sp>
        <p:nvSpPr>
          <p:cNvPr id="19459" name="Rectangle 1"/>
          <p:cNvSpPr>
            <a:spLocks noGrp="1" noRot="1" noChangeAspect="1" noChangeArrowheads="1" noTextEdit="1"/>
          </p:cNvSpPr>
          <p:nvPr>
            <p:ph type="sldImg"/>
          </p:nvPr>
        </p:nvSpPr>
        <p:spPr>
          <a:xfrm>
            <a:off x="382588" y="685800"/>
            <a:ext cx="6094412" cy="3429000"/>
          </a:xfrm>
          <a:solidFill>
            <a:srgbClr val="FFFFFF"/>
          </a:solidFill>
        </p:spPr>
      </p:sp>
      <p:sp>
        <p:nvSpPr>
          <p:cNvPr id="19460" name="Rectangle 2"/>
          <p:cNvSpPr>
            <a:spLocks noGrp="1" noChangeArrowheads="1"/>
          </p:cNvSpPr>
          <p:nvPr>
            <p:ph type="body" idx="1"/>
          </p:nvPr>
        </p:nvSpPr>
        <p:spPr>
          <a:xfrm>
            <a:off x="686098" y="4343704"/>
            <a:ext cx="5485805" cy="4113892"/>
          </a:xfrm>
          <a:noFill/>
        </p:spPr>
        <p:txBody>
          <a:bodyPr wrap="none" anchor="ctr"/>
          <a:lstStyle/>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p:spPr>
        <p:txBody>
          <a:bodyPr/>
          <a:lstStyle/>
          <a:p>
            <a:fld id="{C4162C93-4FDB-497A-8AF7-3ED59198F836}" type="slidenum">
              <a:rPr lang="en-US" smtClean="0">
                <a:ea typeface="WenQuanYi Zen Hei" charset="0"/>
                <a:cs typeface="WenQuanYi Zen Hei" charset="0"/>
              </a:rPr>
              <a:pPr/>
              <a:t>87</a:t>
            </a:fld>
            <a:endParaRPr lang="en-US">
              <a:ea typeface="WenQuanYi Zen Hei" charset="0"/>
              <a:cs typeface="WenQuanYi Zen Hei" charset="0"/>
            </a:endParaRPr>
          </a:p>
        </p:txBody>
      </p:sp>
      <p:sp>
        <p:nvSpPr>
          <p:cNvPr id="20483" name="Rectangle 1"/>
          <p:cNvSpPr>
            <a:spLocks noGrp="1" noRot="1" noChangeAspect="1" noChangeArrowheads="1" noTextEdit="1"/>
          </p:cNvSpPr>
          <p:nvPr>
            <p:ph type="sldImg"/>
          </p:nvPr>
        </p:nvSpPr>
        <p:spPr>
          <a:xfrm>
            <a:off x="382588" y="685800"/>
            <a:ext cx="6094412" cy="3429000"/>
          </a:xfrm>
          <a:solidFill>
            <a:srgbClr val="FFFFFF"/>
          </a:solidFill>
        </p:spPr>
      </p:sp>
      <p:sp>
        <p:nvSpPr>
          <p:cNvPr id="20484" name="Rectangle 2"/>
          <p:cNvSpPr>
            <a:spLocks noGrp="1" noChangeArrowheads="1"/>
          </p:cNvSpPr>
          <p:nvPr>
            <p:ph type="body" idx="1"/>
          </p:nvPr>
        </p:nvSpPr>
        <p:spPr>
          <a:xfrm>
            <a:off x="686098" y="4343704"/>
            <a:ext cx="5485805" cy="4113892"/>
          </a:xfrm>
          <a:noFill/>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p:spPr>
        <p:txBody>
          <a:bodyPr/>
          <a:lstStyle/>
          <a:p>
            <a:fld id="{C4162C93-4FDB-497A-8AF7-3ED59198F836}" type="slidenum">
              <a:rPr lang="en-US" smtClean="0">
                <a:ea typeface="WenQuanYi Zen Hei" charset="0"/>
                <a:cs typeface="WenQuanYi Zen Hei" charset="0"/>
              </a:rPr>
              <a:pPr/>
              <a:t>88</a:t>
            </a:fld>
            <a:endParaRPr lang="en-US">
              <a:ea typeface="WenQuanYi Zen Hei" charset="0"/>
              <a:cs typeface="WenQuanYi Zen Hei" charset="0"/>
            </a:endParaRPr>
          </a:p>
        </p:txBody>
      </p:sp>
      <p:sp>
        <p:nvSpPr>
          <p:cNvPr id="20483" name="Rectangle 1"/>
          <p:cNvSpPr>
            <a:spLocks noGrp="1" noRot="1" noChangeAspect="1" noChangeArrowheads="1" noTextEdit="1"/>
          </p:cNvSpPr>
          <p:nvPr>
            <p:ph type="sldImg"/>
          </p:nvPr>
        </p:nvSpPr>
        <p:spPr>
          <a:xfrm>
            <a:off x="382588" y="685800"/>
            <a:ext cx="6094412" cy="3429000"/>
          </a:xfrm>
          <a:solidFill>
            <a:srgbClr val="FFFFFF"/>
          </a:solidFill>
        </p:spPr>
      </p:sp>
      <p:sp>
        <p:nvSpPr>
          <p:cNvPr id="20484" name="Rectangle 2"/>
          <p:cNvSpPr>
            <a:spLocks noGrp="1" noChangeArrowheads="1"/>
          </p:cNvSpPr>
          <p:nvPr>
            <p:ph type="body" idx="1"/>
          </p:nvPr>
        </p:nvSpPr>
        <p:spPr>
          <a:xfrm>
            <a:off x="686098" y="4343704"/>
            <a:ext cx="5485805" cy="4113892"/>
          </a:xfrm>
          <a:noFill/>
        </p:spPr>
        <p:txBody>
          <a:bodyPr wrap="none" anchor="ctr"/>
          <a:lstStyle/>
          <a:p>
            <a:endParaRPr lang="en-US"/>
          </a:p>
        </p:txBody>
      </p:sp>
    </p:spTree>
    <p:extLst>
      <p:ext uri="{BB962C8B-B14F-4D97-AF65-F5344CB8AC3E}">
        <p14:creationId xmlns:p14="http://schemas.microsoft.com/office/powerpoint/2010/main" val="2641245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p:spPr>
        <p:txBody>
          <a:bodyPr/>
          <a:lstStyle/>
          <a:p>
            <a:fld id="{50617363-E3A7-47C4-A79E-8106977CAB67}" type="slidenum">
              <a:rPr lang="en-US" smtClean="0">
                <a:ea typeface="WenQuanYi Zen Hei" charset="0"/>
                <a:cs typeface="WenQuanYi Zen Hei" charset="0"/>
              </a:rPr>
              <a:pPr/>
              <a:t>99</a:t>
            </a:fld>
            <a:endParaRPr lang="en-US">
              <a:ea typeface="WenQuanYi Zen Hei" charset="0"/>
              <a:cs typeface="WenQuanYi Zen Hei" charset="0"/>
            </a:endParaRPr>
          </a:p>
        </p:txBody>
      </p:sp>
      <p:sp>
        <p:nvSpPr>
          <p:cNvPr id="21507" name="Rectangle 1"/>
          <p:cNvSpPr>
            <a:spLocks noGrp="1" noRot="1" noChangeAspect="1" noChangeArrowheads="1" noTextEdit="1"/>
          </p:cNvSpPr>
          <p:nvPr>
            <p:ph type="sldImg"/>
          </p:nvPr>
        </p:nvSpPr>
        <p:spPr>
          <a:xfrm>
            <a:off x="382588" y="685800"/>
            <a:ext cx="6094412" cy="3429000"/>
          </a:xfrm>
          <a:solidFill>
            <a:srgbClr val="FFFFFF"/>
          </a:solidFill>
        </p:spPr>
      </p:sp>
      <p:sp>
        <p:nvSpPr>
          <p:cNvPr id="21508" name="Rectangle 2"/>
          <p:cNvSpPr>
            <a:spLocks noGrp="1" noChangeArrowheads="1"/>
          </p:cNvSpPr>
          <p:nvPr>
            <p:ph type="body" idx="1"/>
          </p:nvPr>
        </p:nvSpPr>
        <p:spPr>
          <a:xfrm>
            <a:off x="686098" y="4343704"/>
            <a:ext cx="5485805" cy="4113892"/>
          </a:xfrm>
          <a:noFill/>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p:txBody>
          <a:bodyPr/>
          <a:lstStyle/>
          <a:p>
            <a:fld id="{989A4FE7-57CF-472A-9582-E65C7E8BC354}" type="slidenum">
              <a:rPr lang="en-US"/>
              <a:pPr/>
              <a:t>112</a:t>
            </a:fld>
            <a:endParaRPr lang="en-US"/>
          </a:p>
        </p:txBody>
      </p:sp>
      <p:sp>
        <p:nvSpPr>
          <p:cNvPr id="27650" name="Rectangle 2"/>
          <p:cNvSpPr>
            <a:spLocks noGrp="1" noChangeArrowheads="1"/>
          </p:cNvSpPr>
          <p:nvPr>
            <p:ph type="body" idx="1"/>
          </p:nvPr>
        </p:nvSpPr>
        <p:spPr/>
        <p:txBody>
          <a:bodyPr/>
          <a:lstStyle/>
          <a:p>
            <a:endParaRPr lang="en-US"/>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F4C1358-C327-4789-B914-0CEDFA6FB151}" type="slidenum">
              <a:rPr lang="en-US"/>
              <a:pPr/>
              <a:t>116</a:t>
            </a:fld>
            <a:endParaRPr lang="en-US"/>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123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124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47</a:t>
            </a:fld>
            <a:endParaRPr lang="en-US"/>
          </a:p>
        </p:txBody>
      </p:sp>
    </p:spTree>
    <p:extLst>
      <p:ext uri="{BB962C8B-B14F-4D97-AF65-F5344CB8AC3E}">
        <p14:creationId xmlns:p14="http://schemas.microsoft.com/office/powerpoint/2010/main" val="35586743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126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127</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128</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129</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136</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139</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145</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146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48</a:t>
            </a:fld>
            <a:endParaRPr lang="en-US"/>
          </a:p>
        </p:txBody>
      </p:sp>
    </p:spTree>
    <p:extLst>
      <p:ext uri="{BB962C8B-B14F-4D97-AF65-F5344CB8AC3E}">
        <p14:creationId xmlns:p14="http://schemas.microsoft.com/office/powerpoint/2010/main" val="2727740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49</a:t>
            </a:fld>
            <a:endParaRPr lang="en-US"/>
          </a:p>
        </p:txBody>
      </p:sp>
    </p:spTree>
    <p:extLst>
      <p:ext uri="{BB962C8B-B14F-4D97-AF65-F5344CB8AC3E}">
        <p14:creationId xmlns:p14="http://schemas.microsoft.com/office/powerpoint/2010/main" val="350330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50</a:t>
            </a:fld>
            <a:endParaRPr lang="en-US"/>
          </a:p>
        </p:txBody>
      </p:sp>
    </p:spTree>
    <p:extLst>
      <p:ext uri="{BB962C8B-B14F-4D97-AF65-F5344CB8AC3E}">
        <p14:creationId xmlns:p14="http://schemas.microsoft.com/office/powerpoint/2010/main" val="306986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C7F72D-433F-4218-9EF7-9DC40B62DA21}" type="slidenum">
              <a:rPr lang="en-US" smtClean="0"/>
              <a:pPr/>
              <a:t>51</a:t>
            </a:fld>
            <a:endParaRPr lang="en-US"/>
          </a:p>
        </p:txBody>
      </p:sp>
    </p:spTree>
    <p:extLst>
      <p:ext uri="{BB962C8B-B14F-4D97-AF65-F5344CB8AC3E}">
        <p14:creationId xmlns:p14="http://schemas.microsoft.com/office/powerpoint/2010/main" val="124711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2B66B3-3B7C-4049-99B9-CAFA64331933}"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179321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B66B3-3B7C-4049-99B9-CAFA64331933}"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2589623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B66B3-3B7C-4049-99B9-CAFA64331933}"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302523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2B66B3-3B7C-4049-99B9-CAFA64331933}"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1146382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B66B3-3B7C-4049-99B9-CAFA64331933}" type="datetimeFigureOut">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2375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2B66B3-3B7C-4049-99B9-CAFA64331933}"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96832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2B66B3-3B7C-4049-99B9-CAFA64331933}" type="datetimeFigureOut">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2939595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2B66B3-3B7C-4049-99B9-CAFA64331933}" type="datetimeFigureOut">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40434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B66B3-3B7C-4049-99B9-CAFA64331933}" type="datetimeFigureOut">
              <a:rPr lang="en-US" smtClean="0"/>
              <a:pPr/>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66501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B66B3-3B7C-4049-99B9-CAFA64331933}"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220323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2B66B3-3B7C-4049-99B9-CAFA64331933}" type="datetimeFigureOut">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AFCA8-795C-4742-B36F-DBBAE79B0CA3}" type="slidenum">
              <a:rPr lang="en-US" smtClean="0"/>
              <a:pPr/>
              <a:t>‹#›</a:t>
            </a:fld>
            <a:endParaRPr lang="en-US"/>
          </a:p>
        </p:txBody>
      </p:sp>
    </p:spTree>
    <p:extLst>
      <p:ext uri="{BB962C8B-B14F-4D97-AF65-F5344CB8AC3E}">
        <p14:creationId xmlns:p14="http://schemas.microsoft.com/office/powerpoint/2010/main" val="41741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B66B3-3B7C-4049-99B9-CAFA64331933}" type="datetimeFigureOut">
              <a:rPr lang="en-US" smtClean="0"/>
              <a:pPr/>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AFCA8-795C-4742-B36F-DBBAE79B0CA3}" type="slidenum">
              <a:rPr lang="en-US" smtClean="0"/>
              <a:pPr/>
              <a:t>‹#›</a:t>
            </a:fld>
            <a:endParaRPr lang="en-US"/>
          </a:p>
        </p:txBody>
      </p:sp>
    </p:spTree>
    <p:extLst>
      <p:ext uri="{BB962C8B-B14F-4D97-AF65-F5344CB8AC3E}">
        <p14:creationId xmlns:p14="http://schemas.microsoft.com/office/powerpoint/2010/main" val="19989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3944" y="875764"/>
            <a:ext cx="10509160" cy="2318197"/>
          </a:xfrm>
        </p:spPr>
        <p:txBody>
          <a:bodyPr>
            <a:noAutofit/>
          </a:bodyPr>
          <a:lstStyle/>
          <a:p>
            <a:r>
              <a:rPr lang="en-US" sz="8800" b="1" dirty="0">
                <a:solidFill>
                  <a:srgbClr val="002060"/>
                </a:solidFill>
                <a:latin typeface="Times New Roman" panose="02020603050405020304" pitchFamily="18" charset="0"/>
                <a:cs typeface="Times New Roman" panose="02020603050405020304" pitchFamily="18" charset="0"/>
              </a:rPr>
              <a:t>Compiler Design</a:t>
            </a:r>
          </a:p>
        </p:txBody>
      </p:sp>
      <p:sp>
        <p:nvSpPr>
          <p:cNvPr id="3" name="Title 1"/>
          <p:cNvSpPr txBox="1">
            <a:spLocks/>
          </p:cNvSpPr>
          <p:nvPr/>
        </p:nvSpPr>
        <p:spPr>
          <a:xfrm>
            <a:off x="719070" y="3088787"/>
            <a:ext cx="10024056" cy="227956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9600" dirty="0">
              <a:solidFill>
                <a:srgbClr val="C030B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5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 (Cont…):</a:t>
            </a:r>
            <a:endParaRPr lang="en-US" sz="4000" dirty="0">
              <a:solidFill>
                <a:srgbClr val="00B050"/>
              </a:solidFill>
            </a:endParaRPr>
          </a:p>
        </p:txBody>
      </p:sp>
      <p:sp>
        <p:nvSpPr>
          <p:cNvPr id="3" name="Content Placeholder 2"/>
          <p:cNvSpPr>
            <a:spLocks noGrp="1"/>
          </p:cNvSpPr>
          <p:nvPr>
            <p:ph idx="1"/>
          </p:nvPr>
        </p:nvSpPr>
        <p:spPr>
          <a:xfrm>
            <a:off x="579549" y="730918"/>
            <a:ext cx="10972800" cy="5953217"/>
          </a:xfrm>
        </p:spPr>
        <p:txBody>
          <a:bodyPr>
            <a:noAutofit/>
          </a:bodyPr>
          <a:lstStyle/>
          <a:p>
            <a:pPr>
              <a:buNone/>
            </a:pPr>
            <a:r>
              <a:rPr lang="en-US" sz="2400" b="1" u="sng" dirty="0">
                <a:solidFill>
                  <a:srgbClr val="002060"/>
                </a:solidFill>
                <a:latin typeface="Times New Roman" panose="02020603050405020304" pitchFamily="18" charset="0"/>
                <a:cs typeface="Times New Roman" panose="02020603050405020304" pitchFamily="18" charset="0"/>
              </a:rPr>
              <a:t>7. Symmetric difference:</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and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two languages over an alphabet ∑ and is denoted by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t> </a:t>
            </a:r>
            <a:r>
              <a:rPr lang="en-US" sz="1600" dirty="0">
                <a:latin typeface="Times New Roman" panose="02020603050405020304" pitchFamily="18" charset="0"/>
                <a:cs typeface="Times New Roman" panose="02020603050405020304" pitchFamily="18" charset="0"/>
              </a:rPr>
              <a:t>⊕</a:t>
            </a:r>
            <a:r>
              <a:rPr lang="en-US" sz="2000" dirty="0"/>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 It can be defined as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t> </a:t>
            </a:r>
            <a:r>
              <a:rPr lang="en-US" sz="1600" dirty="0">
                <a:latin typeface="Times New Roman" panose="02020603050405020304" pitchFamily="18" charset="0"/>
                <a:cs typeface="Times New Roman" panose="02020603050405020304" pitchFamily="18" charset="0"/>
              </a:rPr>
              <a:t>⊕</a:t>
            </a:r>
            <a:r>
              <a:rPr lang="en-US" sz="2000" dirty="0"/>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Elements of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contained either in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or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but not in both</a:t>
            </a:r>
          </a:p>
          <a:p>
            <a:pPr marL="0" indent="0">
              <a:buNone/>
            </a:pPr>
            <a:r>
              <a:rPr lang="en-US" sz="2000" b="1" dirty="0">
                <a:solidFill>
                  <a:srgbClr val="002060"/>
                </a:solidFill>
                <a:latin typeface="Times New Roman" panose="02020603050405020304" pitchFamily="18" charset="0"/>
                <a:cs typeface="Times New Roman" panose="02020603050405020304" pitchFamily="18" charset="0"/>
              </a:rPr>
              <a:t>       Example: </a:t>
            </a:r>
            <a:endParaRPr lang="en-IN"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Let L be a language over an alphabet ∑ then clearly L</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az-Cyrl-AZ" sz="2000" dirty="0">
                <a:solidFill>
                  <a:srgbClr val="002060"/>
                </a:solidFill>
                <a:latin typeface="Times New Roman" panose="02020603050405020304" pitchFamily="18" charset="0"/>
                <a:cs typeface="Times New Roman" panose="02020603050405020304" pitchFamily="18" charset="0"/>
              </a:rPr>
              <a:t>ф</a:t>
            </a:r>
            <a:r>
              <a:rPr lang="en-US" sz="2000" dirty="0">
                <a:solidFill>
                  <a:srgbClr val="002060"/>
                </a:solidFill>
                <a:latin typeface="Times New Roman" panose="02020603050405020304" pitchFamily="18" charset="0"/>
                <a:cs typeface="Times New Roman" panose="02020603050405020304" pitchFamily="18" charset="0"/>
              </a:rPr>
              <a:t>=L,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 </a:t>
            </a:r>
            <a:r>
              <a:rPr lang="en-US" sz="16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L= </a:t>
            </a:r>
            <a:r>
              <a:rPr lang="az-Cyrl-AZ" sz="2000" dirty="0">
                <a:solidFill>
                  <a:srgbClr val="002060"/>
                </a:solidFill>
                <a:latin typeface="Times New Roman" panose="02020603050405020304" pitchFamily="18" charset="0"/>
                <a:cs typeface="Times New Roman" panose="02020603050405020304" pitchFamily="18" charset="0"/>
              </a:rPr>
              <a:t>ф</a:t>
            </a:r>
            <a:r>
              <a:rPr lang="en-US" sz="20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 </a:t>
            </a:r>
            <a:r>
              <a:rPr lang="en-US" sz="16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 =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L </a:t>
            </a:r>
            <a:r>
              <a:rPr lang="en-US" sz="16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 *</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8. Length sub-setting of a language:</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Let L is a language over an alphabet</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Then for sake of convenience or compactness, it may be required to specify the strings in L, of length less than or equal to a specific value or a fixed size</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 </a:t>
            </a:r>
            <a:endParaRPr lang="en-IN" sz="2000" b="1"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	Let L={1,11,111,1111,…} then L=4= {1111} and L&lt;=4 = {1, 11, 111, 1111}</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9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1" y="457201"/>
            <a:ext cx="10970684" cy="930275"/>
          </a:xfrm>
        </p:spPr>
        <p:txBody>
          <a:bodyPr/>
          <a:lstStyle/>
          <a:p>
            <a:pPr eaLnBrk="1" hangingPunct="1"/>
            <a:r>
              <a:rPr lang="en-US"/>
              <a:t>Type Expressions</a:t>
            </a:r>
          </a:p>
        </p:txBody>
      </p:sp>
      <p:sp>
        <p:nvSpPr>
          <p:cNvPr id="15363" name="Rectangle 3"/>
          <p:cNvSpPr>
            <a:spLocks noGrp="1" noChangeArrowheads="1"/>
          </p:cNvSpPr>
          <p:nvPr>
            <p:ph idx="4294967295"/>
          </p:nvPr>
        </p:nvSpPr>
        <p:spPr>
          <a:xfrm>
            <a:off x="609601" y="1555750"/>
            <a:ext cx="10970684" cy="4387850"/>
          </a:xfrm>
        </p:spPr>
        <p:txBody>
          <a:bodyPr>
            <a:normAutofit/>
          </a:bodyPr>
          <a:lstStyle/>
          <a:p>
            <a:pPr marL="457200" indent="-457200" eaLnBrk="1" hangingPunct="1">
              <a:lnSpc>
                <a:spcPct val="90000"/>
              </a:lnSpc>
              <a:buFont typeface="Wingdings 2" pitchFamily="18" charset="2"/>
              <a:buNone/>
            </a:pPr>
            <a:r>
              <a:rPr lang="en-US" sz="2000" dirty="0"/>
              <a:t>Example: 	</a:t>
            </a:r>
            <a:r>
              <a:rPr lang="en-US" sz="2000" dirty="0" err="1"/>
              <a:t>int</a:t>
            </a:r>
            <a:r>
              <a:rPr lang="en-US" sz="2000" dirty="0"/>
              <a:t> array[2][3]</a:t>
            </a:r>
          </a:p>
          <a:p>
            <a:pPr marL="457200" indent="-457200" eaLnBrk="1" hangingPunct="1">
              <a:lnSpc>
                <a:spcPct val="90000"/>
              </a:lnSpc>
              <a:buFont typeface="Wingdings 2" pitchFamily="18" charset="2"/>
              <a:buNone/>
            </a:pPr>
            <a:r>
              <a:rPr lang="en-US" sz="2000" dirty="0"/>
              <a:t>			array(2,array(3,integer))</a:t>
            </a:r>
          </a:p>
          <a:p>
            <a:pPr marL="457200" indent="-457200" eaLnBrk="1" hangingPunct="1">
              <a:lnSpc>
                <a:spcPct val="90000"/>
              </a:lnSpc>
              <a:buFont typeface="Wingdings 2" pitchFamily="18" charset="2"/>
              <a:buNone/>
            </a:pPr>
            <a:endParaRPr lang="en-US" sz="2000" dirty="0"/>
          </a:p>
          <a:p>
            <a:pPr marL="457200" indent="-457200" eaLnBrk="1" hangingPunct="1">
              <a:lnSpc>
                <a:spcPct val="90000"/>
              </a:lnSpc>
            </a:pPr>
            <a:r>
              <a:rPr lang="en-US" sz="2000" dirty="0"/>
              <a:t>A basic type is a type expression</a:t>
            </a:r>
          </a:p>
          <a:p>
            <a:pPr marL="457200" indent="-457200" eaLnBrk="1" hangingPunct="1">
              <a:lnSpc>
                <a:spcPct val="90000"/>
              </a:lnSpc>
            </a:pPr>
            <a:r>
              <a:rPr lang="en-US" sz="2000" dirty="0"/>
              <a:t>A type name is a type expression</a:t>
            </a:r>
          </a:p>
          <a:p>
            <a:pPr marL="457200" indent="-457200"/>
            <a:r>
              <a:rPr lang="en-US" sz="2000" dirty="0"/>
              <a:t>A type expression can be formed by applying the array type constructor to a number and a type expression.</a:t>
            </a:r>
          </a:p>
          <a:p>
            <a:pPr marL="457200" indent="-457200"/>
            <a:r>
              <a:rPr lang="en-US" sz="2000" dirty="0"/>
              <a:t>A record is a data structure with named field</a:t>
            </a:r>
          </a:p>
          <a:p>
            <a:pPr marL="457200" indent="-457200"/>
            <a:r>
              <a:rPr lang="en-US" sz="2000" dirty="0"/>
              <a:t>A type expression can be formed by using the type constructor </a:t>
            </a:r>
            <a:r>
              <a:rPr lang="en-US" sz="2000" dirty="0">
                <a:latin typeface="Wingdings 3" pitchFamily="18" charset="2"/>
                <a:cs typeface="Arial" panose="020B0604020202020204" pitchFamily="34" charset="0"/>
              </a:rPr>
              <a:t>g</a:t>
            </a:r>
            <a:r>
              <a:rPr lang="en-US" sz="2000" dirty="0">
                <a:cs typeface="Arial" panose="020B0604020202020204" pitchFamily="34" charset="0"/>
              </a:rPr>
              <a:t> </a:t>
            </a:r>
            <a:r>
              <a:rPr lang="en-US" sz="2000" dirty="0"/>
              <a:t>for function types</a:t>
            </a:r>
          </a:p>
          <a:p>
            <a:pPr marL="457200" indent="-457200"/>
            <a:r>
              <a:rPr lang="en-US" sz="2000" dirty="0"/>
              <a:t>Type expressions may contain variables whose values are type expressions</a:t>
            </a:r>
          </a:p>
        </p:txBody>
      </p:sp>
      <p:pic>
        <p:nvPicPr>
          <p:cNvPr id="15364" name="Picture 4"/>
          <p:cNvPicPr>
            <a:picLocks noChangeAspect="1" noChangeArrowheads="1"/>
          </p:cNvPicPr>
          <p:nvPr/>
        </p:nvPicPr>
        <p:blipFill>
          <a:blip r:embed="rId2" cstate="print"/>
          <a:srcRect/>
          <a:stretch>
            <a:fillRect/>
          </a:stretch>
        </p:blipFill>
        <p:spPr bwMode="auto">
          <a:xfrm>
            <a:off x="6807201" y="1219200"/>
            <a:ext cx="4798484" cy="1819992"/>
          </a:xfrm>
          <a:prstGeom prst="rect">
            <a:avLst/>
          </a:prstGeom>
          <a:noFill/>
          <a:ln w="9525">
            <a:noFill/>
            <a:miter lim="800000"/>
            <a:headEnd/>
            <a:tailEnd/>
          </a:ln>
        </p:spPr>
      </p:pic>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a:lstStyle/>
          <a:p>
            <a:r>
              <a:rPr lang="en-US"/>
              <a:t>Type Equivalence</a:t>
            </a:r>
          </a:p>
        </p:txBody>
      </p:sp>
      <p:sp>
        <p:nvSpPr>
          <p:cNvPr id="16387" name="Rectangle 3"/>
          <p:cNvSpPr>
            <a:spLocks noGrp="1"/>
          </p:cNvSpPr>
          <p:nvPr>
            <p:ph type="body" idx="1"/>
          </p:nvPr>
        </p:nvSpPr>
        <p:spPr/>
        <p:txBody>
          <a:bodyPr/>
          <a:lstStyle/>
          <a:p>
            <a:pPr>
              <a:buFont typeface="Wingdings 2" pitchFamily="18" charset="2"/>
              <a:buNone/>
            </a:pPr>
            <a:endParaRPr lang="en-US"/>
          </a:p>
          <a:p>
            <a:r>
              <a:rPr lang="en-US"/>
              <a:t>They are the same basic type.</a:t>
            </a:r>
          </a:p>
          <a:p>
            <a:r>
              <a:rPr lang="en-US"/>
              <a:t>They are formed by applying the same constructor to structurally equivalent types.</a:t>
            </a:r>
          </a:p>
          <a:p>
            <a:r>
              <a:rPr lang="en-US"/>
              <a:t>One is a type name that denotes the other.</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812800" y="914401"/>
            <a:ext cx="9855200" cy="4989513"/>
          </a:xfrm>
          <a:prstGeom prst="rect">
            <a:avLst/>
          </a:prstGeom>
          <a:noFill/>
          <a:ln w="9525">
            <a:noFill/>
            <a:miter lim="800000"/>
            <a:headEnd/>
            <a:tailEnd/>
          </a:ln>
        </p:spPr>
      </p:pic>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406400" y="609600"/>
            <a:ext cx="11379200" cy="1143000"/>
          </a:xfrm>
        </p:spPr>
        <p:txBody>
          <a:bodyPr>
            <a:normAutofit/>
          </a:bodyPr>
          <a:lstStyle/>
          <a:p>
            <a:r>
              <a:rPr lang="en-US" sz="4600"/>
              <a:t>Conversions between primitive types</a:t>
            </a:r>
          </a:p>
        </p:txBody>
      </p:sp>
      <p:grpSp>
        <p:nvGrpSpPr>
          <p:cNvPr id="2" name="Group 14"/>
          <p:cNvGrpSpPr/>
          <p:nvPr/>
        </p:nvGrpSpPr>
        <p:grpSpPr>
          <a:xfrm>
            <a:off x="1219200" y="2057400"/>
            <a:ext cx="9550400" cy="4287838"/>
            <a:chOff x="914400" y="2057400"/>
            <a:chExt cx="7162800" cy="4287838"/>
          </a:xfrm>
        </p:grpSpPr>
        <p:pic>
          <p:nvPicPr>
            <p:cNvPr id="30723" name="Picture 4"/>
            <p:cNvPicPr>
              <a:picLocks noChangeAspect="1" noChangeArrowheads="1"/>
            </p:cNvPicPr>
            <p:nvPr/>
          </p:nvPicPr>
          <p:blipFill>
            <a:blip r:embed="rId2" cstate="print"/>
            <a:srcRect/>
            <a:stretch>
              <a:fillRect/>
            </a:stretch>
          </p:blipFill>
          <p:spPr bwMode="auto">
            <a:xfrm>
              <a:off x="914400" y="2057400"/>
              <a:ext cx="7162800" cy="4287838"/>
            </a:xfrm>
            <a:prstGeom prst="rect">
              <a:avLst/>
            </a:prstGeom>
            <a:noFill/>
            <a:ln w="9525">
              <a:noFill/>
              <a:miter lim="800000"/>
              <a:headEnd/>
              <a:tailEnd/>
            </a:ln>
          </p:spPr>
        </p:pic>
        <p:cxnSp>
          <p:nvCxnSpPr>
            <p:cNvPr id="5" name="Straight Arrow Connector 4"/>
            <p:cNvCxnSpPr/>
            <p:nvPr/>
          </p:nvCxnSpPr>
          <p:spPr>
            <a:xfrm flipV="1">
              <a:off x="1676400" y="49530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362200" y="36576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362200" y="29718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362200" y="2362200"/>
              <a:ext cx="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2514600" y="4343400"/>
              <a:ext cx="4572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828800" y="4267200"/>
              <a:ext cx="3810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09600" y="990600"/>
            <a:ext cx="10972800" cy="1143000"/>
          </a:xfrm>
        </p:spPr>
        <p:txBody>
          <a:bodyPr>
            <a:normAutofit/>
          </a:bodyPr>
          <a:lstStyle/>
          <a:p>
            <a:r>
              <a:rPr lang="en-US" sz="4600" dirty="0"/>
              <a:t>Type conversions into expression evaluation</a:t>
            </a:r>
          </a:p>
        </p:txBody>
      </p:sp>
      <p:pic>
        <p:nvPicPr>
          <p:cNvPr id="22531" name="Picture 3"/>
          <p:cNvPicPr>
            <a:picLocks noGrp="1" noChangeAspect="1" noChangeArrowheads="1"/>
          </p:cNvPicPr>
          <p:nvPr>
            <p:ph type="body" idx="1"/>
          </p:nvPr>
        </p:nvPicPr>
        <p:blipFill>
          <a:blip r:embed="rId2" cstate="print"/>
          <a:srcRect/>
          <a:stretch>
            <a:fillRect/>
          </a:stretch>
        </p:blipFill>
        <p:spPr>
          <a:xfrm>
            <a:off x="508000" y="2514600"/>
            <a:ext cx="11684000" cy="2312988"/>
          </a:xfrm>
          <a:noFill/>
        </p:spPr>
      </p:pic>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t>Type Checking?</a:t>
            </a:r>
          </a:p>
        </p:txBody>
      </p:sp>
      <p:sp>
        <p:nvSpPr>
          <p:cNvPr id="23555" name="Content Placeholder 2"/>
          <p:cNvSpPr>
            <a:spLocks noGrp="1"/>
          </p:cNvSpPr>
          <p:nvPr>
            <p:ph idx="1"/>
          </p:nvPr>
        </p:nvSpPr>
        <p:spPr>
          <a:xfrm>
            <a:off x="609600" y="1524001"/>
            <a:ext cx="10972800" cy="4144963"/>
          </a:xfrm>
        </p:spPr>
        <p:txBody>
          <a:bodyPr>
            <a:normAutofit/>
          </a:bodyPr>
          <a:lstStyle/>
          <a:p>
            <a:pPr algn="just" eaLnBrk="1" hangingPunct="1"/>
            <a:r>
              <a:rPr lang="en-US" dirty="0"/>
              <a:t>Type checking is the process of verifying that each operation executed in a program respects the type system of the language.</a:t>
            </a:r>
          </a:p>
          <a:p>
            <a:pPr algn="just" eaLnBrk="1" hangingPunct="1"/>
            <a:r>
              <a:rPr lang="en-US" dirty="0"/>
              <a:t> This generally means that all operands in any </a:t>
            </a:r>
          </a:p>
          <a:p>
            <a:pPr algn="just" eaLnBrk="1" hangingPunct="1">
              <a:buFont typeface="Arial" panose="020B0604020202020204" pitchFamily="34" charset="0"/>
              <a:buNone/>
            </a:pPr>
            <a:r>
              <a:rPr lang="en-US" dirty="0"/>
              <a:t>     expression are of appropriate types and number.</a:t>
            </a:r>
          </a:p>
          <a:p>
            <a:pPr algn="just" eaLnBrk="1" hangingPunct="1"/>
            <a:r>
              <a:rPr lang="en-US" dirty="0"/>
              <a:t>Much of what we do in the semantic analysis phase  is type checking.  </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1" y="228600"/>
            <a:ext cx="10970684" cy="609600"/>
          </a:xfrm>
        </p:spPr>
        <p:txBody>
          <a:bodyPr>
            <a:normAutofit fontScale="90000"/>
          </a:bodyPr>
          <a:lstStyle/>
          <a:p>
            <a:pPr eaLnBrk="1" hangingPunct="1"/>
            <a:r>
              <a:rPr lang="en-US" dirty="0"/>
              <a:t>Designing a Type Checker</a:t>
            </a:r>
          </a:p>
        </p:txBody>
      </p:sp>
      <p:sp>
        <p:nvSpPr>
          <p:cNvPr id="24579" name="Content Placeholder 2"/>
          <p:cNvSpPr>
            <a:spLocks noGrp="1"/>
          </p:cNvSpPr>
          <p:nvPr>
            <p:ph idx="1"/>
          </p:nvPr>
        </p:nvSpPr>
        <p:spPr>
          <a:xfrm>
            <a:off x="609600" y="1295400"/>
            <a:ext cx="10972800" cy="5257800"/>
          </a:xfrm>
        </p:spPr>
        <p:txBody>
          <a:bodyPr>
            <a:normAutofit/>
          </a:bodyPr>
          <a:lstStyle/>
          <a:p>
            <a:pPr algn="just"/>
            <a:r>
              <a:rPr lang="en-US" dirty="0"/>
              <a:t>A language is considered strongly - typed if each and every type error is detected during compilation.  </a:t>
            </a:r>
          </a:p>
          <a:p>
            <a:pPr algn="just"/>
            <a:r>
              <a:rPr lang="en-US" dirty="0"/>
              <a:t>Type checking can be done compilation, during execution, or divided across both.</a:t>
            </a:r>
          </a:p>
          <a:p>
            <a:pPr algn="just"/>
            <a:endParaRPr lang="en-US" dirty="0"/>
          </a:p>
          <a:p>
            <a:pPr algn="just" eaLnBrk="1" hangingPunct="1">
              <a:buNone/>
            </a:pPr>
            <a:r>
              <a:rPr lang="en-US" dirty="0"/>
              <a:t>When designing a type checker for a compiler, here’s the process: </a:t>
            </a:r>
          </a:p>
          <a:p>
            <a:pPr algn="just" eaLnBrk="1" hangingPunct="1">
              <a:buFont typeface="Arial" panose="020B0604020202020204" pitchFamily="34" charset="0"/>
              <a:buNone/>
            </a:pPr>
            <a:r>
              <a:rPr lang="en-US" dirty="0"/>
              <a:t>1.I</a:t>
            </a:r>
            <a:r>
              <a:rPr lang="en-US" sz="2800" dirty="0"/>
              <a:t>dentify the types that are available in the  language </a:t>
            </a:r>
          </a:p>
          <a:p>
            <a:pPr algn="just" eaLnBrk="1" hangingPunct="1">
              <a:buFont typeface="Arial" panose="020B0604020202020204" pitchFamily="34" charset="0"/>
              <a:buNone/>
            </a:pPr>
            <a:r>
              <a:rPr lang="en-US" sz="2800" dirty="0"/>
              <a:t>2.Identify the language constructs that have types associated with them </a:t>
            </a:r>
          </a:p>
          <a:p>
            <a:pPr algn="just" eaLnBrk="1" hangingPunct="1">
              <a:buFont typeface="Arial" panose="020B0604020202020204" pitchFamily="34" charset="0"/>
              <a:buNone/>
            </a:pPr>
            <a:r>
              <a:rPr lang="en-US" sz="2800" dirty="0"/>
              <a:t>3. Identify the semantic rules for the language </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t>Static type checking</a:t>
            </a:r>
          </a:p>
        </p:txBody>
      </p:sp>
      <p:sp>
        <p:nvSpPr>
          <p:cNvPr id="26627" name="Content Placeholder 2"/>
          <p:cNvSpPr>
            <a:spLocks noGrp="1"/>
          </p:cNvSpPr>
          <p:nvPr>
            <p:ph idx="1"/>
          </p:nvPr>
        </p:nvSpPr>
        <p:spPr/>
        <p:txBody>
          <a:bodyPr/>
          <a:lstStyle/>
          <a:p>
            <a:pPr algn="just" eaLnBrk="1" hangingPunct="1"/>
            <a:r>
              <a:rPr lang="en-US"/>
              <a:t>Static type checking is done at compile-time.  The information the type checker needs is obtained via declarations and stored in a master symbol table.  </a:t>
            </a:r>
          </a:p>
          <a:p>
            <a:pPr algn="just" eaLnBrk="1" hangingPunct="1"/>
            <a:r>
              <a:rPr lang="en-US"/>
              <a:t>After this information is collected, the types involved in each operation are checked.</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t>Cont…</a:t>
            </a:r>
          </a:p>
        </p:txBody>
      </p:sp>
      <p:sp>
        <p:nvSpPr>
          <p:cNvPr id="27651" name="Content Placeholder 2"/>
          <p:cNvSpPr>
            <a:spLocks noGrp="1"/>
          </p:cNvSpPr>
          <p:nvPr>
            <p:ph idx="1"/>
          </p:nvPr>
        </p:nvSpPr>
        <p:spPr/>
        <p:txBody>
          <a:bodyPr/>
          <a:lstStyle/>
          <a:p>
            <a:pPr algn="just" eaLnBrk="1" hangingPunct="1"/>
            <a:r>
              <a:rPr lang="en-US" dirty="0"/>
              <a:t>For example, if a and b are of type  </a:t>
            </a:r>
            <a:r>
              <a:rPr lang="en-US" dirty="0" err="1"/>
              <a:t>int</a:t>
            </a:r>
            <a:r>
              <a:rPr lang="en-US" dirty="0"/>
              <a:t> and we assign very large values to them,  a  *  b may not be in the acceptable range of </a:t>
            </a:r>
            <a:r>
              <a:rPr lang="en-US" dirty="0" err="1"/>
              <a:t>int’s</a:t>
            </a:r>
            <a:r>
              <a:rPr lang="en-US" dirty="0"/>
              <a:t>, or an attempt to compute the ratio between two integers may raise a division by zero.  These kinds of  type errors usually cannot be detected at compiler time.</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t>Dynamic type checking</a:t>
            </a:r>
          </a:p>
        </p:txBody>
      </p:sp>
      <p:sp>
        <p:nvSpPr>
          <p:cNvPr id="28675" name="Content Placeholder 2"/>
          <p:cNvSpPr>
            <a:spLocks noGrp="1"/>
          </p:cNvSpPr>
          <p:nvPr>
            <p:ph idx="1"/>
          </p:nvPr>
        </p:nvSpPr>
        <p:spPr/>
        <p:txBody>
          <a:bodyPr>
            <a:normAutofit/>
          </a:bodyPr>
          <a:lstStyle/>
          <a:p>
            <a:pPr algn="just" eaLnBrk="1" hangingPunct="1">
              <a:buFont typeface="Arial" panose="020B0604020202020204" pitchFamily="34" charset="0"/>
              <a:buChar char="•"/>
            </a:pPr>
            <a:r>
              <a:rPr lang="en-US"/>
              <a:t>Dynamic type checking is implemented by including type information for each data location at runtime.  </a:t>
            </a:r>
          </a:p>
          <a:p>
            <a:pPr algn="just" eaLnBrk="1" hangingPunct="1">
              <a:buFont typeface="Arial" panose="020B0604020202020204" pitchFamily="34" charset="0"/>
              <a:buChar char="•"/>
            </a:pPr>
            <a:r>
              <a:rPr lang="en-US"/>
              <a:t>For example, a variable of type double would contain both the actual double value and some kind of tag  indicating "double type". </a:t>
            </a:r>
          </a:p>
          <a:p>
            <a:pPr algn="just" eaLnBrk="1" hangingPunct="1">
              <a:buFont typeface="Arial" panose="020B0604020202020204" pitchFamily="34" charset="0"/>
              <a:buChar char="•"/>
            </a:pPr>
            <a:r>
              <a:rPr lang="en-US"/>
              <a:t>The execution of  any operation begins by first checking these type tags.  The operation is performed only if everything checks out.  Otherwise, a type  error occurs and usually halts execution.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 (Cont…):</a:t>
            </a:r>
            <a:endParaRPr lang="en-US" sz="4000" dirty="0">
              <a:solidFill>
                <a:srgbClr val="00B050"/>
              </a:solidFill>
            </a:endParaRPr>
          </a:p>
        </p:txBody>
      </p:sp>
      <p:sp>
        <p:nvSpPr>
          <p:cNvPr id="3" name="Content Placeholder 2"/>
          <p:cNvSpPr>
            <a:spLocks noGrp="1"/>
          </p:cNvSpPr>
          <p:nvPr>
            <p:ph idx="1"/>
          </p:nvPr>
        </p:nvSpPr>
        <p:spPr>
          <a:xfrm>
            <a:off x="579549" y="730918"/>
            <a:ext cx="10972800" cy="5953217"/>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9. Kleene Closure and Positive Closure:</a:t>
            </a:r>
            <a:endParaRPr lang="en-US"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Kleene star is the set of all strings of any length over ∑ and is denoted by ∑</a:t>
            </a:r>
            <a:r>
              <a:rPr lang="en-US" sz="2400" baseline="30000" dirty="0">
                <a:latin typeface="Times New Roman" panose="02020603050405020304" pitchFamily="18" charset="0"/>
                <a:cs typeface="Times New Roman" panose="02020603050405020304" pitchFamily="18" charset="0"/>
              </a:rPr>
              <a:t>*</a:t>
            </a: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  = {ϵ,0,1,00,01,10,11,000,…..111,….} = ∑0 U ∑1 U ∑2 U ∑3</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Positive closure is the set of all non-empty strings over ∑ is denoted by ∑+ </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a:t>
            </a:r>
            <a:r>
              <a:rPr lang="en-US" sz="2000" baseline="30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 {0,1,00,01,10,11,000,…..111,….} = ∑</a:t>
            </a:r>
            <a:r>
              <a:rPr lang="en-US" sz="2000" baseline="30000" dirty="0">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-{ϵ}</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10. De Morgan’s Laws:</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allows one to express the intersection of two languages over ∑, in terms of the two operation like, union and complementation</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These are the fundamental laws in set theory</a:t>
            </a:r>
            <a:endParaRPr lang="en-IN" sz="2400" dirty="0">
              <a:solidFill>
                <a:srgbClr val="002060"/>
              </a:solidFill>
              <a:latin typeface="Times New Roman" panose="02020603050405020304" pitchFamily="18" charset="0"/>
              <a:cs typeface="Times New Roman" panose="02020603050405020304" pitchFamily="18" charset="0"/>
            </a:endParaRPr>
          </a:p>
          <a:p>
            <a:pPr>
              <a:buNone/>
            </a:pPr>
            <a:r>
              <a:rPr lang="en-US" sz="24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be any three languages,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 </a:t>
            </a: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U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a:p>
            <a:pPr>
              <a:buNone/>
            </a:pPr>
            <a:r>
              <a:rPr lang="en-US" sz="2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baseline="30000" dirty="0">
                <a:solidFill>
                  <a:schemeClr val="tx2"/>
                </a:solidFill>
                <a:latin typeface="Times New Roman" panose="02020603050405020304" pitchFamily="18" charset="0"/>
                <a:cs typeface="Times New Roman" panose="02020603050405020304" pitchFamily="18" charset="0"/>
              </a:rPr>
              <a:t>c</a:t>
            </a:r>
            <a:r>
              <a:rPr lang="en-US" sz="2000" dirty="0">
                <a:solidFill>
                  <a:srgbClr val="002060"/>
                </a:solidFill>
                <a:latin typeface="Times New Roman" panose="02020603050405020304" pitchFamily="18" charset="0"/>
                <a:cs typeface="Times New Roman" panose="02020603050405020304" pitchFamily="18" charset="0"/>
              </a:rPr>
              <a:t> U </a:t>
            </a:r>
            <a:r>
              <a:rPr lang="en-US" sz="24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baseline="30000" dirty="0">
                <a:solidFill>
                  <a:schemeClr val="tx2"/>
                </a:solidFill>
                <a:latin typeface="Times New Roman" panose="02020603050405020304" pitchFamily="18" charset="0"/>
                <a:cs typeface="Times New Roman" panose="02020603050405020304" pitchFamily="18" charset="0"/>
              </a:rPr>
              <a:t>c</a:t>
            </a:r>
            <a:r>
              <a:rPr lang="en-US" sz="2000" dirty="0">
                <a:solidFill>
                  <a:srgbClr val="002060"/>
                </a:solidFill>
                <a:latin typeface="Times New Roman" panose="02020603050405020304" pitchFamily="18" charset="0"/>
                <a:cs typeface="Times New Roman" panose="02020603050405020304" pitchFamily="18" charset="0"/>
              </a:rPr>
              <a:t>)</a:t>
            </a:r>
            <a:r>
              <a:rPr lang="en-US" sz="2000" baseline="30000" dirty="0">
                <a:solidFill>
                  <a:schemeClr val="tx2"/>
                </a:solidFill>
                <a:latin typeface="Times New Roman" panose="02020603050405020304" pitchFamily="18" charset="0"/>
                <a:cs typeface="Times New Roman" panose="02020603050405020304" pitchFamily="18" charset="0"/>
              </a:rPr>
              <a:t>c</a:t>
            </a:r>
            <a:r>
              <a:rPr lang="en-US" sz="2000" dirty="0">
                <a:solidFill>
                  <a:srgbClr val="002060"/>
                </a:solidFill>
                <a:latin typeface="Times New Roman" panose="02020603050405020304" pitchFamily="18" charset="0"/>
                <a:cs typeface="Times New Roman" panose="02020603050405020304" pitchFamily="18" charset="0"/>
              </a:rPr>
              <a:t> </a:t>
            </a:r>
            <a:endParaRPr lang="en-IN"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40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t>Implicit type conversion</a:t>
            </a:r>
          </a:p>
        </p:txBody>
      </p:sp>
      <p:sp>
        <p:nvSpPr>
          <p:cNvPr id="29699" name="Content Placeholder 2"/>
          <p:cNvSpPr>
            <a:spLocks noGrp="1"/>
          </p:cNvSpPr>
          <p:nvPr>
            <p:ph idx="1"/>
          </p:nvPr>
        </p:nvSpPr>
        <p:spPr/>
        <p:txBody>
          <a:bodyPr/>
          <a:lstStyle/>
          <a:p>
            <a:pPr algn="just" eaLnBrk="1" hangingPunct="1"/>
            <a:r>
              <a:rPr lang="en-US" sz="2800"/>
              <a:t>Many compilers have built-in functionality for correcting the simplest of type errors.  </a:t>
            </a:r>
          </a:p>
          <a:p>
            <a:pPr algn="just" eaLnBrk="1" hangingPunct="1"/>
            <a:r>
              <a:rPr lang="en-US" sz="2800" b="1"/>
              <a:t>Implicit type conversion, or  coercion</a:t>
            </a:r>
            <a:r>
              <a:rPr lang="en-US" sz="2800"/>
              <a:t>, is when a compiler finds a type error and then changes the type of the variable to an appropriate type. </a:t>
            </a:r>
          </a:p>
          <a:p>
            <a:pPr algn="just" eaLnBrk="1" hangingPunct="1"/>
            <a:r>
              <a:rPr lang="en-US" sz="2800"/>
              <a:t> Ada and Pascal, for example, provide almost no automatic coercions, requiring the programmer to take explicit actions to convert between various numeric types. </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r>
              <a:rPr lang="en-US" sz="4000" b="1" dirty="0">
                <a:solidFill>
                  <a:schemeClr val="tx2">
                    <a:lumMod val="75000"/>
                  </a:schemeClr>
                </a:solidFill>
              </a:rPr>
              <a:t>Error Recovery</a:t>
            </a:r>
          </a:p>
        </p:txBody>
      </p:sp>
      <p:sp>
        <p:nvSpPr>
          <p:cNvPr id="43011" name="Rectangle 3"/>
          <p:cNvSpPr>
            <a:spLocks noGrp="1" noChangeArrowheads="1"/>
          </p:cNvSpPr>
          <p:nvPr>
            <p:ph type="body" idx="1"/>
          </p:nvPr>
        </p:nvSpPr>
        <p:spPr/>
        <p:txBody>
          <a:bodyPr/>
          <a:lstStyle/>
          <a:p>
            <a:pPr algn="just"/>
            <a:r>
              <a:rPr lang="en-US" dirty="0"/>
              <a:t>Since type checking has the potential for catching errors in programs, it is important to do something when an error is discovered.</a:t>
            </a:r>
          </a:p>
          <a:p>
            <a:pPr algn="just"/>
            <a:r>
              <a:rPr lang="en-US" dirty="0"/>
              <a:t>The inclusion of error handling may result in a type system that goes beyond the one needed to specify correct programs.</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a:noAutofit/>
          </a:bodyPr>
          <a:lstStyle/>
          <a:p>
            <a:r>
              <a:rPr lang="en-US" sz="3600" b="1" dirty="0">
                <a:solidFill>
                  <a:schemeClr val="tx2">
                    <a:lumMod val="75000"/>
                  </a:schemeClr>
                </a:solidFill>
              </a:rPr>
              <a:t>Specifications of a simple type checker</a:t>
            </a:r>
          </a:p>
        </p:txBody>
      </p:sp>
      <p:sp>
        <p:nvSpPr>
          <p:cNvPr id="26627" name="Rectangle 3"/>
          <p:cNvSpPr>
            <a:spLocks noChangeArrowheads="1"/>
          </p:cNvSpPr>
          <p:nvPr/>
        </p:nvSpPr>
        <p:spPr bwMode="auto">
          <a:xfrm>
            <a:off x="893233" y="1919288"/>
            <a:ext cx="11779251" cy="3935412"/>
          </a:xfrm>
          <a:prstGeom prst="rect">
            <a:avLst/>
          </a:prstGeom>
          <a:noFill/>
          <a:ln w="9525">
            <a:noFill/>
            <a:miter lim="800000"/>
          </a:ln>
          <a:effectLst/>
        </p:spPr>
        <p:txBody>
          <a:bodyPr wrap="none" anchor="ctr"/>
          <a:lstStyle/>
          <a:p>
            <a:endParaRPr lang="en-IN"/>
          </a:p>
        </p:txBody>
      </p:sp>
      <p:sp>
        <p:nvSpPr>
          <p:cNvPr id="26628" name="Rectangle 4"/>
          <p:cNvSpPr>
            <a:spLocks noGrp="1" noChangeArrowheads="1"/>
          </p:cNvSpPr>
          <p:nvPr>
            <p:ph type="body" idx="1"/>
          </p:nvPr>
        </p:nvSpPr>
        <p:spPr>
          <a:noFill/>
        </p:spPr>
        <p:txBody>
          <a:bodyPr>
            <a:normAutofit/>
          </a:bodyPr>
          <a:lstStyle/>
          <a:p>
            <a:pPr algn="just">
              <a:buNone/>
            </a:pPr>
            <a:r>
              <a:rPr lang="en-US" dirty="0"/>
              <a:t>The type of each identifier must be declared before the identifier is used. The type checker is a translation scheme that synthesizes the type of each expression from the type of its sub-expressions.</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r>
              <a:rPr lang="en-US" sz="4000" b="1" dirty="0">
                <a:solidFill>
                  <a:schemeClr val="tx2">
                    <a:lumMod val="75000"/>
                  </a:schemeClr>
                </a:solidFill>
              </a:rPr>
              <a:t>Type Checking of Expressions</a:t>
            </a:r>
          </a:p>
        </p:txBody>
      </p:sp>
      <p:sp>
        <p:nvSpPr>
          <p:cNvPr id="45059" name="Rectangle 3"/>
          <p:cNvSpPr>
            <a:spLocks noGrp="1" noChangeArrowheads="1"/>
          </p:cNvSpPr>
          <p:nvPr>
            <p:ph type="body" idx="1"/>
          </p:nvPr>
        </p:nvSpPr>
        <p:spPr/>
        <p:txBody>
          <a:bodyPr>
            <a:normAutofit/>
          </a:bodyPr>
          <a:lstStyle/>
          <a:p>
            <a:r>
              <a:rPr lang="en-US" dirty="0"/>
              <a:t>E--&gt; literal { </a:t>
            </a:r>
            <a:r>
              <a:rPr lang="en-US" dirty="0" err="1"/>
              <a:t>E.type</a:t>
            </a:r>
            <a:r>
              <a:rPr lang="en-US" dirty="0"/>
              <a:t>=char;}</a:t>
            </a:r>
          </a:p>
          <a:p>
            <a:r>
              <a:rPr lang="en-US" dirty="0"/>
              <a:t>E--&gt; num { </a:t>
            </a:r>
            <a:r>
              <a:rPr lang="en-US" dirty="0" err="1"/>
              <a:t>E.type</a:t>
            </a:r>
            <a:r>
              <a:rPr lang="en-US" dirty="0"/>
              <a:t> =integer;}</a:t>
            </a:r>
          </a:p>
          <a:p>
            <a:r>
              <a:rPr lang="en-US" dirty="0"/>
              <a:t>E--&gt; id { </a:t>
            </a:r>
            <a:r>
              <a:rPr lang="en-US" dirty="0" err="1"/>
              <a:t>E.type</a:t>
            </a:r>
            <a:r>
              <a:rPr lang="en-US" dirty="0"/>
              <a:t> =lookup(</a:t>
            </a:r>
            <a:r>
              <a:rPr lang="en-US" dirty="0" err="1"/>
              <a:t>id.entry</a:t>
            </a:r>
            <a:r>
              <a:rPr lang="en-US" dirty="0"/>
              <a:t>);}</a:t>
            </a:r>
          </a:p>
          <a:p>
            <a:r>
              <a:rPr lang="en-US" dirty="0"/>
              <a:t>E--&gt; E_1 mod E_2 { </a:t>
            </a:r>
            <a:r>
              <a:rPr lang="en-US" dirty="0" err="1"/>
              <a:t>E.type</a:t>
            </a:r>
            <a:r>
              <a:rPr lang="en-US" dirty="0"/>
              <a:t> =If (E_1.type ==integer)  if (E_2. Type ==integer) integer; else type-error;</a:t>
            </a:r>
          </a:p>
          <a:p>
            <a:r>
              <a:rPr lang="en-US" dirty="0"/>
              <a:t>E--&gt; E_1[E_2] { </a:t>
            </a:r>
            <a:r>
              <a:rPr lang="en-US" dirty="0" err="1"/>
              <a:t>E.type</a:t>
            </a:r>
            <a:r>
              <a:rPr lang="en-US" dirty="0"/>
              <a:t>=if ((E_2.type==integer)&amp;&amp; (E_1.type==array(</a:t>
            </a:r>
            <a:r>
              <a:rPr lang="en-US" dirty="0" err="1"/>
              <a:t>s,t</a:t>
            </a:r>
            <a:r>
              <a:rPr lang="en-US" dirty="0"/>
              <a:t>)) t; else type-error;}</a:t>
            </a:r>
          </a:p>
          <a:p>
            <a:r>
              <a:rPr lang="en-US" dirty="0"/>
              <a:t>E--&gt; *E_1 { </a:t>
            </a:r>
            <a:r>
              <a:rPr lang="en-US" dirty="0" err="1"/>
              <a:t>E.type</a:t>
            </a:r>
            <a:r>
              <a:rPr lang="en-US" dirty="0"/>
              <a:t> = if (E_1.type ==pointer(t)) t else type-error;</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sz="4000" b="1" dirty="0">
                <a:solidFill>
                  <a:schemeClr val="tx2">
                    <a:lumMod val="75000"/>
                  </a:schemeClr>
                </a:solidFill>
              </a:rPr>
              <a:t>Type Checking for Statements</a:t>
            </a:r>
          </a:p>
        </p:txBody>
      </p:sp>
      <p:sp>
        <p:nvSpPr>
          <p:cNvPr id="46083" name="Rectangle 3"/>
          <p:cNvSpPr>
            <a:spLocks noGrp="1" noChangeArrowheads="1"/>
          </p:cNvSpPr>
          <p:nvPr>
            <p:ph type="body" idx="1"/>
          </p:nvPr>
        </p:nvSpPr>
        <p:spPr/>
        <p:txBody>
          <a:bodyPr/>
          <a:lstStyle/>
          <a:p>
            <a:pPr algn="just"/>
            <a:r>
              <a:rPr lang="en-US" dirty="0"/>
              <a:t>S--&gt; id=E { if (</a:t>
            </a:r>
            <a:r>
              <a:rPr lang="en-US" dirty="0" err="1"/>
              <a:t>id.type</a:t>
            </a:r>
            <a:r>
              <a:rPr lang="en-US" dirty="0"/>
              <a:t>==</a:t>
            </a:r>
            <a:r>
              <a:rPr lang="en-US" dirty="0" err="1"/>
              <a:t>E.type</a:t>
            </a:r>
            <a:r>
              <a:rPr lang="en-US" dirty="0"/>
              <a:t>) void; else type-error;}</a:t>
            </a:r>
          </a:p>
          <a:p>
            <a:pPr algn="just"/>
            <a:r>
              <a:rPr lang="en-US" dirty="0"/>
              <a:t>S--&gt; if E then S { if (</a:t>
            </a:r>
            <a:r>
              <a:rPr lang="en-US" dirty="0" err="1"/>
              <a:t>E.type</a:t>
            </a:r>
            <a:r>
              <a:rPr lang="en-US" dirty="0"/>
              <a:t>==</a:t>
            </a:r>
            <a:r>
              <a:rPr lang="en-US" dirty="0" err="1"/>
              <a:t>boolean</a:t>
            </a:r>
            <a:r>
              <a:rPr lang="en-US" dirty="0"/>
              <a:t>) S_1.type; else type-error;}</a:t>
            </a:r>
          </a:p>
          <a:p>
            <a:pPr algn="just"/>
            <a:r>
              <a:rPr lang="en-US" dirty="0"/>
              <a:t>S--&gt; While E do S { if (</a:t>
            </a:r>
            <a:r>
              <a:rPr lang="en-US" dirty="0" err="1"/>
              <a:t>E.type</a:t>
            </a:r>
            <a:r>
              <a:rPr lang="en-US" dirty="0"/>
              <a:t>==</a:t>
            </a:r>
            <a:r>
              <a:rPr lang="en-US" dirty="0" err="1"/>
              <a:t>boolean</a:t>
            </a:r>
            <a:r>
              <a:rPr lang="en-US" dirty="0"/>
              <a:t>) S_1.type; else type-error;  </a:t>
            </a:r>
          </a:p>
          <a:p>
            <a:pPr algn="just"/>
            <a:r>
              <a:rPr lang="en-US" dirty="0"/>
              <a:t>S--&gt; S1; S2; { if (S_1.type==void) if (S_2.type ==void) void; else type-error;}</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sz="4000" b="1" dirty="0">
                <a:solidFill>
                  <a:schemeClr val="tx2">
                    <a:lumMod val="75000"/>
                  </a:schemeClr>
                </a:solidFill>
              </a:rPr>
              <a:t>Type Checking of Functions</a:t>
            </a:r>
          </a:p>
        </p:txBody>
      </p:sp>
      <p:sp>
        <p:nvSpPr>
          <p:cNvPr id="47107" name="Rectangle 3"/>
          <p:cNvSpPr>
            <a:spLocks noGrp="1" noChangeArrowheads="1"/>
          </p:cNvSpPr>
          <p:nvPr>
            <p:ph type="body" idx="1"/>
          </p:nvPr>
        </p:nvSpPr>
        <p:spPr/>
        <p:txBody>
          <a:bodyPr/>
          <a:lstStyle/>
          <a:p>
            <a:pPr algn="just"/>
            <a:r>
              <a:rPr lang="en-US" dirty="0"/>
              <a:t>T--&gt; T ‘-&gt;’ T { </a:t>
            </a:r>
            <a:r>
              <a:rPr lang="en-US" dirty="0" err="1"/>
              <a:t>T.type</a:t>
            </a:r>
            <a:r>
              <a:rPr lang="en-US" dirty="0"/>
              <a:t> = T1.type -&gt; T2.type}</a:t>
            </a:r>
          </a:p>
          <a:p>
            <a:pPr algn="just"/>
            <a:endParaRPr lang="en-US" dirty="0"/>
          </a:p>
          <a:p>
            <a:pPr algn="just"/>
            <a:r>
              <a:rPr lang="en-US" dirty="0"/>
              <a:t>E--&gt; E(E) {</a:t>
            </a:r>
            <a:r>
              <a:rPr lang="en-US" dirty="0" err="1"/>
              <a:t>E.type</a:t>
            </a:r>
            <a:r>
              <a:rPr lang="en-US" dirty="0"/>
              <a:t> = f ((E_2.type ==s) &amp;&amp; (E_1.type == s--&gt; t)) t; else type-error; </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F911F77-501E-4A2B-A8B4-F632D25F1D8C}" type="slidenum">
              <a:rPr lang="en-US"/>
              <a:pPr>
                <a:defRPr/>
              </a:pPr>
              <a:t>116</a:t>
            </a:fld>
            <a:endParaRPr lang="en-US"/>
          </a:p>
        </p:txBody>
      </p:sp>
      <p:sp>
        <p:nvSpPr>
          <p:cNvPr id="3075" name="Rectangle 2"/>
          <p:cNvSpPr>
            <a:spLocks noGrp="1" noChangeArrowheads="1"/>
          </p:cNvSpPr>
          <p:nvPr>
            <p:ph type="title"/>
          </p:nvPr>
        </p:nvSpPr>
        <p:spPr/>
        <p:txBody>
          <a:bodyPr/>
          <a:lstStyle/>
          <a:p>
            <a:pPr eaLnBrk="1" hangingPunct="1"/>
            <a:r>
              <a:rPr lang="en-US" b="1" dirty="0"/>
              <a:t>Polymorphism</a:t>
            </a:r>
          </a:p>
        </p:txBody>
      </p:sp>
      <p:sp>
        <p:nvSpPr>
          <p:cNvPr id="3076" name="Rectangle 3"/>
          <p:cNvSpPr>
            <a:spLocks noGrp="1" noChangeArrowheads="1"/>
          </p:cNvSpPr>
          <p:nvPr>
            <p:ph type="body" idx="1"/>
          </p:nvPr>
        </p:nvSpPr>
        <p:spPr>
          <a:xfrm>
            <a:off x="711200" y="1600201"/>
            <a:ext cx="11176000" cy="4525963"/>
          </a:xfrm>
        </p:spPr>
        <p:txBody>
          <a:bodyPr>
            <a:normAutofit/>
          </a:bodyPr>
          <a:lstStyle/>
          <a:p>
            <a:pPr algn="just" eaLnBrk="1" hangingPunct="1">
              <a:buFontTx/>
              <a:buNone/>
            </a:pPr>
            <a:r>
              <a:rPr lang="en-US" sz="2800" dirty="0">
                <a:latin typeface="Book Antiqua" pitchFamily="18" charset="0"/>
              </a:rPr>
              <a:t>The </a:t>
            </a:r>
            <a:r>
              <a:rPr lang="en-US" sz="2800" i="1" dirty="0">
                <a:latin typeface="Book Antiqua" pitchFamily="18" charset="0"/>
              </a:rPr>
              <a:t>polymorphism</a:t>
            </a:r>
            <a:r>
              <a:rPr lang="en-US" sz="2800" dirty="0">
                <a:latin typeface="Book Antiqua" pitchFamily="18" charset="0"/>
              </a:rPr>
              <a:t> refers to ‘one name having many forms’, i.e. ‘different behavior of an instance depending upon the situation’. </a:t>
            </a:r>
          </a:p>
          <a:p>
            <a:pPr algn="just" eaLnBrk="1" hangingPunct="1">
              <a:buFontTx/>
              <a:buNone/>
            </a:pPr>
            <a:r>
              <a:rPr lang="en-US" sz="2800" dirty="0">
                <a:latin typeface="Book Antiqua" pitchFamily="18" charset="0"/>
              </a:rPr>
              <a:t>C++ implements </a:t>
            </a:r>
            <a:r>
              <a:rPr lang="en-US" sz="2800" i="1" dirty="0">
                <a:latin typeface="Book Antiqua" pitchFamily="18" charset="0"/>
              </a:rPr>
              <a:t>polymorphism </a:t>
            </a:r>
            <a:r>
              <a:rPr lang="en-US" sz="2800" dirty="0">
                <a:latin typeface="Book Antiqua" pitchFamily="18" charset="0"/>
              </a:rPr>
              <a:t>through </a:t>
            </a:r>
            <a:r>
              <a:rPr lang="en-US" sz="2800" i="1" dirty="0">
                <a:latin typeface="Book Antiqua" pitchFamily="18" charset="0"/>
              </a:rPr>
              <a:t>overloaded functions </a:t>
            </a:r>
            <a:r>
              <a:rPr lang="en-US" sz="2800" dirty="0">
                <a:latin typeface="Book Antiqua" pitchFamily="18" charset="0"/>
              </a:rPr>
              <a:t>and </a:t>
            </a:r>
            <a:r>
              <a:rPr lang="en-US" sz="2800" i="1" dirty="0">
                <a:latin typeface="Book Antiqua" pitchFamily="18" charset="0"/>
              </a:rPr>
              <a:t> overloaded operators. </a:t>
            </a:r>
          </a:p>
          <a:p>
            <a:pPr algn="just" eaLnBrk="1" hangingPunct="1">
              <a:buFontTx/>
              <a:buNone/>
            </a:pPr>
            <a:r>
              <a:rPr lang="en-US" sz="2800" dirty="0">
                <a:latin typeface="Book Antiqua" pitchFamily="18" charset="0"/>
              </a:rPr>
              <a:t>The  term ‘overloading’ means a name having two or more distinct meanings. </a:t>
            </a:r>
          </a:p>
          <a:p>
            <a:pPr algn="just">
              <a:buNone/>
            </a:pPr>
            <a:r>
              <a:rPr lang="en-US" sz="2800" dirty="0"/>
              <a:t>Overloading occurs when the </a:t>
            </a:r>
            <a:r>
              <a:rPr lang="en-US" sz="2800" i="1" dirty="0"/>
              <a:t>same</a:t>
            </a:r>
            <a:r>
              <a:rPr lang="en-US" sz="2800" dirty="0"/>
              <a:t> operator or function </a:t>
            </a:r>
            <a:r>
              <a:rPr lang="en-US" sz="2800" i="1" dirty="0"/>
              <a:t>name</a:t>
            </a:r>
            <a:r>
              <a:rPr lang="en-US" sz="2800" dirty="0"/>
              <a:t> is used with </a:t>
            </a:r>
            <a:r>
              <a:rPr lang="en-US" sz="2800" i="1" dirty="0"/>
              <a:t>different signatures.</a:t>
            </a:r>
            <a:endParaRPr lang="en-US" sz="2800" dirty="0">
              <a:latin typeface="Book Antiqua" pitchFamily="18" charset="0"/>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200"/>
            <a:ext cx="10972800" cy="914400"/>
          </a:xfrm>
        </p:spPr>
        <p:txBody>
          <a:bodyPr>
            <a:normAutofit/>
          </a:bodyPr>
          <a:lstStyle/>
          <a:p>
            <a:pPr algn="r"/>
            <a:r>
              <a:rPr lang="en-IN" sz="3600" dirty="0" err="1"/>
              <a:t>Contd</a:t>
            </a:r>
            <a:r>
              <a:rPr lang="en-IN" sz="3600" dirty="0"/>
              <a:t>…</a:t>
            </a:r>
          </a:p>
        </p:txBody>
      </p:sp>
      <p:sp>
        <p:nvSpPr>
          <p:cNvPr id="3" name="Content Placeholder 2"/>
          <p:cNvSpPr>
            <a:spLocks noGrp="1"/>
          </p:cNvSpPr>
          <p:nvPr>
            <p:ph idx="1"/>
          </p:nvPr>
        </p:nvSpPr>
        <p:spPr>
          <a:xfrm>
            <a:off x="609600" y="1066800"/>
            <a:ext cx="10972800" cy="5334000"/>
          </a:xfrm>
        </p:spPr>
        <p:txBody>
          <a:bodyPr>
            <a:normAutofit fontScale="92500" lnSpcReduction="20000"/>
          </a:bodyPr>
          <a:lstStyle/>
          <a:p>
            <a:pPr algn="just">
              <a:lnSpc>
                <a:spcPct val="80000"/>
              </a:lnSpc>
            </a:pPr>
            <a:r>
              <a:rPr lang="en-US" sz="2800" dirty="0"/>
              <a:t>Overloading occurs when the </a:t>
            </a:r>
            <a:r>
              <a:rPr lang="en-US" sz="2800" i="1" dirty="0"/>
              <a:t>same</a:t>
            </a:r>
            <a:r>
              <a:rPr lang="en-US" sz="2800" dirty="0"/>
              <a:t> operator or function </a:t>
            </a:r>
            <a:r>
              <a:rPr lang="en-US" sz="2800" i="1" dirty="0"/>
              <a:t>name</a:t>
            </a:r>
            <a:r>
              <a:rPr lang="en-US" sz="2800" dirty="0"/>
              <a:t> is used with </a:t>
            </a:r>
            <a:r>
              <a:rPr lang="en-US" sz="2800" i="1" dirty="0"/>
              <a:t>different signatures.</a:t>
            </a:r>
          </a:p>
          <a:p>
            <a:pPr algn="just">
              <a:lnSpc>
                <a:spcPct val="80000"/>
              </a:lnSpc>
            </a:pPr>
            <a:endParaRPr lang="en-US" sz="2800" dirty="0"/>
          </a:p>
          <a:p>
            <a:pPr algn="just">
              <a:lnSpc>
                <a:spcPct val="80000"/>
              </a:lnSpc>
            </a:pPr>
            <a:r>
              <a:rPr lang="en-US" sz="2800" dirty="0"/>
              <a:t>Both operators and functions can be overloaded.</a:t>
            </a:r>
          </a:p>
          <a:p>
            <a:pPr algn="just">
              <a:lnSpc>
                <a:spcPct val="80000"/>
              </a:lnSpc>
            </a:pPr>
            <a:r>
              <a:rPr lang="en-US" sz="2800" dirty="0"/>
              <a:t>Operators except below, are possible to overload.</a:t>
            </a:r>
          </a:p>
          <a:p>
            <a:pPr algn="just">
              <a:lnSpc>
                <a:spcPct val="80000"/>
              </a:lnSpc>
              <a:buNone/>
            </a:pPr>
            <a:r>
              <a:rPr lang="en-US" sz="2800" dirty="0"/>
              <a:t>		. </a:t>
            </a:r>
            <a:r>
              <a:rPr lang="en-IN" sz="2800" dirty="0"/>
              <a:t>(dot) </a:t>
            </a:r>
          </a:p>
          <a:p>
            <a:pPr algn="just">
              <a:lnSpc>
                <a:spcPct val="80000"/>
              </a:lnSpc>
              <a:buNone/>
            </a:pPr>
            <a:r>
              <a:rPr lang="en-IN" sz="2800" dirty="0"/>
              <a:t>		:: (qualifier)</a:t>
            </a:r>
          </a:p>
          <a:p>
            <a:pPr algn="just">
              <a:lnSpc>
                <a:spcPct val="80000"/>
              </a:lnSpc>
              <a:buNone/>
            </a:pPr>
            <a:r>
              <a:rPr lang="en-IN" sz="2800" dirty="0"/>
              <a:t>		?: (ternary operator)</a:t>
            </a:r>
          </a:p>
          <a:p>
            <a:pPr algn="just">
              <a:lnSpc>
                <a:spcPct val="80000"/>
              </a:lnSpc>
              <a:buNone/>
            </a:pPr>
            <a:r>
              <a:rPr lang="en-IN" sz="2800" dirty="0"/>
              <a:t>		 </a:t>
            </a:r>
            <a:r>
              <a:rPr lang="en-IN" sz="2800" dirty="0" err="1"/>
              <a:t>sizeof</a:t>
            </a:r>
            <a:r>
              <a:rPr lang="en-IN" sz="2800" dirty="0"/>
              <a:t> </a:t>
            </a:r>
            <a:endParaRPr lang="en-US" sz="2800" dirty="0"/>
          </a:p>
          <a:p>
            <a:pPr algn="just">
              <a:lnSpc>
                <a:spcPct val="80000"/>
              </a:lnSpc>
            </a:pPr>
            <a:endParaRPr lang="en-US" sz="2800" dirty="0"/>
          </a:p>
          <a:p>
            <a:pPr algn="just">
              <a:lnSpc>
                <a:spcPct val="80000"/>
              </a:lnSpc>
            </a:pPr>
            <a:r>
              <a:rPr lang="en-US" sz="2800" dirty="0"/>
              <a:t>Different definitions must be distinguished by their signatures (otherwise which to call is ambiguous).</a:t>
            </a:r>
          </a:p>
          <a:p>
            <a:pPr lvl="1" algn="just">
              <a:lnSpc>
                <a:spcPct val="80000"/>
              </a:lnSpc>
            </a:pPr>
            <a:r>
              <a:rPr lang="en-US" sz="2400" dirty="0">
                <a:ea typeface="Arial" panose="020B0604020202020204" pitchFamily="34" charset="0"/>
              </a:rPr>
              <a:t>Reminder: signature is the operator/function name and the ordered list of its argument types.</a:t>
            </a:r>
          </a:p>
          <a:p>
            <a:pPr lvl="1" algn="just">
              <a:lnSpc>
                <a:spcPct val="80000"/>
              </a:lnSpc>
            </a:pPr>
            <a:r>
              <a:rPr lang="en-US" sz="2400" dirty="0">
                <a:ea typeface="Arial" panose="020B0604020202020204" pitchFamily="34" charset="0"/>
              </a:rPr>
              <a:t>E.g., </a:t>
            </a:r>
            <a:r>
              <a:rPr lang="en-US" sz="2400" b="1" dirty="0">
                <a:latin typeface="Courier New" panose="02070309020205020404" pitchFamily="49" charset="0"/>
                <a:ea typeface="Arial" panose="020B0604020202020204" pitchFamily="34" charset="0"/>
              </a:rPr>
              <a:t>add(</a:t>
            </a:r>
            <a:r>
              <a:rPr lang="en-US" sz="2400" b="1" dirty="0" err="1">
                <a:latin typeface="Courier New" panose="02070309020205020404" pitchFamily="49" charset="0"/>
                <a:ea typeface="Arial" panose="020B0604020202020204" pitchFamily="34" charset="0"/>
              </a:rPr>
              <a:t>int,long</a:t>
            </a:r>
            <a:r>
              <a:rPr lang="en-US" sz="2400" b="1" dirty="0">
                <a:latin typeface="Courier New" panose="02070309020205020404" pitchFamily="49" charset="0"/>
                <a:ea typeface="Arial" panose="020B0604020202020204" pitchFamily="34" charset="0"/>
              </a:rPr>
              <a:t>)</a:t>
            </a:r>
            <a:r>
              <a:rPr lang="en-US" sz="2400" dirty="0">
                <a:ea typeface="Arial" panose="020B0604020202020204" pitchFamily="34" charset="0"/>
              </a:rPr>
              <a:t> and </a:t>
            </a:r>
            <a:r>
              <a:rPr lang="en-US" sz="2400" b="1" dirty="0">
                <a:latin typeface="Courier New" panose="02070309020205020404" pitchFamily="49" charset="0"/>
                <a:ea typeface="Arial" panose="020B0604020202020204" pitchFamily="34" charset="0"/>
              </a:rPr>
              <a:t>add(</a:t>
            </a:r>
            <a:r>
              <a:rPr lang="en-US" sz="2400" b="1" dirty="0" err="1">
                <a:latin typeface="Courier New" panose="02070309020205020404" pitchFamily="49" charset="0"/>
                <a:ea typeface="Arial" panose="020B0604020202020204" pitchFamily="34" charset="0"/>
              </a:rPr>
              <a:t>long,int</a:t>
            </a:r>
            <a:r>
              <a:rPr lang="en-US" sz="2400" b="1" dirty="0">
                <a:latin typeface="Courier New" panose="02070309020205020404" pitchFamily="49" charset="0"/>
                <a:ea typeface="Arial" panose="020B0604020202020204" pitchFamily="34" charset="0"/>
              </a:rPr>
              <a:t>)</a:t>
            </a:r>
            <a:r>
              <a:rPr lang="en-US" sz="2400" dirty="0">
                <a:ea typeface="Arial" panose="020B0604020202020204" pitchFamily="34" charset="0"/>
              </a:rPr>
              <a:t> have different signatures.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117</a:t>
            </a:fld>
            <a:endParaRPr lang="en-US"/>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Assignment</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457200" lvl="0" indent="-457200">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Explain Chomsky hierarchy of languages and recognizers with examples </a:t>
            </a:r>
            <a:endParaRPr lang="en-US" sz="2400" dirty="0">
              <a:solidFill>
                <a:srgbClr val="002060"/>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Define Type Checker. Write down the specification of a simple Type Checker</a:t>
            </a:r>
            <a:endParaRPr lang="en-US" sz="2400" dirty="0">
              <a:solidFill>
                <a:srgbClr val="002060"/>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a) What are the different types of errors may have at various stages of program execution? Explain in-detail with examples</a:t>
            </a:r>
            <a:endParaRPr lang="en-US" sz="2400" dirty="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b) What is the need of type conversion? And discuss the different types of conversion methods</a:t>
            </a:r>
            <a:endParaRPr lang="en-US" sz="2400" dirty="0">
              <a:solidFill>
                <a:srgbClr val="002060"/>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Define polymorphism? Explain about operator overloading and function overloading with an example</a:t>
            </a:r>
            <a:endParaRPr lang="en-US" sz="2400" dirty="0">
              <a:solidFill>
                <a:srgbClr val="002060"/>
              </a:solidFill>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IN" sz="2400" dirty="0">
                <a:solidFill>
                  <a:srgbClr val="002060"/>
                </a:solidFill>
                <a:latin typeface="Times New Roman" panose="02020603050405020304" pitchFamily="18" charset="0"/>
                <a:cs typeface="Times New Roman" panose="02020603050405020304" pitchFamily="18" charset="0"/>
              </a:rPr>
              <a:t>What is type expression? Discuss different types of type expressions with examples</a:t>
            </a:r>
            <a:endParaRPr lang="en-US" sz="2400" dirty="0">
              <a:solidFill>
                <a:srgbClr val="002060"/>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7280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4</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0" indent="0">
              <a:buNone/>
            </a:pPr>
            <a:r>
              <a:rPr lang="en-IN" sz="2400" b="1" u="sng" dirty="0">
                <a:solidFill>
                  <a:srgbClr val="002060"/>
                </a:solidFill>
                <a:latin typeface="Times New Roman" panose="02020603050405020304" pitchFamily="18" charset="0"/>
                <a:cs typeface="Times New Roman" panose="02020603050405020304" pitchFamily="18" charset="0"/>
              </a:rPr>
              <a:t>Storage Organization</a:t>
            </a: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IN" sz="2400" dirty="0">
                <a:solidFill>
                  <a:srgbClr val="002060"/>
                </a:solidFill>
                <a:latin typeface="Times New Roman" panose="02020603050405020304" pitchFamily="18" charset="0"/>
                <a:cs typeface="Times New Roman" panose="02020603050405020304" pitchFamily="18" charset="0"/>
              </a:rPr>
              <a:t>Storage language Issues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Storage Allocation</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IN" sz="2400" dirty="0">
                <a:solidFill>
                  <a:srgbClr val="002060"/>
                </a:solidFill>
                <a:latin typeface="Times New Roman" panose="02020603050405020304" pitchFamily="18" charset="0"/>
                <a:cs typeface="Times New Roman" panose="02020603050405020304" pitchFamily="18" charset="0"/>
              </a:rPr>
              <a:t>Storage Allocation Strategies  		</a:t>
            </a:r>
            <a:r>
              <a:rPr lang="en-US" sz="2400" b="1" dirty="0">
                <a:solidFill>
                  <a:srgbClr val="002060"/>
                </a:solidFill>
                <a:latin typeface="Times New Roman" panose="02020603050405020304" pitchFamily="18" charset="0"/>
                <a:cs typeface="Times New Roman" panose="02020603050405020304" pitchFamily="18" charset="0"/>
              </a:rPr>
              <a:t>4. </a:t>
            </a:r>
            <a:r>
              <a:rPr lang="en-IN" sz="2400" dirty="0">
                <a:solidFill>
                  <a:srgbClr val="002060"/>
                </a:solidFill>
                <a:latin typeface="Times New Roman" panose="02020603050405020304" pitchFamily="18" charset="0"/>
                <a:cs typeface="Times New Roman" panose="02020603050405020304" pitchFamily="18" charset="0"/>
              </a:rPr>
              <a:t>Scope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5. </a:t>
            </a:r>
            <a:r>
              <a:rPr lang="en-IN" sz="2400" dirty="0">
                <a:solidFill>
                  <a:srgbClr val="002060"/>
                </a:solidFill>
                <a:latin typeface="Times New Roman" panose="02020603050405020304" pitchFamily="18" charset="0"/>
                <a:cs typeface="Times New Roman" panose="02020603050405020304" pitchFamily="18" charset="0"/>
              </a:rPr>
              <a:t>Access to Nonlocal Names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6. </a:t>
            </a:r>
            <a:r>
              <a:rPr lang="en-IN" sz="2400" dirty="0">
                <a:solidFill>
                  <a:srgbClr val="002060"/>
                </a:solidFill>
                <a:latin typeface="Times New Roman" panose="02020603050405020304" pitchFamily="18" charset="0"/>
                <a:cs typeface="Times New Roman" panose="02020603050405020304" pitchFamily="18" charset="0"/>
              </a:rPr>
              <a:t>Parameter Passing</a:t>
            </a:r>
          </a:p>
          <a:p>
            <a:pPr marL="0" indent="0">
              <a:buNone/>
            </a:pPr>
            <a:r>
              <a:rPr lang="en-IN" sz="2400" b="1" dirty="0">
                <a:solidFill>
                  <a:srgbClr val="002060"/>
                </a:solidFill>
                <a:latin typeface="Times New Roman" panose="02020603050405020304" pitchFamily="18" charset="0"/>
                <a:cs typeface="Times New Roman" panose="02020603050405020304" pitchFamily="18" charset="0"/>
              </a:rPr>
              <a:t>7. </a:t>
            </a:r>
            <a:r>
              <a:rPr lang="en-IN" sz="2400" dirty="0">
                <a:solidFill>
                  <a:srgbClr val="002060"/>
                </a:solidFill>
                <a:latin typeface="Times New Roman" panose="02020603050405020304" pitchFamily="18" charset="0"/>
                <a:cs typeface="Times New Roman" panose="02020603050405020304" pitchFamily="18" charset="0"/>
              </a:rPr>
              <a:t>Dynamics Storage Allocation Techniques</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72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372" y="262094"/>
            <a:ext cx="10879428" cy="480700"/>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Finite Automata:</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74372" y="704156"/>
            <a:ext cx="11243256" cy="6031495"/>
          </a:xfrm>
        </p:spPr>
        <p:txBody>
          <a:bodyPr>
            <a:no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 automata is defined as a system or model where information is transformed and used for performing some functions without direct participation of man.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Below figure shows Finite Automata (FA) model</a:t>
            </a:r>
          </a:p>
          <a:p>
            <a:pPr marL="0" indent="0">
              <a:buNone/>
            </a:pP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tape						(string to be processed)</a:t>
            </a:r>
          </a:p>
          <a:p>
            <a:pPr marL="0" indent="0">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o/p</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Input: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It is divided into several cells and each cell stores a single character</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At each discrete instance of time t</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t</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t</a:t>
            </a:r>
            <a:r>
              <a:rPr lang="en-US" sz="2400" baseline="-25000" dirty="0" err="1">
                <a:solidFill>
                  <a:schemeClr val="tx2"/>
                </a:solidFill>
                <a:latin typeface="Times New Roman" panose="02020603050405020304" pitchFamily="18" charset="0"/>
                <a:cs typeface="Times New Roman" panose="02020603050405020304" pitchFamily="18" charset="0"/>
              </a:rPr>
              <a:t>n</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values are i</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i</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i</a:t>
            </a:r>
            <a:r>
              <a:rPr lang="en-US" sz="2400" baseline="-25000" dirty="0">
                <a:solidFill>
                  <a:schemeClr val="tx2"/>
                </a:solidFill>
                <a:latin typeface="Times New Roman" panose="02020603050405020304" pitchFamily="18" charset="0"/>
                <a:cs typeface="Times New Roman" panose="02020603050405020304" pitchFamily="18" charset="0"/>
              </a:rPr>
              <a:t>n</a:t>
            </a:r>
            <a:r>
              <a:rPr lang="en-US" sz="24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Each of which can take a finite number of fixed values from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alphabet summation (∑) are applied to the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side of the model</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o/p</a:t>
            </a:r>
          </a:p>
        </p:txBody>
      </p:sp>
      <p:graphicFrame>
        <p:nvGraphicFramePr>
          <p:cNvPr id="16" name="Table 15"/>
          <p:cNvGraphicFramePr>
            <a:graphicFrameLocks noGrp="1"/>
          </p:cNvGraphicFramePr>
          <p:nvPr>
            <p:extLst>
              <p:ext uri="{D42A27DB-BD31-4B8C-83A1-F6EECF244321}">
                <p14:modId xmlns:p14="http://schemas.microsoft.com/office/powerpoint/2010/main" val="431384024"/>
              </p:ext>
            </p:extLst>
          </p:nvPr>
        </p:nvGraphicFramePr>
        <p:xfrm>
          <a:off x="1564076" y="2009930"/>
          <a:ext cx="4085468" cy="370840"/>
        </p:xfrm>
        <a:graphic>
          <a:graphicData uri="http://schemas.openxmlformats.org/drawingml/2006/table">
            <a:tbl>
              <a:tblPr firstRow="1" bandRow="1">
                <a:tableStyleId>{5C22544A-7EE6-4342-B048-85BDC9FD1C3A}</a:tableStyleId>
              </a:tblPr>
              <a:tblGrid>
                <a:gridCol w="349041">
                  <a:extLst>
                    <a:ext uri="{9D8B030D-6E8A-4147-A177-3AD203B41FA5}">
                      <a16:colId xmlns:a16="http://schemas.microsoft.com/office/drawing/2014/main" val="20000"/>
                    </a:ext>
                  </a:extLst>
                </a:gridCol>
                <a:gridCol w="349041">
                  <a:extLst>
                    <a:ext uri="{9D8B030D-6E8A-4147-A177-3AD203B41FA5}">
                      <a16:colId xmlns:a16="http://schemas.microsoft.com/office/drawing/2014/main" val="20001"/>
                    </a:ext>
                  </a:extLst>
                </a:gridCol>
                <a:gridCol w="216708">
                  <a:extLst>
                    <a:ext uri="{9D8B030D-6E8A-4147-A177-3AD203B41FA5}">
                      <a16:colId xmlns:a16="http://schemas.microsoft.com/office/drawing/2014/main" val="20002"/>
                    </a:ext>
                  </a:extLst>
                </a:gridCol>
                <a:gridCol w="452954">
                  <a:extLst>
                    <a:ext uri="{9D8B030D-6E8A-4147-A177-3AD203B41FA5}">
                      <a16:colId xmlns:a16="http://schemas.microsoft.com/office/drawing/2014/main" val="20003"/>
                    </a:ext>
                  </a:extLst>
                </a:gridCol>
                <a:gridCol w="452954">
                  <a:extLst>
                    <a:ext uri="{9D8B030D-6E8A-4147-A177-3AD203B41FA5}">
                      <a16:colId xmlns:a16="http://schemas.microsoft.com/office/drawing/2014/main" val="20004"/>
                    </a:ext>
                  </a:extLst>
                </a:gridCol>
                <a:gridCol w="452954">
                  <a:extLst>
                    <a:ext uri="{9D8B030D-6E8A-4147-A177-3AD203B41FA5}">
                      <a16:colId xmlns:a16="http://schemas.microsoft.com/office/drawing/2014/main" val="20005"/>
                    </a:ext>
                  </a:extLst>
                </a:gridCol>
                <a:gridCol w="452954">
                  <a:extLst>
                    <a:ext uri="{9D8B030D-6E8A-4147-A177-3AD203B41FA5}">
                      <a16:colId xmlns:a16="http://schemas.microsoft.com/office/drawing/2014/main" val="20006"/>
                    </a:ext>
                  </a:extLst>
                </a:gridCol>
                <a:gridCol w="452954">
                  <a:extLst>
                    <a:ext uri="{9D8B030D-6E8A-4147-A177-3AD203B41FA5}">
                      <a16:colId xmlns:a16="http://schemas.microsoft.com/office/drawing/2014/main" val="20007"/>
                    </a:ext>
                  </a:extLst>
                </a:gridCol>
                <a:gridCol w="452954">
                  <a:extLst>
                    <a:ext uri="{9D8B030D-6E8A-4147-A177-3AD203B41FA5}">
                      <a16:colId xmlns:a16="http://schemas.microsoft.com/office/drawing/2014/main" val="20008"/>
                    </a:ext>
                  </a:extLst>
                </a:gridCol>
                <a:gridCol w="452954">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sp>
        <p:nvSpPr>
          <p:cNvPr id="17" name="Rectangle 16"/>
          <p:cNvSpPr/>
          <p:nvPr/>
        </p:nvSpPr>
        <p:spPr>
          <a:xfrm>
            <a:off x="1564076" y="3206840"/>
            <a:ext cx="4085469" cy="759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 name="Oval 17"/>
          <p:cNvSpPr/>
          <p:nvPr/>
        </p:nvSpPr>
        <p:spPr>
          <a:xfrm>
            <a:off x="1783019" y="3357745"/>
            <a:ext cx="646806" cy="476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0</a:t>
            </a:r>
            <a:endParaRPr lang="en-US" dirty="0"/>
          </a:p>
        </p:txBody>
      </p:sp>
      <p:sp>
        <p:nvSpPr>
          <p:cNvPr id="22" name="Oval 21"/>
          <p:cNvSpPr/>
          <p:nvPr/>
        </p:nvSpPr>
        <p:spPr>
          <a:xfrm>
            <a:off x="2517833" y="3357745"/>
            <a:ext cx="620329" cy="474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1</a:t>
            </a:r>
            <a:endParaRPr lang="en-US" dirty="0"/>
          </a:p>
        </p:txBody>
      </p:sp>
      <p:sp>
        <p:nvSpPr>
          <p:cNvPr id="23" name="Oval 22"/>
          <p:cNvSpPr/>
          <p:nvPr/>
        </p:nvSpPr>
        <p:spPr>
          <a:xfrm>
            <a:off x="3213295" y="3357746"/>
            <a:ext cx="594570" cy="46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2</a:t>
            </a:r>
            <a:endParaRPr lang="en-US" dirty="0"/>
          </a:p>
        </p:txBody>
      </p:sp>
      <p:sp>
        <p:nvSpPr>
          <p:cNvPr id="24" name="Oval 23"/>
          <p:cNvSpPr/>
          <p:nvPr/>
        </p:nvSpPr>
        <p:spPr>
          <a:xfrm>
            <a:off x="4722262" y="3357745"/>
            <a:ext cx="603168" cy="474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latin typeface="Times New Roman" panose="02020603050405020304" pitchFamily="18" charset="0"/>
                <a:cs typeface="Times New Roman" panose="02020603050405020304" pitchFamily="18" charset="0"/>
              </a:rPr>
              <a:t>q</a:t>
            </a:r>
            <a:r>
              <a:rPr lang="en-US" baseline="-25000" dirty="0" err="1">
                <a:solidFill>
                  <a:schemeClr val="tx2"/>
                </a:solidFill>
                <a:latin typeface="Times New Roman" panose="02020603050405020304" pitchFamily="18" charset="0"/>
                <a:cs typeface="Times New Roman" panose="02020603050405020304" pitchFamily="18" charset="0"/>
              </a:rPr>
              <a:t>f</a:t>
            </a:r>
            <a:endParaRPr lang="en-US" dirty="0"/>
          </a:p>
        </p:txBody>
      </p:sp>
      <p:cxnSp>
        <p:nvCxnSpPr>
          <p:cNvPr id="21" name="Curved Connector 20"/>
          <p:cNvCxnSpPr/>
          <p:nvPr/>
        </p:nvCxnSpPr>
        <p:spPr>
          <a:xfrm rot="16200000" flipV="1">
            <a:off x="1405554" y="2687979"/>
            <a:ext cx="918040" cy="231820"/>
          </a:xfrm>
          <a:prstGeom prst="curvedConnector3">
            <a:avLst>
              <a:gd name="adj1" fmla="val 5982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Down Arrow 24"/>
          <p:cNvSpPr/>
          <p:nvPr/>
        </p:nvSpPr>
        <p:spPr>
          <a:xfrm>
            <a:off x="3601801" y="3966688"/>
            <a:ext cx="154546" cy="2668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1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213" y="178280"/>
            <a:ext cx="11014587"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Storage language Issues</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309716" y="608709"/>
            <a:ext cx="11636478" cy="5910078"/>
          </a:xfrm>
        </p:spPr>
        <p:txBody>
          <a:bodyPr>
            <a:noAutofit/>
          </a:bodyPr>
          <a:lstStyle/>
          <a:p>
            <a:pPr marL="0" lv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Runtime Environment / Runtime  Storage Management:</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Always all the programs are stored in hard disk until compilation but CPU / processor executes  the program only if it is available in main memory</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OS allocates free memory to the program then compiler uses this in order to store the compiled program</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Main memory can be divided into 4 parts</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Code contains the target executable code(.</a:t>
            </a:r>
            <a:r>
              <a:rPr lang="en-US" sz="2400" dirty="0" err="1">
                <a:solidFill>
                  <a:srgbClr val="002060"/>
                </a:solidFill>
                <a:latin typeface="Times New Roman" panose="02020603050405020304" pitchFamily="18" charset="0"/>
                <a:cs typeface="Times New Roman" panose="02020603050405020304" pitchFamily="18" charset="0"/>
              </a:rPr>
              <a:t>obj</a:t>
            </a:r>
            <a:r>
              <a:rPr lang="en-US" sz="2400" dirty="0">
                <a:solidFill>
                  <a:srgbClr val="002060"/>
                </a:solidFill>
                <a:latin typeface="Times New Roman" panose="02020603050405020304" pitchFamily="18" charset="0"/>
                <a:cs typeface="Times New Roman" panose="02020603050405020304" pitchFamily="18" charset="0"/>
              </a:rPr>
              <a:t> + library files= .exe)</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Static data area stores the static and global variables</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better utilization of free space we used heap and stack memory</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When a function is called then activation record gets created</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Stack is used to store the activation record information and it is pushed</a:t>
            </a:r>
          </a:p>
          <a:p>
            <a:pPr lvl="0" eaLnBrk="0" fontAlgn="base" hangingPunct="0">
              <a:lnSpc>
                <a:spcPct val="100000"/>
              </a:lnSpc>
              <a:spcBef>
                <a:spcPct val="0"/>
              </a:spcBef>
              <a:spcAft>
                <a:spcPct val="0"/>
              </a:spcAft>
              <a:buNone/>
            </a:pPr>
            <a:r>
              <a:rPr lang="en-US" sz="2400" dirty="0">
                <a:solidFill>
                  <a:srgbClr val="002060"/>
                </a:solidFill>
                <a:latin typeface="Times New Roman" panose="02020603050405020304" pitchFamily="18" charset="0"/>
                <a:cs typeface="Times New Roman" panose="02020603050405020304" pitchFamily="18" charset="0"/>
              </a:rPr>
              <a:t>   on to the top of the stack and used more often if there are many functions </a:t>
            </a:r>
          </a:p>
          <a:p>
            <a:pPr lvl="0" eaLnBrk="0" fontAlgn="base" hangingPunct="0">
              <a:lnSpc>
                <a:spcPct val="100000"/>
              </a:lnSpc>
              <a:spcBef>
                <a:spcPct val="0"/>
              </a:spcBef>
              <a:spcAft>
                <a:spcPct val="0"/>
              </a:spcAf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Heap is a  dynamic </a:t>
            </a:r>
            <a:r>
              <a:rPr lang="en-US" sz="2400">
                <a:solidFill>
                  <a:srgbClr val="002060"/>
                </a:solidFill>
                <a:latin typeface="Times New Roman" panose="02020603050405020304" pitchFamily="18" charset="0"/>
                <a:cs typeface="Times New Roman" panose="02020603050405020304" pitchFamily="18" charset="0"/>
              </a:rPr>
              <a:t>data structure </a:t>
            </a:r>
            <a:r>
              <a:rPr lang="en-US" sz="2400" dirty="0">
                <a:solidFill>
                  <a:srgbClr val="002060"/>
                </a:solidFill>
                <a:latin typeface="Times New Roman" panose="02020603050405020304" pitchFamily="18" charset="0"/>
                <a:cs typeface="Times New Roman" panose="02020603050405020304" pitchFamily="18" charset="0"/>
              </a:rPr>
              <a:t>which allocates memory at run time and </a:t>
            </a:r>
          </a:p>
          <a:p>
            <a:pPr lvl="0" eaLnBrk="0" fontAlgn="base" hangingPunct="0">
              <a:lnSpc>
                <a:spcPct val="100000"/>
              </a:lnSpc>
              <a:spcBef>
                <a:spcPct val="0"/>
              </a:spcBef>
              <a:spcAft>
                <a:spcPct val="0"/>
              </a:spcAft>
              <a:buNone/>
            </a:pPr>
            <a:r>
              <a:rPr lang="en-US" sz="2400" dirty="0">
                <a:solidFill>
                  <a:srgbClr val="002060"/>
                </a:solidFill>
                <a:latin typeface="Times New Roman" panose="02020603050405020304" pitchFamily="18" charset="0"/>
                <a:cs typeface="Times New Roman" panose="02020603050405020304" pitchFamily="18" charset="0"/>
              </a:rPr>
              <a:t>   used more often if there are many dynamic, pointer variables</a:t>
            </a:r>
          </a:p>
          <a:p>
            <a:pPr lvl="1" eaLnBrk="0" fontAlgn="base" hangingPunct="0">
              <a:lnSpc>
                <a:spcPct val="100000"/>
              </a:lnSpc>
              <a:spcBef>
                <a:spcPct val="0"/>
              </a:spcBef>
              <a:spcAft>
                <a:spcPct val="0"/>
              </a:spcAft>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In C we used </a:t>
            </a:r>
            <a:r>
              <a:rPr lang="en-US" sz="2000" dirty="0" err="1">
                <a:solidFill>
                  <a:srgbClr val="002060"/>
                </a:solidFill>
                <a:latin typeface="Times New Roman" panose="02020603050405020304" pitchFamily="18" charset="0"/>
                <a:cs typeface="Times New Roman" panose="02020603050405020304" pitchFamily="18" charset="0"/>
              </a:rPr>
              <a:t>malloc</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calloc</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realloc</a:t>
            </a:r>
            <a:r>
              <a:rPr lang="en-US" sz="2000" dirty="0">
                <a:solidFill>
                  <a:srgbClr val="002060"/>
                </a:solidFill>
                <a:latin typeface="Times New Roman" panose="02020603050405020304" pitchFamily="18" charset="0"/>
                <a:cs typeface="Times New Roman" panose="02020603050405020304" pitchFamily="18" charset="0"/>
              </a:rPr>
              <a:t>(), free()</a:t>
            </a:r>
          </a:p>
          <a:p>
            <a:pPr lvl="1" eaLnBrk="0" fontAlgn="base" hangingPunct="0">
              <a:lnSpc>
                <a:spcPct val="100000"/>
              </a:lnSpc>
              <a:spcBef>
                <a:spcPct val="0"/>
              </a:spcBef>
              <a:spcAft>
                <a:spcPct val="0"/>
              </a:spcAft>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In java we used new(), delete()</a:t>
            </a:r>
          </a:p>
          <a:p>
            <a:pPr lvl="0" eaLnBrk="0" fontAlgn="base" hangingPunct="0">
              <a:lnSpc>
                <a:spcPct val="100000"/>
              </a:lnSpc>
              <a:spcBef>
                <a:spcPct val="0"/>
              </a:spcBef>
              <a:spcAft>
                <a:spcPct val="0"/>
              </a:spcAft>
              <a:buFont typeface="Wingdings"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cstate="print">
            <a:lum bright="2000" contrast="-13000"/>
          </a:blip>
          <a:srcRect/>
          <a:stretch>
            <a:fillRect/>
          </a:stretch>
        </p:blipFill>
        <p:spPr>
          <a:xfrm>
            <a:off x="9791749" y="2111475"/>
            <a:ext cx="2160782" cy="3962400"/>
          </a:xfrm>
          <a:prstGeom prst="rect">
            <a:avLst/>
          </a:prstGeom>
          <a:noFill/>
        </p:spPr>
      </p:pic>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178280"/>
            <a:ext cx="10787130"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Activation Record</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566670" y="608709"/>
            <a:ext cx="11173046" cy="5910078"/>
          </a:xfrm>
        </p:spPr>
        <p:txBody>
          <a:bodyPr>
            <a:noAutofit/>
          </a:bodyPr>
          <a:lstStyle/>
          <a:p>
            <a:pPr marL="0" lvl="0" indent="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Used to manage the information needed by a single execution of a procedure</a:t>
            </a:r>
          </a:p>
          <a:p>
            <a:pPr marL="0" lvl="0" indent="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Procedure calls &amp; returns are usually managed by runtime stack called control stack</a:t>
            </a:r>
          </a:p>
          <a:p>
            <a:pPr marL="0" lvl="0" indent="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When the activation begins then the procedure name will push on to the stack and when    </a:t>
            </a:r>
          </a:p>
          <a:p>
            <a:pPr marL="0" lvl="0" indent="0" eaLnBrk="0" fontAlgn="base" hangingPunct="0">
              <a:lnSpc>
                <a:spcPct val="100000"/>
              </a:lnSpc>
              <a:spcBef>
                <a:spcPct val="0"/>
              </a:spcBef>
              <a:spcAft>
                <a:spcPct val="0"/>
              </a:spcAft>
              <a:buNone/>
            </a:pPr>
            <a:r>
              <a:rPr lang="en-US" sz="2400" dirty="0">
                <a:solidFill>
                  <a:srgbClr val="002060"/>
                </a:solidFill>
                <a:latin typeface="Times New Roman" panose="02020603050405020304" pitchFamily="18" charset="0"/>
                <a:cs typeface="Times New Roman" panose="02020603050405020304" pitchFamily="18" charset="0"/>
              </a:rPr>
              <a:t>   the activation ends / returns then it will be popped</a:t>
            </a:r>
          </a:p>
          <a:p>
            <a:pPr marL="0" lvl="0" indent="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The root of all activation records will be at the bottom of the control stack</a:t>
            </a:r>
          </a:p>
          <a:p>
            <a:pPr marL="0" lvl="0" indent="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Activation tree represents the sequence &amp; relation between caller &amp; called function</a:t>
            </a:r>
          </a:p>
          <a:p>
            <a:pPr marL="0" lv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Model of Activation Record / Fields of Activation Record:</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Actual Parameters:</a:t>
            </a:r>
            <a:r>
              <a:rPr lang="en-US" sz="2400" dirty="0">
                <a:solidFill>
                  <a:srgbClr val="002060"/>
                </a:solidFill>
                <a:latin typeface="Times New Roman" panose="02020603050405020304" pitchFamily="18" charset="0"/>
                <a:cs typeface="Times New Roman" panose="02020603050405020304" pitchFamily="18" charset="0"/>
              </a:rPr>
              <a:t> Holds the actual parameters of the calling function </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Returned Values:</a:t>
            </a:r>
            <a:r>
              <a:rPr lang="en-US" sz="2400" dirty="0">
                <a:solidFill>
                  <a:srgbClr val="002060"/>
                </a:solidFill>
                <a:latin typeface="Times New Roman" panose="02020603050405020304" pitchFamily="18" charset="0"/>
                <a:cs typeface="Times New Roman" panose="02020603050405020304" pitchFamily="18" charset="0"/>
              </a:rPr>
              <a:t> Stores the result of  function call</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Control / Dynamic Link:</a:t>
            </a:r>
            <a:r>
              <a:rPr lang="en-US" sz="2400" dirty="0">
                <a:solidFill>
                  <a:srgbClr val="002060"/>
                </a:solidFill>
                <a:latin typeface="Times New Roman" panose="02020603050405020304" pitchFamily="18" charset="0"/>
                <a:cs typeface="Times New Roman" panose="02020603050405020304" pitchFamily="18" charset="0"/>
              </a:rPr>
              <a:t> Points to the activation record of calling function</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Access / Static Link:</a:t>
            </a:r>
            <a:r>
              <a:rPr lang="en-US" sz="2400" dirty="0">
                <a:solidFill>
                  <a:srgbClr val="002060"/>
                </a:solidFill>
                <a:latin typeface="Times New Roman" panose="02020603050405020304" pitchFamily="18" charset="0"/>
                <a:cs typeface="Times New Roman" panose="02020603050405020304" pitchFamily="18" charset="0"/>
              </a:rPr>
              <a:t> Refers to the local data of called function but found in another AR</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Saved Machine status:</a:t>
            </a:r>
            <a:r>
              <a:rPr lang="en-US" sz="2400" dirty="0">
                <a:solidFill>
                  <a:srgbClr val="002060"/>
                </a:solidFill>
                <a:latin typeface="Times New Roman" panose="02020603050405020304" pitchFamily="18" charset="0"/>
                <a:cs typeface="Times New Roman" panose="02020603050405020304" pitchFamily="18" charset="0"/>
              </a:rPr>
              <a:t> Stores the address of next instruction to be executed (</a:t>
            </a:r>
            <a:r>
              <a:rPr lang="en-US" sz="2400" dirty="0" err="1">
                <a:solidFill>
                  <a:srgbClr val="002060"/>
                </a:solidFill>
                <a:latin typeface="Times New Roman" panose="02020603050405020304" pitchFamily="18" charset="0"/>
                <a:cs typeface="Times New Roman" panose="02020603050405020304" pitchFamily="18" charset="0"/>
              </a:rPr>
              <a:t>prg</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countr</a:t>
            </a:r>
            <a:r>
              <a:rPr lang="en-US" sz="2400" dirty="0">
                <a:solidFill>
                  <a:srgbClr val="002060"/>
                </a:solidFill>
                <a:latin typeface="Times New Roman" panose="02020603050405020304" pitchFamily="18" charset="0"/>
                <a:cs typeface="Times New Roman" panose="02020603050405020304" pitchFamily="18" charset="0"/>
              </a:rPr>
              <a:t>)</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Local Variables:</a:t>
            </a:r>
            <a:r>
              <a:rPr lang="en-US" sz="2400" dirty="0">
                <a:solidFill>
                  <a:srgbClr val="002060"/>
                </a:solidFill>
                <a:latin typeface="Times New Roman" panose="02020603050405020304" pitchFamily="18" charset="0"/>
                <a:cs typeface="Times New Roman" panose="02020603050405020304" pitchFamily="18" charset="0"/>
              </a:rPr>
              <a:t> Holds the data that is local to the execution of corresponding function</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Temporary Variables:</a:t>
            </a:r>
            <a:r>
              <a:rPr lang="en-US" sz="2400" dirty="0">
                <a:solidFill>
                  <a:srgbClr val="002060"/>
                </a:solidFill>
                <a:latin typeface="Times New Roman" panose="02020603050405020304" pitchFamily="18" charset="0"/>
                <a:cs typeface="Times New Roman" panose="02020603050405020304" pitchFamily="18" charset="0"/>
              </a:rPr>
              <a:t> Holds the data that arises during expression evaluation</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60439" y="291385"/>
            <a:ext cx="4159045" cy="962230"/>
          </a:xfrm>
        </p:spPr>
        <p:txBody>
          <a:bodyPr>
            <a:noAutofit/>
          </a:bodyPr>
          <a:lstStyle/>
          <a:p>
            <a:r>
              <a:rPr lang="en-US" sz="3600" b="1" u="sng" dirty="0">
                <a:solidFill>
                  <a:srgbClr val="00B050"/>
                </a:solidFill>
                <a:latin typeface="Times New Roman" panose="02020603050405020304" pitchFamily="18" charset="0"/>
                <a:cs typeface="Times New Roman" panose="02020603050405020304" pitchFamily="18" charset="0"/>
              </a:rPr>
              <a:t>Activation for QS:</a:t>
            </a:r>
          </a:p>
        </p:txBody>
      </p:sp>
      <p:pic>
        <p:nvPicPr>
          <p:cNvPr id="9219" name="Picture 4"/>
          <p:cNvPicPr>
            <a:picLocks noGrp="1" noChangeAspect="1" noChangeArrowheads="1"/>
          </p:cNvPicPr>
          <p:nvPr>
            <p:ph type="body" idx="1"/>
          </p:nvPr>
        </p:nvPicPr>
        <p:blipFill>
          <a:blip r:embed="rId2" cstate="print"/>
          <a:srcRect/>
          <a:stretch>
            <a:fillRect/>
          </a:stretch>
        </p:blipFill>
        <p:spPr>
          <a:xfrm>
            <a:off x="665316" y="1747664"/>
            <a:ext cx="3862439" cy="4741625"/>
          </a:xfrm>
          <a:noFill/>
        </p:spPr>
      </p:pic>
      <p:pic>
        <p:nvPicPr>
          <p:cNvPr id="4" name="Picture 4"/>
          <p:cNvPicPr>
            <a:picLocks noChangeAspect="1" noChangeArrowheads="1"/>
          </p:cNvPicPr>
          <p:nvPr/>
        </p:nvPicPr>
        <p:blipFill>
          <a:blip r:embed="rId3" cstate="print"/>
          <a:srcRect/>
          <a:stretch>
            <a:fillRect/>
          </a:stretch>
        </p:blipFill>
        <p:spPr bwMode="auto">
          <a:xfrm>
            <a:off x="5058697" y="1735383"/>
            <a:ext cx="6478025" cy="4621171"/>
          </a:xfrm>
          <a:prstGeom prst="rect">
            <a:avLst/>
          </a:prstGeom>
          <a:noFill/>
          <a:ln w="9525">
            <a:noFill/>
            <a:miter lim="800000"/>
            <a:headEnd/>
            <a:tailEnd/>
          </a:ln>
        </p:spPr>
      </p:pic>
      <p:sp>
        <p:nvSpPr>
          <p:cNvPr id="5" name="Rectangle 2"/>
          <p:cNvSpPr txBox="1">
            <a:spLocks/>
          </p:cNvSpPr>
          <p:nvPr/>
        </p:nvSpPr>
        <p:spPr>
          <a:xfrm>
            <a:off x="5102942" y="162238"/>
            <a:ext cx="6563031" cy="1582994"/>
          </a:xfrm>
          <a:prstGeom prst="rect">
            <a:avLst/>
          </a:prstGeom>
        </p:spPr>
        <p:txBody>
          <a:bodyPr vert="horz" lIns="91440" tIns="45720" rIns="91440" bIns="45720" rtlCol="0" anchor="ctr">
            <a:noAutofit/>
          </a:bodyPr>
          <a:lstStyle/>
          <a:p>
            <a:pPr marL="0" marR="0" lvl="0" indent="0" fontAlgn="auto">
              <a:lnSpc>
                <a:spcPct val="90000"/>
              </a:lnSpc>
              <a:spcBef>
                <a:spcPct val="0"/>
              </a:spcBef>
              <a:spcAft>
                <a:spcPts val="0"/>
              </a:spcAft>
              <a:buClrTx/>
              <a:buSzTx/>
              <a:tabLst/>
              <a:defRPr/>
            </a:pPr>
            <a:r>
              <a:rPr lang="en-US" sz="3600" b="1" u="sng" dirty="0">
                <a:solidFill>
                  <a:srgbClr val="00B050"/>
                </a:solidFill>
                <a:latin typeface="Times New Roman" panose="02020603050405020304" pitchFamily="18" charset="0"/>
                <a:ea typeface="+mj-ea"/>
                <a:cs typeface="Times New Roman" panose="02020603050405020304" pitchFamily="18" charset="0"/>
              </a:rPr>
              <a:t>Activation tree representing calls during an execution of QS: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178280"/>
            <a:ext cx="10787130"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Storage Allocation Strategies / Storage Organization</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324465" y="608708"/>
            <a:ext cx="11488993" cy="6072311"/>
          </a:xfrm>
        </p:spPr>
        <p:txBody>
          <a:bodyPr>
            <a:noAutofit/>
          </a:bodyPr>
          <a:lstStyle/>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Static Allocation:</a:t>
            </a:r>
            <a:r>
              <a:rPr lang="en-US" sz="2400" dirty="0">
                <a:solidFill>
                  <a:srgbClr val="002060"/>
                </a:solidFill>
                <a:latin typeface="Times New Roman" panose="02020603050405020304" pitchFamily="18" charset="0"/>
                <a:cs typeface="Times New Roman" panose="02020603050405020304" pitchFamily="18" charset="0"/>
              </a:rPr>
              <a:t> </a:t>
            </a:r>
          </a:p>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The allocation of memory can be done at compile time (variables, arrays)</a:t>
            </a:r>
          </a:p>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We know how much memory is required for the declared variables before program written</a:t>
            </a:r>
          </a:p>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Supports the dynamic data structure i.e., memory is created at compile time and deallocated after program completion </a:t>
            </a:r>
          </a:p>
          <a:p>
            <a:pPr lvl="0" eaLnBrk="0" fontAlgn="base" hangingPunct="0">
              <a:lnSpc>
                <a:spcPct val="100000"/>
              </a:lnSpc>
              <a:spcBef>
                <a:spcPct val="0"/>
              </a:spcBef>
              <a:spcAft>
                <a:spcPct val="0"/>
              </a:spcAft>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  </a:t>
            </a:r>
            <a:r>
              <a:rPr lang="en-US" sz="2400" u="sng" dirty="0">
                <a:solidFill>
                  <a:srgbClr val="002060"/>
                </a:solidFill>
                <a:latin typeface="Times New Roman" panose="02020603050405020304" pitchFamily="18" charset="0"/>
                <a:cs typeface="Times New Roman" panose="02020603050405020304" pitchFamily="18" charset="0"/>
              </a:rPr>
              <a:t>Drawbacks:</a:t>
            </a:r>
            <a:r>
              <a:rPr lang="en-US" sz="2400" dirty="0">
                <a:solidFill>
                  <a:srgbClr val="002060"/>
                </a:solidFill>
                <a:latin typeface="Times New Roman" panose="02020603050405020304" pitchFamily="18" charset="0"/>
                <a:cs typeface="Times New Roman" panose="02020603050405020304" pitchFamily="18" charset="0"/>
              </a:rPr>
              <a:t> </a:t>
            </a:r>
          </a:p>
          <a:p>
            <a:pPr lvl="0" eaLnBrk="0" fontAlgn="base" hangingPunct="0">
              <a:lnSpc>
                <a:spcPct val="100000"/>
              </a:lnSpc>
              <a:spcBef>
                <a:spcPct val="0"/>
              </a:spcBef>
              <a:spcAft>
                <a:spcPct val="0"/>
              </a:spcAft>
              <a:buNone/>
            </a:pPr>
            <a:r>
              <a:rPr lang="en-US" sz="2400" dirty="0">
                <a:solidFill>
                  <a:srgbClr val="002060"/>
                </a:solidFill>
                <a:latin typeface="Times New Roman" panose="02020603050405020304" pitchFamily="18" charset="0"/>
                <a:cs typeface="Times New Roman" panose="02020603050405020304" pitchFamily="18" charset="0"/>
              </a:rPr>
              <a:t>      1. Can’t change the size of the memory once you fixed </a:t>
            </a:r>
          </a:p>
          <a:p>
            <a:pPr lvl="0" eaLnBrk="0" fontAlgn="base" hangingPunct="0">
              <a:lnSpc>
                <a:spcPct val="100000"/>
              </a:lnSpc>
              <a:spcBef>
                <a:spcPct val="0"/>
              </a:spcBef>
              <a:spcAft>
                <a:spcPct val="0"/>
              </a:spcAft>
              <a:buNone/>
            </a:pPr>
            <a:r>
              <a:rPr lang="en-US" sz="2400" dirty="0">
                <a:solidFill>
                  <a:srgbClr val="002060"/>
                </a:solidFill>
                <a:latin typeface="Times New Roman" panose="02020603050405020304" pitchFamily="18" charset="0"/>
                <a:cs typeface="Times New Roman" panose="02020603050405020304" pitchFamily="18" charset="0"/>
              </a:rPr>
              <a:t>      2. Memory wastage if more memory allocated than the required memory   </a:t>
            </a:r>
          </a:p>
          <a:p>
            <a:pPr lvl="0" eaLnBrk="0" fontAlgn="base" hangingPunct="0">
              <a:lnSpc>
                <a:spcPct val="100000"/>
              </a:lnSpc>
              <a:spcBef>
                <a:spcPct val="0"/>
              </a:spcBef>
              <a:spcAft>
                <a:spcPct val="0"/>
              </a:spcAft>
              <a:buNone/>
            </a:pPr>
            <a:r>
              <a:rPr lang="en-US" sz="2400" dirty="0">
                <a:solidFill>
                  <a:srgbClr val="002060"/>
                </a:solidFill>
                <a:latin typeface="Times New Roman" panose="02020603050405020304" pitchFamily="18" charset="0"/>
                <a:cs typeface="Times New Roman" panose="02020603050405020304" pitchFamily="18" charset="0"/>
              </a:rPr>
              <a:t>      3. Causes problem if less memory allocated than the required memory </a:t>
            </a:r>
          </a:p>
          <a:p>
            <a:pPr lvl="0" eaLnBrk="0" fontAlgn="base" hangingPunct="0">
              <a:lnSpc>
                <a:spcPct val="100000"/>
              </a:lnSpc>
              <a:spcBef>
                <a:spcPct val="0"/>
              </a:spcBef>
              <a:spcAft>
                <a:spcPct val="0"/>
              </a:spcAft>
              <a:buNone/>
            </a:pPr>
            <a:r>
              <a:rPr lang="en-US" sz="2400" dirty="0">
                <a:solidFill>
                  <a:srgbClr val="002060"/>
                </a:solidFill>
                <a:latin typeface="Times New Roman" panose="02020603050405020304" pitchFamily="18" charset="0"/>
                <a:cs typeface="Times New Roman" panose="02020603050405020304" pitchFamily="18" charset="0"/>
              </a:rPr>
              <a:t>      4. Insertions and deletions are very expensive (more no. of elements to be shifted)</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Dynamic Allocation:</a:t>
            </a:r>
            <a:r>
              <a:rPr lang="en-US" sz="2400" b="1" dirty="0">
                <a:solidFill>
                  <a:srgbClr val="002060"/>
                </a:solidFill>
                <a:latin typeface="Times New Roman" panose="02020603050405020304" pitchFamily="18" charset="0"/>
                <a:cs typeface="Times New Roman" panose="02020603050405020304" pitchFamily="18" charset="0"/>
              </a:rPr>
              <a:t> </a:t>
            </a:r>
          </a:p>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The allocation of memory / size can be done at run time</a:t>
            </a:r>
          </a:p>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Many times we don’t know how much memory is needed for the variables / arrays</a:t>
            </a:r>
          </a:p>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Memory will be allocated / deleted by using new  / delete operators</a:t>
            </a:r>
          </a:p>
          <a:p>
            <a:pPr lvl="1" eaLnBrk="0" fontAlgn="base" hangingPunct="0">
              <a:lnSpc>
                <a:spcPct val="100000"/>
              </a:lnSpc>
              <a:spcBef>
                <a:spcPct val="0"/>
              </a:spcBef>
              <a:spcAft>
                <a:spcPct val="0"/>
              </a:spcAft>
              <a:buNone/>
            </a:pPr>
            <a:r>
              <a:rPr lang="en-US" sz="2000" b="1" u="sng" dirty="0">
                <a:solidFill>
                  <a:srgbClr val="002060"/>
                </a:solidFill>
                <a:latin typeface="Times New Roman" panose="02020603050405020304" pitchFamily="18" charset="0"/>
                <a:cs typeface="Times New Roman" panose="02020603050405020304" pitchFamily="18" charset="0"/>
              </a:rPr>
              <a:t>new  operator:</a:t>
            </a:r>
            <a:r>
              <a:rPr lang="en-US" sz="2000" dirty="0">
                <a:solidFill>
                  <a:srgbClr val="002060"/>
                </a:solidFill>
                <a:latin typeface="Times New Roman" panose="02020603050405020304" pitchFamily="18" charset="0"/>
                <a:cs typeface="Times New Roman" panose="02020603050405020304" pitchFamily="18" charset="0"/>
              </a:rPr>
              <a:t> It creates a memory &amp; returns memory address to the pointer 	new </a:t>
            </a:r>
            <a:r>
              <a:rPr lang="en-US" sz="2000" dirty="0" err="1">
                <a:solidFill>
                  <a:srgbClr val="002060"/>
                </a:solidFill>
                <a:latin typeface="Times New Roman" panose="02020603050405020304" pitchFamily="18" charset="0"/>
                <a:cs typeface="Times New Roman" panose="02020603050405020304" pitchFamily="18" charset="0"/>
              </a:rPr>
              <a:t>datatype</a:t>
            </a:r>
            <a:r>
              <a:rPr lang="en-US" sz="2000" dirty="0">
                <a:solidFill>
                  <a:srgbClr val="002060"/>
                </a:solidFill>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	p=new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*p=10;		</a:t>
            </a:r>
            <a:r>
              <a:rPr lang="en-US" sz="2000" dirty="0" err="1">
                <a:solidFill>
                  <a:srgbClr val="002060"/>
                </a:solidFill>
                <a:latin typeface="Times New Roman" panose="02020603050405020304" pitchFamily="18" charset="0"/>
                <a:cs typeface="Times New Roman" panose="02020603050405020304" pitchFamily="18" charset="0"/>
              </a:rPr>
              <a:t>cout</a:t>
            </a:r>
            <a:r>
              <a:rPr lang="en-US" sz="2000" dirty="0">
                <a:solidFill>
                  <a:srgbClr val="002060"/>
                </a:solidFill>
                <a:latin typeface="Times New Roman" panose="02020603050405020304" pitchFamily="18" charset="0"/>
                <a:cs typeface="Times New Roman" panose="02020603050405020304" pitchFamily="18" charset="0"/>
              </a:rPr>
              <a:t>&lt;&lt;*p;</a:t>
            </a:r>
          </a:p>
          <a:p>
            <a:pPr lvl="1"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	p=new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[5]; //p points to the address of memory location of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type</a:t>
            </a:r>
          </a:p>
          <a:p>
            <a:pPr lvl="1" eaLnBrk="0" fontAlgn="base" hangingPunct="0">
              <a:lnSpc>
                <a:spcPct val="100000"/>
              </a:lnSpc>
              <a:spcBef>
                <a:spcPct val="0"/>
              </a:spcBef>
              <a:spcAft>
                <a:spcPct val="0"/>
              </a:spcAf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5" y="178280"/>
            <a:ext cx="11117826"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Storage Allocation Strategies / Storage Organization</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221227" y="608708"/>
            <a:ext cx="11695470" cy="6249291"/>
          </a:xfrm>
        </p:spPr>
        <p:txBody>
          <a:bodyPr>
            <a:noAutofit/>
          </a:bodyPr>
          <a:lstStyle/>
          <a:p>
            <a:pPr lvl="1" eaLnBrk="0" fontAlgn="base" hangingPunct="0">
              <a:lnSpc>
                <a:spcPct val="100000"/>
              </a:lnSpc>
              <a:spcBef>
                <a:spcPct val="0"/>
              </a:spcBef>
              <a:spcAft>
                <a:spcPct val="0"/>
              </a:spcAft>
              <a:buNone/>
            </a:pPr>
            <a:r>
              <a:rPr lang="en-US" sz="2000" b="1" u="sng" dirty="0">
                <a:solidFill>
                  <a:srgbClr val="002060"/>
                </a:solidFill>
                <a:latin typeface="Times New Roman" panose="02020603050405020304" pitchFamily="18" charset="0"/>
                <a:cs typeface="Times New Roman" panose="02020603050405020304" pitchFamily="18" charset="0"/>
              </a:rPr>
              <a:t>delete operator:</a:t>
            </a:r>
            <a:r>
              <a:rPr lang="en-US" sz="2000" dirty="0">
                <a:solidFill>
                  <a:srgbClr val="002060"/>
                </a:solidFill>
                <a:latin typeface="Times New Roman" panose="02020603050405020304" pitchFamily="18" charset="0"/>
                <a:cs typeface="Times New Roman" panose="02020603050405020304" pitchFamily="18" charset="0"/>
              </a:rPr>
              <a:t> It creates a memory &amp; returns memory address to the pointer 	new </a:t>
            </a:r>
            <a:r>
              <a:rPr lang="en-US" sz="2000" dirty="0" err="1">
                <a:solidFill>
                  <a:srgbClr val="002060"/>
                </a:solidFill>
                <a:latin typeface="Times New Roman" panose="02020603050405020304" pitchFamily="18" charset="0"/>
                <a:cs typeface="Times New Roman" panose="02020603050405020304" pitchFamily="18" charset="0"/>
              </a:rPr>
              <a:t>datatype</a:t>
            </a:r>
            <a:r>
              <a:rPr lang="en-US" sz="2000" dirty="0">
                <a:solidFill>
                  <a:srgbClr val="002060"/>
                </a:solidFill>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	p=new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*p=10;		</a:t>
            </a:r>
            <a:r>
              <a:rPr lang="en-US" sz="2000" dirty="0" err="1">
                <a:solidFill>
                  <a:srgbClr val="002060"/>
                </a:solidFill>
                <a:latin typeface="Times New Roman" panose="02020603050405020304" pitchFamily="18" charset="0"/>
                <a:cs typeface="Times New Roman" panose="02020603050405020304" pitchFamily="18" charset="0"/>
              </a:rPr>
              <a:t>cout</a:t>
            </a:r>
            <a:r>
              <a:rPr lang="en-US" sz="2000" dirty="0">
                <a:solidFill>
                  <a:srgbClr val="002060"/>
                </a:solidFill>
                <a:latin typeface="Times New Roman" panose="02020603050405020304" pitchFamily="18" charset="0"/>
                <a:cs typeface="Times New Roman" panose="02020603050405020304" pitchFamily="18" charset="0"/>
              </a:rPr>
              <a:t>&lt;&lt;*p;</a:t>
            </a:r>
          </a:p>
          <a:p>
            <a:pPr lvl="1"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	p=new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[5]; //p points to the address of memory location of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type</a:t>
            </a:r>
          </a:p>
          <a:p>
            <a:pPr lvl="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Stack:</a:t>
            </a:r>
            <a:r>
              <a:rPr lang="en-US" sz="2400" dirty="0">
                <a:solidFill>
                  <a:srgbClr val="002060"/>
                </a:solidFill>
                <a:latin typeface="Times New Roman" panose="02020603050405020304" pitchFamily="18" charset="0"/>
                <a:cs typeface="Times New Roman" panose="02020603050405020304" pitchFamily="18" charset="0"/>
              </a:rPr>
              <a:t> </a:t>
            </a:r>
          </a:p>
          <a:p>
            <a:pPr marL="0" indent="0">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When a function is called then activation record gets created for the corresponding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function and will be push down to the stack (for every function there is an AR)</a:t>
            </a:r>
          </a:p>
          <a:p>
            <a:pPr marL="0" indent="0">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  Activation record contains the locals so that they are bound to fresh storage in each AR</a:t>
            </a:r>
          </a:p>
          <a:p>
            <a:pPr marL="0" indent="0">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Size of the memory(</a:t>
            </a:r>
            <a:r>
              <a:rPr lang="en-US" sz="2400" dirty="0" err="1">
                <a:solidFill>
                  <a:srgbClr val="002060"/>
                </a:solidFill>
                <a:latin typeface="Times New Roman" panose="02020603050405020304" pitchFamily="18" charset="0"/>
                <a:cs typeface="Times New Roman" panose="02020603050405020304" pitchFamily="18" charset="0"/>
              </a:rPr>
              <a:t>var’s</a:t>
            </a:r>
            <a:r>
              <a:rPr lang="en-US" sz="2400" dirty="0">
                <a:solidFill>
                  <a:srgbClr val="002060"/>
                </a:solidFill>
                <a:latin typeface="Times New Roman" panose="02020603050405020304" pitchFamily="18" charset="0"/>
                <a:cs typeface="Times New Roman" panose="02020603050405020304" pitchFamily="18" charset="0"/>
              </a:rPr>
              <a:t>) is static and variables resides in stack can be accessed directly</a:t>
            </a:r>
          </a:p>
          <a:p>
            <a:pPr marL="0" indent="0">
              <a:buFont typeface="Wingdings" pitchFamily="2" charset="2"/>
              <a:buChar char="Ø"/>
            </a:pPr>
            <a:r>
              <a:rPr lang="en-US" sz="2400" u="sng" dirty="0">
                <a:solidFill>
                  <a:srgbClr val="002060"/>
                </a:solidFill>
                <a:latin typeface="Times New Roman" panose="02020603050405020304" pitchFamily="18" charset="0"/>
                <a:cs typeface="Times New Roman" panose="02020603050405020304" pitchFamily="18" charset="0"/>
              </a:rPr>
              <a:t>Drawbacks:</a:t>
            </a:r>
            <a:r>
              <a:rPr lang="en-US" sz="2400" dirty="0">
                <a:solidFill>
                  <a:srgbClr val="002060"/>
                </a:solidFill>
                <a:latin typeface="Times New Roman" panose="02020603050405020304" pitchFamily="18" charset="0"/>
                <a:cs typeface="Times New Roman" panose="02020603050405020304" pitchFamily="18" charset="0"/>
              </a:rPr>
              <a:t> </a:t>
            </a:r>
          </a:p>
          <a:p>
            <a:pPr marL="0" lvl="0" indent="0">
              <a:buNone/>
            </a:pPr>
            <a:r>
              <a:rPr lang="en-US" sz="2400" dirty="0">
                <a:solidFill>
                  <a:srgbClr val="002060"/>
                </a:solidFill>
                <a:latin typeface="Times New Roman" panose="02020603050405020304" pitchFamily="18" charset="0"/>
                <a:cs typeface="Times New Roman" panose="02020603050405020304" pitchFamily="18" charset="0"/>
              </a:rPr>
              <a:t>        1. Supports dynamic memory allocation but slower than static memory allocation</a:t>
            </a:r>
          </a:p>
          <a:p>
            <a:pPr marL="0" lvl="0" indent="0">
              <a:buNone/>
            </a:pPr>
            <a:r>
              <a:rPr lang="en-US" sz="2400" dirty="0">
                <a:solidFill>
                  <a:srgbClr val="002060"/>
                </a:solidFill>
                <a:latin typeface="Times New Roman" panose="02020603050405020304" pitchFamily="18" charset="0"/>
                <a:cs typeface="Times New Roman" panose="02020603050405020304" pitchFamily="18" charset="0"/>
              </a:rPr>
              <a:t>        2. Supports recursion but references to non-local variables after AR can’t be retained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Heap:</a:t>
            </a:r>
            <a:r>
              <a:rPr lang="en-US" sz="2400" dirty="0">
                <a:solidFill>
                  <a:srgbClr val="002060"/>
                </a:solidFill>
                <a:latin typeface="Times New Roman" panose="02020603050405020304" pitchFamily="18" charset="0"/>
                <a:cs typeface="Times New Roman" panose="02020603050405020304" pitchFamily="18" charset="0"/>
              </a:rPr>
              <a:t>  </a:t>
            </a:r>
          </a:p>
          <a:p>
            <a:pPr marL="0" indent="0">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Implements dynamic memory allocation (at any time allocation &amp; deallocation done)</a:t>
            </a:r>
          </a:p>
          <a:p>
            <a:pPr marL="0" indent="0">
              <a:buFont typeface="Wingdings"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Size of the memory(store pointer variables &amp; used by </a:t>
            </a:r>
            <a:r>
              <a:rPr lang="en-US" sz="2400" dirty="0" err="1">
                <a:solidFill>
                  <a:srgbClr val="002060"/>
                </a:solidFill>
                <a:latin typeface="Times New Roman" panose="02020603050405020304" pitchFamily="18" charset="0"/>
                <a:cs typeface="Times New Roman" panose="02020603050405020304" pitchFamily="18" charset="0"/>
              </a:rPr>
              <a:t>malloc</a:t>
            </a:r>
            <a:r>
              <a:rPr lang="en-US" sz="2400" dirty="0">
                <a:solidFill>
                  <a:srgbClr val="002060"/>
                </a:solidFill>
                <a:latin typeface="Times New Roman" panose="02020603050405020304" pitchFamily="18" charset="0"/>
                <a:cs typeface="Times New Roman" panose="02020603050405020304" pitchFamily="18" charset="0"/>
              </a:rPr>
              <a:t>()) is dynamic and variables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resides in heap can be accessed indirectly</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148784"/>
            <a:ext cx="11117826"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Dynamic Memory Allocation</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221227" y="608708"/>
            <a:ext cx="11695470" cy="6057563"/>
          </a:xfrm>
        </p:spPr>
        <p:txBody>
          <a:bodyPr>
            <a:noAutofit/>
          </a:bodyPr>
          <a:lstStyle/>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The allocation of memory can be done at run time / execution</a:t>
            </a:r>
          </a:p>
          <a:p>
            <a:pPr lvl="0" eaLnBrk="0" fontAlgn="base" hangingPunct="0">
              <a:lnSpc>
                <a:spcPct val="100000"/>
              </a:lnSpc>
              <a:spcBef>
                <a:spcPct val="0"/>
              </a:spcBef>
              <a:spcAft>
                <a:spcPct val="0"/>
              </a:spcAft>
              <a:buFont typeface="Wingdings"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All these functions are available in </a:t>
            </a:r>
            <a:r>
              <a:rPr lang="en-US" sz="2400" dirty="0" err="1">
                <a:solidFill>
                  <a:srgbClr val="002060"/>
                </a:solidFill>
                <a:latin typeface="Times New Roman" panose="02020603050405020304" pitchFamily="18" charset="0"/>
                <a:cs typeface="Times New Roman" panose="02020603050405020304" pitchFamily="18" charset="0"/>
              </a:rPr>
              <a:t>alloc.h</a:t>
            </a:r>
            <a:r>
              <a:rPr lang="en-US" sz="2400" dirty="0">
                <a:solidFill>
                  <a:srgbClr val="002060"/>
                </a:solidFill>
                <a:latin typeface="Times New Roman" panose="02020603050405020304" pitchFamily="18" charset="0"/>
                <a:cs typeface="Times New Roman" panose="02020603050405020304" pitchFamily="18" charset="0"/>
              </a:rPr>
              <a:t> / </a:t>
            </a:r>
            <a:r>
              <a:rPr lang="en-US" sz="2400" dirty="0" err="1">
                <a:solidFill>
                  <a:srgbClr val="002060"/>
                </a:solidFill>
                <a:latin typeface="Times New Roman" panose="02020603050405020304" pitchFamily="18" charset="0"/>
                <a:cs typeface="Times New Roman" panose="02020603050405020304" pitchFamily="18" charset="0"/>
              </a:rPr>
              <a:t>stdlib.h</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Font typeface="Wingdings" pitchFamily="2" charset="2"/>
              <a:buChar char="Ø"/>
            </a:pPr>
            <a:r>
              <a:rPr lang="en-US" sz="2400" b="1" u="sng" dirty="0" err="1">
                <a:solidFill>
                  <a:srgbClr val="002060"/>
                </a:solidFill>
                <a:latin typeface="Times New Roman" panose="02020603050405020304" pitchFamily="18" charset="0"/>
                <a:cs typeface="Times New Roman" panose="02020603050405020304" pitchFamily="18" charset="0"/>
              </a:rPr>
              <a:t>malloc</a:t>
            </a:r>
            <a:r>
              <a:rPr lang="en-US" sz="2400" b="1" u="sng"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 memory allocation</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used to allocate memory for a pointer variable during execution</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Allocates requested size in bytes &amp; returns a pointer to the starting address of memory block</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Allocates only one block of memory</a:t>
            </a:r>
          </a:p>
          <a:p>
            <a:pPr marL="457200" lvl="1" indent="0">
              <a:buFont typeface="Wingdings" pitchFamily="2" charset="2"/>
              <a:buChar char="Ø"/>
            </a:pPr>
            <a:r>
              <a:rPr lang="en-US" sz="2000" dirty="0" err="1">
                <a:solidFill>
                  <a:srgbClr val="002060"/>
                </a:solidFill>
                <a:latin typeface="Times New Roman" panose="02020603050405020304" pitchFamily="18" charset="0"/>
                <a:cs typeface="Times New Roman" panose="02020603050405020304" pitchFamily="18" charset="0"/>
              </a:rPr>
              <a:t>datatype</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ptr</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datatype</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malloc</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bytesize</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 =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malloc</a:t>
            </a:r>
            <a:r>
              <a:rPr lang="en-US" sz="2000" dirty="0">
                <a:solidFill>
                  <a:srgbClr val="002060"/>
                </a:solidFill>
                <a:latin typeface="Times New Roman" panose="02020603050405020304" pitchFamily="18" charset="0"/>
                <a:cs typeface="Times New Roman" panose="02020603050405020304" pitchFamily="18" charset="0"/>
              </a:rPr>
              <a:t> (n*</a:t>
            </a:r>
            <a:r>
              <a:rPr lang="en-US" sz="2000" dirty="0" err="1">
                <a:solidFill>
                  <a:srgbClr val="002060"/>
                </a:solidFill>
                <a:latin typeface="Times New Roman" panose="02020603050405020304" pitchFamily="18" charset="0"/>
                <a:cs typeface="Times New Roman" panose="02020603050405020304" pitchFamily="18" charset="0"/>
              </a:rPr>
              <a:t>sizeof</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Accepts only one argument and </a:t>
            </a:r>
            <a:r>
              <a:rPr lang="en-US" sz="2000" dirty="0" err="1">
                <a:solidFill>
                  <a:srgbClr val="002060"/>
                </a:solidFill>
                <a:latin typeface="Times New Roman" panose="02020603050405020304" pitchFamily="18" charset="0"/>
                <a:cs typeface="Times New Roman" panose="02020603050405020304" pitchFamily="18" charset="0"/>
              </a:rPr>
              <a:t>returntype</a:t>
            </a:r>
            <a:r>
              <a:rPr lang="en-US" sz="2000" dirty="0">
                <a:solidFill>
                  <a:srgbClr val="002060"/>
                </a:solidFill>
                <a:latin typeface="Times New Roman" panose="02020603050405020304" pitchFamily="18" charset="0"/>
                <a:cs typeface="Times New Roman" panose="02020603050405020304" pitchFamily="18" charset="0"/>
              </a:rPr>
              <a:t> of </a:t>
            </a:r>
            <a:r>
              <a:rPr lang="en-US" sz="2000" dirty="0" err="1">
                <a:solidFill>
                  <a:srgbClr val="002060"/>
                </a:solidFill>
                <a:latin typeface="Times New Roman" panose="02020603050405020304" pitchFamily="18" charset="0"/>
                <a:cs typeface="Times New Roman" panose="02020603050405020304" pitchFamily="18" charset="0"/>
              </a:rPr>
              <a:t>malloc</a:t>
            </a:r>
            <a:r>
              <a:rPr lang="en-US" sz="2000" dirty="0">
                <a:solidFill>
                  <a:srgbClr val="002060"/>
                </a:solidFill>
                <a:latin typeface="Times New Roman" panose="02020603050405020304" pitchFamily="18" charset="0"/>
                <a:cs typeface="Times New Roman" panose="02020603050405020304" pitchFamily="18" charset="0"/>
              </a:rPr>
              <a:t>() is void so type casting is required</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Default initial values are garbage (unpredicted) values</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p</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100     200     300     400    500</a:t>
            </a:r>
          </a:p>
          <a:p>
            <a:pPr marL="0" indent="0">
              <a:buFont typeface="Wingdings" pitchFamily="2" charset="2"/>
              <a:buChar char="Ø"/>
            </a:pPr>
            <a:r>
              <a:rPr lang="en-US" sz="2400" b="1" u="sng" dirty="0" err="1">
                <a:solidFill>
                  <a:srgbClr val="002060"/>
                </a:solidFill>
                <a:latin typeface="Times New Roman" panose="02020603050405020304" pitchFamily="18" charset="0"/>
                <a:cs typeface="Times New Roman" panose="02020603050405020304" pitchFamily="18" charset="0"/>
              </a:rPr>
              <a:t>calloc</a:t>
            </a:r>
            <a:r>
              <a:rPr lang="en-US" sz="2400" b="1" u="sng"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 contiguous memory allocation					     	</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used to allocate memory for a pointer variable during execution</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Allocates multiple blocks of memory &amp; returns a pointer to the starting / 1</a:t>
            </a:r>
            <a:r>
              <a:rPr lang="en-US" sz="2000" baseline="30000" dirty="0">
                <a:solidFill>
                  <a:srgbClr val="002060"/>
                </a:solidFill>
                <a:latin typeface="Times New Roman" panose="02020603050405020304" pitchFamily="18" charset="0"/>
                <a:cs typeface="Times New Roman" panose="02020603050405020304" pitchFamily="18" charset="0"/>
              </a:rPr>
              <a:t>st</a:t>
            </a:r>
            <a:r>
              <a:rPr lang="en-US" sz="2000" dirty="0">
                <a:solidFill>
                  <a:srgbClr val="002060"/>
                </a:solidFill>
                <a:latin typeface="Times New Roman" panose="02020603050405020304" pitchFamily="18" charset="0"/>
                <a:cs typeface="Times New Roman" panose="02020603050405020304" pitchFamily="18" charset="0"/>
              </a:rPr>
              <a:t> block</a:t>
            </a:r>
          </a:p>
          <a:p>
            <a:pPr marL="457200" lvl="1" indent="0">
              <a:buFont typeface="Wingdings" pitchFamily="2" charset="2"/>
              <a:buChar char="Ø"/>
            </a:pPr>
            <a:r>
              <a:rPr lang="en-US" sz="2000" dirty="0" err="1">
                <a:solidFill>
                  <a:srgbClr val="002060"/>
                </a:solidFill>
                <a:latin typeface="Times New Roman" panose="02020603050405020304" pitchFamily="18" charset="0"/>
                <a:cs typeface="Times New Roman" panose="02020603050405020304" pitchFamily="18" charset="0"/>
              </a:rPr>
              <a:t>datatype</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ptr</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datatype</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calloc</a:t>
            </a:r>
            <a:r>
              <a:rPr lang="en-US" sz="2000" dirty="0">
                <a:solidFill>
                  <a:srgbClr val="002060"/>
                </a:solidFill>
                <a:latin typeface="Times New Roman" panose="02020603050405020304" pitchFamily="18" charset="0"/>
                <a:cs typeface="Times New Roman" panose="02020603050405020304" pitchFamily="18" charset="0"/>
              </a:rPr>
              <a:t> (no. of blocks, </a:t>
            </a:r>
            <a:r>
              <a:rPr lang="en-US" sz="2000" dirty="0" err="1">
                <a:solidFill>
                  <a:srgbClr val="002060"/>
                </a:solidFill>
                <a:latin typeface="Times New Roman" panose="02020603050405020304" pitchFamily="18" charset="0"/>
                <a:cs typeface="Times New Roman" panose="02020603050405020304" pitchFamily="18" charset="0"/>
              </a:rPr>
              <a:t>sizeofblock</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 =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calloc</a:t>
            </a:r>
            <a:r>
              <a:rPr lang="en-US" sz="2000" dirty="0">
                <a:solidFill>
                  <a:srgbClr val="002060"/>
                </a:solidFill>
                <a:latin typeface="Times New Roman" panose="02020603050405020304" pitchFamily="18" charset="0"/>
                <a:cs typeface="Times New Roman" panose="02020603050405020304" pitchFamily="18" charset="0"/>
              </a:rPr>
              <a:t> (n, </a:t>
            </a:r>
            <a:r>
              <a:rPr lang="en-US" sz="2000" dirty="0" err="1">
                <a:solidFill>
                  <a:srgbClr val="002060"/>
                </a:solidFill>
                <a:latin typeface="Times New Roman" panose="02020603050405020304" pitchFamily="18" charset="0"/>
                <a:cs typeface="Times New Roman" panose="02020603050405020304" pitchFamily="18" charset="0"/>
              </a:rPr>
              <a:t>sizeof</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Requires 2 arguments and default values are 0 (zero)</a:t>
            </a:r>
          </a:p>
        </p:txBody>
      </p:sp>
      <p:sp>
        <p:nvSpPr>
          <p:cNvPr id="4" name="Rectangle 3"/>
          <p:cNvSpPr/>
          <p:nvPr/>
        </p:nvSpPr>
        <p:spPr>
          <a:xfrm>
            <a:off x="5692881" y="4173782"/>
            <a:ext cx="589935" cy="235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5" name="Rectangle 4"/>
          <p:cNvSpPr/>
          <p:nvPr/>
        </p:nvSpPr>
        <p:spPr>
          <a:xfrm>
            <a:off x="6464697" y="4178702"/>
            <a:ext cx="589935" cy="235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a:t>
            </a:r>
          </a:p>
        </p:txBody>
      </p:sp>
      <p:sp>
        <p:nvSpPr>
          <p:cNvPr id="6" name="Rectangle 5"/>
          <p:cNvSpPr/>
          <p:nvPr/>
        </p:nvSpPr>
        <p:spPr>
          <a:xfrm>
            <a:off x="7275837" y="4178702"/>
            <a:ext cx="589935" cy="235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a:t>
            </a:r>
          </a:p>
        </p:txBody>
      </p:sp>
      <p:sp>
        <p:nvSpPr>
          <p:cNvPr id="7" name="Rectangle 6"/>
          <p:cNvSpPr/>
          <p:nvPr/>
        </p:nvSpPr>
        <p:spPr>
          <a:xfrm>
            <a:off x="8072229" y="4178702"/>
            <a:ext cx="589935" cy="235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a:t>
            </a:r>
          </a:p>
        </p:txBody>
      </p:sp>
      <p:sp>
        <p:nvSpPr>
          <p:cNvPr id="8" name="Rectangle 7"/>
          <p:cNvSpPr/>
          <p:nvPr/>
        </p:nvSpPr>
        <p:spPr>
          <a:xfrm>
            <a:off x="8883369" y="4178702"/>
            <a:ext cx="589935" cy="235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a:t>
            </a:r>
          </a:p>
        </p:txBody>
      </p:sp>
      <p:cxnSp>
        <p:nvCxnSpPr>
          <p:cNvPr id="14" name="Curved Connector 13"/>
          <p:cNvCxnSpPr/>
          <p:nvPr/>
        </p:nvCxnSpPr>
        <p:spPr>
          <a:xfrm rot="10800000">
            <a:off x="5206182" y="4173795"/>
            <a:ext cx="486697" cy="132733"/>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148784"/>
            <a:ext cx="11117826"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Dynamic Memory Allocation</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221227" y="608709"/>
            <a:ext cx="11695470" cy="5910078"/>
          </a:xfrm>
        </p:spPr>
        <p:txBody>
          <a:bodyPr>
            <a:noAutofit/>
          </a:bodyPr>
          <a:lstStyle/>
          <a:p>
            <a:pPr marL="0" indent="0">
              <a:buFont typeface="Wingdings" pitchFamily="2" charset="2"/>
              <a:buChar char="Ø"/>
            </a:pPr>
            <a:r>
              <a:rPr lang="en-US" sz="2400" b="1" u="sng" dirty="0" err="1">
                <a:solidFill>
                  <a:srgbClr val="002060"/>
                </a:solidFill>
                <a:latin typeface="Times New Roman" panose="02020603050405020304" pitchFamily="18" charset="0"/>
                <a:cs typeface="Times New Roman" panose="02020603050405020304" pitchFamily="18" charset="0"/>
              </a:rPr>
              <a:t>realloc</a:t>
            </a:r>
            <a:r>
              <a:rPr lang="en-US" sz="2400" b="1" u="sng"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rPr>
              <a:t>modification in memory</a:t>
            </a:r>
            <a:r>
              <a:rPr lang="en-US" sz="2400" b="1" u="sng" dirty="0">
                <a:solidFill>
                  <a:srgbClr val="002060"/>
                </a:solidFill>
                <a:latin typeface="Times New Roman" panose="02020603050405020304" pitchFamily="18" charset="0"/>
                <a:cs typeface="Times New Roman" panose="02020603050405020304" pitchFamily="18" charset="0"/>
              </a:rPr>
              <a:t> </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Used to modify the size of memory which is already allocated</a:t>
            </a:r>
          </a:p>
          <a:p>
            <a:pPr marL="457200" lvl="1" indent="0">
              <a:buFont typeface="Wingdings" pitchFamily="2" charset="2"/>
              <a:buChar char="Ø"/>
            </a:pPr>
            <a:r>
              <a:rPr lang="en-US" sz="2000" dirty="0" err="1">
                <a:solidFill>
                  <a:srgbClr val="002060"/>
                </a:solidFill>
                <a:latin typeface="Times New Roman" panose="02020603050405020304" pitchFamily="18" charset="0"/>
                <a:cs typeface="Times New Roman" panose="02020603050405020304" pitchFamily="18" charset="0"/>
              </a:rPr>
              <a:t>realloc</a:t>
            </a:r>
            <a:r>
              <a:rPr lang="en-US" sz="2000" dirty="0">
                <a:solidFill>
                  <a:srgbClr val="002060"/>
                </a:solidFill>
                <a:latin typeface="Times New Roman" panose="02020603050405020304" pitchFamily="18" charset="0"/>
                <a:cs typeface="Times New Roman" panose="02020603050405020304" pitchFamily="18" charset="0"/>
              </a:rPr>
              <a:t>(p, </a:t>
            </a:r>
            <a:r>
              <a:rPr lang="en-US" sz="2000" dirty="0" err="1">
                <a:solidFill>
                  <a:srgbClr val="002060"/>
                </a:solidFill>
                <a:latin typeface="Times New Roman" panose="02020603050405020304" pitchFamily="18" charset="0"/>
                <a:cs typeface="Times New Roman" panose="02020603050405020304" pitchFamily="18" charset="0"/>
              </a:rPr>
              <a:t>bytesize</a:t>
            </a:r>
            <a:r>
              <a:rPr lang="en-US" sz="2000" dirty="0">
                <a:solidFill>
                  <a:srgbClr val="002060"/>
                </a:solidFill>
                <a:latin typeface="Times New Roman" panose="02020603050405020304" pitchFamily="18" charset="0"/>
                <a:cs typeface="Times New Roman" panose="02020603050405020304" pitchFamily="18" charset="0"/>
              </a:rPr>
              <a:t>);</a:t>
            </a:r>
          </a:p>
          <a:p>
            <a:pPr marL="457200" lvl="1" indent="0">
              <a:buFont typeface="Wingdings" pitchFamily="2" charset="2"/>
              <a:buChar char="Ø"/>
            </a:pP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*p = (</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malloc</a:t>
            </a:r>
            <a:r>
              <a:rPr lang="en-US" sz="2000" dirty="0">
                <a:solidFill>
                  <a:srgbClr val="002060"/>
                </a:solidFill>
                <a:latin typeface="Times New Roman" panose="02020603050405020304" pitchFamily="18" charset="0"/>
                <a:cs typeface="Times New Roman" panose="02020603050405020304" pitchFamily="18" charset="0"/>
              </a:rPr>
              <a:t> (3*</a:t>
            </a:r>
            <a:r>
              <a:rPr lang="en-US" sz="2000" dirty="0" err="1">
                <a:solidFill>
                  <a:srgbClr val="002060"/>
                </a:solidFill>
                <a:latin typeface="Times New Roman" panose="02020603050405020304" pitchFamily="18" charset="0"/>
                <a:cs typeface="Times New Roman" panose="02020603050405020304" pitchFamily="18" charset="0"/>
              </a:rPr>
              <a:t>sizeof</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a:t>
            </a:r>
            <a:r>
              <a:rPr lang="en-US" sz="2000" dirty="0" err="1">
                <a:solidFill>
                  <a:srgbClr val="002060"/>
                </a:solidFill>
                <a:latin typeface="Times New Roman" panose="02020603050405020304" pitchFamily="18" charset="0"/>
                <a:cs typeface="Times New Roman" panose="02020603050405020304" pitchFamily="18" charset="0"/>
              </a:rPr>
              <a:t>realloc</a:t>
            </a:r>
            <a:r>
              <a:rPr lang="en-US" sz="2000" dirty="0">
                <a:solidFill>
                  <a:srgbClr val="002060"/>
                </a:solidFill>
                <a:latin typeface="Times New Roman" panose="02020603050405020304" pitchFamily="18" charset="0"/>
                <a:cs typeface="Times New Roman" panose="02020603050405020304" pitchFamily="18" charset="0"/>
              </a:rPr>
              <a:t>(p, 5*</a:t>
            </a:r>
            <a:r>
              <a:rPr lang="en-US" sz="2000" dirty="0" err="1">
                <a:solidFill>
                  <a:srgbClr val="002060"/>
                </a:solidFill>
                <a:latin typeface="Times New Roman" panose="02020603050405020304" pitchFamily="18" charset="0"/>
                <a:cs typeface="Times New Roman" panose="02020603050405020304" pitchFamily="18" charset="0"/>
              </a:rPr>
              <a:t>sizeof</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int</a:t>
            </a:r>
            <a:r>
              <a:rPr lang="en-US" sz="2000" dirty="0">
                <a:solidFill>
                  <a:srgbClr val="002060"/>
                </a:solidFill>
                <a:latin typeface="Times New Roman" panose="02020603050405020304" pitchFamily="18" charset="0"/>
                <a:cs typeface="Times New Roman" panose="02020603050405020304" pitchFamily="18" charset="0"/>
              </a:rPr>
              <a:t>));</a:t>
            </a:r>
          </a:p>
          <a:p>
            <a:pPr marL="0" indent="0">
              <a:buFont typeface="Wingdings"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free()</a:t>
            </a:r>
            <a:r>
              <a:rPr lang="en-US" sz="2400" dirty="0">
                <a:solidFill>
                  <a:srgbClr val="002060"/>
                </a:solidFill>
                <a:latin typeface="Times New Roman" panose="02020603050405020304" pitchFamily="18" charset="0"/>
                <a:cs typeface="Times New Roman" panose="02020603050405020304" pitchFamily="18" charset="0"/>
              </a:rPr>
              <a:t> – delete memory</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Used to destroy / release the memory which is allocated for the corresponding pointer variable</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free(p);</a:t>
            </a: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148784"/>
            <a:ext cx="11117826"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Parameter Passing</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221227" y="608709"/>
            <a:ext cx="11695470" cy="6072310"/>
          </a:xfrm>
        </p:spPr>
        <p:txBody>
          <a:bodyPr>
            <a:noAutofit/>
          </a:bodyPr>
          <a:lstStyle/>
          <a:p>
            <a:pPr algn="just">
              <a:buFont typeface="Wingdings" pitchFamily="2" charset="2"/>
              <a:buChar char="ü"/>
            </a:pPr>
            <a:r>
              <a:rPr lang="en-US" sz="2000" dirty="0">
                <a:solidFill>
                  <a:srgbClr val="002060"/>
                </a:solidFill>
                <a:latin typeface="Times New Roman" panose="02020603050405020304" pitchFamily="18" charset="0"/>
                <a:cs typeface="Times New Roman" panose="02020603050405020304" pitchFamily="18" charset="0"/>
              </a:rPr>
              <a:t>Mechanism which is used to pass parameters to a procedure (subroutine) or function</a:t>
            </a:r>
          </a:p>
          <a:p>
            <a:pPr algn="just">
              <a:buFont typeface="Wingdings" pitchFamily="2" charset="2"/>
              <a:buChar char="ü"/>
            </a:pPr>
            <a:r>
              <a:rPr lang="en-IN" sz="2000" dirty="0">
                <a:solidFill>
                  <a:srgbClr val="002060"/>
                </a:solidFill>
                <a:latin typeface="Times New Roman" panose="02020603050405020304" pitchFamily="18" charset="0"/>
                <a:cs typeface="Times New Roman" panose="02020603050405020304" pitchFamily="18" charset="0"/>
              </a:rPr>
              <a:t>The communication medium among procedures is known as parameter passing</a:t>
            </a:r>
          </a:p>
          <a:p>
            <a:pPr algn="just">
              <a:buFont typeface="Wingdings" pitchFamily="2" charset="2"/>
              <a:buChar char="ü"/>
            </a:pPr>
            <a:r>
              <a:rPr lang="en-US" sz="2000" dirty="0">
                <a:solidFill>
                  <a:srgbClr val="002060"/>
                </a:solidFill>
                <a:latin typeface="Times New Roman" panose="02020603050405020304" pitchFamily="18" charset="0"/>
                <a:cs typeface="Times New Roman" panose="02020603050405020304" pitchFamily="18" charset="0"/>
              </a:rPr>
              <a:t>The values of the variables from a calling procedure are transferred to the called procedure by some mechanism</a:t>
            </a:r>
          </a:p>
          <a:p>
            <a:pPr>
              <a:buNone/>
            </a:pPr>
            <a:r>
              <a:rPr lang="en-US" sz="2000" b="1" u="sng" dirty="0">
                <a:solidFill>
                  <a:srgbClr val="002060"/>
                </a:solidFill>
                <a:latin typeface="Times New Roman" panose="02020603050405020304" pitchFamily="18" charset="0"/>
                <a:cs typeface="Times New Roman" panose="02020603050405020304" pitchFamily="18" charset="0"/>
              </a:rPr>
              <a:t>r-value</a:t>
            </a:r>
          </a:p>
          <a:p>
            <a:pPr lvl="1">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value of an expression is called its r-value and r-values can always be assigned to some other variable</a:t>
            </a:r>
          </a:p>
          <a:p>
            <a:pPr lvl="1">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value contained in a single variable also becomes an r-value if it appears on the right-hand side of the assignment operator</a:t>
            </a:r>
          </a:p>
          <a:p>
            <a:pPr>
              <a:buNone/>
            </a:pPr>
            <a:r>
              <a:rPr lang="en-US" sz="2000" b="1" u="sng" dirty="0">
                <a:solidFill>
                  <a:srgbClr val="002060"/>
                </a:solidFill>
                <a:latin typeface="Times New Roman" panose="02020603050405020304" pitchFamily="18" charset="0"/>
                <a:cs typeface="Times New Roman" panose="02020603050405020304" pitchFamily="18" charset="0"/>
              </a:rPr>
              <a:t>l-value</a:t>
            </a:r>
          </a:p>
          <a:p>
            <a:pPr lvl="1">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location of memory (address) where an expression is stored is known as the l-value of that expression</a:t>
            </a:r>
          </a:p>
          <a:p>
            <a:pPr>
              <a:buNone/>
            </a:pPr>
            <a:r>
              <a:rPr lang="en-US" sz="2000" dirty="0">
                <a:solidFill>
                  <a:srgbClr val="002060"/>
                </a:solidFill>
                <a:latin typeface="Times New Roman" panose="02020603050405020304" pitchFamily="18" charset="0"/>
                <a:cs typeface="Times New Roman" panose="02020603050405020304" pitchFamily="18" charset="0"/>
              </a:rPr>
              <a:t>It always appears at the left hand side of an assignment operator </a:t>
            </a:r>
          </a:p>
          <a:p>
            <a:pPr>
              <a:buNone/>
            </a:pPr>
            <a:r>
              <a:rPr lang="en-US" sz="2000" b="1" u="sng" dirty="0">
                <a:solidFill>
                  <a:srgbClr val="002060"/>
                </a:solidFill>
                <a:latin typeface="Times New Roman" panose="02020603050405020304" pitchFamily="18" charset="0"/>
                <a:cs typeface="Times New Roman" panose="02020603050405020304" pitchFamily="18" charset="0"/>
              </a:rPr>
              <a:t>Ex:</a:t>
            </a:r>
          </a:p>
          <a:p>
            <a:pPr lvl="1">
              <a:buNone/>
            </a:pPr>
            <a:r>
              <a:rPr lang="en-US" b="1" dirty="0">
                <a:solidFill>
                  <a:srgbClr val="002060"/>
                </a:solidFill>
                <a:latin typeface="Times New Roman" panose="02020603050405020304" pitchFamily="18" charset="0"/>
                <a:cs typeface="Times New Roman" panose="02020603050405020304" pitchFamily="18" charset="0"/>
              </a:rPr>
              <a:t>day = 1; 	week = day * 7; 	month = 1; 	year = month * 12;</a:t>
            </a:r>
          </a:p>
          <a:p>
            <a:pPr lvl="1">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Here the constant values like 1, 7, 12 and variables like day, week, month and year are r-values</a:t>
            </a:r>
          </a:p>
          <a:p>
            <a:pPr lvl="1">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variables have l-values as they also represent the memory location assigned to them</a:t>
            </a:r>
            <a:endParaRPr lang="en-US" dirty="0"/>
          </a:p>
          <a:p>
            <a:pPr lvl="1">
              <a:buNone/>
            </a:pPr>
            <a:r>
              <a:rPr lang="en-US" b="1" dirty="0">
                <a:solidFill>
                  <a:srgbClr val="002060"/>
                </a:solidFill>
                <a:latin typeface="Times New Roman" panose="02020603050405020304" pitchFamily="18" charset="0"/>
                <a:cs typeface="Times New Roman" panose="02020603050405020304" pitchFamily="18" charset="0"/>
              </a:rPr>
              <a:t>7 = x + y;</a:t>
            </a:r>
          </a:p>
          <a:p>
            <a:pPr lvl="1">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is an l-value error, as the constant 7 does not represent any memory location</a:t>
            </a: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60296"/>
            <a:ext cx="11117826"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Parameter Passing (Cont…)</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221227" y="534968"/>
            <a:ext cx="11695470" cy="6323031"/>
          </a:xfrm>
        </p:spPr>
        <p:txBody>
          <a:bodyPr>
            <a:noAutofit/>
          </a:bodyPr>
          <a:lstStyle/>
          <a:p>
            <a:pPr marL="228600" lvl="1">
              <a:spcBef>
                <a:spcPts val="1000"/>
              </a:spcBef>
              <a:buNone/>
            </a:pPr>
            <a:r>
              <a:rPr lang="en-IN" sz="2000" b="1" u="sng" dirty="0">
                <a:solidFill>
                  <a:srgbClr val="002060"/>
                </a:solidFill>
                <a:latin typeface="Times New Roman" panose="02020603050405020304" pitchFamily="18" charset="0"/>
                <a:cs typeface="Times New Roman" panose="02020603050405020304" pitchFamily="18" charset="0"/>
              </a:rPr>
              <a:t>Formal Parameter: </a:t>
            </a:r>
          </a:p>
          <a:p>
            <a:pPr marL="914400" lvl="1" indent="-457200" algn="just" fontAlgn="base">
              <a:buNone/>
            </a:pPr>
            <a:r>
              <a:rPr lang="en-IN" sz="2000" dirty="0">
                <a:solidFill>
                  <a:srgbClr val="002060"/>
                </a:solidFill>
                <a:latin typeface="Times New Roman" panose="02020603050405020304" pitchFamily="18" charset="0"/>
                <a:cs typeface="Times New Roman" panose="02020603050405020304" pitchFamily="18" charset="0"/>
              </a:rPr>
              <a:t>	1. Variables that take the information passed by the caller procedure are called formal parameters</a:t>
            </a:r>
          </a:p>
          <a:p>
            <a:pPr marL="914400" lvl="1" indent="-457200" algn="just" fontAlgn="base">
              <a:buNone/>
            </a:pPr>
            <a:r>
              <a:rPr lang="en-IN" sz="2000" dirty="0">
                <a:solidFill>
                  <a:srgbClr val="002060"/>
                </a:solidFill>
                <a:latin typeface="Times New Roman" panose="02020603050405020304" pitchFamily="18" charset="0"/>
                <a:cs typeface="Times New Roman" panose="02020603050405020304" pitchFamily="18" charset="0"/>
              </a:rPr>
              <a:t>	2. These variables are declared in the definition of the called function</a:t>
            </a:r>
          </a:p>
          <a:p>
            <a:pPr marL="228600" lvl="1" fontAlgn="base">
              <a:spcBef>
                <a:spcPts val="1000"/>
              </a:spcBef>
              <a:buNone/>
            </a:pPr>
            <a:r>
              <a:rPr lang="en-IN" sz="2000" b="1" u="sng" dirty="0">
                <a:solidFill>
                  <a:srgbClr val="002060"/>
                </a:solidFill>
                <a:latin typeface="Times New Roman" panose="02020603050405020304" pitchFamily="18" charset="0"/>
                <a:cs typeface="Times New Roman" panose="02020603050405020304" pitchFamily="18" charset="0"/>
              </a:rPr>
              <a:t>Actual Parameter: </a:t>
            </a:r>
          </a:p>
          <a:p>
            <a:pPr lvl="1" algn="just" fontAlgn="base">
              <a:buNone/>
            </a:pPr>
            <a:r>
              <a:rPr lang="en-IN" sz="2000" dirty="0">
                <a:solidFill>
                  <a:srgbClr val="002060"/>
                </a:solidFill>
                <a:latin typeface="Times New Roman" panose="02020603050405020304" pitchFamily="18" charset="0"/>
                <a:cs typeface="Times New Roman" panose="02020603050405020304" pitchFamily="18" charset="0"/>
              </a:rPr>
              <a:t>		1. Variables whose values and functions are passed to the called function are called actual parameters</a:t>
            </a:r>
          </a:p>
          <a:p>
            <a:pPr marL="914400" lvl="1" indent="-457200" algn="just" fontAlgn="base">
              <a:buNone/>
            </a:pPr>
            <a:r>
              <a:rPr lang="en-IN" sz="2000" dirty="0">
                <a:solidFill>
                  <a:srgbClr val="002060"/>
                </a:solidFill>
                <a:latin typeface="Times New Roman" panose="02020603050405020304" pitchFamily="18" charset="0"/>
                <a:cs typeface="Times New Roman" panose="02020603050405020304" pitchFamily="18" charset="0"/>
              </a:rPr>
              <a:t>	2. These variables are specified in the function call as arguments</a:t>
            </a:r>
          </a:p>
          <a:p>
            <a:pPr marL="0" indent="0">
              <a:buFont typeface="Wingdings" pitchFamily="2" charset="2"/>
              <a:buChar char="Ø"/>
            </a:pPr>
            <a:r>
              <a:rPr lang="en-US" sz="2000" b="1" dirty="0">
                <a:solidFill>
                  <a:srgbClr val="002060"/>
                </a:solidFill>
                <a:latin typeface="Times New Roman" panose="02020603050405020304" pitchFamily="18" charset="0"/>
                <a:cs typeface="Times New Roman" panose="02020603050405020304" pitchFamily="18" charset="0"/>
              </a:rPr>
              <a:t>Parameter passing techniques</a:t>
            </a:r>
          </a:p>
          <a:p>
            <a:pPr marL="457200" lvl="1" indent="0">
              <a:buNone/>
            </a:pPr>
            <a:r>
              <a:rPr lang="en-US" sz="2000" dirty="0">
                <a:solidFill>
                  <a:srgbClr val="002060"/>
                </a:solidFill>
                <a:latin typeface="Times New Roman" panose="02020603050405020304" pitchFamily="18" charset="0"/>
                <a:cs typeface="Times New Roman" panose="02020603050405020304" pitchFamily="18" charset="0"/>
              </a:rPr>
              <a:t>1. call by value	2. call by reference	    3. call by value result		4. call by name</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call by value</a:t>
            </a:r>
            <a:endParaRPr lang="en-US" sz="20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calling procedure passes the r-value of actual parameters and the compiler puts that into the called procedure’s activation record</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Formal parameters then hold the values passed by the calling procedure</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the values held by the formal parameters are changed, it should have no impact on the actual parameters</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call by reference</a:t>
            </a:r>
            <a:endParaRPr lang="en-US" sz="20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l-value of the actual parameter is copied to the activation record of the called procedure</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called procedure has the address of actual parameter &amp; formal parameter refers to the same address</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the value pointed by the formal parameter is changed, the impact should be seen on the actual parameter as they should also point to the same value</a:t>
            </a: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60296"/>
            <a:ext cx="11117826" cy="510638"/>
          </a:xfrm>
        </p:spPr>
        <p:txBody>
          <a:bodyPr>
            <a:normAutofit fontScale="90000"/>
          </a:bodyPr>
          <a:lstStyle/>
          <a:p>
            <a:r>
              <a:rPr lang="en-IN" sz="4000" b="1" u="sng" dirty="0">
                <a:solidFill>
                  <a:srgbClr val="00B050"/>
                </a:solidFill>
                <a:latin typeface="Times New Roman" panose="02020603050405020304" pitchFamily="18" charset="0"/>
                <a:cs typeface="Times New Roman" panose="02020603050405020304" pitchFamily="18" charset="0"/>
              </a:rPr>
              <a:t>Parameter Passing (Cont…)</a:t>
            </a:r>
            <a:r>
              <a:rPr lang="en-US" sz="4000" b="1" u="sng" dirty="0">
                <a:solidFill>
                  <a:srgbClr val="00B050"/>
                </a:solidFill>
                <a:latin typeface="Times New Roman" panose="02020603050405020304" pitchFamily="18" charset="0"/>
                <a:cs typeface="Times New Roman" panose="02020603050405020304" pitchFamily="18" charset="0"/>
              </a:rPr>
              <a:t>:</a:t>
            </a:r>
            <a:endParaRPr lang="en-US" sz="4000" dirty="0">
              <a:solidFill>
                <a:srgbClr val="00B050"/>
              </a:solidFill>
            </a:endParaRPr>
          </a:p>
        </p:txBody>
      </p:sp>
      <p:sp>
        <p:nvSpPr>
          <p:cNvPr id="3" name="Content Placeholder 2"/>
          <p:cNvSpPr>
            <a:spLocks noGrp="1"/>
          </p:cNvSpPr>
          <p:nvPr>
            <p:ph idx="1"/>
          </p:nvPr>
        </p:nvSpPr>
        <p:spPr>
          <a:xfrm>
            <a:off x="221227" y="534968"/>
            <a:ext cx="11695470" cy="6131303"/>
          </a:xfrm>
        </p:spPr>
        <p:txBody>
          <a:bodyPr>
            <a:no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call by value result</a:t>
            </a:r>
            <a:endParaRPr lang="en-US" sz="20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It also works similar to ‘pass-by-reference’ except that the changes to actual parameters are made when the called procedure ends</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On function call, the values of actual parameters are copied in the activation record of the called procedure</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Formal parameters if manipulated have no real-time effect on actual parameters (as l-values are passed), but when the called procedure ends, the l-values of formal parameters are copied to the l-values of actual parameters</a:t>
            </a:r>
          </a:p>
          <a:p>
            <a:pPr marL="457200" lvl="1" indent="0">
              <a:buNone/>
            </a:pPr>
            <a:r>
              <a:rPr lang="en-US" sz="2000" b="1" dirty="0" err="1">
                <a:solidFill>
                  <a:srgbClr val="002060"/>
                </a:solidFill>
                <a:latin typeface="Times New Roman" panose="02020603050405020304" pitchFamily="18" charset="0"/>
                <a:cs typeface="Times New Roman" panose="02020603050405020304" pitchFamily="18" charset="0"/>
              </a:rPr>
              <a:t>int</a:t>
            </a:r>
            <a:r>
              <a:rPr lang="en-US" sz="2000" b="1" dirty="0">
                <a:solidFill>
                  <a:srgbClr val="002060"/>
                </a:solidFill>
                <a:latin typeface="Times New Roman" panose="02020603050405020304" pitchFamily="18" charset="0"/>
                <a:cs typeface="Times New Roman" panose="02020603050405020304" pitchFamily="18" charset="0"/>
              </a:rPr>
              <a:t> a=1, b=2; </a:t>
            </a: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procedure(</a:t>
            </a:r>
            <a:r>
              <a:rPr lang="en-US" sz="2000" b="1" dirty="0" err="1">
                <a:solidFill>
                  <a:srgbClr val="002060"/>
                </a:solidFill>
                <a:latin typeface="Times New Roman" panose="02020603050405020304" pitchFamily="18" charset="0"/>
                <a:cs typeface="Times New Roman" panose="02020603050405020304" pitchFamily="18" charset="0"/>
              </a:rPr>
              <a:t>a,b</a:t>
            </a:r>
            <a:r>
              <a:rPr lang="en-US" sz="2000" b="1" dirty="0">
                <a:solidFill>
                  <a:srgbClr val="002060"/>
                </a:solidFill>
                <a:latin typeface="Times New Roman" panose="02020603050405020304" pitchFamily="18" charset="0"/>
                <a:cs typeface="Times New Roman" panose="02020603050405020304" pitchFamily="18" charset="0"/>
              </a:rPr>
              <a:t>); </a:t>
            </a: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Procedure(</a:t>
            </a:r>
            <a:r>
              <a:rPr lang="en-US" sz="2000" b="1" dirty="0" err="1">
                <a:solidFill>
                  <a:srgbClr val="002060"/>
                </a:solidFill>
                <a:latin typeface="Times New Roman" panose="02020603050405020304" pitchFamily="18" charset="0"/>
                <a:cs typeface="Times New Roman" panose="02020603050405020304" pitchFamily="18" charset="0"/>
              </a:rPr>
              <a:t>x,y</a:t>
            </a:r>
            <a:r>
              <a:rPr lang="en-US" sz="2000" b="1" dirty="0">
                <a:solidFill>
                  <a:srgbClr val="002060"/>
                </a:solidFill>
                <a:latin typeface="Times New Roman" panose="02020603050405020304" pitchFamily="18" charset="0"/>
                <a:cs typeface="Times New Roman" panose="02020603050405020304" pitchFamily="18" charset="0"/>
              </a:rPr>
              <a:t>) { x = x + 2;  a = x * y; x = x + 1;  }</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Value of a = 7 when we use call by reference</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Value of a = 4 when we use call by value result</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call by name</a:t>
            </a:r>
            <a:endParaRPr lang="en-US" sz="2000" b="1" u="sng"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name of the procedure being called is replaced by its actual body</a:t>
            </a:r>
          </a:p>
          <a:p>
            <a:pPr marL="457200" lvl="1" indent="0">
              <a:buFont typeface="Wingdings"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Pass-by-name textually substitutes the argument expressions in a procedure call for the corresponding parameters in the body of the procedure so it can work on actual parameters, much like pass-by-reference</a:t>
            </a: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void procedure(</a:t>
            </a:r>
            <a:r>
              <a:rPr lang="en-US" sz="2000" b="1" dirty="0" err="1">
                <a:solidFill>
                  <a:srgbClr val="002060"/>
                </a:solidFill>
                <a:latin typeface="Times New Roman" panose="02020603050405020304" pitchFamily="18" charset="0"/>
                <a:cs typeface="Times New Roman" panose="02020603050405020304" pitchFamily="18" charset="0"/>
              </a:rPr>
              <a:t>int</a:t>
            </a:r>
            <a:r>
              <a:rPr lang="en-US" sz="2000" b="1" dirty="0">
                <a:solidFill>
                  <a:srgbClr val="002060"/>
                </a:solidFill>
                <a:latin typeface="Times New Roman" panose="02020603050405020304" pitchFamily="18" charset="0"/>
                <a:cs typeface="Times New Roman" panose="02020603050405020304" pitchFamily="18" charset="0"/>
              </a:rPr>
              <a:t> x, </a:t>
            </a:r>
            <a:r>
              <a:rPr lang="en-US" sz="2000" b="1" dirty="0" err="1">
                <a:solidFill>
                  <a:srgbClr val="002060"/>
                </a:solidFill>
                <a:latin typeface="Times New Roman" panose="02020603050405020304" pitchFamily="18" charset="0"/>
                <a:cs typeface="Times New Roman" panose="02020603050405020304" pitchFamily="18" charset="0"/>
              </a:rPr>
              <a:t>int</a:t>
            </a:r>
            <a:r>
              <a:rPr lang="en-US" sz="2000" b="1" dirty="0">
                <a:solidFill>
                  <a:srgbClr val="002060"/>
                </a:solidFill>
                <a:latin typeface="Times New Roman" panose="02020603050405020304" pitchFamily="18" charset="0"/>
                <a:cs typeface="Times New Roman" panose="02020603050405020304" pitchFamily="18" charset="0"/>
              </a:rPr>
              <a:t> y){for(</a:t>
            </a:r>
            <a:r>
              <a:rPr lang="en-US" sz="2000" b="1" dirty="0" err="1">
                <a:solidFill>
                  <a:srgbClr val="002060"/>
                </a:solidFill>
                <a:latin typeface="Times New Roman" panose="02020603050405020304" pitchFamily="18" charset="0"/>
                <a:cs typeface="Times New Roman" panose="02020603050405020304" pitchFamily="18" charset="0"/>
              </a:rPr>
              <a:t>int</a:t>
            </a:r>
            <a:r>
              <a:rPr lang="en-US" sz="2000" b="1" dirty="0">
                <a:solidFill>
                  <a:srgbClr val="002060"/>
                </a:solidFill>
                <a:latin typeface="Times New Roman" panose="02020603050405020304" pitchFamily="18" charset="0"/>
                <a:cs typeface="Times New Roman" panose="02020603050405020304" pitchFamily="18" charset="0"/>
              </a:rPr>
              <a:t> k=0; k&lt;10; k++) {y = 0; x++;}} </a:t>
            </a: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main() { </a:t>
            </a:r>
            <a:r>
              <a:rPr lang="en-US" sz="2000" b="1" dirty="0" err="1">
                <a:solidFill>
                  <a:srgbClr val="002060"/>
                </a:solidFill>
                <a:latin typeface="Times New Roman" panose="02020603050405020304" pitchFamily="18" charset="0"/>
                <a:cs typeface="Times New Roman" panose="02020603050405020304" pitchFamily="18" charset="0"/>
              </a:rPr>
              <a:t>int</a:t>
            </a:r>
            <a:r>
              <a:rPr lang="en-US" sz="2000" b="1" dirty="0">
                <a:solidFill>
                  <a:srgbClr val="002060"/>
                </a:solidFill>
                <a:latin typeface="Times New Roman" panose="02020603050405020304" pitchFamily="18" charset="0"/>
                <a:cs typeface="Times New Roman" panose="02020603050405020304" pitchFamily="18" charset="0"/>
              </a:rPr>
              <a:t> j = 0, A[10];   procedure(j, A[j]);}</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65125"/>
            <a:ext cx="10825766"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Finite Automata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4" y="811366"/>
            <a:ext cx="11037194" cy="5056501"/>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Output:</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o</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o</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o</a:t>
            </a:r>
            <a:r>
              <a:rPr lang="en-US" sz="2400" baseline="-25000" dirty="0">
                <a:solidFill>
                  <a:schemeClr val="tx2"/>
                </a:solidFill>
                <a:latin typeface="Times New Roman" panose="02020603050405020304" pitchFamily="18" charset="0"/>
                <a:cs typeface="Times New Roman" panose="02020603050405020304" pitchFamily="18" charset="0"/>
              </a:rPr>
              <a:t>n</a:t>
            </a:r>
            <a:r>
              <a:rPr lang="en-US" sz="2400" dirty="0">
                <a:solidFill>
                  <a:srgbClr val="002060"/>
                </a:solidFill>
                <a:latin typeface="Times New Roman" panose="02020603050405020304" pitchFamily="18" charset="0"/>
                <a:cs typeface="Times New Roman" panose="02020603050405020304" pitchFamily="18" charset="0"/>
              </a:rPr>
              <a:t> are outputs of the model</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Each of which can take finite number of fixed values, common o/p that is yes / no in other way accepted/not accepted</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States: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At any instant of time the FA can be one of the states q</a:t>
            </a:r>
            <a:r>
              <a:rPr lang="en-US" sz="2400" baseline="-25000" dirty="0">
                <a:solidFill>
                  <a:schemeClr val="tx2"/>
                </a:solidFill>
                <a:latin typeface="Times New Roman" panose="02020603050405020304" pitchFamily="18" charset="0"/>
                <a:cs typeface="Times New Roman" panose="02020603050405020304" pitchFamily="18" charset="0"/>
              </a:rPr>
              <a:t>0</a:t>
            </a:r>
            <a:r>
              <a:rPr lang="en-US" sz="2400" dirty="0">
                <a:solidFill>
                  <a:srgbClr val="002060"/>
                </a:solidFill>
                <a:latin typeface="Times New Roman" panose="02020603050405020304" pitchFamily="18" charset="0"/>
                <a:cs typeface="Times New Roman" panose="02020603050405020304" pitchFamily="18" charset="0"/>
              </a:rPr>
              <a:t>, q</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 </a:t>
            </a:r>
            <a:r>
              <a:rPr lang="en-US" sz="2400" dirty="0" err="1">
                <a:solidFill>
                  <a:srgbClr val="002060"/>
                </a:solidFill>
                <a:latin typeface="Times New Roman" panose="02020603050405020304" pitchFamily="18" charset="0"/>
                <a:cs typeface="Times New Roman" panose="02020603050405020304" pitchFamily="18" charset="0"/>
              </a:rPr>
              <a:t>q</a:t>
            </a:r>
            <a:r>
              <a:rPr lang="en-US" sz="2400" baseline="-25000" dirty="0" err="1">
                <a:solidFill>
                  <a:schemeClr val="tx2"/>
                </a:solidFill>
                <a:latin typeface="Times New Roman" panose="02020603050405020304" pitchFamily="18" charset="0"/>
                <a:cs typeface="Times New Roman" panose="02020603050405020304" pitchFamily="18" charset="0"/>
              </a:rPr>
              <a:t>n</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State relation: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At any instant of time the next state of automata is determined by the present state, present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Output relation: </a:t>
            </a:r>
          </a:p>
          <a:p>
            <a:pPr>
              <a:buFont typeface="Wingdings" panose="05000000000000000000" pitchFamily="2" charset="2"/>
              <a:buChar char="ü"/>
            </a:pPr>
            <a:r>
              <a:rPr lang="en-US" sz="2400" dirty="0">
                <a:solidFill>
                  <a:srgbClr val="002060"/>
                </a:solidFill>
                <a:latin typeface="Times New Roman" panose="02020603050405020304" pitchFamily="18" charset="0"/>
                <a:cs typeface="Times New Roman" panose="02020603050405020304" pitchFamily="18" charset="0"/>
              </a:rPr>
              <a:t>Output is related to either state only </a:t>
            </a:r>
            <a:r>
              <a:rPr lang="en-US" sz="2400" b="1" dirty="0">
                <a:solidFill>
                  <a:srgbClr val="002060"/>
                </a:solidFill>
                <a:latin typeface="Times New Roman" panose="02020603050405020304" pitchFamily="18" charset="0"/>
                <a:cs typeface="Times New Roman" panose="02020603050405020304" pitchFamily="18" charset="0"/>
              </a:rPr>
              <a:t>or</a:t>
            </a:r>
            <a:r>
              <a:rPr lang="en-US" sz="2400" dirty="0">
                <a:solidFill>
                  <a:srgbClr val="002060"/>
                </a:solidFill>
                <a:latin typeface="Times New Roman" panose="02020603050405020304" pitchFamily="18" charset="0"/>
                <a:cs typeface="Times New Roman" panose="02020603050405020304" pitchFamily="18" charset="0"/>
              </a:rPr>
              <a:t> both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and state</a:t>
            </a:r>
          </a:p>
          <a:p>
            <a:endParaRPr lang="en-US" sz="2400" dirty="0"/>
          </a:p>
        </p:txBody>
      </p:sp>
    </p:spTree>
    <p:extLst>
      <p:ext uri="{BB962C8B-B14F-4D97-AF65-F5344CB8AC3E}">
        <p14:creationId xmlns:p14="http://schemas.microsoft.com/office/powerpoint/2010/main" val="6369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4( Part 2)</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Code Optimization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Issues in the design of code optimization</a:t>
            </a:r>
            <a:r>
              <a:rPr lang="en-IN"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Principal sources of optimization</a:t>
            </a:r>
            <a:endParaRPr lang="en-IN"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US" sz="2400" dirty="0">
                <a:solidFill>
                  <a:srgbClr val="002060"/>
                </a:solidFill>
                <a:latin typeface="Times New Roman" panose="02020603050405020304" pitchFamily="18" charset="0"/>
                <a:cs typeface="Times New Roman" panose="02020603050405020304" pitchFamily="18" charset="0"/>
              </a:rPr>
              <a:t>Optimization of basic blocks</a:t>
            </a:r>
            <a:r>
              <a:rPr lang="en-IN"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4. </a:t>
            </a:r>
            <a:r>
              <a:rPr lang="en-US" sz="2400" dirty="0">
                <a:solidFill>
                  <a:srgbClr val="002060"/>
                </a:solidFill>
                <a:latin typeface="Times New Roman" panose="02020603050405020304" pitchFamily="18" charset="0"/>
                <a:cs typeface="Times New Roman" panose="02020603050405020304" pitchFamily="18" charset="0"/>
              </a:rPr>
              <a:t>Loop optimization</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5. </a:t>
            </a:r>
            <a:r>
              <a:rPr lang="en-US" sz="2400" dirty="0">
                <a:solidFill>
                  <a:srgbClr val="002060"/>
                </a:solidFill>
                <a:latin typeface="Times New Roman" panose="02020603050405020304" pitchFamily="18" charset="0"/>
                <a:cs typeface="Times New Roman" panose="02020603050405020304" pitchFamily="18" charset="0"/>
              </a:rPr>
              <a:t>Peephole optimization</a:t>
            </a:r>
            <a:r>
              <a:rPr lang="en-IN"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6. </a:t>
            </a:r>
            <a:r>
              <a:rPr lang="en-US" sz="2400" dirty="0">
                <a:solidFill>
                  <a:srgbClr val="002060"/>
                </a:solidFill>
                <a:latin typeface="Times New Roman" panose="02020603050405020304" pitchFamily="18" charset="0"/>
                <a:cs typeface="Times New Roman" panose="02020603050405020304" pitchFamily="18" charset="0"/>
              </a:rPr>
              <a:t>Flow graphs</a:t>
            </a:r>
            <a:endParaRPr lang="en-IN" sz="2400" dirty="0">
              <a:solidFill>
                <a:srgbClr val="002060"/>
              </a:solidFill>
              <a:latin typeface="Times New Roman" panose="02020603050405020304" pitchFamily="18" charset="0"/>
              <a:cs typeface="Times New Roman" panose="02020603050405020304" pitchFamily="18" charset="0"/>
            </a:endParaRPr>
          </a:p>
          <a:p>
            <a:pPr marL="0" indent="0">
              <a:buNone/>
            </a:pPr>
            <a:r>
              <a:rPr lang="en-IN" sz="2400" b="1" dirty="0">
                <a:solidFill>
                  <a:srgbClr val="002060"/>
                </a:solidFill>
                <a:latin typeface="Times New Roman" panose="02020603050405020304" pitchFamily="18" charset="0"/>
                <a:cs typeface="Times New Roman" panose="02020603050405020304" pitchFamily="18" charset="0"/>
              </a:rPr>
              <a:t>7. </a:t>
            </a:r>
            <a:r>
              <a:rPr lang="en-US" sz="2400" dirty="0">
                <a:solidFill>
                  <a:srgbClr val="002060"/>
                </a:solidFill>
                <a:latin typeface="Times New Roman" panose="02020603050405020304" pitchFamily="18" charset="0"/>
                <a:cs typeface="Times New Roman" panose="02020603050405020304" pitchFamily="18" charset="0"/>
              </a:rPr>
              <a:t>Data flow analysis of flow graphs</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					UNIT -5</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Code Generation: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Issues in the design of code Generation 	</a:t>
            </a:r>
            <a:r>
              <a:rPr lang="en-US" sz="2400" b="1" dirty="0">
                <a:solidFill>
                  <a:srgbClr val="002060"/>
                </a:solidFill>
                <a:latin typeface="Times New Roman" panose="02020603050405020304" pitchFamily="18" charset="0"/>
                <a:cs typeface="Times New Roman" panose="02020603050405020304" pitchFamily="18" charset="0"/>
              </a:rPr>
              <a:t>2. </a:t>
            </a:r>
            <a:r>
              <a:rPr lang="en-US" sz="2400" dirty="0">
                <a:solidFill>
                  <a:srgbClr val="002060"/>
                </a:solidFill>
                <a:latin typeface="Times New Roman" panose="02020603050405020304" pitchFamily="18" charset="0"/>
                <a:cs typeface="Times New Roman" panose="02020603050405020304" pitchFamily="18" charset="0"/>
              </a:rPr>
              <a:t>Machine Dependent Code Generation</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US" sz="2400" dirty="0">
                <a:solidFill>
                  <a:srgbClr val="002060"/>
                </a:solidFill>
                <a:latin typeface="Times New Roman" panose="02020603050405020304" pitchFamily="18" charset="0"/>
                <a:cs typeface="Times New Roman" panose="02020603050405020304" pitchFamily="18" charset="0"/>
              </a:rPr>
              <a:t>object code forms 				</a:t>
            </a:r>
            <a:r>
              <a:rPr lang="en-US" sz="2400" b="1" dirty="0">
                <a:solidFill>
                  <a:srgbClr val="002060"/>
                </a:solidFill>
                <a:latin typeface="Times New Roman" panose="02020603050405020304" pitchFamily="18" charset="0"/>
                <a:cs typeface="Times New Roman" panose="02020603050405020304" pitchFamily="18" charset="0"/>
              </a:rPr>
              <a:t>4. </a:t>
            </a:r>
            <a:r>
              <a:rPr lang="en-US" sz="2400" dirty="0">
                <a:solidFill>
                  <a:srgbClr val="002060"/>
                </a:solidFill>
                <a:latin typeface="Times New Roman" panose="02020603050405020304" pitchFamily="18" charset="0"/>
                <a:cs typeface="Times New Roman" panose="02020603050405020304" pitchFamily="18" charset="0"/>
              </a:rPr>
              <a:t>generic code generation algorithm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5. </a:t>
            </a:r>
            <a:r>
              <a:rPr lang="en-US" sz="2400" dirty="0">
                <a:solidFill>
                  <a:srgbClr val="002060"/>
                </a:solidFill>
                <a:latin typeface="Times New Roman" panose="02020603050405020304" pitchFamily="18" charset="0"/>
                <a:cs typeface="Times New Roman" panose="02020603050405020304" pitchFamily="18" charset="0"/>
              </a:rPr>
              <a:t>Register allocation and assignment 	</a:t>
            </a:r>
            <a:r>
              <a:rPr lang="en-US" sz="2400" b="1" dirty="0">
                <a:solidFill>
                  <a:srgbClr val="002060"/>
                </a:solidFill>
                <a:latin typeface="Times New Roman" panose="02020603050405020304" pitchFamily="18" charset="0"/>
                <a:cs typeface="Times New Roman" panose="02020603050405020304" pitchFamily="18" charset="0"/>
              </a:rPr>
              <a:t>6. </a:t>
            </a:r>
            <a:r>
              <a:rPr lang="en-US" sz="2400" dirty="0">
                <a:solidFill>
                  <a:srgbClr val="002060"/>
                </a:solidFill>
                <a:latin typeface="Times New Roman" panose="02020603050405020304" pitchFamily="18" charset="0"/>
                <a:cs typeface="Times New Roman" panose="02020603050405020304" pitchFamily="18" charset="0"/>
              </a:rPr>
              <a:t>DAG representation of basic Blocks       </a:t>
            </a:r>
          </a:p>
          <a:p>
            <a:pPr marL="0" indent="0">
              <a:buNone/>
            </a:pPr>
            <a:r>
              <a:rPr lang="en-IN" sz="2400" b="1" dirty="0">
                <a:solidFill>
                  <a:srgbClr val="002060"/>
                </a:solidFill>
                <a:latin typeface="Times New Roman" panose="02020603050405020304" pitchFamily="18" charset="0"/>
                <a:cs typeface="Times New Roman" panose="02020603050405020304" pitchFamily="18" charset="0"/>
              </a:rPr>
              <a:t>7. </a:t>
            </a:r>
            <a:r>
              <a:rPr lang="en-US" sz="2400" dirty="0">
                <a:solidFill>
                  <a:srgbClr val="002060"/>
                </a:solidFill>
                <a:latin typeface="Times New Roman" panose="02020603050405020304" pitchFamily="18" charset="0"/>
                <a:cs typeface="Times New Roman" panose="02020603050405020304" pitchFamily="18" charset="0"/>
              </a:rPr>
              <a:t>Generating code from DAGs</a:t>
            </a:r>
          </a:p>
          <a:p>
            <a:pPr marL="0" indent="0">
              <a:buNone/>
            </a:pPr>
            <a:endParaRPr lang="en-IN"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7280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12955" y="250723"/>
            <a:ext cx="10864645" cy="663678"/>
          </a:xfrm>
        </p:spPr>
        <p:txBody>
          <a:bodyPr>
            <a:normAutofit fontScale="90000"/>
          </a:bodyPr>
          <a:lstStyle/>
          <a:p>
            <a:r>
              <a:rPr lang="en-US" b="1" u="sng" dirty="0">
                <a:solidFill>
                  <a:srgbClr val="00B050"/>
                </a:solidFill>
                <a:latin typeface="Times New Roman" panose="02020603050405020304" pitchFamily="18" charset="0"/>
                <a:cs typeface="Times New Roman" panose="02020603050405020304" pitchFamily="18" charset="0"/>
              </a:rPr>
              <a:t>Code Optimizer: </a:t>
            </a:r>
            <a:endParaRPr lang="en-US" altLang="zh-CN" b="1" dirty="0"/>
          </a:p>
        </p:txBody>
      </p:sp>
      <p:sp>
        <p:nvSpPr>
          <p:cNvPr id="151555" name="Rectangle 3"/>
          <p:cNvSpPr>
            <a:spLocks noGrp="1" noChangeArrowheads="1"/>
          </p:cNvSpPr>
          <p:nvPr>
            <p:ph type="body" idx="1"/>
          </p:nvPr>
        </p:nvSpPr>
        <p:spPr>
          <a:xfrm>
            <a:off x="530942" y="892283"/>
            <a:ext cx="11254658" cy="5552761"/>
          </a:xfrm>
        </p:spPr>
        <p:txBody>
          <a:bodyPr>
            <a:normAutofit fontScale="70000" lnSpcReduction="20000"/>
          </a:bodyPr>
          <a:lstStyle/>
          <a:p>
            <a:pPr>
              <a:buFontTx/>
              <a:buNone/>
            </a:pPr>
            <a:r>
              <a:rPr lang="en-US" altLang="zh-CN" sz="2600" b="1" u="sng" dirty="0">
                <a:solidFill>
                  <a:srgbClr val="002060"/>
                </a:solidFill>
                <a:latin typeface="Times New Roman" panose="02020603050405020304" pitchFamily="18" charset="0"/>
                <a:cs typeface="Times New Roman" panose="02020603050405020304" pitchFamily="18" charset="0"/>
              </a:rPr>
              <a:t>1.Position of code optimizer</a:t>
            </a:r>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685800" lvl="2" algn="ctr">
              <a:lnSpc>
                <a:spcPct val="100000"/>
              </a:lnSpc>
              <a:spcBef>
                <a:spcPts val="1000"/>
              </a:spcBef>
              <a:buFontTx/>
              <a:buNone/>
              <a:defRPr/>
            </a:pPr>
            <a:endParaRPr lang="en-US" altLang="zh-CN" sz="2800" dirty="0">
              <a:solidFill>
                <a:srgbClr val="002060"/>
              </a:solidFill>
              <a:latin typeface="Times New Roman" panose="02020603050405020304" pitchFamily="18" charset="0"/>
              <a:cs typeface="Times New Roman" panose="02020603050405020304" pitchFamily="18" charset="0"/>
            </a:endParaRPr>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lnSpc>
                <a:spcPct val="100000"/>
              </a:lnSpc>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lnSpc>
                <a:spcPct val="100000"/>
              </a:lnSpc>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lnSpc>
                <a:spcPct val="100000"/>
              </a:lnSpc>
              <a:buNone/>
            </a:pPr>
            <a:endParaRPr lang="en-US" altLang="zh-CN" sz="3100" dirty="0">
              <a:solidFill>
                <a:srgbClr val="002060"/>
              </a:solidFill>
              <a:latin typeface="Times New Roman" panose="02020603050405020304" pitchFamily="18" charset="0"/>
              <a:cs typeface="Times New Roman" panose="02020603050405020304" pitchFamily="18" charset="0"/>
            </a:endParaRPr>
          </a:p>
          <a:p>
            <a:pPr>
              <a:lnSpc>
                <a:spcPct val="100000"/>
              </a:lnSpc>
              <a:buNone/>
            </a:pPr>
            <a:r>
              <a:rPr lang="en-US" altLang="zh-CN" b="1" u="sng" dirty="0">
                <a:solidFill>
                  <a:srgbClr val="002060"/>
                </a:solidFill>
                <a:latin typeface="Times New Roman" panose="02020603050405020304" pitchFamily="18" charset="0"/>
                <a:cs typeface="Times New Roman" panose="02020603050405020304" pitchFamily="18" charset="0"/>
              </a:rPr>
              <a:t>2.Purpose of code optimizer</a:t>
            </a:r>
          </a:p>
          <a:p>
            <a:pPr>
              <a:lnSpc>
                <a:spcPct val="100000"/>
              </a:lnSpc>
              <a:buFont typeface="Wingdings"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600" dirty="0">
                <a:solidFill>
                  <a:srgbClr val="002060"/>
                </a:solidFill>
                <a:latin typeface="Times New Roman" panose="02020603050405020304" pitchFamily="18" charset="0"/>
                <a:cs typeface="Times New Roman" panose="02020603050405020304" pitchFamily="18" charset="0"/>
              </a:rPr>
              <a:t>To get better efficiency</a:t>
            </a:r>
          </a:p>
          <a:p>
            <a:pPr marL="685800" lvl="2">
              <a:lnSpc>
                <a:spcPct val="100000"/>
              </a:lnSpc>
              <a:spcBef>
                <a:spcPts val="1000"/>
              </a:spcBef>
              <a:buFont typeface="Wingdings" pitchFamily="2" charset="2"/>
              <a:buChar char="Ø"/>
            </a:pPr>
            <a:r>
              <a:rPr lang="en-US" altLang="zh-CN" sz="2300" dirty="0">
                <a:solidFill>
                  <a:srgbClr val="002060"/>
                </a:solidFill>
                <a:latin typeface="Times New Roman" panose="02020603050405020304" pitchFamily="18" charset="0"/>
                <a:cs typeface="Times New Roman" panose="02020603050405020304" pitchFamily="18" charset="0"/>
              </a:rPr>
              <a:t>Run faster</a:t>
            </a:r>
          </a:p>
          <a:p>
            <a:pPr marL="685800" lvl="2">
              <a:lnSpc>
                <a:spcPct val="100000"/>
              </a:lnSpc>
              <a:spcBef>
                <a:spcPts val="1000"/>
              </a:spcBef>
              <a:buFont typeface="Wingdings" pitchFamily="2" charset="2"/>
              <a:buChar char="Ø"/>
            </a:pPr>
            <a:r>
              <a:rPr lang="en-US" altLang="zh-CN" sz="2300" dirty="0">
                <a:solidFill>
                  <a:srgbClr val="002060"/>
                </a:solidFill>
                <a:latin typeface="Times New Roman" panose="02020603050405020304" pitchFamily="18" charset="0"/>
                <a:cs typeface="Times New Roman" panose="02020603050405020304" pitchFamily="18" charset="0"/>
              </a:rPr>
              <a:t>Take less</a:t>
            </a:r>
          </a:p>
          <a:p>
            <a:pPr>
              <a:buFontTx/>
              <a:buNone/>
            </a:pPr>
            <a:endParaRPr lang="en-US" altLang="zh-CN" dirty="0"/>
          </a:p>
          <a:p>
            <a:pPr>
              <a:buFontTx/>
              <a:buNone/>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a:buFontTx/>
              <a:buNone/>
            </a:pPr>
            <a:endParaRPr lang="en-US" altLang="zh-CN" dirty="0"/>
          </a:p>
        </p:txBody>
      </p:sp>
      <p:grpSp>
        <p:nvGrpSpPr>
          <p:cNvPr id="2" name="Group 15"/>
          <p:cNvGrpSpPr/>
          <p:nvPr/>
        </p:nvGrpSpPr>
        <p:grpSpPr>
          <a:xfrm>
            <a:off x="1017638" y="1450258"/>
            <a:ext cx="10220633" cy="3357716"/>
            <a:chOff x="457200" y="2209800"/>
            <a:chExt cx="8229600" cy="3962400"/>
          </a:xfrm>
        </p:grpSpPr>
        <p:sp>
          <p:nvSpPr>
            <p:cNvPr id="17" name="Rectangle 16"/>
            <p:cNvSpPr/>
            <p:nvPr/>
          </p:nvSpPr>
          <p:spPr>
            <a:xfrm>
              <a:off x="914400" y="5105400"/>
              <a:ext cx="19812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200" dirty="0">
                  <a:solidFill>
                    <a:srgbClr val="002060"/>
                  </a:solidFill>
                  <a:latin typeface="Times New Roman" panose="02020603050405020304" pitchFamily="18" charset="0"/>
                  <a:cs typeface="Times New Roman" panose="02020603050405020304" pitchFamily="18" charset="0"/>
                </a:rPr>
                <a:t>Control Flow Analysis</a:t>
              </a:r>
            </a:p>
          </p:txBody>
        </p:sp>
        <p:sp>
          <p:nvSpPr>
            <p:cNvPr id="18" name="Rectangle 17"/>
            <p:cNvSpPr/>
            <p:nvPr/>
          </p:nvSpPr>
          <p:spPr>
            <a:xfrm>
              <a:off x="3581400" y="5105400"/>
              <a:ext cx="19812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200" dirty="0">
                  <a:solidFill>
                    <a:srgbClr val="002060"/>
                  </a:solidFill>
                  <a:latin typeface="Times New Roman" panose="02020603050405020304" pitchFamily="18" charset="0"/>
                  <a:cs typeface="Times New Roman" panose="02020603050405020304" pitchFamily="18" charset="0"/>
                </a:rPr>
                <a:t>Data Flow Analysis</a:t>
              </a:r>
            </a:p>
          </p:txBody>
        </p:sp>
        <p:sp>
          <p:nvSpPr>
            <p:cNvPr id="19" name="Rectangle 18"/>
            <p:cNvSpPr/>
            <p:nvPr/>
          </p:nvSpPr>
          <p:spPr>
            <a:xfrm>
              <a:off x="6477000" y="5105400"/>
              <a:ext cx="19812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2200" dirty="0">
                  <a:solidFill>
                    <a:srgbClr val="002060"/>
                  </a:solidFill>
                  <a:latin typeface="Times New Roman" panose="02020603050405020304" pitchFamily="18" charset="0"/>
                  <a:cs typeface="Times New Roman" panose="02020603050405020304" pitchFamily="18" charset="0"/>
                </a:rPr>
                <a:t>Transformations</a:t>
              </a:r>
            </a:p>
          </p:txBody>
        </p:sp>
        <p:sp>
          <p:nvSpPr>
            <p:cNvPr id="20" name="Rectangle 19"/>
            <p:cNvSpPr/>
            <p:nvPr/>
          </p:nvSpPr>
          <p:spPr>
            <a:xfrm>
              <a:off x="3581400" y="2209800"/>
              <a:ext cx="19812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685800" lvl="2" indent="-228600" algn="ctr">
                <a:lnSpc>
                  <a:spcPct val="80000"/>
                </a:lnSpc>
                <a:spcBef>
                  <a:spcPts val="1000"/>
                </a:spcBef>
                <a:defRPr/>
              </a:pPr>
              <a:r>
                <a:rPr lang="en-US" altLang="zh-CN" sz="2200" dirty="0">
                  <a:solidFill>
                    <a:srgbClr val="002060"/>
                  </a:solidFill>
                  <a:latin typeface="Times New Roman" panose="02020603050405020304" pitchFamily="18" charset="0"/>
                  <a:cs typeface="Times New Roman" panose="02020603050405020304" pitchFamily="18" charset="0"/>
                </a:rPr>
                <a:t>Code Optimizer</a:t>
              </a:r>
            </a:p>
          </p:txBody>
        </p:sp>
        <p:sp>
          <p:nvSpPr>
            <p:cNvPr id="21" name="Rectangle 20"/>
            <p:cNvSpPr/>
            <p:nvPr/>
          </p:nvSpPr>
          <p:spPr>
            <a:xfrm>
              <a:off x="6705600" y="2209800"/>
              <a:ext cx="1981200" cy="10668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685800" lvl="2" indent="-228600" algn="ctr">
                <a:lnSpc>
                  <a:spcPct val="80000"/>
                </a:lnSpc>
                <a:spcBef>
                  <a:spcPts val="1000"/>
                </a:spcBef>
                <a:defRPr/>
              </a:pPr>
              <a:r>
                <a:rPr lang="en-US" altLang="zh-CN" sz="2200" dirty="0">
                  <a:solidFill>
                    <a:srgbClr val="002060"/>
                  </a:solidFill>
                  <a:latin typeface="Times New Roman" panose="02020603050405020304" pitchFamily="18" charset="0"/>
                  <a:cs typeface="Times New Roman" panose="02020603050405020304" pitchFamily="18" charset="0"/>
                </a:rPr>
                <a:t>Code Generator</a:t>
              </a:r>
            </a:p>
          </p:txBody>
        </p:sp>
        <p:sp>
          <p:nvSpPr>
            <p:cNvPr id="22" name="Rectangle 21"/>
            <p:cNvSpPr/>
            <p:nvPr/>
          </p:nvSpPr>
          <p:spPr>
            <a:xfrm>
              <a:off x="457200" y="2209800"/>
              <a:ext cx="1981200" cy="1066800"/>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685800" lvl="2" indent="-228600" algn="ctr">
                <a:lnSpc>
                  <a:spcPct val="80000"/>
                </a:lnSpc>
                <a:spcBef>
                  <a:spcPts val="1000"/>
                </a:spcBef>
                <a:defRPr/>
              </a:pPr>
              <a:r>
                <a:rPr lang="en-US" altLang="zh-CN" sz="2200" dirty="0">
                  <a:solidFill>
                    <a:srgbClr val="002060"/>
                  </a:solidFill>
                  <a:latin typeface="Times New Roman" panose="02020603050405020304" pitchFamily="18" charset="0"/>
                  <a:cs typeface="Times New Roman" panose="02020603050405020304" pitchFamily="18" charset="0"/>
                </a:rPr>
                <a:t>Front End</a:t>
              </a:r>
            </a:p>
          </p:txBody>
        </p:sp>
        <p:cxnSp>
          <p:nvCxnSpPr>
            <p:cNvPr id="23" name="Straight Connector 22"/>
            <p:cNvCxnSpPr/>
            <p:nvPr/>
          </p:nvCxnSpPr>
          <p:spPr>
            <a:xfrm rot="5400000">
              <a:off x="800100" y="2324100"/>
              <a:ext cx="2895600" cy="26670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0"/>
            </p:cNvCxnSpPr>
            <p:nvPr/>
          </p:nvCxnSpPr>
          <p:spPr>
            <a:xfrm rot="5400000">
              <a:off x="1828800" y="3352800"/>
              <a:ext cx="1828800" cy="16764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2" idx="3"/>
              <a:endCxn id="20" idx="1"/>
            </p:cNvCxnSpPr>
            <p:nvPr/>
          </p:nvCxnSpPr>
          <p:spPr>
            <a:xfrm>
              <a:off x="2438400" y="2743200"/>
              <a:ext cx="1143000" cy="1588"/>
            </a:xfrm>
            <a:prstGeom prst="line">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562600" y="2743200"/>
              <a:ext cx="1143000" cy="1588"/>
            </a:xfrm>
            <a:prstGeom prst="line">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5562600" y="2209800"/>
              <a:ext cx="2895600" cy="28956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9" idx="0"/>
            </p:cNvCxnSpPr>
            <p:nvPr/>
          </p:nvCxnSpPr>
          <p:spPr>
            <a:xfrm>
              <a:off x="5562600" y="3276600"/>
              <a:ext cx="1905000" cy="182880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7" idx="3"/>
              <a:endCxn id="18" idx="1"/>
            </p:cNvCxnSpPr>
            <p:nvPr/>
          </p:nvCxnSpPr>
          <p:spPr>
            <a:xfrm>
              <a:off x="2895600" y="56388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9" idx="1"/>
            </p:cNvCxnSpPr>
            <p:nvPr/>
          </p:nvCxnSpPr>
          <p:spPr>
            <a:xfrm>
              <a:off x="5562600" y="5638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a:bodyPr>
          <a:lstStyle/>
          <a:p>
            <a:pPr marL="0" indent="0">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3. Places for potential improvements by the user and the compiler</a:t>
            </a:r>
          </a:p>
          <a:p>
            <a:pPr marL="0" indent="0">
              <a:buFont typeface="Wingdings" pitchFamily="2" charset="2"/>
              <a:buChar char="ü"/>
              <a:defRPr/>
            </a:pPr>
            <a:r>
              <a:rPr lang="en-US" altLang="zh-CN" sz="2400" b="1" dirty="0">
                <a:solidFill>
                  <a:srgbClr val="002060"/>
                </a:solidFill>
                <a:latin typeface="Times New Roman" panose="02020603050405020304" pitchFamily="18" charset="0"/>
                <a:cs typeface="Times New Roman" panose="02020603050405020304" pitchFamily="18" charset="0"/>
              </a:rPr>
              <a:t>Source code</a:t>
            </a:r>
          </a:p>
          <a:p>
            <a:pPr marL="457200" lvl="2" indent="0">
              <a:spcBef>
                <a:spcPts val="1000"/>
              </a:spcBef>
              <a:buFont typeface="Wingdings"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User can profile program, change algorithm or transform loops.</a:t>
            </a:r>
          </a:p>
          <a:p>
            <a:pPr marL="0" indent="0">
              <a:buFont typeface="Wingdings" pitchFamily="2" charset="2"/>
              <a:buChar char="ü"/>
              <a:defRPr/>
            </a:pPr>
            <a:r>
              <a:rPr lang="en-US" altLang="zh-CN" sz="2400" b="1" dirty="0">
                <a:solidFill>
                  <a:srgbClr val="002060"/>
                </a:solidFill>
                <a:latin typeface="Times New Roman" panose="02020603050405020304" pitchFamily="18" charset="0"/>
                <a:cs typeface="Times New Roman" panose="02020603050405020304" pitchFamily="18" charset="0"/>
              </a:rPr>
              <a:t>Intermediate code</a:t>
            </a:r>
          </a:p>
          <a:p>
            <a:pPr marL="457200" lvl="2" indent="0">
              <a:spcBef>
                <a:spcPts val="1000"/>
              </a:spcBef>
              <a:buFont typeface="Wingdings"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Compiler can improve loops, procedure calls or address calculations</a:t>
            </a:r>
          </a:p>
          <a:p>
            <a:pPr marL="0" indent="0">
              <a:buFont typeface="Wingdings" pitchFamily="2" charset="2"/>
              <a:buChar char="ü"/>
              <a:defRPr/>
            </a:pPr>
            <a:r>
              <a:rPr lang="en-US" altLang="zh-CN" sz="2400" b="1" dirty="0">
                <a:solidFill>
                  <a:srgbClr val="002060"/>
                </a:solidFill>
                <a:latin typeface="Times New Roman" panose="02020603050405020304" pitchFamily="18" charset="0"/>
                <a:cs typeface="Times New Roman" panose="02020603050405020304" pitchFamily="18" charset="0"/>
              </a:rPr>
              <a:t>Target code</a:t>
            </a:r>
          </a:p>
          <a:p>
            <a:pPr marL="457200" lvl="2" indent="0">
              <a:spcBef>
                <a:spcPts val="1000"/>
              </a:spcBef>
              <a:buFont typeface="Wingdings"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Compiler can use registers, select instructions or do peephole transformations </a:t>
            </a:r>
          </a:p>
          <a:p>
            <a:pPr marL="0" lvl="2" indent="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code optimization Techniques</a:t>
            </a:r>
          </a:p>
          <a:p>
            <a:pPr marL="457200" lvl="2"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Compile Time Evaluation</a:t>
            </a:r>
          </a:p>
          <a:p>
            <a:pPr marL="457200" lvl="2"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Variable Propagation</a:t>
            </a:r>
          </a:p>
          <a:p>
            <a:pPr marL="457200" lvl="2"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Dead Code Elimination</a:t>
            </a:r>
          </a:p>
          <a:p>
            <a:pPr marL="457200" lvl="2"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Code Motion</a:t>
            </a:r>
          </a:p>
          <a:p>
            <a:pPr marL="457200" lvl="2"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Induction Variable &amp; Strength Reduction</a:t>
            </a:r>
          </a:p>
        </p:txBody>
      </p:sp>
      <p:sp>
        <p:nvSpPr>
          <p:cNvPr id="5" name="Rectangle 2"/>
          <p:cNvSpPr txBox="1">
            <a:spLocks noChangeArrowheads="1"/>
          </p:cNvSpPr>
          <p:nvPr/>
        </p:nvSpPr>
        <p:spPr>
          <a:xfrm>
            <a:off x="457200" y="152400"/>
            <a:ext cx="10820400"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Code Optimizer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lnSpcReduction="10000"/>
          </a:bodyPr>
          <a:lstStyle/>
          <a:p>
            <a:pPr marL="0" indent="0">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optimizes the code by removing unnecessary lines of code so we can use less amount </a:t>
            </a:r>
          </a:p>
          <a:p>
            <a:pPr marL="0" indent="0">
              <a:buNone/>
              <a:defRPr/>
            </a:pPr>
            <a:r>
              <a:rPr lang="en-US" altLang="zh-CN" sz="2400" dirty="0">
                <a:solidFill>
                  <a:srgbClr val="002060"/>
                </a:solidFill>
                <a:latin typeface="Times New Roman" panose="02020603050405020304" pitchFamily="18" charset="0"/>
                <a:cs typeface="Times New Roman" panose="02020603050405020304" pitchFamily="18" charset="0"/>
              </a:rPr>
              <a:t>   of memory to store it and execute it in a fast manner</a:t>
            </a:r>
          </a:p>
          <a:p>
            <a:pPr marL="457200" lvl="2" indent="-457200">
              <a:spcBef>
                <a:spcPts val="1000"/>
              </a:spcBef>
              <a:buNone/>
              <a:defRPr/>
            </a:pPr>
            <a:r>
              <a:rPr lang="en-US" altLang="zh-CN" dirty="0">
                <a:solidFill>
                  <a:srgbClr val="002060"/>
                </a:solidFill>
                <a:latin typeface="Times New Roman" panose="02020603050405020304" pitchFamily="18" charset="0"/>
                <a:cs typeface="Times New Roman" panose="02020603050405020304" pitchFamily="18" charset="0"/>
              </a:rPr>
              <a:t>1. Common sub expression elimination	2. Code Motion / Code movement</a:t>
            </a:r>
          </a:p>
          <a:p>
            <a:pPr marL="457200" lvl="2" indent="-457200">
              <a:spcBef>
                <a:spcPts val="1000"/>
              </a:spcBef>
              <a:buNone/>
              <a:defRPr/>
            </a:pPr>
            <a:r>
              <a:rPr lang="en-US" altLang="zh-CN" dirty="0">
                <a:solidFill>
                  <a:srgbClr val="002060"/>
                </a:solidFill>
                <a:latin typeface="Times New Roman" panose="02020603050405020304" pitchFamily="18" charset="0"/>
                <a:cs typeface="Times New Roman" panose="02020603050405020304" pitchFamily="18" charset="0"/>
              </a:rPr>
              <a:t>3. Compile Time Evaluation		</a:t>
            </a:r>
            <a:r>
              <a:rPr lang="en-US" altLang="zh-CN" dirty="0">
                <a:solidFill>
                  <a:srgbClr val="002060"/>
                </a:solidFill>
                <a:latin typeface="Times New Roman" panose="02020603050405020304" pitchFamily="18" charset="0"/>
                <a:cs typeface="Times New Roman" panose="02020603050405020304" pitchFamily="18" charset="0"/>
                <a:sym typeface="Wingdings" pitchFamily="2" charset="2"/>
              </a:rPr>
              <a:t> a. Constant folding 	b. Constant propagation</a:t>
            </a:r>
            <a:endParaRPr lang="en-US" altLang="zh-CN"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dirty="0">
                <a:solidFill>
                  <a:srgbClr val="002060"/>
                </a:solidFill>
                <a:latin typeface="Times New Roman" panose="02020603050405020304" pitchFamily="18" charset="0"/>
                <a:cs typeface="Times New Roman" panose="02020603050405020304" pitchFamily="18" charset="0"/>
              </a:rPr>
              <a:t>4. Dead Code Elimination			5. Induction Variable &amp; Strength Reduction</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1. Common </a:t>
            </a:r>
            <a:r>
              <a:rPr lang="en-US" altLang="zh-CN" sz="2400" b="1" u="sng" dirty="0" err="1">
                <a:solidFill>
                  <a:srgbClr val="002060"/>
                </a:solidFill>
                <a:latin typeface="Times New Roman" panose="02020603050405020304" pitchFamily="18" charset="0"/>
                <a:cs typeface="Times New Roman" panose="02020603050405020304" pitchFamily="18" charset="0"/>
              </a:rPr>
              <a:t>Subexpression</a:t>
            </a:r>
            <a:r>
              <a:rPr lang="en-US" altLang="zh-CN" sz="2400" b="1" u="sng" dirty="0">
                <a:solidFill>
                  <a:srgbClr val="002060"/>
                </a:solidFill>
                <a:latin typeface="Times New Roman" panose="02020603050405020304" pitchFamily="18" charset="0"/>
                <a:cs typeface="Times New Roman" panose="02020603050405020304" pitchFamily="18" charset="0"/>
              </a:rPr>
              <a:t> Elimination</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is an expression which appears repeatedly in the program, which is computed previously but the values of variables in expression doesn’t changed</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replaces the redundant expression each time it is encountered</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 = b + c						 a = b + c</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b = a – d						 b = a – d</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c = b + c						 </a:t>
            </a:r>
            <a:r>
              <a:rPr lang="en-US" altLang="zh-CN" sz="2400" dirty="0" err="1">
                <a:solidFill>
                  <a:srgbClr val="002060"/>
                </a:solidFill>
                <a:latin typeface="Times New Roman" panose="02020603050405020304" pitchFamily="18" charset="0"/>
                <a:cs typeface="Times New Roman" panose="02020603050405020304" pitchFamily="18" charset="0"/>
              </a:rPr>
              <a:t>c</a:t>
            </a:r>
            <a:r>
              <a:rPr lang="en-US" altLang="zh-CN" sz="2400" dirty="0">
                <a:solidFill>
                  <a:srgbClr val="002060"/>
                </a:solidFill>
                <a:latin typeface="Times New Roman" panose="02020603050405020304" pitchFamily="18" charset="0"/>
                <a:cs typeface="Times New Roman" panose="02020603050405020304" pitchFamily="18" charset="0"/>
              </a:rPr>
              <a:t> = b + c</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d = a – d						</a:t>
            </a:r>
            <a:r>
              <a:rPr lang="en-US" altLang="zh-CN" sz="2400" dirty="0" err="1">
                <a:solidFill>
                  <a:srgbClr val="002060"/>
                </a:solidFill>
                <a:latin typeface="Times New Roman" panose="02020603050405020304" pitchFamily="18" charset="0"/>
                <a:cs typeface="Times New Roman" panose="02020603050405020304" pitchFamily="18" charset="0"/>
              </a:rPr>
              <a:t>d</a:t>
            </a:r>
            <a:r>
              <a:rPr lang="en-US" altLang="zh-CN" sz="2400" dirty="0">
                <a:solidFill>
                  <a:srgbClr val="002060"/>
                </a:solidFill>
                <a:latin typeface="Times New Roman" panose="02020603050405020304" pitchFamily="18" charset="0"/>
                <a:cs typeface="Times New Roman" panose="02020603050405020304" pitchFamily="18" charset="0"/>
              </a:rPr>
              <a:t> = b</a:t>
            </a:r>
          </a:p>
          <a:p>
            <a:pPr marL="457200" lvl="2" indent="-457200">
              <a:spcBef>
                <a:spcPts val="1000"/>
              </a:spcBef>
              <a:buNone/>
              <a:defRPr/>
            </a:pP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27703" y="152400"/>
            <a:ext cx="10849897"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Principal Sources of Optimization: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fontScale="92500" lnSpcReduction="10000"/>
          </a:bodyPr>
          <a:lstStyle/>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2. Compile Time Evaluation</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Evaluation is done at compile time instead of run time &amp; It can be done in 2 ways</a:t>
            </a:r>
          </a:p>
          <a:p>
            <a:pPr marL="914400" lvl="3" indent="-457200">
              <a:spcBef>
                <a:spcPts val="1000"/>
              </a:spcBef>
              <a:buAutoNum type="alphaLcPeriod"/>
              <a:defRPr/>
            </a:pPr>
            <a:r>
              <a:rPr lang="en-US" altLang="zh-CN" sz="2200" b="1" dirty="0">
                <a:solidFill>
                  <a:srgbClr val="002060"/>
                </a:solidFill>
                <a:latin typeface="Times New Roman" panose="02020603050405020304" pitchFamily="18" charset="0"/>
                <a:cs typeface="Times New Roman" panose="02020603050405020304" pitchFamily="18" charset="0"/>
                <a:sym typeface="Wingdings" pitchFamily="2" charset="2"/>
              </a:rPr>
              <a:t>Constant folding</a:t>
            </a:r>
          </a:p>
          <a:p>
            <a:pPr marL="1371600" lvl="4"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Evaluate the expression and submit the result</a:t>
            </a:r>
          </a:p>
          <a:p>
            <a:pPr marL="1371600" lvl="4"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area=(22/7)*r*r   here 22/7 is calculated and result 3.14 is replaced so area = 3.14*r*r</a:t>
            </a:r>
          </a:p>
          <a:p>
            <a:pPr marL="914400" lvl="3" indent="-457200">
              <a:spcBef>
                <a:spcPts val="1000"/>
              </a:spcBef>
              <a:buAutoNum type="alphaLcPeriod"/>
              <a:defRPr/>
            </a:pPr>
            <a:r>
              <a:rPr lang="en-US" altLang="zh-CN" sz="2200" b="1" dirty="0">
                <a:solidFill>
                  <a:srgbClr val="002060"/>
                </a:solidFill>
                <a:latin typeface="Times New Roman" panose="02020603050405020304" pitchFamily="18" charset="0"/>
                <a:cs typeface="Times New Roman" panose="02020603050405020304" pitchFamily="18" charset="0"/>
                <a:sym typeface="Wingdings" pitchFamily="2" charset="2"/>
              </a:rPr>
              <a:t>Constant propagation</a:t>
            </a:r>
          </a:p>
          <a:p>
            <a:pPr marL="1371600" lvl="4"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Constant replaces a variable</a:t>
            </a:r>
          </a:p>
          <a:p>
            <a:pPr marL="1371600" lvl="4"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pi=3.14, r=5, area=pi*r*r 	 	area=3.14*5*5</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3. Code Motion / Code Movement</a:t>
            </a:r>
            <a:endParaRPr lang="en-US" altLang="zh-CN" sz="2200" b="1"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is a technique which moves the code outside the loop if it won’t have any difference, if it executes inside or outside the loop</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&lt;n;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x = y + z;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x=</a:t>
            </a:r>
            <a:r>
              <a:rPr lang="en-US" altLang="zh-CN" sz="2400" dirty="0" err="1">
                <a:solidFill>
                  <a:srgbClr val="002060"/>
                </a:solidFill>
                <a:latin typeface="Times New Roman" panose="02020603050405020304" pitchFamily="18" charset="0"/>
                <a:cs typeface="Times New Roman" panose="02020603050405020304" pitchFamily="18" charset="0"/>
              </a:rPr>
              <a:t>y+z</a:t>
            </a: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&lt;n;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6*</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6*</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501445" y="152400"/>
            <a:ext cx="1077615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Principal Sources of Optimization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a:bodyPr>
          <a:lstStyle/>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4. Dead Code Elimination</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eliminates the statements which are never executed or if executed its output is never used</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 </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0;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add(</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x,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y) {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add(</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x,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y)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if(</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        {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z; z=</a:t>
            </a:r>
            <a:r>
              <a:rPr lang="en-US" altLang="zh-CN" sz="2400" dirty="0" err="1">
                <a:solidFill>
                  <a:srgbClr val="002060"/>
                </a:solidFill>
                <a:latin typeface="Times New Roman" panose="02020603050405020304" pitchFamily="18" charset="0"/>
                <a:cs typeface="Times New Roman" panose="02020603050405020304" pitchFamily="18" charset="0"/>
              </a:rPr>
              <a:t>x+y</a:t>
            </a: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z; z=</a:t>
            </a:r>
            <a:r>
              <a:rPr lang="en-US" altLang="zh-CN" sz="2400" dirty="0" err="1">
                <a:solidFill>
                  <a:srgbClr val="002060"/>
                </a:solidFill>
                <a:latin typeface="Times New Roman" panose="02020603050405020304" pitchFamily="18" charset="0"/>
                <a:cs typeface="Times New Roman" panose="02020603050405020304" pitchFamily="18" charset="0"/>
              </a:rPr>
              <a:t>x+y</a:t>
            </a:r>
            <a:r>
              <a:rPr lang="en-US" altLang="zh-CN" sz="2400" dirty="0">
                <a:solidFill>
                  <a:srgbClr val="002060"/>
                </a:solidFill>
                <a:latin typeface="Times New Roman" panose="02020603050405020304" pitchFamily="18" charset="0"/>
                <a:cs typeface="Times New Roman" panose="02020603050405020304" pitchFamily="18" charset="0"/>
              </a:rPr>
              <a:t>;</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 = x +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return z;		       return z; 	         }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printf</a:t>
            </a:r>
            <a:r>
              <a:rPr lang="en-US" altLang="zh-CN" sz="2400" dirty="0">
                <a:solidFill>
                  <a:srgbClr val="002060"/>
                </a:solidFill>
                <a:latin typeface="Times New Roman" panose="02020603050405020304" pitchFamily="18" charset="0"/>
                <a:cs typeface="Times New Roman" panose="02020603050405020304" pitchFamily="18" charset="0"/>
              </a:rPr>
              <a:t>(“%</a:t>
            </a:r>
            <a:r>
              <a:rPr lang="en-US" altLang="zh-CN" sz="2400" dirty="0" err="1">
                <a:solidFill>
                  <a:srgbClr val="002060"/>
                </a:solidFill>
                <a:latin typeface="Times New Roman" panose="02020603050405020304" pitchFamily="18" charset="0"/>
                <a:cs typeface="Times New Roman" panose="02020603050405020304" pitchFamily="18" charset="0"/>
              </a:rPr>
              <a:t>d”,z</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5. Induction Variable &amp; Strength Reduction</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Replacement of expensive operator with cheaper operator (* &gt;&gt;&gt;&gt;  +)</a:t>
            </a:r>
          </a:p>
        </p:txBody>
      </p:sp>
      <p:sp>
        <p:nvSpPr>
          <p:cNvPr id="5" name="Rectangle 2"/>
          <p:cNvSpPr txBox="1">
            <a:spLocks noChangeArrowheads="1"/>
          </p:cNvSpPr>
          <p:nvPr/>
        </p:nvSpPr>
        <p:spPr>
          <a:xfrm>
            <a:off x="530942" y="152400"/>
            <a:ext cx="10746658"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Principal Sources of Optimization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60296"/>
            <a:ext cx="11117826" cy="510638"/>
          </a:xfrm>
        </p:spPr>
        <p:txBody>
          <a:bodyPr>
            <a:noAutofit/>
          </a:bodyPr>
          <a:lstStyle/>
          <a:p>
            <a:r>
              <a:rPr lang="en-US" sz="4100" b="1" u="sng" dirty="0">
                <a:solidFill>
                  <a:srgbClr val="00B050"/>
                </a:solidFill>
                <a:latin typeface="Times New Roman" panose="02020603050405020304" pitchFamily="18" charset="0"/>
                <a:cs typeface="Times New Roman" panose="02020603050405020304" pitchFamily="18" charset="0"/>
              </a:rPr>
              <a:t>Issues in the design of code optimization:</a:t>
            </a:r>
            <a:endParaRPr lang="en-US" sz="4100" dirty="0">
              <a:solidFill>
                <a:srgbClr val="00B050"/>
              </a:solidFill>
            </a:endParaRPr>
          </a:p>
        </p:txBody>
      </p:sp>
      <p:sp>
        <p:nvSpPr>
          <p:cNvPr id="3" name="Content Placeholder 2"/>
          <p:cNvSpPr>
            <a:spLocks noGrp="1"/>
          </p:cNvSpPr>
          <p:nvPr>
            <p:ph idx="1"/>
          </p:nvPr>
        </p:nvSpPr>
        <p:spPr>
          <a:xfrm>
            <a:off x="221227" y="579212"/>
            <a:ext cx="11695470" cy="6131303"/>
          </a:xfrm>
        </p:spPr>
        <p:txBody>
          <a:bodyPr>
            <a:noAutofit/>
          </a:bodyPr>
          <a:lstStyle/>
          <a:p>
            <a:pPr marL="0" indent="0">
              <a:buFont typeface="Wingdings" pitchFamily="2" charset="2"/>
              <a:buChar char="ü"/>
              <a:defRPr/>
            </a:pPr>
            <a:r>
              <a:rPr lang="en-US" sz="2400" dirty="0">
                <a:solidFill>
                  <a:srgbClr val="002060"/>
                </a:solidFill>
                <a:latin typeface="Times New Roman" panose="02020603050405020304" pitchFamily="18" charset="0"/>
                <a:cs typeface="Times New Roman" panose="02020603050405020304" pitchFamily="18" charset="0"/>
              </a:rPr>
              <a:t>Optimization is a program transformation technique, which tries to improve the code by           </a:t>
            </a:r>
          </a:p>
          <a:p>
            <a:pPr marL="0" indent="0">
              <a:buNone/>
              <a:defRPr/>
            </a:pPr>
            <a:r>
              <a:rPr lang="en-US" sz="2400" dirty="0">
                <a:solidFill>
                  <a:srgbClr val="002060"/>
                </a:solidFill>
                <a:latin typeface="Times New Roman" panose="02020603050405020304" pitchFamily="18" charset="0"/>
                <a:cs typeface="Times New Roman" panose="02020603050405020304" pitchFamily="18" charset="0"/>
              </a:rPr>
              <a:t>   making it consume less resources (i.e. CPU, Memory) and deliver high speed</a:t>
            </a:r>
          </a:p>
          <a:p>
            <a:pPr marL="0" indent="0">
              <a:buFont typeface="Wingdings" pitchFamily="2" charset="2"/>
              <a:buChar char="ü"/>
              <a:defRPr/>
            </a:pPr>
            <a:r>
              <a:rPr lang="en-US" sz="2400" dirty="0">
                <a:solidFill>
                  <a:srgbClr val="002060"/>
                </a:solidFill>
                <a:latin typeface="Times New Roman" panose="02020603050405020304" pitchFamily="18" charset="0"/>
                <a:cs typeface="Times New Roman" panose="02020603050405020304" pitchFamily="18" charset="0"/>
              </a:rPr>
              <a:t>In optimization, high-level general programming constructs are replaced by very efficient </a:t>
            </a:r>
          </a:p>
          <a:p>
            <a:pPr marL="0" indent="0">
              <a:buNone/>
              <a:defRPr/>
            </a:pPr>
            <a:r>
              <a:rPr lang="en-US" sz="2400" dirty="0">
                <a:solidFill>
                  <a:srgbClr val="002060"/>
                </a:solidFill>
                <a:latin typeface="Times New Roman" panose="02020603050405020304" pitchFamily="18" charset="0"/>
                <a:cs typeface="Times New Roman" panose="02020603050405020304" pitchFamily="18" charset="0"/>
              </a:rPr>
              <a:t>   low-level programming codes.</a:t>
            </a:r>
          </a:p>
          <a:p>
            <a:pPr marL="0" indent="0">
              <a:buFont typeface="Wingdings" pitchFamily="2" charset="2"/>
              <a:buChar char="ü"/>
              <a:defRPr/>
            </a:pPr>
            <a:r>
              <a:rPr lang="en-US" sz="2400" dirty="0">
                <a:solidFill>
                  <a:srgbClr val="002060"/>
                </a:solidFill>
                <a:latin typeface="Times New Roman" panose="02020603050405020304" pitchFamily="18" charset="0"/>
                <a:cs typeface="Times New Roman" panose="02020603050405020304" pitchFamily="18" charset="0"/>
              </a:rPr>
              <a:t>A code optimizing process must follow the three rules given below:</a:t>
            </a:r>
          </a:p>
          <a:p>
            <a:pPr marL="457200" lvl="2" indent="0">
              <a:spcBef>
                <a:spcPts val="1000"/>
              </a:spcBef>
              <a:buFont typeface="Wingdings" pitchFamily="2" charset="2"/>
              <a:buChar char="Ø"/>
              <a:defRPr/>
            </a:pPr>
            <a:r>
              <a:rPr lang="en-US" dirty="0">
                <a:solidFill>
                  <a:srgbClr val="002060"/>
                </a:solidFill>
                <a:latin typeface="Times New Roman" panose="02020603050405020304" pitchFamily="18" charset="0"/>
                <a:cs typeface="Times New Roman" panose="02020603050405020304" pitchFamily="18" charset="0"/>
              </a:rPr>
              <a:t>The output code must not, in any way, change the meaning of the program</a:t>
            </a:r>
          </a:p>
          <a:p>
            <a:pPr marL="457200" lvl="2" indent="0">
              <a:spcBef>
                <a:spcPts val="1000"/>
              </a:spcBef>
              <a:buFont typeface="Wingdings" pitchFamily="2" charset="2"/>
              <a:buChar char="Ø"/>
              <a:defRPr/>
            </a:pPr>
            <a:r>
              <a:rPr lang="en-US" dirty="0">
                <a:solidFill>
                  <a:srgbClr val="002060"/>
                </a:solidFill>
                <a:latin typeface="Times New Roman" panose="02020603050405020304" pitchFamily="18" charset="0"/>
                <a:cs typeface="Times New Roman" panose="02020603050405020304" pitchFamily="18" charset="0"/>
              </a:rPr>
              <a:t>Optimization should increase the speed of the program and if possible, the program should demand less          </a:t>
            </a:r>
          </a:p>
          <a:p>
            <a:pPr marL="457200" lvl="2" indent="0">
              <a:spcBef>
                <a:spcPts val="1000"/>
              </a:spcBef>
              <a:buNone/>
              <a:defRPr/>
            </a:pPr>
            <a:r>
              <a:rPr lang="en-US" dirty="0">
                <a:solidFill>
                  <a:srgbClr val="002060"/>
                </a:solidFill>
                <a:latin typeface="Times New Roman" panose="02020603050405020304" pitchFamily="18" charset="0"/>
                <a:cs typeface="Times New Roman" panose="02020603050405020304" pitchFamily="18" charset="0"/>
              </a:rPr>
              <a:t>    number of resources</a:t>
            </a:r>
          </a:p>
          <a:p>
            <a:pPr marL="457200" lvl="2" indent="0">
              <a:spcBef>
                <a:spcPts val="1000"/>
              </a:spcBef>
              <a:buFont typeface="Wingdings" pitchFamily="2" charset="2"/>
              <a:buChar char="Ø"/>
              <a:defRPr/>
            </a:pPr>
            <a:r>
              <a:rPr lang="en-US" dirty="0">
                <a:solidFill>
                  <a:srgbClr val="002060"/>
                </a:solidFill>
                <a:latin typeface="Times New Roman" panose="02020603050405020304" pitchFamily="18" charset="0"/>
                <a:cs typeface="Times New Roman" panose="02020603050405020304" pitchFamily="18" charset="0"/>
              </a:rPr>
              <a:t>Optimization should itself be fast and should not delay the overall compiling process</a:t>
            </a:r>
          </a:p>
        </p:txBody>
      </p:sp>
    </p:spTree>
    <p:extLst>
      <p:ext uri="{BB962C8B-B14F-4D97-AF65-F5344CB8AC3E}">
        <p14:creationId xmlns:p14="http://schemas.microsoft.com/office/powerpoint/2010/main" val="24104207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lnSpcReduction="10000"/>
          </a:bodyPr>
          <a:lstStyle/>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Reduce the no. of lines in a block  by optimization</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In order to optimize a block, we use the below 5 approaches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1. Common Sub Expression Elimination 2. Dead Code Elimination 3. Renaming Temporary Variables 4. Interchange of Statements 5. Algebraic Transformations</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1. Common Sub Expression Elimination</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dirty="0">
                <a:solidFill>
                  <a:srgbClr val="002060"/>
                </a:solidFill>
                <a:latin typeface="Times New Roman" panose="02020603050405020304" pitchFamily="18" charset="0"/>
                <a:cs typeface="Times New Roman" panose="02020603050405020304" pitchFamily="18" charset="0"/>
                <a:sym typeface="Wingdings" pitchFamily="2" charset="2"/>
              </a:rPr>
              <a:t> 	</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refer slide-133</a:t>
            </a:r>
            <a:r>
              <a:rPr lang="en-US" altLang="zh-CN" sz="2400" b="1" dirty="0">
                <a:solidFill>
                  <a:srgbClr val="002060"/>
                </a:solidFill>
                <a:latin typeface="Times New Roman" panose="02020603050405020304" pitchFamily="18" charset="0"/>
                <a:cs typeface="Times New Roman" panose="02020603050405020304" pitchFamily="18" charset="0"/>
                <a:sym typeface="Wingdings" pitchFamily="2" charset="2"/>
              </a:rPr>
              <a:t> </a:t>
            </a:r>
            <a:endParaRPr lang="en-US" altLang="zh-CN" sz="2400" b="1"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2. Dead Code Elimination</a:t>
            </a:r>
            <a:r>
              <a:rPr lang="en-US" altLang="zh-CN" sz="2400" b="1" dirty="0">
                <a:solidFill>
                  <a:srgbClr val="002060"/>
                </a:solidFill>
                <a:latin typeface="Times New Roman" panose="02020603050405020304" pitchFamily="18" charset="0"/>
                <a:cs typeface="Times New Roman" panose="02020603050405020304" pitchFamily="18" charset="0"/>
                <a:sym typeface="Wingdings" pitchFamily="2" charset="2"/>
              </a:rPr>
              <a:t> 				 	</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refer slide-135</a:t>
            </a:r>
            <a:endParaRPr lang="en-US" altLang="zh-CN" sz="2400"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3. Renaming Temporary Variables</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Same variables contains multiple values but the recent value will override previous value </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b + c						 t1 = b + c</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t2 = a – t1						 t2 = a – t1</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t1 * d						 t3 = t1 * d</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d = t2 + t1						d = t2 + t3</a:t>
            </a:r>
          </a:p>
        </p:txBody>
      </p:sp>
      <p:sp>
        <p:nvSpPr>
          <p:cNvPr id="5" name="Rectangle 2"/>
          <p:cNvSpPr txBox="1">
            <a:spLocks noChangeArrowheads="1"/>
          </p:cNvSpPr>
          <p:nvPr/>
        </p:nvSpPr>
        <p:spPr>
          <a:xfrm>
            <a:off x="516194" y="152400"/>
            <a:ext cx="10761406"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Optimization of Basic Blocks: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427703" y="793968"/>
            <a:ext cx="11254659" cy="5695321"/>
          </a:xfrm>
        </p:spPr>
        <p:txBody>
          <a:bodyPr>
            <a:normAutofit lnSpcReduction="10000"/>
          </a:bodyPr>
          <a:lstStyle/>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4. Interchange of Statements</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Based on the operation we can inter change the statements</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b + c						 t1 = b + c</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t2 = a – t1						 t3 = t1 * d</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t3 = t1 * d 						 t2 = a – t1</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d = t2 + t3 					  d = t2 + t3</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5. Algebraic Transformations</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Use this approach when you got direct value instead of performing operation</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t1 = a - a						 t1 = 0</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t2 = b – t1						 t2           = b</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t3 = t2 * 2 						 t3 =  t2 &lt;&lt; 1 ( ≡ multiply with 2)</a:t>
            </a:r>
          </a:p>
          <a:p>
            <a:pPr marL="914400" lvl="3" indent="-457200">
              <a:spcBef>
                <a:spcPts val="1000"/>
              </a:spcBef>
              <a:buNone/>
              <a:defRPr/>
            </a:pPr>
            <a:endParaRPr lang="en-US" altLang="zh-CN" sz="22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575187" y="152400"/>
            <a:ext cx="10702413"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Optimization of Basic Blocks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fontScale="92500" lnSpcReduction="20000"/>
          </a:bodyPr>
          <a:lstStyle/>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We can apply optimization techniques on loops also. These are</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1. Code Motion / Code Movement	2. Loop Invariant Computations                                                                3. Loop Unrolling		           	4. Loop Fusion</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1. Code Motion / Code Movement</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dirty="0">
                <a:solidFill>
                  <a:srgbClr val="002060"/>
                </a:solidFill>
                <a:latin typeface="Times New Roman" panose="02020603050405020304" pitchFamily="18" charset="0"/>
                <a:cs typeface="Times New Roman" panose="02020603050405020304" pitchFamily="18" charset="0"/>
                <a:sym typeface="Wingdings" pitchFamily="2" charset="2"/>
              </a:rPr>
              <a:t> </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is a technique which moves the code outside the loop if it won’t have any difference, if it executes inside or outside the loop</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err="1">
                <a:solidFill>
                  <a:srgbClr val="002060"/>
                </a:solidFill>
                <a:latin typeface="Times New Roman" panose="02020603050405020304" pitchFamily="18" charset="0"/>
                <a:cs typeface="Times New Roman" panose="02020603050405020304" pitchFamily="18" charset="0"/>
              </a:rPr>
              <a:t>unoptimized</a:t>
            </a:r>
            <a:r>
              <a:rPr lang="en-US" altLang="zh-CN" sz="2400" b="1" u="sng" dirty="0">
                <a:solidFill>
                  <a:srgbClr val="002060"/>
                </a:solidFill>
                <a:latin typeface="Times New Roman" panose="02020603050405020304" pitchFamily="18" charset="0"/>
                <a:cs typeface="Times New Roman" panose="02020603050405020304" pitchFamily="18" charset="0"/>
              </a:rPr>
              <a:t> code</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optimized code</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&lt;n;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x = y + z;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x=</a:t>
            </a:r>
            <a:r>
              <a:rPr lang="en-US" altLang="zh-CN" sz="2400" dirty="0" err="1">
                <a:solidFill>
                  <a:srgbClr val="002060"/>
                </a:solidFill>
                <a:latin typeface="Times New Roman" panose="02020603050405020304" pitchFamily="18" charset="0"/>
                <a:cs typeface="Times New Roman" panose="02020603050405020304" pitchFamily="18" charset="0"/>
              </a:rPr>
              <a:t>y+z</a:t>
            </a: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&lt;n;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6*</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6*</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2. Loop Invariant Computations</a:t>
            </a:r>
          </a:p>
          <a:p>
            <a:pPr marL="914400" lvl="3" indent="-457200">
              <a:spcBef>
                <a:spcPts val="1000"/>
              </a:spcBef>
              <a:buFont typeface="Wingdings" pitchFamily="2" charset="2"/>
              <a:buChar char="Ø"/>
              <a:defRPr/>
            </a:pPr>
            <a:r>
              <a:rPr lang="en-US" altLang="zh-CN" sz="2400" dirty="0">
                <a:solidFill>
                  <a:srgbClr val="002060"/>
                </a:solidFill>
                <a:latin typeface="Times New Roman" panose="02020603050405020304" pitchFamily="18" charset="0"/>
                <a:cs typeface="Times New Roman" panose="02020603050405020304" pitchFamily="18" charset="0"/>
              </a:rPr>
              <a:t>The statements in the loop whose result of the computations do not change over the iterations</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Ex:	</a:t>
            </a:r>
            <a:r>
              <a:rPr lang="en-US" altLang="zh-CN" sz="2400" dirty="0">
                <a:solidFill>
                  <a:srgbClr val="002060"/>
                </a:solidFill>
                <a:latin typeface="Times New Roman" panose="02020603050405020304" pitchFamily="18" charset="0"/>
                <a:cs typeface="Times New Roman" panose="02020603050405020304" pitchFamily="18" charset="0"/>
              </a:rPr>
              <a:t>a=10; b=20; c=30;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=0;i&lt;10;i++) {	</a:t>
            </a:r>
            <a:r>
              <a:rPr lang="en-US" altLang="zh-CN" sz="2400" b="1" dirty="0">
                <a:solidFill>
                  <a:srgbClr val="002060"/>
                </a:solidFill>
                <a:latin typeface="Times New Roman" panose="02020603050405020304" pitchFamily="18" charset="0"/>
                <a:cs typeface="Times New Roman" panose="02020603050405020304" pitchFamily="18" charset="0"/>
              </a:rPr>
              <a:t>c=</a:t>
            </a:r>
            <a:r>
              <a:rPr lang="en-US" altLang="zh-CN" sz="2400" b="1" dirty="0" err="1">
                <a:solidFill>
                  <a:srgbClr val="002060"/>
                </a:solidFill>
                <a:latin typeface="Times New Roman" panose="02020603050405020304" pitchFamily="18" charset="0"/>
                <a:cs typeface="Times New Roman" panose="02020603050405020304" pitchFamily="18" charset="0"/>
              </a:rPr>
              <a:t>a+b</a:t>
            </a:r>
            <a:r>
              <a:rPr lang="en-US" altLang="zh-CN" sz="2400" b="1" dirty="0">
                <a:solidFill>
                  <a:srgbClr val="002060"/>
                </a:solidFill>
                <a:latin typeface="Times New Roman" panose="02020603050405020304" pitchFamily="18" charset="0"/>
                <a:cs typeface="Times New Roman" panose="02020603050405020304" pitchFamily="18" charset="0"/>
              </a:rPr>
              <a:t>;   d=a-b;   c=a*b; </a:t>
            </a:r>
            <a:r>
              <a:rPr lang="en-US" altLang="zh-CN" sz="2400" dirty="0">
                <a:solidFill>
                  <a:srgbClr val="002060"/>
                </a:solidFill>
                <a:latin typeface="Times New Roman" panose="02020603050405020304" pitchFamily="18" charset="0"/>
                <a:cs typeface="Times New Roman" panose="02020603050405020304" pitchFamily="18" charset="0"/>
              </a:rPr>
              <a:t>  s=</a:t>
            </a:r>
            <a:r>
              <a:rPr lang="en-US" altLang="zh-CN" sz="2400" dirty="0" err="1">
                <a:solidFill>
                  <a:srgbClr val="002060"/>
                </a:solidFill>
                <a:latin typeface="Times New Roman" panose="02020603050405020304" pitchFamily="18" charset="0"/>
                <a:cs typeface="Times New Roman" panose="02020603050405020304" pitchFamily="18" charset="0"/>
              </a:rPr>
              <a:t>s+i</a:t>
            </a:r>
            <a:r>
              <a:rPr lang="en-US" altLang="zh-CN" sz="2400" dirty="0">
                <a:solidFill>
                  <a:srgbClr val="002060"/>
                </a:solidFill>
                <a:latin typeface="Times New Roman" panose="02020603050405020304" pitchFamily="18" charset="0"/>
                <a:cs typeface="Times New Roman" panose="02020603050405020304" pitchFamily="18" charset="0"/>
              </a:rPr>
              <a:t>;	}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Here 1</a:t>
            </a:r>
            <a:r>
              <a:rPr lang="en-US" altLang="zh-CN" sz="2400" baseline="30000" dirty="0">
                <a:solidFill>
                  <a:srgbClr val="002060"/>
                </a:solidFill>
                <a:latin typeface="Times New Roman" panose="02020603050405020304" pitchFamily="18" charset="0"/>
                <a:cs typeface="Times New Roman" panose="02020603050405020304" pitchFamily="18" charset="0"/>
              </a:rPr>
              <a:t>st</a:t>
            </a:r>
            <a:r>
              <a:rPr lang="en-US" altLang="zh-CN" sz="2400" dirty="0">
                <a:solidFill>
                  <a:srgbClr val="002060"/>
                </a:solidFill>
                <a:latin typeface="Times New Roman" panose="02020603050405020304" pitchFamily="18" charset="0"/>
                <a:cs typeface="Times New Roman" panose="02020603050405020304" pitchFamily="18" charset="0"/>
              </a:rPr>
              <a:t> 3 statements in for loop is loop invariant computations i.e., these 3 statements are</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not dependent on for loop so we can eliminate these statements 		</a:t>
            </a:r>
          </a:p>
          <a:p>
            <a:pPr marL="914400" lvl="3" indent="-457200">
              <a:spcBef>
                <a:spcPts val="1000"/>
              </a:spcBef>
              <a:buNone/>
              <a:defRPr/>
            </a:pP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383458" y="152400"/>
            <a:ext cx="10894142"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Loop Optimization: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365125"/>
            <a:ext cx="10825767"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Finite Automata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3" y="811366"/>
            <a:ext cx="11184996" cy="5734577"/>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Traffic lights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Video Games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Speech Recognition</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Text Parsing</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Natural Language Processing</a:t>
            </a:r>
          </a:p>
          <a:p>
            <a:pPr>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Highly useful in designing Lexical analyzers, designing text editors, designing spell checkers, designing Sequential Circuit design (or) Hardware Design, String processing, designing BOT (Web Robot)</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Types:</a:t>
            </a:r>
          </a:p>
          <a:p>
            <a:pPr lvl="0">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Deterministic Finite Automata (DFA / DFSM)</a:t>
            </a:r>
          </a:p>
          <a:p>
            <a:pPr lvl="0">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Non-Deterministic Finite Automata (NDFA / NFA / NDFSM)</a:t>
            </a:r>
          </a:p>
          <a:p>
            <a:endParaRPr lang="en-US" sz="2400" dirty="0"/>
          </a:p>
        </p:txBody>
      </p:sp>
    </p:spTree>
    <p:extLst>
      <p:ext uri="{BB962C8B-B14F-4D97-AF65-F5344CB8AC3E}">
        <p14:creationId xmlns:p14="http://schemas.microsoft.com/office/powerpoint/2010/main" val="174793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a:bodyPr>
          <a:lstStyle/>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3. Loop Unrolling</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Loop overhead can be reduced by reducing the no. of iterations &amp; replacing body of the loop</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Ex:	</a:t>
            </a: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=0;i&lt;100;i++) {   add();   }   </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				reduced to</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=0;i&lt;50;i++) {   add();	 add();   }</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4. Loop Fusion</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Adjacent loops can be merged into one loop to reduce loop overhead &amp; improve performance</a:t>
            </a:r>
          </a:p>
          <a:p>
            <a:pPr marL="457200" lvl="2" indent="-457200">
              <a:spcBef>
                <a:spcPts val="1000"/>
              </a:spcBef>
              <a:buNone/>
              <a:defRPr/>
            </a:pPr>
            <a:r>
              <a:rPr lang="en-US" altLang="zh-CN" sz="2400" b="1" dirty="0">
                <a:solidFill>
                  <a:srgbClr val="002060"/>
                </a:solidFill>
                <a:latin typeface="Times New Roman" panose="02020603050405020304" pitchFamily="18" charset="0"/>
                <a:cs typeface="Times New Roman" panose="02020603050405020304" pitchFamily="18" charset="0"/>
              </a:rPr>
              <a:t>Ex:	</a:t>
            </a: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=0;i&lt;10;i++) {   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]+10;   }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=0;i&lt;10;i++) {   b[</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]=b[</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]+10;     }                                                                                      		           </a:t>
            </a:r>
            <a:r>
              <a:rPr lang="en-US" altLang="zh-CN" sz="2400" b="1" dirty="0">
                <a:solidFill>
                  <a:srgbClr val="002060"/>
                </a:solidFill>
                <a:latin typeface="Times New Roman" panose="02020603050405020304" pitchFamily="18" charset="0"/>
                <a:cs typeface="Times New Roman" panose="02020603050405020304" pitchFamily="18" charset="0"/>
              </a:rPr>
              <a:t>reduced to</a:t>
            </a:r>
            <a:r>
              <a:rPr lang="en-US" altLang="zh-CN" sz="2400" dirty="0">
                <a:solidFill>
                  <a:srgbClr val="002060"/>
                </a:solidFill>
                <a:latin typeface="Times New Roman" panose="02020603050405020304" pitchFamily="18" charset="0"/>
                <a:cs typeface="Times New Roman" panose="02020603050405020304" pitchFamily="18" charset="0"/>
              </a:rPr>
              <a:t>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for(</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=0;i&lt;10;i++) {   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]=a[</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]+10;	 b[</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]=b[</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]+10;   }</a:t>
            </a:r>
          </a:p>
          <a:p>
            <a:pPr marL="914400" lvl="3" indent="-457200">
              <a:spcBef>
                <a:spcPts val="1000"/>
              </a:spcBef>
              <a:buNone/>
              <a:defRPr/>
            </a:pPr>
            <a:endParaRPr lang="en-US" altLang="zh-CN" sz="22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57200" y="152400"/>
            <a:ext cx="10820400"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Loop Optimization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fontScale="92500" lnSpcReduction="10000"/>
          </a:bodyPr>
          <a:lstStyle/>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This is applied to improve the performance of program by examining a short sequence of instructions in a window (peephole) &amp; replace the instructions by a faster or short sequence of instructions</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we use the below 5 approaches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1. Redundant Instruction Elimination 2. Removal of Unreachable Code 3. Flow of Control Optimizations 4. Algebraic Simplifications 5. Machine Idioms</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1. Redundant Instruction Elimination</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Consider the instructions	</a:t>
            </a:r>
            <a:r>
              <a:rPr lang="en-US" altLang="zh-CN" sz="2400" dirty="0" err="1">
                <a:solidFill>
                  <a:srgbClr val="002060"/>
                </a:solidFill>
                <a:latin typeface="Times New Roman" panose="02020603050405020304" pitchFamily="18" charset="0"/>
                <a:cs typeface="Times New Roman" panose="02020603050405020304" pitchFamily="18" charset="0"/>
              </a:rPr>
              <a:t>mov</a:t>
            </a:r>
            <a:r>
              <a:rPr lang="en-US" altLang="zh-CN" sz="2400" dirty="0">
                <a:solidFill>
                  <a:srgbClr val="002060"/>
                </a:solidFill>
                <a:latin typeface="Times New Roman" panose="02020603050405020304" pitchFamily="18" charset="0"/>
                <a:cs typeface="Times New Roman" panose="02020603050405020304" pitchFamily="18" charset="0"/>
              </a:rPr>
              <a:t> R0, a      		   					 			        			 </a:t>
            </a:r>
            <a:r>
              <a:rPr lang="en-US" altLang="zh-CN" sz="2400" dirty="0" err="1">
                <a:solidFill>
                  <a:srgbClr val="002060"/>
                </a:solidFill>
                <a:latin typeface="Times New Roman" panose="02020603050405020304" pitchFamily="18" charset="0"/>
                <a:cs typeface="Times New Roman" panose="02020603050405020304" pitchFamily="18" charset="0"/>
              </a:rPr>
              <a:t>mov</a:t>
            </a:r>
            <a:r>
              <a:rPr lang="en-US" altLang="zh-CN" sz="2400" dirty="0">
                <a:solidFill>
                  <a:srgbClr val="002060"/>
                </a:solidFill>
                <a:latin typeface="Times New Roman" panose="02020603050405020304" pitchFamily="18" charset="0"/>
                <a:cs typeface="Times New Roman" panose="02020603050405020304" pitchFamily="18" charset="0"/>
              </a:rPr>
              <a:t> R0, a        (we can eliminate 2</a:t>
            </a:r>
            <a:r>
              <a:rPr lang="en-US" altLang="zh-CN" sz="2400" baseline="30000" dirty="0">
                <a:solidFill>
                  <a:srgbClr val="002060"/>
                </a:solidFill>
                <a:latin typeface="Times New Roman" panose="02020603050405020304" pitchFamily="18" charset="0"/>
                <a:cs typeface="Times New Roman" panose="02020603050405020304" pitchFamily="18" charset="0"/>
              </a:rPr>
              <a:t>nd </a:t>
            </a:r>
            <a:r>
              <a:rPr lang="en-US" altLang="zh-CN" sz="2400" dirty="0">
                <a:solidFill>
                  <a:srgbClr val="002060"/>
                </a:solidFill>
                <a:latin typeface="Times New Roman" panose="02020603050405020304" pitchFamily="18" charset="0"/>
                <a:cs typeface="Times New Roman" panose="02020603050405020304" pitchFamily="18" charset="0"/>
              </a:rPr>
              <a:t>statement 				 	</a:t>
            </a:r>
            <a:r>
              <a:rPr lang="en-US" altLang="zh-CN" sz="2400" dirty="0" err="1">
                <a:solidFill>
                  <a:srgbClr val="002060"/>
                </a:solidFill>
                <a:latin typeface="Times New Roman" panose="02020603050405020304" pitchFamily="18" charset="0"/>
                <a:cs typeface="Times New Roman" panose="02020603050405020304" pitchFamily="18" charset="0"/>
              </a:rPr>
              <a:t>mov</a:t>
            </a:r>
            <a:r>
              <a:rPr lang="en-US" altLang="zh-CN" sz="2400" dirty="0">
                <a:solidFill>
                  <a:srgbClr val="002060"/>
                </a:solidFill>
                <a:latin typeface="Times New Roman" panose="02020603050405020304" pitchFamily="18" charset="0"/>
                <a:cs typeface="Times New Roman" panose="02020603050405020304" pitchFamily="18" charset="0"/>
              </a:rPr>
              <a:t> a , R0                   	              since a value is already in R0 )</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2. Removal of Unreachable Code</a:t>
            </a:r>
          </a:p>
          <a:p>
            <a:pPr marL="457200" lvl="2" indent="-457200">
              <a:spcBef>
                <a:spcPts val="1000"/>
              </a:spcBef>
              <a:buFont typeface="Wingdings" pitchFamily="2" charset="2"/>
              <a:buChar char="Ø"/>
              <a:defRPr/>
            </a:pPr>
            <a:r>
              <a:rPr lang="en-US" altLang="zh-CN" sz="2400" dirty="0">
                <a:solidFill>
                  <a:srgbClr val="002060"/>
                </a:solidFill>
                <a:latin typeface="Times New Roman" panose="02020603050405020304" pitchFamily="18" charset="0"/>
                <a:cs typeface="Times New Roman" panose="02020603050405020304" pitchFamily="18" charset="0"/>
              </a:rPr>
              <a:t>Eliminates the statements which are unreachable i.e., never executed</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0;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add(</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x,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y) {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add(</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x,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y) {</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if(</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        {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z=</a:t>
            </a:r>
            <a:r>
              <a:rPr lang="en-US" altLang="zh-CN" sz="2400" dirty="0" err="1">
                <a:solidFill>
                  <a:srgbClr val="002060"/>
                </a:solidFill>
                <a:latin typeface="Times New Roman" panose="02020603050405020304" pitchFamily="18" charset="0"/>
                <a:cs typeface="Times New Roman" panose="02020603050405020304" pitchFamily="18" charset="0"/>
              </a:rPr>
              <a:t>x+y</a:t>
            </a:r>
            <a:r>
              <a:rPr lang="en-US" altLang="zh-CN" sz="2400" dirty="0">
                <a:solidFill>
                  <a:srgbClr val="002060"/>
                </a:solidFill>
                <a:latin typeface="Times New Roman" panose="02020603050405020304" pitchFamily="18" charset="0"/>
                <a:cs typeface="Times New Roman" panose="02020603050405020304" pitchFamily="18" charset="0"/>
              </a:rPr>
              <a:t>; 	      		 </a:t>
            </a:r>
            <a:r>
              <a:rPr lang="en-US" altLang="zh-CN" sz="2400" dirty="0" err="1">
                <a:solidFill>
                  <a:srgbClr val="002060"/>
                </a:solidFill>
                <a:latin typeface="Times New Roman" panose="02020603050405020304" pitchFamily="18" charset="0"/>
                <a:cs typeface="Times New Roman" panose="02020603050405020304" pitchFamily="18" charset="0"/>
              </a:rPr>
              <a:t>int</a:t>
            </a:r>
            <a:r>
              <a:rPr lang="en-US" altLang="zh-CN" sz="2400" dirty="0">
                <a:solidFill>
                  <a:srgbClr val="002060"/>
                </a:solidFill>
                <a:latin typeface="Times New Roman" panose="02020603050405020304" pitchFamily="18" charset="0"/>
                <a:cs typeface="Times New Roman" panose="02020603050405020304" pitchFamily="18" charset="0"/>
              </a:rPr>
              <a:t> z=</a:t>
            </a:r>
            <a:r>
              <a:rPr lang="en-US" altLang="zh-CN" sz="2400" dirty="0" err="1">
                <a:solidFill>
                  <a:srgbClr val="002060"/>
                </a:solidFill>
                <a:latin typeface="Times New Roman" panose="02020603050405020304" pitchFamily="18" charset="0"/>
                <a:cs typeface="Times New Roman" panose="02020603050405020304" pitchFamily="18" charset="0"/>
              </a:rPr>
              <a:t>x+y</a:t>
            </a:r>
            <a:r>
              <a:rPr lang="en-US" altLang="zh-CN" sz="2400" dirty="0">
                <a:solidFill>
                  <a:srgbClr val="002060"/>
                </a:solidFill>
                <a:latin typeface="Times New Roman" panose="02020603050405020304" pitchFamily="18" charset="0"/>
                <a:cs typeface="Times New Roman" panose="02020603050405020304" pitchFamily="18" charset="0"/>
              </a:rPr>
              <a:t>;</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	    sum = 0;  }      Eliminate		 	      return z;		              return z; 	 }       						      </a:t>
            </a:r>
            <a:r>
              <a:rPr lang="en-US" altLang="zh-CN" sz="2400" dirty="0" err="1">
                <a:solidFill>
                  <a:srgbClr val="002060"/>
                </a:solidFill>
                <a:latin typeface="Times New Roman" panose="02020603050405020304" pitchFamily="18" charset="0"/>
                <a:cs typeface="Times New Roman" panose="02020603050405020304" pitchFamily="18" charset="0"/>
              </a:rPr>
              <a:t>printf</a:t>
            </a:r>
            <a:r>
              <a:rPr lang="en-US" altLang="zh-CN" sz="2400" dirty="0">
                <a:solidFill>
                  <a:srgbClr val="002060"/>
                </a:solidFill>
                <a:latin typeface="Times New Roman" panose="02020603050405020304" pitchFamily="18" charset="0"/>
                <a:cs typeface="Times New Roman" panose="02020603050405020304" pitchFamily="18" charset="0"/>
              </a:rPr>
              <a:t>(“</a:t>
            </a:r>
            <a:r>
              <a:rPr lang="en-US" altLang="zh-CN" sz="2400" dirty="0" err="1">
                <a:solidFill>
                  <a:srgbClr val="002060"/>
                </a:solidFill>
                <a:latin typeface="Times New Roman" panose="02020603050405020304" pitchFamily="18" charset="0"/>
                <a:cs typeface="Times New Roman" panose="02020603050405020304" pitchFamily="18" charset="0"/>
              </a:rPr>
              <a:t>d”,z</a:t>
            </a:r>
            <a:r>
              <a:rPr lang="en-US" altLang="zh-CN" sz="2400" dirty="0">
                <a:solidFill>
                  <a:srgbClr val="002060"/>
                </a:solidFill>
                <a:latin typeface="Times New Roman" panose="02020603050405020304" pitchFamily="18" charset="0"/>
                <a:cs typeface="Times New Roman" panose="02020603050405020304" pitchFamily="18" charset="0"/>
              </a:rPr>
              <a:t>);    }			</a:t>
            </a: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Peephole Optimization: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ight Brace 3"/>
          <p:cNvSpPr/>
          <p:nvPr/>
        </p:nvSpPr>
        <p:spPr>
          <a:xfrm>
            <a:off x="5427416" y="320041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ight Brace 5"/>
          <p:cNvSpPr/>
          <p:nvPr/>
        </p:nvSpPr>
        <p:spPr>
          <a:xfrm>
            <a:off x="2556397" y="532909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8" name="Curved Connector 7"/>
          <p:cNvCxnSpPr/>
          <p:nvPr/>
        </p:nvCxnSpPr>
        <p:spPr>
          <a:xfrm rot="10800000">
            <a:off x="4041059" y="5869859"/>
            <a:ext cx="2227007" cy="32446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309717" y="793968"/>
            <a:ext cx="11577484" cy="5783813"/>
          </a:xfrm>
        </p:spPr>
        <p:txBody>
          <a:bodyPr>
            <a:normAutofit fontScale="92500" lnSpcReduction="10000"/>
          </a:bodyPr>
          <a:lstStyle/>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3. Flow of Control Optimizations</a:t>
            </a:r>
          </a:p>
          <a:p>
            <a:pPr marL="457200" lvl="2" indent="-457200">
              <a:spcBef>
                <a:spcPts val="1000"/>
              </a:spcBef>
              <a:buFont typeface="Wingdings" pitchFamily="2" charset="2"/>
              <a:buChar char="Ø"/>
              <a:defRPr/>
            </a:pPr>
            <a:r>
              <a:rPr lang="en-US" altLang="zh-CN" sz="2400" dirty="0">
                <a:solidFill>
                  <a:srgbClr val="002060"/>
                </a:solidFill>
                <a:latin typeface="Times New Roman" panose="02020603050405020304" pitchFamily="18" charset="0"/>
                <a:cs typeface="Times New Roman" panose="02020603050405020304" pitchFamily="18" charset="0"/>
              </a:rPr>
              <a:t>Unnecessary jumps can be eliminated by using this</a:t>
            </a: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L1  ------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a:t>
            </a: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L1: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L2 	------		 multiple jumps can make code 	 	 	L1: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a:t>
            </a: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L2: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		 inefficient so the code can be replaced by 	 	L2: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L3  ------</a:t>
            </a: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L3: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a, R0 						 		L3: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a, R0 </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4. Algebraic Simplifications</a:t>
            </a:r>
          </a:p>
          <a:p>
            <a:pPr marL="457200" lvl="2" indent="-457200">
              <a:spcBef>
                <a:spcPts val="1000"/>
              </a:spcBef>
              <a:buNone/>
              <a:defRPr/>
            </a:pP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i+0;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 = </a:t>
            </a:r>
            <a:r>
              <a:rPr lang="en-US" altLang="zh-CN" sz="2400" dirty="0" err="1">
                <a:solidFill>
                  <a:srgbClr val="002060"/>
                </a:solidFill>
                <a:latin typeface="Times New Roman" panose="02020603050405020304" pitchFamily="18" charset="0"/>
                <a:cs typeface="Times New Roman" panose="02020603050405020304" pitchFamily="18" charset="0"/>
              </a:rPr>
              <a:t>i</a:t>
            </a:r>
            <a:r>
              <a:rPr lang="en-US" altLang="zh-CN" sz="2400" dirty="0">
                <a:solidFill>
                  <a:srgbClr val="002060"/>
                </a:solidFill>
                <a:latin typeface="Times New Roman" panose="02020603050405020304" pitchFamily="18" charset="0"/>
                <a:cs typeface="Times New Roman" panose="02020603050405020304" pitchFamily="18" charset="0"/>
              </a:rPr>
              <a:t>*1;		// These can be eliminated because the result won’t change by 					   executing these statements</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a=x^2    can be replaced with      a=x*x</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b=y/8     can be replaced with     b= y&gt;&gt;3</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5. Machine Idioms</a:t>
            </a:r>
          </a:p>
          <a:p>
            <a:pPr marL="457200" lvl="2" indent="-457200">
              <a:spcBef>
                <a:spcPts val="1000"/>
              </a:spcBef>
              <a:buFont typeface="Wingdings" pitchFamily="2" charset="2"/>
              <a:buChar char="Ø"/>
              <a:defRPr/>
            </a:pPr>
            <a:r>
              <a:rPr lang="en-US" altLang="zh-CN" sz="2400" dirty="0">
                <a:solidFill>
                  <a:srgbClr val="002060"/>
                </a:solidFill>
                <a:latin typeface="Times New Roman" panose="02020603050405020304" pitchFamily="18" charset="0"/>
                <a:cs typeface="Times New Roman" panose="02020603050405020304" pitchFamily="18" charset="0"/>
              </a:rPr>
              <a:t>It is the process of using powerful features of CPU instructions</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Ex:</a:t>
            </a:r>
            <a:r>
              <a:rPr lang="en-US" altLang="zh-CN" sz="2400" dirty="0">
                <a:solidFill>
                  <a:srgbClr val="002060"/>
                </a:solidFill>
                <a:latin typeface="Times New Roman" panose="02020603050405020304" pitchFamily="18" charset="0"/>
                <a:cs typeface="Times New Roman" panose="02020603050405020304" pitchFamily="18" charset="0"/>
              </a:rPr>
              <a:t> Auto increment / decrement features can be used to increment / decrement variables</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rPr>
              <a:t>a=a+1 can be replaced with inc a similarly a=a-1 can be replaced with dec a</a:t>
            </a:r>
          </a:p>
          <a:p>
            <a:pPr marL="457200" lvl="2" indent="-457200">
              <a:spcBef>
                <a:spcPts val="1000"/>
              </a:spcBef>
              <a:buNone/>
              <a:defRPr/>
            </a:pPr>
            <a:endParaRPr lang="en-US" altLang="zh-CN" sz="24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endParaRPr lang="en-US" altLang="zh-CN" sz="2400" b="1" u="sng"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Peephole Optimization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ight Brace 3"/>
          <p:cNvSpPr/>
          <p:nvPr/>
        </p:nvSpPr>
        <p:spPr>
          <a:xfrm>
            <a:off x="3067664" y="1578087"/>
            <a:ext cx="185015" cy="1533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783813"/>
          </a:xfrm>
        </p:spPr>
        <p:txBody>
          <a:bodyPr>
            <a:normAutofit lnSpcReduction="10000"/>
          </a:bodyPr>
          <a:lstStyle/>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Basic Block</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A connection of sequence of consecutive statements which always executed in a sequential manner</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should consists of exactly one entry and one exit point in each block</a:t>
            </a:r>
          </a:p>
          <a:p>
            <a:pPr marL="457200" lvl="2" indent="-457200">
              <a:spcBef>
                <a:spcPts val="1000"/>
              </a:spcBef>
              <a:buFont typeface="Wingdings" pitchFamily="2" charset="2"/>
              <a:buChar char="ü"/>
              <a:defRPr/>
            </a:pPr>
            <a:r>
              <a:rPr lang="en-US" altLang="zh-CN" sz="2400" dirty="0">
                <a:solidFill>
                  <a:srgbClr val="002060"/>
                </a:solidFill>
                <a:latin typeface="Times New Roman" panose="02020603050405020304" pitchFamily="18" charset="0"/>
                <a:cs typeface="Times New Roman" panose="02020603050405020304" pitchFamily="18" charset="0"/>
              </a:rPr>
              <a:t>It shouldn’t contain conditional / unconditional control statements in the middle of block </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rPr>
              <a:t>Ex:</a:t>
            </a:r>
            <a:r>
              <a:rPr lang="en-US" altLang="zh-CN" sz="2400" dirty="0">
                <a:solidFill>
                  <a:srgbClr val="002060"/>
                </a:solidFill>
                <a:latin typeface="Times New Roman" panose="02020603050405020304" pitchFamily="18" charset="0"/>
                <a:cs typeface="Times New Roman" panose="02020603050405020304" pitchFamily="18" charset="0"/>
              </a:rPr>
              <a:t> x=</a:t>
            </a:r>
            <a:r>
              <a:rPr lang="en-US" altLang="zh-CN" sz="2400" dirty="0" err="1">
                <a:solidFill>
                  <a:srgbClr val="002060"/>
                </a:solidFill>
                <a:latin typeface="Times New Roman" panose="02020603050405020304" pitchFamily="18" charset="0"/>
                <a:cs typeface="Times New Roman" panose="02020603050405020304" pitchFamily="18" charset="0"/>
              </a:rPr>
              <a:t>a+b+c</a:t>
            </a:r>
            <a:r>
              <a:rPr lang="en-US" altLang="zh-CN" sz="2400" dirty="0">
                <a:solidFill>
                  <a:srgbClr val="002060"/>
                </a:solidFill>
                <a:latin typeface="Times New Roman" panose="02020603050405020304" pitchFamily="18" charset="0"/>
                <a:cs typeface="Times New Roman" panose="02020603050405020304" pitchFamily="18" charset="0"/>
              </a:rPr>
              <a:t>    is not in 3 address code so convert it into (t1=</a:t>
            </a:r>
            <a:r>
              <a:rPr lang="en-US" altLang="zh-CN" sz="2400" dirty="0" err="1">
                <a:solidFill>
                  <a:srgbClr val="002060"/>
                </a:solidFill>
                <a:latin typeface="Times New Roman" panose="02020603050405020304" pitchFamily="18" charset="0"/>
                <a:cs typeface="Times New Roman" panose="02020603050405020304" pitchFamily="18" charset="0"/>
              </a:rPr>
              <a:t>a+b</a:t>
            </a:r>
            <a:r>
              <a:rPr lang="en-US" altLang="zh-CN" sz="2400" dirty="0">
                <a:solidFill>
                  <a:srgbClr val="002060"/>
                </a:solidFill>
                <a:latin typeface="Times New Roman" panose="02020603050405020304" pitchFamily="18" charset="0"/>
                <a:cs typeface="Times New Roman" panose="02020603050405020304" pitchFamily="18" charset="0"/>
              </a:rPr>
              <a:t>	t2=t1+c     x=t2) </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block</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Algorithm for partitioning  a 3 address code into basic block</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Rule1: Determining the leaders</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1</a:t>
            </a:r>
            <a:r>
              <a:rPr lang="en-US" altLang="zh-CN" sz="2200" baseline="30000" dirty="0">
                <a:solidFill>
                  <a:srgbClr val="002060"/>
                </a:solidFill>
                <a:latin typeface="Times New Roman" panose="02020603050405020304" pitchFamily="18" charset="0"/>
                <a:cs typeface="Times New Roman" panose="02020603050405020304" pitchFamily="18" charset="0"/>
                <a:sym typeface="Wingdings" pitchFamily="2" charset="2"/>
              </a:rPr>
              <a:t>st</a:t>
            </a: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 statement is a leader</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The target of the conditional or unconditional jump is a leader</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The statement following conditional or unconditional jump is a leader</a:t>
            </a:r>
          </a:p>
          <a:p>
            <a:pPr marL="457200" lvl="2" indent="-457200">
              <a:spcBef>
                <a:spcPts val="1000"/>
              </a:spcBef>
              <a:buNone/>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Rule2: Determining the basic blocks</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We can determining the basic block beginning at leaders block and ends before the next leader</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Flow graphs: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10663073" y="1120900"/>
            <a:ext cx="707923"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a:p>
            <a:pPr algn="ctr"/>
            <a:r>
              <a:rPr lang="en-US" dirty="0"/>
              <a:t>-----</a:t>
            </a:r>
          </a:p>
          <a:p>
            <a:pPr algn="ctr"/>
            <a:r>
              <a:rPr lang="en-US" dirty="0"/>
              <a:t>-----</a:t>
            </a:r>
          </a:p>
          <a:p>
            <a:pPr algn="ctr"/>
            <a:r>
              <a:rPr lang="en-US" dirty="0"/>
              <a:t>-----</a:t>
            </a:r>
          </a:p>
        </p:txBody>
      </p:sp>
      <p:sp>
        <p:nvSpPr>
          <p:cNvPr id="7" name="Curved Down Arrow 6"/>
          <p:cNvSpPr/>
          <p:nvPr/>
        </p:nvSpPr>
        <p:spPr>
          <a:xfrm>
            <a:off x="10427105" y="752191"/>
            <a:ext cx="471948" cy="33921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p:cNvSpPr/>
          <p:nvPr/>
        </p:nvSpPr>
        <p:spPr>
          <a:xfrm>
            <a:off x="11208758" y="2094297"/>
            <a:ext cx="501445" cy="35396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754465" cy="5783813"/>
          </a:xfrm>
        </p:spPr>
        <p:txBody>
          <a:bodyPr>
            <a:normAutofit fontScale="92500" lnSpcReduction="20000"/>
          </a:bodyPr>
          <a:lstStyle/>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PROD=0			Here the leaders are 1, 5, 7, 10, 13</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I=1				basic blocks are							</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T2=</a:t>
            </a:r>
            <a:r>
              <a:rPr lang="en-US" altLang="zh-CN" sz="2400" dirty="0" err="1">
                <a:solidFill>
                  <a:srgbClr val="002060"/>
                </a:solidFill>
                <a:latin typeface="Times New Roman" panose="02020603050405020304" pitchFamily="18" charset="0"/>
                <a:cs typeface="Times New Roman" panose="02020603050405020304" pitchFamily="18" charset="0"/>
                <a:sym typeface="Wingdings" pitchFamily="2" charset="2"/>
              </a:rPr>
              <a:t>addr</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(A)-4		</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T4=</a:t>
            </a:r>
            <a:r>
              <a:rPr lang="en-US" altLang="zh-CN" sz="2400" dirty="0" err="1">
                <a:solidFill>
                  <a:srgbClr val="002060"/>
                </a:solidFill>
                <a:latin typeface="Times New Roman" panose="02020603050405020304" pitchFamily="18" charset="0"/>
                <a:cs typeface="Times New Roman" panose="02020603050405020304" pitchFamily="18" charset="0"/>
                <a:sym typeface="Wingdings" pitchFamily="2" charset="2"/>
              </a:rPr>
              <a:t>addr</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(B)-4</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T1=4*I											 B2</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T3=T2[T1]		           B1 (initial block)			 B2			 B3 	</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PROD=PROD+T3</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I=I+1											</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If I&lt;=20 </a:t>
            </a:r>
            <a:r>
              <a:rPr lang="en-US" altLang="zh-CN" sz="2400" dirty="0" err="1">
                <a:solidFill>
                  <a:srgbClr val="002060"/>
                </a:solidFill>
                <a:latin typeface="Times New Roman" panose="02020603050405020304" pitchFamily="18" charset="0"/>
                <a:cs typeface="Times New Roman" panose="02020603050405020304" pitchFamily="18" charset="0"/>
                <a:sym typeface="Wingdings" pitchFamily="2" charset="2"/>
              </a:rPr>
              <a:t>goto</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(5)</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J=J+1			</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K=K+1			        				B5			 B4 	</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If J&lt;=5 </a:t>
            </a:r>
            <a:r>
              <a:rPr lang="en-US" altLang="zh-CN" sz="2400" dirty="0" err="1">
                <a:solidFill>
                  <a:srgbClr val="002060"/>
                </a:solidFill>
                <a:latin typeface="Times New Roman" panose="02020603050405020304" pitchFamily="18" charset="0"/>
                <a:cs typeface="Times New Roman" panose="02020603050405020304" pitchFamily="18" charset="0"/>
                <a:sym typeface="Wingdings" pitchFamily="2" charset="2"/>
              </a:rPr>
              <a:t>goto</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(7)</a:t>
            </a:r>
          </a:p>
          <a:p>
            <a:pPr marL="457200" lvl="2" indent="-457200">
              <a:spcBef>
                <a:spcPts val="1000"/>
              </a:spcBef>
              <a:buFont typeface="+mj-lt"/>
              <a:buAutoNum type="arabicPeriod"/>
              <a:defRPr/>
            </a:pP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I=I+J</a:t>
            </a:r>
          </a:p>
          <a:p>
            <a:pPr marL="457200" lvl="2" indent="-457200">
              <a:spcBef>
                <a:spcPts val="1000"/>
              </a:spcBef>
              <a:buNone/>
              <a:defRPr/>
            </a:pPr>
            <a:r>
              <a:rPr lang="en-US" altLang="zh-CN" sz="2400" b="1" u="sng" dirty="0">
                <a:solidFill>
                  <a:srgbClr val="002060"/>
                </a:solidFill>
                <a:latin typeface="Times New Roman" panose="02020603050405020304" pitchFamily="18" charset="0"/>
                <a:cs typeface="Times New Roman" panose="02020603050405020304" pitchFamily="18" charset="0"/>
                <a:sym typeface="Wingdings" pitchFamily="2" charset="2"/>
              </a:rPr>
              <a:t>Flow Graph:</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 It is a directed graph in which flow control information i</a:t>
            </a:r>
            <a:r>
              <a:rPr lang="en-US" altLang="zh-CN" sz="2200" dirty="0">
                <a:solidFill>
                  <a:srgbClr val="002060"/>
                </a:solidFill>
                <a:latin typeface="Times New Roman" panose="02020603050405020304" pitchFamily="18" charset="0"/>
                <a:cs typeface="Times New Roman" panose="02020603050405020304" pitchFamily="18" charset="0"/>
              </a:rPr>
              <a:t>s added to the graph (basic blocks)</a:t>
            </a: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It contains collection of nodes where the edges are connected from one node to another node</a:t>
            </a: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 this basic blocks are nodes of the graph and edges are connected for flow of information 	</a:t>
            </a:r>
            <a:endParaRPr lang="en-US" altLang="zh-CN" sz="24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Flow graphs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3554350" y="1519109"/>
            <a:ext cx="2580979" cy="106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dirty="0">
              <a:solidFill>
                <a:srgbClr val="002060"/>
              </a:solidFill>
              <a:latin typeface="Times New Roman" panose="02020603050405020304" pitchFamily="18" charset="0"/>
              <a:cs typeface="Times New Roman" panose="02020603050405020304" pitchFamily="18" charset="0"/>
              <a:sym typeface="Wingdings" pitchFamily="2" charset="2"/>
            </a:endParaRPr>
          </a:p>
          <a:p>
            <a:pPr algn="ctr"/>
            <a:endParaRPr lang="en-US" altLang="zh-CN" sz="1400" dirty="0">
              <a:solidFill>
                <a:srgbClr val="002060"/>
              </a:solidFill>
              <a:latin typeface="Times New Roman" panose="02020603050405020304" pitchFamily="18" charset="0"/>
              <a:cs typeface="Times New Roman" panose="02020603050405020304" pitchFamily="18" charset="0"/>
              <a:sym typeface="Wingdings" pitchFamily="2" charset="2"/>
            </a:endParaRP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PROD=0</a:t>
            </a: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I=1</a:t>
            </a: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T2=</a:t>
            </a:r>
            <a:r>
              <a:rPr lang="en-US" altLang="zh-CN" sz="1600" dirty="0" err="1">
                <a:solidFill>
                  <a:srgbClr val="002060"/>
                </a:solidFill>
                <a:latin typeface="Times New Roman" panose="02020603050405020304" pitchFamily="18" charset="0"/>
                <a:cs typeface="Times New Roman" panose="02020603050405020304" pitchFamily="18" charset="0"/>
                <a:sym typeface="Wingdings" pitchFamily="2" charset="2"/>
              </a:rPr>
              <a:t>addr</a:t>
            </a: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(A)-4</a:t>
            </a:r>
          </a:p>
          <a:p>
            <a:pPr marL="274320" algn="ct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T4=</a:t>
            </a:r>
            <a:r>
              <a:rPr lang="en-US" altLang="zh-CN" sz="1600" dirty="0" err="1">
                <a:solidFill>
                  <a:srgbClr val="002060"/>
                </a:solidFill>
                <a:latin typeface="Times New Roman" panose="02020603050405020304" pitchFamily="18" charset="0"/>
                <a:cs typeface="Times New Roman" panose="02020603050405020304" pitchFamily="18" charset="0"/>
                <a:sym typeface="Wingdings" pitchFamily="2" charset="2"/>
              </a:rPr>
              <a:t>addr</a:t>
            </a: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(B)-4</a:t>
            </a:r>
          </a:p>
          <a:p>
            <a:pPr algn="ctr"/>
            <a:endParaRPr lang="en-US" dirty="0"/>
          </a:p>
        </p:txBody>
      </p:sp>
      <p:sp>
        <p:nvSpPr>
          <p:cNvPr id="9" name="Rectangle 8"/>
          <p:cNvSpPr/>
          <p:nvPr/>
        </p:nvSpPr>
        <p:spPr>
          <a:xfrm>
            <a:off x="6390959" y="1553523"/>
            <a:ext cx="2531815" cy="98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2" indent="-457200" algn="ctr">
              <a:spcBef>
                <a:spcPts val="1000"/>
              </a:spcBef>
              <a:defRPr/>
            </a:pPr>
            <a:endPar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T1=4*I</a:t>
            </a: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T3=T2[T1]</a:t>
            </a:r>
          </a:p>
          <a:p>
            <a:pPr algn="ctr"/>
            <a:endParaRPr lang="en-US" dirty="0"/>
          </a:p>
        </p:txBody>
      </p:sp>
      <p:sp>
        <p:nvSpPr>
          <p:cNvPr id="10" name="Rectangle 9"/>
          <p:cNvSpPr/>
          <p:nvPr/>
        </p:nvSpPr>
        <p:spPr>
          <a:xfrm>
            <a:off x="9134159" y="1568271"/>
            <a:ext cx="2546564"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PROD=PROD+T3</a:t>
            </a: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I=I+1</a:t>
            </a: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If I&lt;=20 </a:t>
            </a:r>
            <a:r>
              <a:rPr lang="en-US" altLang="zh-CN" sz="1600" dirty="0" err="1">
                <a:solidFill>
                  <a:srgbClr val="002060"/>
                </a:solidFill>
                <a:latin typeface="Times New Roman" panose="02020603050405020304" pitchFamily="18" charset="0"/>
                <a:cs typeface="Times New Roman" panose="02020603050405020304" pitchFamily="18" charset="0"/>
                <a:sym typeface="Wingdings" pitchFamily="2" charset="2"/>
              </a:rPr>
              <a:t>goto</a:t>
            </a: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 B2</a:t>
            </a:r>
          </a:p>
          <a:p>
            <a:pPr algn="ctr"/>
            <a:endParaRPr lang="en-US" dirty="0"/>
          </a:p>
        </p:txBody>
      </p:sp>
      <p:sp>
        <p:nvSpPr>
          <p:cNvPr id="11" name="Rectangle 10"/>
          <p:cNvSpPr/>
          <p:nvPr/>
        </p:nvSpPr>
        <p:spPr>
          <a:xfrm>
            <a:off x="9163654" y="3323320"/>
            <a:ext cx="2517067"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J=J+1</a:t>
            </a: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K=K+1</a:t>
            </a: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If J&lt;=5 </a:t>
            </a:r>
            <a:r>
              <a:rPr lang="en-US" altLang="zh-CN" sz="1600" dirty="0" err="1">
                <a:solidFill>
                  <a:srgbClr val="002060"/>
                </a:solidFill>
                <a:latin typeface="Times New Roman" panose="02020603050405020304" pitchFamily="18" charset="0"/>
                <a:cs typeface="Times New Roman" panose="02020603050405020304" pitchFamily="18" charset="0"/>
                <a:sym typeface="Wingdings" pitchFamily="2" charset="2"/>
              </a:rPr>
              <a:t>goto</a:t>
            </a: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 B3</a:t>
            </a:r>
          </a:p>
          <a:p>
            <a:pPr algn="ctr"/>
            <a:endParaRPr lang="en-US" dirty="0"/>
          </a:p>
        </p:txBody>
      </p:sp>
      <p:sp>
        <p:nvSpPr>
          <p:cNvPr id="12" name="Rectangle 11"/>
          <p:cNvSpPr/>
          <p:nvPr/>
        </p:nvSpPr>
        <p:spPr>
          <a:xfrm>
            <a:off x="6425371" y="3342985"/>
            <a:ext cx="2531815" cy="963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2" indent="-457200" algn="ctr">
              <a:spcBef>
                <a:spcPts val="1000"/>
              </a:spcBef>
              <a:defRPr/>
            </a:pPr>
            <a:endPar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endParaRP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T1=4*I</a:t>
            </a:r>
          </a:p>
          <a:p>
            <a:pPr marL="274320" lvl="2" algn="ctr">
              <a:defRPr/>
            </a:pPr>
            <a:r>
              <a:rPr lang="en-US" altLang="zh-CN" sz="1600" dirty="0">
                <a:solidFill>
                  <a:srgbClr val="002060"/>
                </a:solidFill>
                <a:latin typeface="Times New Roman" panose="02020603050405020304" pitchFamily="18" charset="0"/>
                <a:cs typeface="Times New Roman" panose="02020603050405020304" pitchFamily="18" charset="0"/>
                <a:sym typeface="Wingdings" pitchFamily="2" charset="2"/>
              </a:rPr>
              <a:t>T3=T2[T1]</a:t>
            </a:r>
          </a:p>
          <a:p>
            <a:pPr algn="ctr"/>
            <a:endParaRPr lang="en-US" dirty="0"/>
          </a:p>
        </p:txBody>
      </p:sp>
      <p:cxnSp>
        <p:nvCxnSpPr>
          <p:cNvPr id="14" name="Straight Arrow Connector 13"/>
          <p:cNvCxnSpPr>
            <a:stCxn id="6" idx="3"/>
            <a:endCxn id="9" idx="1"/>
          </p:cNvCxnSpPr>
          <p:nvPr/>
        </p:nvCxnSpPr>
        <p:spPr>
          <a:xfrm flipV="1">
            <a:off x="6135329" y="2045125"/>
            <a:ext cx="255630" cy="4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0" idx="1"/>
          </p:cNvCxnSpPr>
          <p:nvPr/>
        </p:nvCxnSpPr>
        <p:spPr>
          <a:xfrm>
            <a:off x="8922774" y="2045125"/>
            <a:ext cx="211385" cy="9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a:off x="11503747" y="2054968"/>
            <a:ext cx="206478" cy="1630907"/>
          </a:xfrm>
          <a:prstGeom prst="bentConnector3">
            <a:avLst>
              <a:gd name="adj1" fmla="val 2107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1"/>
            <a:endCxn id="12" idx="3"/>
          </p:cNvCxnSpPr>
          <p:nvPr/>
        </p:nvCxnSpPr>
        <p:spPr>
          <a:xfrm rot="10800000" flipV="1">
            <a:off x="8957186" y="3810017"/>
            <a:ext cx="206468" cy="14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p:nvPr/>
        </p:nvCxnSpPr>
        <p:spPr>
          <a:xfrm rot="10800000" flipH="1">
            <a:off x="9237393" y="2507229"/>
            <a:ext cx="1101223" cy="1229049"/>
          </a:xfrm>
          <a:prstGeom prst="bentConnector4">
            <a:avLst>
              <a:gd name="adj1" fmla="val -20759"/>
              <a:gd name="adj2" fmla="val 69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hape 37"/>
          <p:cNvCxnSpPr/>
          <p:nvPr/>
        </p:nvCxnSpPr>
        <p:spPr>
          <a:xfrm rot="5400000" flipH="1">
            <a:off x="9574146" y="1708371"/>
            <a:ext cx="196671" cy="1469918"/>
          </a:xfrm>
          <a:prstGeom prst="bentConnector4">
            <a:avLst>
              <a:gd name="adj1" fmla="val -116235"/>
              <a:gd name="adj2" fmla="val 9331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60296"/>
            <a:ext cx="11117826" cy="510638"/>
          </a:xfrm>
        </p:spPr>
        <p:txBody>
          <a:bodyPr>
            <a:noAutofit/>
          </a:bodyPr>
          <a:lstStyle/>
          <a:p>
            <a:r>
              <a:rPr lang="en-US" sz="4100" b="1" u="sng" dirty="0">
                <a:solidFill>
                  <a:srgbClr val="00B050"/>
                </a:solidFill>
                <a:latin typeface="Times New Roman" panose="02020603050405020304" pitchFamily="18" charset="0"/>
                <a:cs typeface="Times New Roman" panose="02020603050405020304" pitchFamily="18" charset="0"/>
              </a:rPr>
              <a:t>Issues in the design of code Generator:</a:t>
            </a:r>
            <a:endParaRPr lang="en-US" sz="4100" dirty="0">
              <a:solidFill>
                <a:srgbClr val="00B050"/>
              </a:solidFill>
            </a:endParaRPr>
          </a:p>
        </p:txBody>
      </p:sp>
      <p:sp>
        <p:nvSpPr>
          <p:cNvPr id="3" name="Content Placeholder 2"/>
          <p:cNvSpPr>
            <a:spLocks noGrp="1"/>
          </p:cNvSpPr>
          <p:nvPr>
            <p:ph idx="1"/>
          </p:nvPr>
        </p:nvSpPr>
        <p:spPr>
          <a:xfrm>
            <a:off x="221227" y="579212"/>
            <a:ext cx="11724968" cy="6131303"/>
          </a:xfrm>
        </p:spPr>
        <p:txBody>
          <a:bodyPr>
            <a:noAutofit/>
          </a:bodyPr>
          <a:lstStyle/>
          <a:p>
            <a:pPr marL="0" indent="0">
              <a:buFont typeface="Wingdings" pitchFamily="2" charset="2"/>
              <a:buChar char="ü"/>
              <a:defRPr/>
            </a:pPr>
            <a:r>
              <a:rPr lang="en-US" sz="2400" dirty="0">
                <a:solidFill>
                  <a:srgbClr val="002060"/>
                </a:solidFill>
                <a:latin typeface="Times New Roman" panose="02020603050405020304" pitchFamily="18" charset="0"/>
                <a:cs typeface="Times New Roman" panose="02020603050405020304" pitchFamily="18" charset="0"/>
              </a:rPr>
              <a:t>while designing the target code efficiently we need to check the following issues</a:t>
            </a: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1. Input to Code Generator</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Accepts input from code optimizer/intermediate code generator and produces optimized intermediate code</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Intermediate code is represented in  several ways like postfix notation, three address code (quadruple,          </a:t>
            </a: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rPr>
              <a:t>   triple, indirect triple), DAG / syntax tree</a:t>
            </a: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2. Target Program</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Code generator produces  the target program in any one the below given</a:t>
            </a:r>
          </a:p>
          <a:p>
            <a:pPr marL="457200" lvl="1" indent="0">
              <a:buFont typeface="Wingdings"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Absolute machine language</a:t>
            </a:r>
          </a:p>
          <a:p>
            <a:pPr marL="914400" lvl="2" indent="0">
              <a:buFont typeface="Wingdings"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The program will be stored in fixed memory location (MM)i.e., memory location won’t be changed irrespective of any program</a:t>
            </a:r>
          </a:p>
          <a:p>
            <a:pPr marL="914400" lvl="2" indent="0">
              <a:buFont typeface="Wingdings"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It is mainly suitable if the program is very small so that it will compiled and executed in a faster manner</a:t>
            </a:r>
          </a:p>
          <a:p>
            <a:pPr marL="457200" lvl="1" indent="0">
              <a:buFont typeface="Wingdings"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Relocatable machine language (object code)</a:t>
            </a:r>
          </a:p>
          <a:p>
            <a:pPr marL="914400" lvl="2" indent="0">
              <a:buFont typeface="Wingdings"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It requires linker and loader </a:t>
            </a:r>
          </a:p>
          <a:p>
            <a:pPr marL="914400" lvl="2" indent="0">
              <a:buFont typeface="Wingdings"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Linker links the object code of several programs into a single program (</a:t>
            </a:r>
            <a:r>
              <a:rPr lang="en-US" sz="1600" dirty="0" err="1">
                <a:solidFill>
                  <a:srgbClr val="002060"/>
                </a:solidFill>
                <a:latin typeface="Times New Roman" panose="02020603050405020304" pitchFamily="18" charset="0"/>
                <a:cs typeface="Times New Roman" panose="02020603050405020304" pitchFamily="18" charset="0"/>
              </a:rPr>
              <a:t>prinf</a:t>
            </a:r>
            <a:r>
              <a:rPr lang="en-US" sz="1600" dirty="0">
                <a:solidFill>
                  <a:srgbClr val="002060"/>
                </a:solidFill>
                <a:latin typeface="Times New Roman" panose="02020603050405020304" pitchFamily="18" charset="0"/>
                <a:cs typeface="Times New Roman" panose="02020603050405020304" pitchFamily="18" charset="0"/>
              </a:rPr>
              <a:t>() in </a:t>
            </a:r>
            <a:r>
              <a:rPr lang="en-US" sz="1600" dirty="0" err="1">
                <a:solidFill>
                  <a:srgbClr val="002060"/>
                </a:solidFill>
                <a:latin typeface="Times New Roman" panose="02020603050405020304" pitchFamily="18" charset="0"/>
                <a:cs typeface="Times New Roman" panose="02020603050405020304" pitchFamily="18" charset="0"/>
              </a:rPr>
              <a:t>stdio.h</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sring</a:t>
            </a:r>
            <a:r>
              <a:rPr lang="en-US" sz="1600" dirty="0">
                <a:solidFill>
                  <a:srgbClr val="002060"/>
                </a:solidFill>
                <a:latin typeface="Times New Roman" panose="02020603050405020304" pitchFamily="18" charset="0"/>
                <a:cs typeface="Times New Roman" panose="02020603050405020304" pitchFamily="18" charset="0"/>
              </a:rPr>
              <a:t> functions in </a:t>
            </a:r>
            <a:r>
              <a:rPr lang="en-US" sz="1600" dirty="0" err="1">
                <a:solidFill>
                  <a:srgbClr val="002060"/>
                </a:solidFill>
                <a:latin typeface="Times New Roman" panose="02020603050405020304" pitchFamily="18" charset="0"/>
                <a:cs typeface="Times New Roman" panose="02020603050405020304" pitchFamily="18" charset="0"/>
              </a:rPr>
              <a:t>string.h</a:t>
            </a:r>
            <a:r>
              <a:rPr lang="en-US" sz="1600" dirty="0">
                <a:solidFill>
                  <a:srgbClr val="002060"/>
                </a:solidFill>
                <a:latin typeface="Times New Roman" panose="02020603050405020304" pitchFamily="18" charset="0"/>
                <a:cs typeface="Times New Roman" panose="02020603050405020304" pitchFamily="18" charset="0"/>
              </a:rPr>
              <a:t> etc into one)</a:t>
            </a:r>
          </a:p>
          <a:p>
            <a:pPr marL="914400" lvl="2" indent="0">
              <a:buFont typeface="Wingdings"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Loader will load the executable file into main memory and if free space is available in MM then it stores this program into MM</a:t>
            </a:r>
          </a:p>
          <a:p>
            <a:pPr marL="914400" lvl="2" indent="0">
              <a:buFont typeface="Wingdings"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It is suitable for any program</a:t>
            </a:r>
          </a:p>
          <a:p>
            <a:pPr marL="457200" lvl="1" indent="0">
              <a:buFont typeface="Wingdings"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Assembly language</a:t>
            </a:r>
          </a:p>
          <a:p>
            <a:pPr marL="914400" lvl="2" indent="0">
              <a:buFont typeface="Wingdings" pitchFamily="2" charset="2"/>
              <a:buChar char="Ø"/>
              <a:defRPr/>
            </a:pPr>
            <a:r>
              <a:rPr lang="en-US" sz="1600" dirty="0">
                <a:solidFill>
                  <a:srgbClr val="002060"/>
                </a:solidFill>
                <a:latin typeface="Times New Roman" panose="02020603050405020304" pitchFamily="18" charset="0"/>
                <a:cs typeface="Times New Roman" panose="02020603050405020304" pitchFamily="18" charset="0"/>
              </a:rPr>
              <a:t>For code generation this is very better and by using this we can generate the code in a very easy manner</a:t>
            </a:r>
          </a:p>
        </p:txBody>
      </p:sp>
    </p:spTree>
    <p:extLst>
      <p:ext uri="{BB962C8B-B14F-4D97-AF65-F5344CB8AC3E}">
        <p14:creationId xmlns:p14="http://schemas.microsoft.com/office/powerpoint/2010/main" val="24104207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74" y="60296"/>
            <a:ext cx="11117826" cy="510638"/>
          </a:xfrm>
        </p:spPr>
        <p:txBody>
          <a:bodyPr>
            <a:noAutofit/>
          </a:bodyPr>
          <a:lstStyle/>
          <a:p>
            <a:r>
              <a:rPr lang="en-US" sz="4100" b="1" u="sng" dirty="0">
                <a:solidFill>
                  <a:srgbClr val="00B050"/>
                </a:solidFill>
                <a:latin typeface="Times New Roman" panose="02020603050405020304" pitchFamily="18" charset="0"/>
                <a:cs typeface="Times New Roman" panose="02020603050405020304" pitchFamily="18" charset="0"/>
              </a:rPr>
              <a:t>Issues in the design of code Generator (Cont…):</a:t>
            </a:r>
            <a:endParaRPr lang="en-US" sz="4100" dirty="0">
              <a:solidFill>
                <a:srgbClr val="00B050"/>
              </a:solidFill>
            </a:endParaRPr>
          </a:p>
        </p:txBody>
      </p:sp>
      <p:sp>
        <p:nvSpPr>
          <p:cNvPr id="3" name="Content Placeholder 2"/>
          <p:cNvSpPr>
            <a:spLocks noGrp="1"/>
          </p:cNvSpPr>
          <p:nvPr>
            <p:ph idx="1"/>
          </p:nvPr>
        </p:nvSpPr>
        <p:spPr>
          <a:xfrm>
            <a:off x="221227" y="579212"/>
            <a:ext cx="11724968" cy="6131303"/>
          </a:xfrm>
        </p:spPr>
        <p:txBody>
          <a:bodyPr>
            <a:noAutofit/>
          </a:bodyPr>
          <a:lstStyle/>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3. Memory Management</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By using the symbol table memory management can be done(token information)</a:t>
            </a: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4. Instruction Selection</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In order to produce efficient code, instruction selection &amp; the speed of the instruction is very important</a:t>
            </a:r>
          </a:p>
          <a:p>
            <a:pPr marL="457200" lvl="1" indent="0">
              <a:buFont typeface="Wingdings" pitchFamily="2" charset="2"/>
              <a:buChar char="Ø"/>
              <a:defRPr/>
            </a:pP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x=</a:t>
            </a:r>
            <a:r>
              <a:rPr lang="en-US" sz="2000" dirty="0" err="1">
                <a:solidFill>
                  <a:srgbClr val="002060"/>
                </a:solidFill>
                <a:latin typeface="Times New Roman" panose="02020603050405020304" pitchFamily="18" charset="0"/>
                <a:cs typeface="Times New Roman" panose="02020603050405020304" pitchFamily="18" charset="0"/>
              </a:rPr>
              <a:t>y+z</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MOV R0, y	ADD R0, z	MOV x, R0</a:t>
            </a: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a:t>
            </a:r>
            <a:r>
              <a:rPr lang="en-US" sz="2000" dirty="0">
                <a:solidFill>
                  <a:srgbClr val="002060"/>
                </a:solidFill>
                <a:latin typeface="Times New Roman" panose="02020603050405020304" pitchFamily="18" charset="0"/>
                <a:cs typeface="Times New Roman" panose="02020603050405020304" pitchFamily="18" charset="0"/>
              </a:rPr>
              <a:t> 	a=a+1   </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MOV R0, a	ADD R0, #1	MOV a, R0   	INC a</a:t>
            </a: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a=</a:t>
            </a:r>
            <a:r>
              <a:rPr lang="en-US" sz="2000" dirty="0" err="1">
                <a:solidFill>
                  <a:srgbClr val="002060"/>
                </a:solidFill>
                <a:latin typeface="Times New Roman" panose="02020603050405020304" pitchFamily="18" charset="0"/>
                <a:cs typeface="Times New Roman" panose="02020603050405020304" pitchFamily="18" charset="0"/>
                <a:sym typeface="Wingdings" pitchFamily="2" charset="2"/>
              </a:rPr>
              <a:t>b+c</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d=</a:t>
            </a:r>
            <a:r>
              <a:rPr lang="en-US" sz="2000" dirty="0" err="1">
                <a:solidFill>
                  <a:srgbClr val="002060"/>
                </a:solidFill>
                <a:latin typeface="Times New Roman" panose="02020603050405020304" pitchFamily="18" charset="0"/>
                <a:cs typeface="Times New Roman" panose="02020603050405020304" pitchFamily="18" charset="0"/>
                <a:sym typeface="Wingdings" pitchFamily="2" charset="2"/>
              </a:rPr>
              <a:t>a+e</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 MOV R0, b   ADD R0, c   MOV a, R0   MOV R0, a   ADD R0, e   MOV d, R0</a:t>
            </a:r>
          </a:p>
          <a:p>
            <a:pPr marL="457200" lvl="1" indent="0">
              <a:buNone/>
              <a:defRPr/>
            </a:pP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 MOV R0, b   ADD R0, c   ADD R0, e    MOV d, R0</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5. Register Allocation</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We can perform more no. of operations with a limited no. of registers &amp; which can be done in 2 ways</a:t>
            </a:r>
          </a:p>
          <a:p>
            <a:pPr marL="457200" lvl="1" indent="0">
              <a:buFont typeface="Wingdings" pitchFamily="2" charset="2"/>
              <a:buChar char="Ø"/>
              <a:defRPr/>
            </a:pPr>
            <a:r>
              <a:rPr lang="en-US" sz="2000" b="1" dirty="0">
                <a:solidFill>
                  <a:srgbClr val="002060"/>
                </a:solidFill>
                <a:latin typeface="Times New Roman" panose="02020603050405020304" pitchFamily="18" charset="0"/>
                <a:cs typeface="Times New Roman" panose="02020603050405020304" pitchFamily="18" charset="0"/>
              </a:rPr>
              <a:t>Register allocation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specifies which register contains which variable(R0a means R0 contains </a:t>
            </a:r>
            <a:r>
              <a:rPr lang="en-US" sz="2000" dirty="0" err="1">
                <a:solidFill>
                  <a:srgbClr val="002060"/>
                </a:solidFill>
                <a:latin typeface="Times New Roman" panose="02020603050405020304" pitchFamily="18" charset="0"/>
                <a:cs typeface="Times New Roman" panose="02020603050405020304" pitchFamily="18" charset="0"/>
                <a:sym typeface="Wingdings" pitchFamily="2" charset="2"/>
              </a:rPr>
              <a:t>var</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a)</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buFont typeface="Wingdings" pitchFamily="2" charset="2"/>
              <a:buChar char="Ø"/>
              <a:defRPr/>
            </a:pPr>
            <a:r>
              <a:rPr lang="en-US" sz="2000" b="1" dirty="0">
                <a:solidFill>
                  <a:srgbClr val="002060"/>
                </a:solidFill>
                <a:latin typeface="Times New Roman" panose="02020603050405020304" pitchFamily="18" charset="0"/>
                <a:cs typeface="Times New Roman" panose="02020603050405020304" pitchFamily="18" charset="0"/>
              </a:rPr>
              <a:t>Register assignment</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specifies which variable contains which register(aR0 means a contains </a:t>
            </a:r>
            <a:r>
              <a:rPr lang="en-US" sz="2000" dirty="0" err="1">
                <a:solidFill>
                  <a:srgbClr val="002060"/>
                </a:solidFill>
                <a:latin typeface="Times New Roman" panose="02020603050405020304" pitchFamily="18" charset="0"/>
                <a:cs typeface="Times New Roman" panose="02020603050405020304" pitchFamily="18" charset="0"/>
                <a:sym typeface="Wingdings" pitchFamily="2" charset="2"/>
              </a:rPr>
              <a:t>var</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R0)</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Ex: t=</a:t>
            </a:r>
            <a:r>
              <a:rPr lang="en-US" sz="2000" dirty="0" err="1">
                <a:solidFill>
                  <a:srgbClr val="002060"/>
                </a:solidFill>
                <a:latin typeface="Times New Roman" panose="02020603050405020304" pitchFamily="18" charset="0"/>
                <a:cs typeface="Times New Roman" panose="02020603050405020304" pitchFamily="18" charset="0"/>
                <a:sym typeface="Wingdings" pitchFamily="2" charset="2"/>
              </a:rPr>
              <a:t>a+b</a:t>
            </a:r>
            <a:r>
              <a:rPr lang="en-US" sz="2000" dirty="0">
                <a:solidFill>
                  <a:srgbClr val="002060"/>
                </a:solidFill>
                <a:latin typeface="Times New Roman" panose="02020603050405020304" pitchFamily="18" charset="0"/>
                <a:cs typeface="Times New Roman" panose="02020603050405020304" pitchFamily="18" charset="0"/>
                <a:sym typeface="Wingdings" pitchFamily="2" charset="2"/>
              </a:rPr>
              <a:t>   t=t*c   t=t/d    MOV R0, a   ADD R0, b   MUL R0, c   DIV R0, d   MOV t, R0</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defRPr/>
            </a:pPr>
            <a:r>
              <a:rPr lang="en-US" sz="2400" b="1" u="sng" dirty="0">
                <a:solidFill>
                  <a:srgbClr val="002060"/>
                </a:solidFill>
                <a:latin typeface="Times New Roman" panose="02020603050405020304" pitchFamily="18" charset="0"/>
                <a:cs typeface="Times New Roman" panose="02020603050405020304" pitchFamily="18" charset="0"/>
              </a:rPr>
              <a:t>6. Evaluation Order</a:t>
            </a:r>
          </a:p>
          <a:p>
            <a:pPr marL="457200" lvl="1" indent="0">
              <a:buFont typeface="Wingdings" pitchFamily="2" charset="2"/>
              <a:buChar char="Ø"/>
              <a:defRPr/>
            </a:pPr>
            <a:r>
              <a:rPr lang="en-US" sz="2000" dirty="0">
                <a:solidFill>
                  <a:srgbClr val="002060"/>
                </a:solidFill>
                <a:latin typeface="Times New Roman" panose="02020603050405020304" pitchFamily="18" charset="0"/>
                <a:cs typeface="Times New Roman" panose="02020603050405020304" pitchFamily="18" charset="0"/>
              </a:rPr>
              <a:t>The order in which the instructions are executed as well as the operations are performed  	</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07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fontScale="92500" lnSpcReduction="10000"/>
          </a:bodyPr>
          <a:lstStyle/>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Let us assume that target computer uses the following instructions</a:t>
            </a: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Load Operation:</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Load memory word to register i.e., LD R1, X (load the value in location X to register R1)</a:t>
            </a: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Store Operation:</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Store register to memory word  i.e., ST X,  R1 (store the value in register R1 into location X)</a:t>
            </a: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Computational Operation:</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This is represented in the form of OP </a:t>
            </a:r>
            <a:r>
              <a:rPr lang="en-US" altLang="zh-CN" sz="2200" dirty="0" err="1">
                <a:solidFill>
                  <a:srgbClr val="002060"/>
                </a:solidFill>
                <a:latin typeface="Times New Roman" panose="02020603050405020304" pitchFamily="18" charset="0"/>
                <a:cs typeface="Times New Roman" panose="02020603050405020304" pitchFamily="18" charset="0"/>
              </a:rPr>
              <a:t>dest</a:t>
            </a:r>
            <a:r>
              <a:rPr lang="en-US" altLang="zh-CN" sz="2200" dirty="0">
                <a:solidFill>
                  <a:srgbClr val="002060"/>
                </a:solidFill>
                <a:latin typeface="Times New Roman" panose="02020603050405020304" pitchFamily="18" charset="0"/>
                <a:cs typeface="Times New Roman" panose="02020603050405020304" pitchFamily="18" charset="0"/>
              </a:rPr>
              <a:t>, src1, src2 where OP is operator &amp; </a:t>
            </a:r>
            <a:r>
              <a:rPr lang="en-US" altLang="zh-CN" sz="2200" dirty="0" err="1">
                <a:solidFill>
                  <a:srgbClr val="002060"/>
                </a:solidFill>
                <a:latin typeface="Times New Roman" panose="02020603050405020304" pitchFamily="18" charset="0"/>
                <a:cs typeface="Times New Roman" panose="02020603050405020304" pitchFamily="18" charset="0"/>
              </a:rPr>
              <a:t>src’s</a:t>
            </a:r>
            <a:r>
              <a:rPr lang="en-US" altLang="zh-CN" sz="2200" dirty="0">
                <a:solidFill>
                  <a:srgbClr val="002060"/>
                </a:solidFill>
                <a:latin typeface="Times New Roman" panose="02020603050405020304" pitchFamily="18" charset="0"/>
                <a:cs typeface="Times New Roman" panose="02020603050405020304" pitchFamily="18" charset="0"/>
              </a:rPr>
              <a:t>, </a:t>
            </a:r>
            <a:r>
              <a:rPr lang="en-US" altLang="zh-CN" sz="2200" dirty="0" err="1">
                <a:solidFill>
                  <a:srgbClr val="002060"/>
                </a:solidFill>
                <a:latin typeface="Times New Roman" panose="02020603050405020304" pitchFamily="18" charset="0"/>
                <a:cs typeface="Times New Roman" panose="02020603050405020304" pitchFamily="18" charset="0"/>
              </a:rPr>
              <a:t>dest</a:t>
            </a:r>
            <a:r>
              <a:rPr lang="en-US" altLang="zh-CN" sz="2200" dirty="0">
                <a:solidFill>
                  <a:srgbClr val="002060"/>
                </a:solidFill>
                <a:latin typeface="Times New Roman" panose="02020603050405020304" pitchFamily="18" charset="0"/>
                <a:cs typeface="Times New Roman" panose="02020603050405020304" pitchFamily="18" charset="0"/>
              </a:rPr>
              <a:t> are </a:t>
            </a:r>
            <a:r>
              <a:rPr lang="en-US" altLang="zh-CN" sz="2200" dirty="0" err="1">
                <a:solidFill>
                  <a:srgbClr val="002060"/>
                </a:solidFill>
                <a:latin typeface="Times New Roman" panose="02020603050405020304" pitchFamily="18" charset="0"/>
                <a:cs typeface="Times New Roman" panose="02020603050405020304" pitchFamily="18" charset="0"/>
              </a:rPr>
              <a:t>loc’n</a:t>
            </a:r>
            <a:r>
              <a:rPr lang="en-US" altLang="zh-CN" sz="2200" dirty="0">
                <a:solidFill>
                  <a:srgbClr val="002060"/>
                </a:solidFill>
                <a:latin typeface="Times New Roman" panose="02020603050405020304" pitchFamily="18" charset="0"/>
                <a:cs typeface="Times New Roman" panose="02020603050405020304" pitchFamily="18" charset="0"/>
              </a:rPr>
              <a:t>/</a:t>
            </a:r>
            <a:r>
              <a:rPr lang="en-US" altLang="zh-CN" sz="2200" dirty="0" err="1">
                <a:solidFill>
                  <a:srgbClr val="002060"/>
                </a:solidFill>
                <a:latin typeface="Times New Roman" panose="02020603050405020304" pitchFamily="18" charset="0"/>
                <a:cs typeface="Times New Roman" panose="02020603050405020304" pitchFamily="18" charset="0"/>
              </a:rPr>
              <a:t>reg’r</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We can do ADD, SUB,…etc…   </a:t>
            </a:r>
            <a:r>
              <a:rPr lang="en-US" altLang="zh-CN" sz="2200" b="1" dirty="0">
                <a:solidFill>
                  <a:srgbClr val="002060"/>
                </a:solidFill>
                <a:latin typeface="Times New Roman" panose="02020603050405020304" pitchFamily="18" charset="0"/>
                <a:cs typeface="Times New Roman" panose="02020603050405020304" pitchFamily="18" charset="0"/>
              </a:rPr>
              <a:t>Ex:</a:t>
            </a:r>
            <a:r>
              <a:rPr lang="en-US" altLang="zh-CN" sz="2200" dirty="0">
                <a:solidFill>
                  <a:srgbClr val="002060"/>
                </a:solidFill>
                <a:latin typeface="Times New Roman" panose="02020603050405020304" pitchFamily="18" charset="0"/>
                <a:cs typeface="Times New Roman" panose="02020603050405020304" pitchFamily="18" charset="0"/>
              </a:rPr>
              <a:t> ADD R1, R2, R3   </a:t>
            </a: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 R1=R2+R3    and 	Inc X</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Conditional Jump:</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By checking the condition the control goes to the corresponding location like if, for, switch </a:t>
            </a: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a:t>
            </a:r>
            <a:r>
              <a:rPr lang="en-US" altLang="zh-CN" sz="2200" b="1" dirty="0">
                <a:solidFill>
                  <a:srgbClr val="002060"/>
                </a:solidFill>
                <a:latin typeface="Times New Roman" panose="02020603050405020304" pitchFamily="18" charset="0"/>
                <a:cs typeface="Times New Roman" panose="02020603050405020304" pitchFamily="18" charset="0"/>
              </a:rPr>
              <a:t>Ex: </a:t>
            </a:r>
            <a:r>
              <a:rPr lang="en-US" altLang="zh-CN" sz="2200" dirty="0">
                <a:solidFill>
                  <a:srgbClr val="002060"/>
                </a:solidFill>
                <a:latin typeface="Times New Roman" panose="02020603050405020304" pitchFamily="18" charset="0"/>
                <a:cs typeface="Times New Roman" panose="02020603050405020304" pitchFamily="18" charset="0"/>
              </a:rPr>
              <a:t>BLTZ r, L </a:t>
            </a:r>
            <a:r>
              <a:rPr lang="en-US" altLang="zh-CN" sz="2200" dirty="0">
                <a:solidFill>
                  <a:srgbClr val="002060"/>
                </a:solidFill>
                <a:latin typeface="Times New Roman" panose="02020603050405020304" pitchFamily="18" charset="0"/>
                <a:cs typeface="Times New Roman" panose="02020603050405020304" pitchFamily="18" charset="0"/>
                <a:sym typeface="Wingdings" pitchFamily="2" charset="2"/>
              </a:rPr>
              <a:t> branch to L if the content of r is &lt; 0 otherwise it executes the next statement</a:t>
            </a: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Font typeface="Arial" panose="020B0604020202020204" pitchFamily="34" charset="0"/>
              <a:buAutoNum type="arabicPeriod"/>
              <a:defRPr/>
            </a:pPr>
            <a:r>
              <a:rPr lang="en-US" altLang="zh-CN" sz="2400" b="1" u="sng" dirty="0">
                <a:solidFill>
                  <a:srgbClr val="002060"/>
                </a:solidFill>
                <a:latin typeface="Times New Roman" panose="02020603050405020304" pitchFamily="18" charset="0"/>
                <a:cs typeface="Times New Roman" panose="02020603050405020304" pitchFamily="18" charset="0"/>
              </a:rPr>
              <a:t>Unconditional Jump:</a:t>
            </a:r>
          </a:p>
          <a:p>
            <a:pPr marL="914400" lvl="3" indent="-457200">
              <a:spcBef>
                <a:spcPts val="1000"/>
              </a:spcBef>
              <a:buFont typeface="Wingdings" pitchFamily="2" charset="2"/>
              <a:buChar char="Ø"/>
              <a:defRPr/>
            </a:pPr>
            <a:r>
              <a:rPr lang="en-US" altLang="zh-CN" sz="2200" dirty="0">
                <a:solidFill>
                  <a:srgbClr val="002060"/>
                </a:solidFill>
                <a:latin typeface="Times New Roman" panose="02020603050405020304" pitchFamily="18" charset="0"/>
                <a:cs typeface="Times New Roman" panose="02020603050405020304" pitchFamily="18" charset="0"/>
              </a:rPr>
              <a:t>Without checking any condition the control will be transferred to the corresponding location like break, continue, </a:t>
            </a:r>
            <a:r>
              <a:rPr lang="en-US" altLang="zh-CN" sz="2200" dirty="0" err="1">
                <a:solidFill>
                  <a:srgbClr val="002060"/>
                </a:solidFill>
                <a:latin typeface="Times New Roman" panose="02020603050405020304" pitchFamily="18" charset="0"/>
                <a:cs typeface="Times New Roman" panose="02020603050405020304" pitchFamily="18" charset="0"/>
              </a:rPr>
              <a:t>goto</a:t>
            </a:r>
            <a:r>
              <a:rPr lang="en-US" altLang="zh-CN" sz="2200" dirty="0">
                <a:solidFill>
                  <a:srgbClr val="002060"/>
                </a:solidFill>
                <a:latin typeface="Times New Roman" panose="02020603050405020304" pitchFamily="18" charset="0"/>
                <a:cs typeface="Times New Roman" panose="02020603050405020304" pitchFamily="18" charset="0"/>
              </a:rPr>
              <a:t>, exit 	</a:t>
            </a:r>
            <a:r>
              <a:rPr lang="en-US" altLang="zh-CN" sz="2400" b="1" dirty="0">
                <a:solidFill>
                  <a:srgbClr val="002060"/>
                </a:solidFill>
                <a:latin typeface="Times New Roman" panose="02020603050405020304" pitchFamily="18" charset="0"/>
                <a:cs typeface="Times New Roman" panose="02020603050405020304" pitchFamily="18" charset="0"/>
              </a:rPr>
              <a:t> Ex: </a:t>
            </a:r>
            <a:r>
              <a:rPr lang="en-US" altLang="zh-CN" sz="2400" dirty="0">
                <a:solidFill>
                  <a:srgbClr val="002060"/>
                </a:solidFill>
                <a:latin typeface="Times New Roman" panose="02020603050405020304" pitchFamily="18" charset="0"/>
                <a:cs typeface="Times New Roman" panose="02020603050405020304" pitchFamily="18" charset="0"/>
              </a:rPr>
              <a:t>BR L	</a:t>
            </a:r>
            <a:r>
              <a:rPr lang="en-US" altLang="zh-CN" sz="2400" dirty="0">
                <a:solidFill>
                  <a:srgbClr val="002060"/>
                </a:solidFill>
                <a:latin typeface="Times New Roman" panose="02020603050405020304" pitchFamily="18" charset="0"/>
                <a:cs typeface="Times New Roman" panose="02020603050405020304" pitchFamily="18" charset="0"/>
                <a:sym typeface="Wingdings" pitchFamily="2" charset="2"/>
              </a:rPr>
              <a:t> here L is a label</a:t>
            </a:r>
            <a:endParaRPr lang="en-US" altLang="zh-CN" sz="2400" dirty="0">
              <a:solidFill>
                <a:srgbClr val="002060"/>
              </a:solidFill>
              <a:latin typeface="Times New Roman" panose="02020603050405020304" pitchFamily="18" charset="0"/>
              <a:cs typeface="Times New Roman" panose="02020603050405020304" pitchFamily="18" charset="0"/>
            </a:endParaRPr>
          </a:p>
          <a:p>
            <a:pPr marL="914400" lvl="3"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So these instructions are used by target machine  &amp; will see the addressing modes used by target machine</a:t>
            </a: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62500" lnSpcReduction="2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Object Code Forms / target Machine / Simple target Machine Model: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lnSpcReduction="10000"/>
          </a:bodyPr>
          <a:lstStyle/>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Let us assume that our target machine has a variety of addressing modes</a:t>
            </a:r>
          </a:p>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By using addressing modes we  can get the effective address &amp; it contains corresponding operand</a:t>
            </a:r>
          </a:p>
          <a:p>
            <a:pPr marL="457200" lvl="2" indent="-457200">
              <a:spcBef>
                <a:spcPts val="1000"/>
              </a:spcBef>
              <a:buNone/>
              <a:defRPr/>
            </a:pPr>
            <a:r>
              <a:rPr lang="en-US" altLang="zh-CN" sz="2200" b="1" u="sng" dirty="0">
                <a:solidFill>
                  <a:srgbClr val="002060"/>
                </a:solidFill>
                <a:latin typeface="Times New Roman" panose="02020603050405020304" pitchFamily="18" charset="0"/>
                <a:cs typeface="Times New Roman" panose="02020603050405020304" pitchFamily="18" charset="0"/>
              </a:rPr>
              <a:t>Addressing Mode        Form		Address</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Absolute 		M		     </a:t>
            </a:r>
            <a:r>
              <a:rPr lang="en-US" altLang="zh-CN" sz="2200" dirty="0" err="1">
                <a:solidFill>
                  <a:srgbClr val="002060"/>
                </a:solidFill>
                <a:latin typeface="Times New Roman" panose="02020603050405020304" pitchFamily="18" charset="0"/>
                <a:cs typeface="Times New Roman" panose="02020603050405020304" pitchFamily="18" charset="0"/>
              </a:rPr>
              <a:t>M</a:t>
            </a:r>
            <a:r>
              <a:rPr lang="en-US" altLang="zh-CN" sz="2200" dirty="0">
                <a:solidFill>
                  <a:srgbClr val="002060"/>
                </a:solidFill>
                <a:latin typeface="Times New Roman" panose="02020603050405020304" pitchFamily="18" charset="0"/>
                <a:cs typeface="Times New Roman" panose="02020603050405020304" pitchFamily="18" charset="0"/>
              </a:rPr>
              <a:t>                                           1000</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Register		R		     </a:t>
            </a:r>
            <a:r>
              <a:rPr lang="en-US" altLang="zh-CN" sz="2200" dirty="0" err="1">
                <a:solidFill>
                  <a:srgbClr val="002060"/>
                </a:solidFill>
                <a:latin typeface="Times New Roman" panose="02020603050405020304" pitchFamily="18" charset="0"/>
                <a:cs typeface="Times New Roman" panose="02020603050405020304" pitchFamily="18" charset="0"/>
              </a:rPr>
              <a:t>R</a:t>
            </a:r>
            <a:r>
              <a:rPr lang="en-US" altLang="zh-CN" sz="2200" dirty="0">
                <a:solidFill>
                  <a:srgbClr val="002060"/>
                </a:solidFill>
                <a:latin typeface="Times New Roman" panose="02020603050405020304" pitchFamily="18" charset="0"/>
                <a:cs typeface="Times New Roman" panose="02020603050405020304" pitchFamily="18" charset="0"/>
              </a:rPr>
              <a:t>			     R1(2000)</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Indexed		           C(R)	         </a:t>
            </a:r>
            <a:r>
              <a:rPr lang="en-US" altLang="zh-CN" sz="2200" dirty="0" err="1">
                <a:solidFill>
                  <a:srgbClr val="002060"/>
                </a:solidFill>
                <a:latin typeface="Times New Roman" panose="02020603050405020304" pitchFamily="18" charset="0"/>
                <a:cs typeface="Times New Roman" panose="02020603050405020304" pitchFamily="18" charset="0"/>
              </a:rPr>
              <a:t>C+contentes</a:t>
            </a:r>
            <a:r>
              <a:rPr lang="en-US" altLang="zh-CN" sz="2200" dirty="0">
                <a:solidFill>
                  <a:srgbClr val="002060"/>
                </a:solidFill>
                <a:latin typeface="Times New Roman" panose="02020603050405020304" pitchFamily="18" charset="0"/>
                <a:cs typeface="Times New Roman" panose="02020603050405020304" pitchFamily="18" charset="0"/>
              </a:rPr>
              <a:t>(R)				</a:t>
            </a:r>
          </a:p>
          <a:p>
            <a:pPr marL="457200" lvl="2" indent="-457200">
              <a:spcBef>
                <a:spcPts val="1000"/>
              </a:spcBef>
              <a:buNone/>
              <a:defRPr/>
            </a:pP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Indirect register		*R	         </a:t>
            </a:r>
            <a:r>
              <a:rPr lang="en-US" altLang="zh-CN" sz="2200" dirty="0" err="1">
                <a:solidFill>
                  <a:srgbClr val="002060"/>
                </a:solidFill>
                <a:latin typeface="Times New Roman" panose="02020603050405020304" pitchFamily="18" charset="0"/>
                <a:cs typeface="Times New Roman" panose="02020603050405020304" pitchFamily="18" charset="0"/>
              </a:rPr>
              <a:t>Contentes</a:t>
            </a:r>
            <a:r>
              <a:rPr lang="en-US" altLang="zh-CN" sz="2200" dirty="0">
                <a:solidFill>
                  <a:srgbClr val="002060"/>
                </a:solidFill>
                <a:latin typeface="Times New Roman" panose="02020603050405020304" pitchFamily="18" charset="0"/>
                <a:cs typeface="Times New Roman" panose="02020603050405020304" pitchFamily="18" charset="0"/>
              </a:rPr>
              <a:t>(R)    			</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 </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Indirect indexed	           *C(R)	         </a:t>
            </a:r>
            <a:r>
              <a:rPr lang="en-US" altLang="zh-CN" sz="2200" dirty="0" err="1">
                <a:solidFill>
                  <a:srgbClr val="002060"/>
                </a:solidFill>
                <a:latin typeface="Times New Roman" panose="02020603050405020304" pitchFamily="18" charset="0"/>
                <a:cs typeface="Times New Roman" panose="02020603050405020304" pitchFamily="18" charset="0"/>
              </a:rPr>
              <a:t>Contentes</a:t>
            </a:r>
            <a:r>
              <a:rPr lang="en-US" altLang="zh-CN" sz="2200" dirty="0">
                <a:solidFill>
                  <a:srgbClr val="002060"/>
                </a:solidFill>
                <a:latin typeface="Times New Roman" panose="02020603050405020304" pitchFamily="18" charset="0"/>
                <a:cs typeface="Times New Roman" panose="02020603050405020304" pitchFamily="18" charset="0"/>
              </a:rPr>
              <a:t>(</a:t>
            </a:r>
            <a:r>
              <a:rPr lang="en-US" altLang="zh-CN" sz="2200" dirty="0" err="1">
                <a:solidFill>
                  <a:srgbClr val="002060"/>
                </a:solidFill>
                <a:latin typeface="Times New Roman" panose="02020603050405020304" pitchFamily="18" charset="0"/>
                <a:cs typeface="Times New Roman" panose="02020603050405020304" pitchFamily="18" charset="0"/>
              </a:rPr>
              <a:t>C+contentes</a:t>
            </a:r>
            <a:r>
              <a:rPr lang="en-US" altLang="zh-CN" sz="2200" dirty="0">
                <a:solidFill>
                  <a:srgbClr val="002060"/>
                </a:solidFill>
                <a:latin typeface="Times New Roman" panose="02020603050405020304" pitchFamily="18" charset="0"/>
                <a:cs typeface="Times New Roman" panose="02020603050405020304" pitchFamily="18" charset="0"/>
              </a:rPr>
              <a:t>(R))    </a:t>
            </a:r>
          </a:p>
          <a:p>
            <a:pPr marL="457200" lvl="2" indent="-457200">
              <a:spcBef>
                <a:spcPts val="1000"/>
              </a:spcBef>
              <a:buNone/>
              <a:defRPr/>
            </a:pPr>
            <a:endParaRPr lang="en-US" altLang="zh-CN" sz="2200" dirty="0">
              <a:solidFill>
                <a:srgbClr val="002060"/>
              </a:solidFill>
              <a:latin typeface="Times New Roman" panose="02020603050405020304" pitchFamily="18" charset="0"/>
              <a:cs typeface="Times New Roman" panose="02020603050405020304" pitchFamily="18" charset="0"/>
            </a:endParaRP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Immediate / Literal          #		    N/A							</a:t>
            </a:r>
          </a:p>
          <a:p>
            <a:pPr marL="914400" lvl="3" indent="-457200">
              <a:spcBef>
                <a:spcPts val="1000"/>
              </a:spcBef>
              <a:buFont typeface="Wingdings"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Instead of address we can give value directly &amp; no need of address so we write                      +</a:t>
            </a:r>
          </a:p>
          <a:p>
            <a:pPr marL="914400" lvl="3" indent="-457200">
              <a:spcBef>
                <a:spcPts val="1000"/>
              </a:spcBef>
              <a:buNone/>
              <a:defRPr/>
            </a:pPr>
            <a:r>
              <a:rPr lang="en-US" altLang="zh-CN" dirty="0">
                <a:solidFill>
                  <a:srgbClr val="002060"/>
                </a:solidFill>
                <a:latin typeface="Times New Roman" panose="02020603050405020304" pitchFamily="18" charset="0"/>
                <a:cs typeface="Times New Roman" panose="02020603050405020304" pitchFamily="18" charset="0"/>
              </a:rPr>
              <a:t>        N/A under address and we are not representing in any form so we write #							 </a:t>
            </a: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Object Code Forms (Cont…):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4" name="Table 3"/>
          <p:cNvGraphicFramePr>
            <a:graphicFrameLocks noGrp="1"/>
          </p:cNvGraphicFramePr>
          <p:nvPr/>
        </p:nvGraphicFramePr>
        <p:xfrm>
          <a:off x="5678166" y="1943784"/>
          <a:ext cx="2108978" cy="370840"/>
        </p:xfrm>
        <a:graphic>
          <a:graphicData uri="http://schemas.openxmlformats.org/drawingml/2006/table">
            <a:tbl>
              <a:tblPr firstRow="1" bandRow="1">
                <a:tableStyleId>{5C22544A-7EE6-4342-B048-85BDC9FD1C3A}</a:tableStyleId>
              </a:tblPr>
              <a:tblGrid>
                <a:gridCol w="1054489">
                  <a:extLst>
                    <a:ext uri="{9D8B030D-6E8A-4147-A177-3AD203B41FA5}">
                      <a16:colId xmlns:a16="http://schemas.microsoft.com/office/drawing/2014/main" val="20000"/>
                    </a:ext>
                  </a:extLst>
                </a:gridCol>
                <a:gridCol w="1054489">
                  <a:extLst>
                    <a:ext uri="{9D8B030D-6E8A-4147-A177-3AD203B41FA5}">
                      <a16:colId xmlns:a16="http://schemas.microsoft.com/office/drawing/2014/main" val="20001"/>
                    </a:ext>
                  </a:extLst>
                </a:gridCol>
              </a:tblGrid>
              <a:tr h="370840">
                <a:tc>
                  <a:txBody>
                    <a:bodyPr/>
                    <a:lstStyle/>
                    <a:p>
                      <a:pPr algn="ctr"/>
                      <a:r>
                        <a:rPr lang="en-US" dirty="0" err="1"/>
                        <a:t>opcode</a:t>
                      </a:r>
                      <a:endParaRPr lang="en-US" dirty="0"/>
                    </a:p>
                  </a:txBody>
                  <a:tcPr/>
                </a:tc>
                <a:tc>
                  <a:txBody>
                    <a:bodyPr/>
                    <a:lstStyle/>
                    <a:p>
                      <a:pPr algn="ctr"/>
                      <a:r>
                        <a:rPr lang="en-US" dirty="0"/>
                        <a:t>1000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9081711" y="1958532"/>
          <a:ext cx="1212645" cy="370840"/>
        </p:xfrm>
        <a:graphic>
          <a:graphicData uri="http://schemas.openxmlformats.org/drawingml/2006/table">
            <a:tbl>
              <a:tblPr firstRow="1" bandRow="1">
                <a:tableStyleId>{5C22544A-7EE6-4342-B048-85BDC9FD1C3A}</a:tableStyleId>
              </a:tblPr>
              <a:tblGrid>
                <a:gridCol w="1212645">
                  <a:extLst>
                    <a:ext uri="{9D8B030D-6E8A-4147-A177-3AD203B41FA5}">
                      <a16:colId xmlns:a16="http://schemas.microsoft.com/office/drawing/2014/main" val="20000"/>
                    </a:ext>
                  </a:extLst>
                </a:gridCol>
              </a:tblGrid>
              <a:tr h="370840">
                <a:tc>
                  <a:txBody>
                    <a:bodyPr/>
                    <a:lstStyle/>
                    <a:p>
                      <a:pPr algn="ctr"/>
                      <a:r>
                        <a:rPr lang="en-US" dirty="0"/>
                        <a:t>10</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7772395" y="2138518"/>
            <a:ext cx="13568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nvGraphicFramePr>
        <p:xfrm>
          <a:off x="5678166" y="2376396"/>
          <a:ext cx="2202386" cy="370840"/>
        </p:xfrm>
        <a:graphic>
          <a:graphicData uri="http://schemas.openxmlformats.org/drawingml/2006/table">
            <a:tbl>
              <a:tblPr firstRow="1" bandRow="1">
                <a:tableStyleId>{5C22544A-7EE6-4342-B048-85BDC9FD1C3A}</a:tableStyleId>
              </a:tblPr>
              <a:tblGrid>
                <a:gridCol w="1101193">
                  <a:extLst>
                    <a:ext uri="{9D8B030D-6E8A-4147-A177-3AD203B41FA5}">
                      <a16:colId xmlns:a16="http://schemas.microsoft.com/office/drawing/2014/main" val="20000"/>
                    </a:ext>
                  </a:extLst>
                </a:gridCol>
                <a:gridCol w="1101193">
                  <a:extLst>
                    <a:ext uri="{9D8B030D-6E8A-4147-A177-3AD203B41FA5}">
                      <a16:colId xmlns:a16="http://schemas.microsoft.com/office/drawing/2014/main" val="20001"/>
                    </a:ext>
                  </a:extLst>
                </a:gridCol>
              </a:tblGrid>
              <a:tr h="370840">
                <a:tc>
                  <a:txBody>
                    <a:bodyPr/>
                    <a:lstStyle/>
                    <a:p>
                      <a:pPr algn="ctr"/>
                      <a:r>
                        <a:rPr lang="en-US" dirty="0" err="1"/>
                        <a:t>opcode</a:t>
                      </a:r>
                      <a:endParaRPr lang="en-US" dirty="0"/>
                    </a:p>
                  </a:txBody>
                  <a:tcPr/>
                </a:tc>
                <a:tc>
                  <a:txBody>
                    <a:bodyPr/>
                    <a:lstStyle/>
                    <a:p>
                      <a:pPr algn="ctr"/>
                      <a:r>
                        <a:rPr lang="en-US" dirty="0"/>
                        <a:t>R1(2000)</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9175119" y="2391144"/>
          <a:ext cx="1212645" cy="370840"/>
        </p:xfrm>
        <a:graphic>
          <a:graphicData uri="http://schemas.openxmlformats.org/drawingml/2006/table">
            <a:tbl>
              <a:tblPr firstRow="1" bandRow="1">
                <a:tableStyleId>{5C22544A-7EE6-4342-B048-85BDC9FD1C3A}</a:tableStyleId>
              </a:tblPr>
              <a:tblGrid>
                <a:gridCol w="1212645">
                  <a:extLst>
                    <a:ext uri="{9D8B030D-6E8A-4147-A177-3AD203B41FA5}">
                      <a16:colId xmlns:a16="http://schemas.microsoft.com/office/drawing/2014/main" val="20000"/>
                    </a:ext>
                  </a:extLst>
                </a:gridCol>
              </a:tblGrid>
              <a:tr h="370840">
                <a:tc>
                  <a:txBody>
                    <a:bodyPr/>
                    <a:lstStyle/>
                    <a:p>
                      <a:pPr algn="ctr"/>
                      <a:r>
                        <a:rPr lang="en-US" dirty="0"/>
                        <a:t>10</a:t>
                      </a:r>
                    </a:p>
                  </a:txBody>
                  <a:tcPr/>
                </a:tc>
                <a:extLst>
                  <a:ext uri="{0D108BD9-81ED-4DB2-BD59-A6C34878D82A}">
                    <a16:rowId xmlns:a16="http://schemas.microsoft.com/office/drawing/2014/main" val="10000"/>
                  </a:ext>
                </a:extLst>
              </a:tr>
            </a:tbl>
          </a:graphicData>
        </a:graphic>
      </p:graphicFrame>
      <p:cxnSp>
        <p:nvCxnSpPr>
          <p:cNvPr id="11" name="Straight Arrow Connector 10"/>
          <p:cNvCxnSpPr/>
          <p:nvPr/>
        </p:nvCxnSpPr>
        <p:spPr>
          <a:xfrm>
            <a:off x="7865803" y="2571130"/>
            <a:ext cx="13568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nvGraphicFramePr>
        <p:xfrm>
          <a:off x="6456521" y="2769700"/>
          <a:ext cx="2790723" cy="370840"/>
        </p:xfrm>
        <a:graphic>
          <a:graphicData uri="http://schemas.openxmlformats.org/drawingml/2006/table">
            <a:tbl>
              <a:tblPr firstRow="1" bandRow="1">
                <a:tableStyleId>{5C22544A-7EE6-4342-B048-85BDC9FD1C3A}</a:tableStyleId>
              </a:tblPr>
              <a:tblGrid>
                <a:gridCol w="930241">
                  <a:extLst>
                    <a:ext uri="{9D8B030D-6E8A-4147-A177-3AD203B41FA5}">
                      <a16:colId xmlns:a16="http://schemas.microsoft.com/office/drawing/2014/main" val="20000"/>
                    </a:ext>
                  </a:extLst>
                </a:gridCol>
                <a:gridCol w="930241">
                  <a:extLst>
                    <a:ext uri="{9D8B030D-6E8A-4147-A177-3AD203B41FA5}">
                      <a16:colId xmlns:a16="http://schemas.microsoft.com/office/drawing/2014/main" val="20001"/>
                    </a:ext>
                  </a:extLst>
                </a:gridCol>
                <a:gridCol w="930241">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t>opcode</a:t>
                      </a:r>
                      <a:endParaRPr lang="en-US" dirty="0"/>
                    </a:p>
                  </a:txBody>
                  <a:tcPr/>
                </a:tc>
                <a:tc>
                  <a:txBody>
                    <a:bodyPr/>
                    <a:lstStyle/>
                    <a:p>
                      <a:pPr algn="ctr"/>
                      <a:r>
                        <a:rPr lang="en-US" dirty="0"/>
                        <a:t>R</a:t>
                      </a:r>
                    </a:p>
                  </a:txBody>
                  <a:tcPr/>
                </a:tc>
                <a:tc>
                  <a:txBody>
                    <a:bodyPr/>
                    <a:lstStyle/>
                    <a:p>
                      <a:pPr algn="ctr"/>
                      <a:r>
                        <a:rPr lang="en-US" dirty="0"/>
                        <a:t>C</a:t>
                      </a:r>
                    </a:p>
                  </a:txBody>
                  <a:tcPr/>
                </a:tc>
                <a:extLst>
                  <a:ext uri="{0D108BD9-81ED-4DB2-BD59-A6C34878D82A}">
                    <a16:rowId xmlns:a16="http://schemas.microsoft.com/office/drawing/2014/main" val="10000"/>
                  </a:ext>
                </a:extLst>
              </a:tr>
            </a:tbl>
          </a:graphicData>
        </a:graphic>
      </p:graphicFrame>
      <p:sp>
        <p:nvSpPr>
          <p:cNvPr id="16" name="Rectangle 15"/>
          <p:cNvSpPr/>
          <p:nvPr/>
        </p:nvSpPr>
        <p:spPr>
          <a:xfrm>
            <a:off x="8819535" y="3333166"/>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p>
          <a:p>
            <a:pPr algn="ctr"/>
            <a:r>
              <a:rPr lang="en-US" dirty="0"/>
              <a:t>20</a:t>
            </a:r>
          </a:p>
          <a:p>
            <a:pPr algn="ctr"/>
            <a:r>
              <a:rPr lang="en-US" dirty="0"/>
              <a:t>-----</a:t>
            </a:r>
          </a:p>
          <a:p>
            <a:pPr algn="ctr"/>
            <a:endParaRPr lang="en-US" dirty="0"/>
          </a:p>
        </p:txBody>
      </p:sp>
      <p:sp>
        <p:nvSpPr>
          <p:cNvPr id="17" name="Rectangle 16"/>
          <p:cNvSpPr/>
          <p:nvPr/>
        </p:nvSpPr>
        <p:spPr>
          <a:xfrm>
            <a:off x="7290619" y="3382327"/>
            <a:ext cx="570272"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a:t>
            </a:r>
          </a:p>
          <a:p>
            <a:pPr algn="ctr"/>
            <a:r>
              <a:rPr lang="en-US" dirty="0"/>
              <a:t>-----</a:t>
            </a:r>
          </a:p>
          <a:p>
            <a:pPr algn="ctr"/>
            <a:endParaRPr lang="en-US" dirty="0"/>
          </a:p>
        </p:txBody>
      </p:sp>
      <p:cxnSp>
        <p:nvCxnSpPr>
          <p:cNvPr id="19" name="Straight Arrow Connector 18"/>
          <p:cNvCxnSpPr/>
          <p:nvPr/>
        </p:nvCxnSpPr>
        <p:spPr>
          <a:xfrm>
            <a:off x="7905147" y="4100060"/>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8499987" y="4119728"/>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7" idx="0"/>
          </p:cNvCxnSpPr>
          <p:nvPr/>
        </p:nvCxnSpPr>
        <p:spPr>
          <a:xfrm rot="16200000" flipH="1">
            <a:off x="7435634" y="3242205"/>
            <a:ext cx="255661" cy="24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7986262" y="3532246"/>
            <a:ext cx="825910" cy="14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nvGraphicFramePr>
        <p:xfrm>
          <a:off x="9753629" y="3015490"/>
          <a:ext cx="2202386" cy="370840"/>
        </p:xfrm>
        <a:graphic>
          <a:graphicData uri="http://schemas.openxmlformats.org/drawingml/2006/table">
            <a:tbl>
              <a:tblPr firstRow="1" bandRow="1">
                <a:tableStyleId>{5C22544A-7EE6-4342-B048-85BDC9FD1C3A}</a:tableStyleId>
              </a:tblPr>
              <a:tblGrid>
                <a:gridCol w="1101193">
                  <a:extLst>
                    <a:ext uri="{9D8B030D-6E8A-4147-A177-3AD203B41FA5}">
                      <a16:colId xmlns:a16="http://schemas.microsoft.com/office/drawing/2014/main" val="20000"/>
                    </a:ext>
                  </a:extLst>
                </a:gridCol>
                <a:gridCol w="1101193">
                  <a:extLst>
                    <a:ext uri="{9D8B030D-6E8A-4147-A177-3AD203B41FA5}">
                      <a16:colId xmlns:a16="http://schemas.microsoft.com/office/drawing/2014/main" val="20001"/>
                    </a:ext>
                  </a:extLst>
                </a:gridCol>
              </a:tblGrid>
              <a:tr h="370840">
                <a:tc>
                  <a:txBody>
                    <a:bodyPr/>
                    <a:lstStyle/>
                    <a:p>
                      <a:pPr algn="ctr"/>
                      <a:r>
                        <a:rPr lang="en-US" dirty="0" err="1"/>
                        <a:t>opcode</a:t>
                      </a:r>
                      <a:endParaRPr lang="en-US" dirty="0"/>
                    </a:p>
                  </a:txBody>
                  <a:tcPr/>
                </a:tc>
                <a:tc>
                  <a:txBody>
                    <a:bodyPr/>
                    <a:lstStyle/>
                    <a:p>
                      <a:pPr algn="ctr"/>
                      <a:r>
                        <a:rPr lang="en-US" dirty="0"/>
                        <a:t>R</a:t>
                      </a:r>
                    </a:p>
                  </a:txBody>
                  <a:tcPr/>
                </a:tc>
                <a:extLst>
                  <a:ext uri="{0D108BD9-81ED-4DB2-BD59-A6C34878D82A}">
                    <a16:rowId xmlns:a16="http://schemas.microsoft.com/office/drawing/2014/main" val="10000"/>
                  </a:ext>
                </a:extLst>
              </a:tr>
            </a:tbl>
          </a:graphicData>
        </a:graphic>
      </p:graphicFrame>
      <p:sp>
        <p:nvSpPr>
          <p:cNvPr id="32" name="Rectangle 31"/>
          <p:cNvSpPr/>
          <p:nvPr/>
        </p:nvSpPr>
        <p:spPr>
          <a:xfrm>
            <a:off x="11169387" y="3456070"/>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p>
          <a:p>
            <a:pPr algn="ctr"/>
            <a:r>
              <a:rPr lang="en-US" dirty="0"/>
              <a:t>20</a:t>
            </a:r>
          </a:p>
          <a:p>
            <a:pPr algn="ctr"/>
            <a:r>
              <a:rPr lang="en-US" dirty="0"/>
              <a:t>-----</a:t>
            </a:r>
          </a:p>
          <a:p>
            <a:pPr algn="ctr"/>
            <a:endParaRPr lang="en-US" dirty="0"/>
          </a:p>
        </p:txBody>
      </p:sp>
      <p:sp>
        <p:nvSpPr>
          <p:cNvPr id="33" name="Rectangle 32"/>
          <p:cNvSpPr/>
          <p:nvPr/>
        </p:nvSpPr>
        <p:spPr>
          <a:xfrm>
            <a:off x="10259887" y="3505231"/>
            <a:ext cx="570272"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a:t>
            </a:r>
          </a:p>
          <a:p>
            <a:pPr algn="ctr"/>
            <a:r>
              <a:rPr lang="en-US" dirty="0"/>
              <a:t>-----</a:t>
            </a:r>
          </a:p>
          <a:p>
            <a:pPr algn="ctr"/>
            <a:endParaRPr lang="en-US" dirty="0"/>
          </a:p>
        </p:txBody>
      </p:sp>
      <p:cxnSp>
        <p:nvCxnSpPr>
          <p:cNvPr id="34" name="Straight Arrow Connector 33"/>
          <p:cNvCxnSpPr/>
          <p:nvPr/>
        </p:nvCxnSpPr>
        <p:spPr>
          <a:xfrm>
            <a:off x="10844919" y="4222964"/>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hape 35"/>
          <p:cNvCxnSpPr/>
          <p:nvPr/>
        </p:nvCxnSpPr>
        <p:spPr>
          <a:xfrm rot="5400000">
            <a:off x="9881367" y="3741156"/>
            <a:ext cx="762025" cy="4983"/>
          </a:xfrm>
          <a:prstGeom prst="curvedConnector4">
            <a:avLst>
              <a:gd name="adj1" fmla="val 18066"/>
              <a:gd name="adj2" fmla="val 4687598"/>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38" name="Table 37"/>
          <p:cNvGraphicFramePr>
            <a:graphicFrameLocks noGrp="1"/>
          </p:cNvGraphicFramePr>
          <p:nvPr/>
        </p:nvGraphicFramePr>
        <p:xfrm>
          <a:off x="7818257" y="4765600"/>
          <a:ext cx="2790723" cy="370840"/>
        </p:xfrm>
        <a:graphic>
          <a:graphicData uri="http://schemas.openxmlformats.org/drawingml/2006/table">
            <a:tbl>
              <a:tblPr firstRow="1" bandRow="1">
                <a:tableStyleId>{5C22544A-7EE6-4342-B048-85BDC9FD1C3A}</a:tableStyleId>
              </a:tblPr>
              <a:tblGrid>
                <a:gridCol w="930241">
                  <a:extLst>
                    <a:ext uri="{9D8B030D-6E8A-4147-A177-3AD203B41FA5}">
                      <a16:colId xmlns:a16="http://schemas.microsoft.com/office/drawing/2014/main" val="20000"/>
                    </a:ext>
                  </a:extLst>
                </a:gridCol>
                <a:gridCol w="930241">
                  <a:extLst>
                    <a:ext uri="{9D8B030D-6E8A-4147-A177-3AD203B41FA5}">
                      <a16:colId xmlns:a16="http://schemas.microsoft.com/office/drawing/2014/main" val="20001"/>
                    </a:ext>
                  </a:extLst>
                </a:gridCol>
                <a:gridCol w="930241">
                  <a:extLst>
                    <a:ext uri="{9D8B030D-6E8A-4147-A177-3AD203B41FA5}">
                      <a16:colId xmlns:a16="http://schemas.microsoft.com/office/drawing/2014/main" val="20002"/>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t>opcode</a:t>
                      </a:r>
                      <a:endParaRPr lang="en-US" dirty="0"/>
                    </a:p>
                  </a:txBody>
                  <a:tcPr/>
                </a:tc>
                <a:tc>
                  <a:txBody>
                    <a:bodyPr/>
                    <a:lstStyle/>
                    <a:p>
                      <a:pPr algn="ctr"/>
                      <a:r>
                        <a:rPr lang="en-US" dirty="0"/>
                        <a:t>R</a:t>
                      </a:r>
                    </a:p>
                  </a:txBody>
                  <a:tcPr/>
                </a:tc>
                <a:tc>
                  <a:txBody>
                    <a:bodyPr/>
                    <a:lstStyle/>
                    <a:p>
                      <a:pPr algn="ctr"/>
                      <a:r>
                        <a:rPr lang="en-US" dirty="0"/>
                        <a:t>C</a:t>
                      </a:r>
                    </a:p>
                  </a:txBody>
                  <a:tcPr/>
                </a:tc>
                <a:extLst>
                  <a:ext uri="{0D108BD9-81ED-4DB2-BD59-A6C34878D82A}">
                    <a16:rowId xmlns:a16="http://schemas.microsoft.com/office/drawing/2014/main" val="10000"/>
                  </a:ext>
                </a:extLst>
              </a:tr>
            </a:tbl>
          </a:graphicData>
        </a:graphic>
      </p:graphicFrame>
      <p:sp>
        <p:nvSpPr>
          <p:cNvPr id="39" name="Rectangle 38"/>
          <p:cNvSpPr/>
          <p:nvPr/>
        </p:nvSpPr>
        <p:spPr>
          <a:xfrm>
            <a:off x="10181271" y="5329066"/>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p>
          <a:p>
            <a:pPr algn="ctr"/>
            <a:r>
              <a:rPr lang="en-US" dirty="0"/>
              <a:t>-----</a:t>
            </a:r>
          </a:p>
          <a:p>
            <a:pPr algn="ctr"/>
            <a:endParaRPr lang="en-US" dirty="0"/>
          </a:p>
        </p:txBody>
      </p:sp>
      <p:sp>
        <p:nvSpPr>
          <p:cNvPr id="40" name="Rectangle 39"/>
          <p:cNvSpPr/>
          <p:nvPr/>
        </p:nvSpPr>
        <p:spPr>
          <a:xfrm>
            <a:off x="8652355" y="5378227"/>
            <a:ext cx="570272"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a:t>
            </a:r>
          </a:p>
          <a:p>
            <a:pPr algn="ctr"/>
            <a:r>
              <a:rPr lang="en-US" dirty="0"/>
              <a:t>-----</a:t>
            </a:r>
          </a:p>
          <a:p>
            <a:pPr algn="ctr"/>
            <a:endParaRPr lang="en-US" dirty="0"/>
          </a:p>
        </p:txBody>
      </p:sp>
      <p:cxnSp>
        <p:nvCxnSpPr>
          <p:cNvPr id="41" name="Straight Arrow Connector 40"/>
          <p:cNvCxnSpPr/>
          <p:nvPr/>
        </p:nvCxnSpPr>
        <p:spPr>
          <a:xfrm>
            <a:off x="9266883" y="6095960"/>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9861723" y="6115628"/>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0" idx="0"/>
          </p:cNvCxnSpPr>
          <p:nvPr/>
        </p:nvCxnSpPr>
        <p:spPr>
          <a:xfrm rot="16200000" flipH="1">
            <a:off x="8797370" y="5238105"/>
            <a:ext cx="255661" cy="24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rot="16200000" flipH="1">
            <a:off x="9347998" y="5528146"/>
            <a:ext cx="825910" cy="14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130063" y="5319238"/>
            <a:ext cx="575189" cy="973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a:t>
            </a:r>
          </a:p>
          <a:p>
            <a:pPr algn="ctr"/>
            <a:r>
              <a:rPr lang="en-US" dirty="0"/>
              <a:t>20</a:t>
            </a:r>
          </a:p>
          <a:p>
            <a:pPr algn="ctr"/>
            <a:r>
              <a:rPr lang="en-US" dirty="0"/>
              <a:t>-----</a:t>
            </a:r>
          </a:p>
          <a:p>
            <a:pPr algn="ctr"/>
            <a:endParaRPr lang="en-US" dirty="0"/>
          </a:p>
        </p:txBody>
      </p:sp>
      <p:cxnSp>
        <p:nvCxnSpPr>
          <p:cNvPr id="53" name="Straight Arrow Connector 52"/>
          <p:cNvCxnSpPr/>
          <p:nvPr/>
        </p:nvCxnSpPr>
        <p:spPr>
          <a:xfrm>
            <a:off x="10810515" y="6091052"/>
            <a:ext cx="309717" cy="147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lnSpcReduction="10000"/>
          </a:bodyPr>
          <a:lstStyle/>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It generates target code for sequence of instructions</a:t>
            </a:r>
          </a:p>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It uses a function </a:t>
            </a:r>
            <a:r>
              <a:rPr lang="en-US" altLang="zh-CN" sz="2200" dirty="0" err="1">
                <a:solidFill>
                  <a:srgbClr val="002060"/>
                </a:solidFill>
                <a:latin typeface="Times New Roman" panose="02020603050405020304" pitchFamily="18" charset="0"/>
                <a:cs typeface="Times New Roman" panose="02020603050405020304" pitchFamily="18" charset="0"/>
              </a:rPr>
              <a:t>getReg</a:t>
            </a:r>
            <a:r>
              <a:rPr lang="en-US" altLang="zh-CN" sz="2200" dirty="0">
                <a:solidFill>
                  <a:srgbClr val="002060"/>
                </a:solidFill>
                <a:latin typeface="Times New Roman" panose="02020603050405020304" pitchFamily="18" charset="0"/>
                <a:cs typeface="Times New Roman" panose="02020603050405020304" pitchFamily="18" charset="0"/>
              </a:rPr>
              <a:t>() to assign registers to variables</a:t>
            </a:r>
          </a:p>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It uses two data structures</a:t>
            </a:r>
          </a:p>
          <a:p>
            <a:pPr marL="914400" lvl="3"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Register Descriptor</a:t>
            </a:r>
          </a:p>
          <a:p>
            <a:pPr marL="1371600" lvl="4" indent="-457200">
              <a:spcBef>
                <a:spcPts val="1000"/>
              </a:spcBef>
              <a:buFont typeface="Wingdings"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Used to keep track of which variable is stored in which register. Initially all registers are empty</a:t>
            </a:r>
          </a:p>
          <a:p>
            <a:pPr marL="914400" lvl="3" indent="-457200">
              <a:spcBef>
                <a:spcPts val="1000"/>
              </a:spcBef>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Address Descriptor  </a:t>
            </a:r>
          </a:p>
          <a:p>
            <a:pPr marL="1371600" lvl="4" indent="-457200">
              <a:spcBef>
                <a:spcPts val="1000"/>
              </a:spcBef>
              <a:buFont typeface="Wingdings" pitchFamily="2" charset="2"/>
              <a:buChar char="Ø"/>
              <a:defRPr/>
            </a:pPr>
            <a:r>
              <a:rPr lang="en-US" altLang="zh-CN" dirty="0">
                <a:solidFill>
                  <a:srgbClr val="002060"/>
                </a:solidFill>
                <a:latin typeface="Times New Roman" panose="02020603050405020304" pitchFamily="18" charset="0"/>
                <a:cs typeface="Times New Roman" panose="02020603050405020304" pitchFamily="18" charset="0"/>
              </a:rPr>
              <a:t>Used to keep track of location where variable is stored. Location may be register, memory address, stack,…</a:t>
            </a:r>
          </a:p>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The following actions are performed by code generator for an instruction x = y op z</a:t>
            </a:r>
          </a:p>
          <a:p>
            <a:pPr marL="457200" lvl="2" indent="-457200">
              <a:spcBef>
                <a:spcPts val="1000"/>
              </a:spcBef>
              <a:buFont typeface="Wingdings" pitchFamily="2" charset="2"/>
              <a:buChar char="ü"/>
              <a:defRPr/>
            </a:pPr>
            <a:r>
              <a:rPr lang="en-US" altLang="zh-CN" sz="2200" dirty="0">
                <a:solidFill>
                  <a:srgbClr val="002060"/>
                </a:solidFill>
                <a:latin typeface="Times New Roman" panose="02020603050405020304" pitchFamily="18" charset="0"/>
                <a:cs typeface="Times New Roman" panose="02020603050405020304" pitchFamily="18" charset="0"/>
              </a:rPr>
              <a:t>Assume that L is a location where the output of y op z is to be stored</a:t>
            </a: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Call the function </a:t>
            </a:r>
            <a:r>
              <a:rPr lang="en-US" altLang="zh-CN" dirty="0" err="1">
                <a:solidFill>
                  <a:srgbClr val="002060"/>
                </a:solidFill>
                <a:latin typeface="Times New Roman" panose="02020603050405020304" pitchFamily="18" charset="0"/>
                <a:cs typeface="Times New Roman" panose="02020603050405020304" pitchFamily="18" charset="0"/>
              </a:rPr>
              <a:t>getReg</a:t>
            </a:r>
            <a:r>
              <a:rPr lang="en-US" altLang="zh-CN" dirty="0">
                <a:solidFill>
                  <a:srgbClr val="002060"/>
                </a:solidFill>
                <a:latin typeface="Times New Roman" panose="02020603050405020304" pitchFamily="18" charset="0"/>
                <a:cs typeface="Times New Roman" panose="02020603050405020304" pitchFamily="18" charset="0"/>
              </a:rPr>
              <a:t>() to get the location of L</a:t>
            </a: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Determine the location of y by consulting address descriptor of y. If y is not present in any location ‘L’ then it generate the instruction </a:t>
            </a:r>
            <a:r>
              <a:rPr lang="en-US" altLang="zh-CN" dirty="0" err="1">
                <a:solidFill>
                  <a:srgbClr val="002060"/>
                </a:solidFill>
                <a:latin typeface="Times New Roman" panose="02020603050405020304" pitchFamily="18" charset="0"/>
                <a:cs typeface="Times New Roman" panose="02020603050405020304" pitchFamily="18" charset="0"/>
              </a:rPr>
              <a:t>mov</a:t>
            </a:r>
            <a:r>
              <a:rPr lang="en-US" altLang="zh-CN" dirty="0">
                <a:solidFill>
                  <a:srgbClr val="002060"/>
                </a:solidFill>
                <a:latin typeface="Times New Roman" panose="02020603050405020304" pitchFamily="18" charset="0"/>
                <a:cs typeface="Times New Roman" panose="02020603050405020304" pitchFamily="18" charset="0"/>
              </a:rPr>
              <a:t> y’, L (copy value of y to L)</a:t>
            </a: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Determine the location of z by using step2 &amp; the instruction is generated as op z’, L</a:t>
            </a: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Now L contains the value of y op z i.e., assigned to x. So, if L is a register then update its descriptor that it contains value of x. as well as update address descriptor of x to indicate that it is stored in L</a:t>
            </a:r>
          </a:p>
          <a:p>
            <a:pPr marL="914400" lvl="3" indent="-457200">
              <a:spcBef>
                <a:spcPts val="1000"/>
              </a:spcBef>
              <a:buFont typeface="+mj-lt"/>
              <a:buAutoNum type="arabicPeriod"/>
              <a:defRPr/>
            </a:pPr>
            <a:r>
              <a:rPr lang="en-US" altLang="zh-CN" dirty="0">
                <a:solidFill>
                  <a:srgbClr val="002060"/>
                </a:solidFill>
                <a:latin typeface="Times New Roman" panose="02020603050405020304" pitchFamily="18" charset="0"/>
                <a:cs typeface="Times New Roman" panose="02020603050405020304" pitchFamily="18" charset="0"/>
              </a:rPr>
              <a:t>If y and z have no further use then update the descriptor to remove y and z</a:t>
            </a:r>
          </a:p>
          <a:p>
            <a:pPr marL="914400" lvl="3" indent="-457200">
              <a:spcBef>
                <a:spcPts val="1000"/>
              </a:spcBef>
              <a:buFont typeface="Wingdings" pitchFamily="2" charset="2"/>
              <a:buChar char="Ø"/>
              <a:defRPr/>
            </a:pPr>
            <a:endParaRPr lang="en-US" altLang="zh-CN" sz="2200" dirty="0">
              <a:solidFill>
                <a:srgbClr val="002060"/>
              </a:solidFill>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Generic code generation algorithm :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Deterministic Finite Automata (DFA):</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consists of finite no. of states and set of transitions from one state to another state on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symbols choosing from an input alphabet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 their exactly only one transition (only one path from current state to next state on same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it can be defined as quin tuple or 5 tuples: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Where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is finite non-empty set of states</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is input alphabet summation</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is 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002060"/>
                </a:solidFill>
                <a:latin typeface="Times New Roman" panose="02020603050405020304" pitchFamily="18" charset="0"/>
                <a:cs typeface="Times New Roman" panose="02020603050405020304" pitchFamily="18" charset="0"/>
              </a:rPr>
              <a:t>Q</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aseline="-25000"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start / initial state  (an arrow along with first state)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r>
              <a:rPr lang="en-US" sz="2400" dirty="0">
                <a:solidFill>
                  <a:srgbClr val="002060"/>
                </a:solidFill>
                <a:latin typeface="Times New Roman" panose="02020603050405020304" pitchFamily="18" charset="0"/>
                <a:cs typeface="Times New Roman" panose="02020603050405020304" pitchFamily="18" charset="0"/>
              </a:rPr>
              <a:t> is set of final states    (double circles)</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each state in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there is a corresponding node in the transition diagram</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each state in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and 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 ‘</a:t>
            </a:r>
            <a:r>
              <a:rPr lang="en-US" sz="2400" b="1" dirty="0">
                <a:solidFill>
                  <a:srgbClr val="002060"/>
                </a:solidFill>
                <a:latin typeface="Times New Roman" panose="02020603050405020304" pitchFamily="18" charset="0"/>
                <a:cs typeface="Times New Roman" panose="02020603050405020304" pitchFamily="18" charset="0"/>
              </a:rPr>
              <a:t>a</a:t>
            </a:r>
            <a:r>
              <a:rPr lang="en-US" sz="2400" dirty="0">
                <a:solidFill>
                  <a:srgbClr val="002060"/>
                </a:solidFill>
                <a:latin typeface="Times New Roman" panose="02020603050405020304" pitchFamily="18" charset="0"/>
                <a:cs typeface="Times New Roman" panose="02020603050405020304" pitchFamily="18" charset="0"/>
              </a:rPr>
              <a:t>’ in ‘∑’ and if </a:t>
            </a:r>
            <a:r>
              <a:rPr lang="el-GR" sz="2400"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a:t>
            </a:r>
            <a:r>
              <a:rPr lang="en-US" sz="2400" dirty="0" err="1">
                <a:solidFill>
                  <a:srgbClr val="002060"/>
                </a:solidFill>
                <a:latin typeface="Times New Roman" panose="02020603050405020304" pitchFamily="18" charset="0"/>
                <a:cs typeface="Times New Roman" panose="02020603050405020304" pitchFamily="18" charset="0"/>
              </a:rPr>
              <a:t>Q,a</a:t>
            </a:r>
            <a:r>
              <a:rPr lang="en-US" sz="2400"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rPr>
              <a:t>P</a:t>
            </a:r>
            <a:r>
              <a:rPr lang="en-US" sz="2400" dirty="0">
                <a:solidFill>
                  <a:srgbClr val="002060"/>
                </a:solidFill>
                <a:latin typeface="Times New Roman" panose="02020603050405020304" pitchFamily="18" charset="0"/>
                <a:cs typeface="Times New Roman" panose="02020603050405020304" pitchFamily="18" charset="0"/>
              </a:rPr>
              <a:t> then there is an arc or edge from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to </a:t>
            </a:r>
            <a:r>
              <a:rPr lang="en-US" sz="2400" b="1" dirty="0">
                <a:solidFill>
                  <a:srgbClr val="002060"/>
                </a:solidFill>
                <a:latin typeface="Times New Roman" panose="02020603050405020304" pitchFamily="18" charset="0"/>
                <a:cs typeface="Times New Roman" panose="02020603050405020304" pitchFamily="18" charset="0"/>
              </a:rPr>
              <a:t>P</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22667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a:bodyPr>
          <a:lstStyle/>
          <a:p>
            <a:pPr marL="457200" lvl="2" indent="-457200">
              <a:spcBef>
                <a:spcPts val="1000"/>
              </a:spcBef>
              <a:buNone/>
              <a:defRPr/>
            </a:pPr>
            <a:r>
              <a:rPr lang="en-US" altLang="zh-CN" sz="2200" b="1" u="sng" dirty="0">
                <a:solidFill>
                  <a:srgbClr val="002060"/>
                </a:solidFill>
                <a:latin typeface="Times New Roman" panose="02020603050405020304" pitchFamily="18" charset="0"/>
                <a:cs typeface="Times New Roman" panose="02020603050405020304" pitchFamily="18" charset="0"/>
              </a:rPr>
              <a:t>Ex:</a:t>
            </a:r>
            <a:r>
              <a:rPr lang="en-US" altLang="zh-CN" sz="2200" dirty="0">
                <a:solidFill>
                  <a:srgbClr val="002060"/>
                </a:solidFill>
                <a:latin typeface="Times New Roman" panose="02020603050405020304" pitchFamily="18" charset="0"/>
                <a:cs typeface="Times New Roman" panose="02020603050405020304" pitchFamily="18" charset="0"/>
              </a:rPr>
              <a:t> d = (a-b) + (a-c) + (a-c)</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Three address code for the expression is t1=a-b        t2=a-c        t3=t1+t2        d=t3+t2</a:t>
            </a:r>
          </a:p>
          <a:p>
            <a:pPr marL="457200" lvl="2" indent="-457200">
              <a:spcBef>
                <a:spcPts val="1000"/>
              </a:spcBef>
              <a:buNone/>
              <a:defRPr/>
            </a:pPr>
            <a:r>
              <a:rPr lang="en-US" altLang="zh-CN" sz="2200" b="1" u="sng" dirty="0">
                <a:solidFill>
                  <a:srgbClr val="002060"/>
                </a:solidFill>
                <a:latin typeface="Times New Roman" panose="02020603050405020304" pitchFamily="18" charset="0"/>
                <a:cs typeface="Times New Roman" panose="02020603050405020304" pitchFamily="18" charset="0"/>
              </a:rPr>
              <a:t>Statement         Code Generator           Register Descriptor        Address Descriptor </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t1=a-b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R0, a		     R0 contains t1	          </a:t>
            </a:r>
            <a:r>
              <a:rPr lang="en-US" altLang="zh-CN" sz="2200" dirty="0" err="1">
                <a:solidFill>
                  <a:srgbClr val="002060"/>
                </a:solidFill>
                <a:latin typeface="Times New Roman" panose="02020603050405020304" pitchFamily="18" charset="0"/>
                <a:cs typeface="Times New Roman" panose="02020603050405020304" pitchFamily="18" charset="0"/>
              </a:rPr>
              <a:t>t1</a:t>
            </a:r>
            <a:r>
              <a:rPr lang="en-US" altLang="zh-CN" sz="2200" dirty="0">
                <a:solidFill>
                  <a:srgbClr val="002060"/>
                </a:solidFill>
                <a:latin typeface="Times New Roman" panose="02020603050405020304" pitchFamily="18" charset="0"/>
                <a:cs typeface="Times New Roman" panose="02020603050405020304" pitchFamily="18" charset="0"/>
              </a:rPr>
              <a:t> in R0</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sub R0,b</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t2=a-c		      </a:t>
            </a:r>
            <a:r>
              <a:rPr lang="en-US" altLang="zh-CN" sz="2200" dirty="0" err="1">
                <a:solidFill>
                  <a:srgbClr val="002060"/>
                </a:solidFill>
                <a:latin typeface="Times New Roman" panose="02020603050405020304" pitchFamily="18" charset="0"/>
                <a:cs typeface="Times New Roman" panose="02020603050405020304" pitchFamily="18" charset="0"/>
              </a:rPr>
              <a:t>mov</a:t>
            </a:r>
            <a:r>
              <a:rPr lang="en-US" altLang="zh-CN" sz="2200" dirty="0">
                <a:solidFill>
                  <a:srgbClr val="002060"/>
                </a:solidFill>
                <a:latin typeface="Times New Roman" panose="02020603050405020304" pitchFamily="18" charset="0"/>
                <a:cs typeface="Times New Roman" panose="02020603050405020304" pitchFamily="18" charset="0"/>
              </a:rPr>
              <a:t> R1, a		     R0 contains t1	          </a:t>
            </a:r>
            <a:r>
              <a:rPr lang="en-US" altLang="zh-CN" sz="2200" dirty="0" err="1">
                <a:solidFill>
                  <a:srgbClr val="002060"/>
                </a:solidFill>
                <a:latin typeface="Times New Roman" panose="02020603050405020304" pitchFamily="18" charset="0"/>
                <a:cs typeface="Times New Roman" panose="02020603050405020304" pitchFamily="18" charset="0"/>
              </a:rPr>
              <a:t>t1</a:t>
            </a:r>
            <a:r>
              <a:rPr lang="en-US" altLang="zh-CN" sz="2200" dirty="0">
                <a:solidFill>
                  <a:srgbClr val="002060"/>
                </a:solidFill>
                <a:latin typeface="Times New Roman" panose="02020603050405020304" pitchFamily="18" charset="0"/>
                <a:cs typeface="Times New Roman" panose="02020603050405020304" pitchFamily="18" charset="0"/>
              </a:rPr>
              <a:t> in R0</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sub R1,b		     R1 contains t2	          </a:t>
            </a:r>
            <a:r>
              <a:rPr lang="en-US" altLang="zh-CN" sz="2200" dirty="0" err="1">
                <a:solidFill>
                  <a:srgbClr val="002060"/>
                </a:solidFill>
                <a:latin typeface="Times New Roman" panose="02020603050405020304" pitchFamily="18" charset="0"/>
                <a:cs typeface="Times New Roman" panose="02020603050405020304" pitchFamily="18" charset="0"/>
              </a:rPr>
              <a:t>t2</a:t>
            </a:r>
            <a:r>
              <a:rPr lang="en-US" altLang="zh-CN" sz="2200" dirty="0">
                <a:solidFill>
                  <a:srgbClr val="002060"/>
                </a:solidFill>
                <a:latin typeface="Times New Roman" panose="02020603050405020304" pitchFamily="18" charset="0"/>
                <a:cs typeface="Times New Roman" panose="02020603050405020304" pitchFamily="18" charset="0"/>
              </a:rPr>
              <a:t> in R1</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t3=t1+t2	     add R0, R1		     R0 contains t3	          </a:t>
            </a:r>
            <a:r>
              <a:rPr lang="en-US" altLang="zh-CN" sz="2200" dirty="0" err="1">
                <a:solidFill>
                  <a:srgbClr val="002060"/>
                </a:solidFill>
                <a:latin typeface="Times New Roman" panose="02020603050405020304" pitchFamily="18" charset="0"/>
                <a:cs typeface="Times New Roman" panose="02020603050405020304" pitchFamily="18" charset="0"/>
              </a:rPr>
              <a:t>t3</a:t>
            </a:r>
            <a:r>
              <a:rPr lang="en-US" altLang="zh-CN" sz="2200" dirty="0">
                <a:solidFill>
                  <a:srgbClr val="002060"/>
                </a:solidFill>
                <a:latin typeface="Times New Roman" panose="02020603050405020304" pitchFamily="18" charset="0"/>
                <a:cs typeface="Times New Roman" panose="02020603050405020304" pitchFamily="18" charset="0"/>
              </a:rPr>
              <a:t> in R0</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			      			     R1 contains t2	          </a:t>
            </a:r>
            <a:r>
              <a:rPr lang="en-US" altLang="zh-CN" sz="2200" dirty="0" err="1">
                <a:solidFill>
                  <a:srgbClr val="002060"/>
                </a:solidFill>
                <a:latin typeface="Times New Roman" panose="02020603050405020304" pitchFamily="18" charset="0"/>
                <a:cs typeface="Times New Roman" panose="02020603050405020304" pitchFamily="18" charset="0"/>
              </a:rPr>
              <a:t>t2</a:t>
            </a:r>
            <a:r>
              <a:rPr lang="en-US" altLang="zh-CN" sz="2200" dirty="0">
                <a:solidFill>
                  <a:srgbClr val="002060"/>
                </a:solidFill>
                <a:latin typeface="Times New Roman" panose="02020603050405020304" pitchFamily="18" charset="0"/>
                <a:cs typeface="Times New Roman" panose="02020603050405020304" pitchFamily="18" charset="0"/>
              </a:rPr>
              <a:t> in R1</a:t>
            </a:r>
          </a:p>
          <a:p>
            <a:pPr marL="457200" lvl="2" indent="-457200">
              <a:spcBef>
                <a:spcPts val="1000"/>
              </a:spcBef>
              <a:buNone/>
              <a:defRPr/>
            </a:pPr>
            <a:r>
              <a:rPr lang="en-US" altLang="zh-CN" sz="2200" dirty="0">
                <a:solidFill>
                  <a:srgbClr val="002060"/>
                </a:solidFill>
                <a:latin typeface="Times New Roman" panose="02020603050405020304" pitchFamily="18" charset="0"/>
                <a:cs typeface="Times New Roman" panose="02020603050405020304" pitchFamily="18" charset="0"/>
              </a:rPr>
              <a:t>d=t3+t2		     add R0, R1		     R0 contains d	          </a:t>
            </a:r>
            <a:r>
              <a:rPr lang="en-US" altLang="zh-CN" sz="2200" dirty="0" err="1">
                <a:solidFill>
                  <a:srgbClr val="002060"/>
                </a:solidFill>
                <a:latin typeface="Times New Roman" panose="02020603050405020304" pitchFamily="18" charset="0"/>
                <a:cs typeface="Times New Roman" panose="02020603050405020304" pitchFamily="18" charset="0"/>
              </a:rPr>
              <a:t>d</a:t>
            </a:r>
            <a:r>
              <a:rPr lang="en-US" altLang="zh-CN" sz="2200" dirty="0">
                <a:solidFill>
                  <a:srgbClr val="002060"/>
                </a:solidFill>
                <a:latin typeface="Times New Roman" panose="02020603050405020304" pitchFamily="18" charset="0"/>
                <a:cs typeface="Times New Roman" panose="02020603050405020304" pitchFamily="18" charset="0"/>
              </a:rPr>
              <a:t>  in R0</a:t>
            </a: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Generic code generation algorithm (Cont…) :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1"/>
          </p:nvPr>
        </p:nvSpPr>
        <p:spPr>
          <a:xfrm>
            <a:off x="235974" y="793968"/>
            <a:ext cx="11651227" cy="5857555"/>
          </a:xfrm>
        </p:spPr>
        <p:txBody>
          <a:bodyPr>
            <a:normAutofit/>
          </a:bodyPr>
          <a:lstStyle/>
          <a:p>
            <a:pPr algn="just">
              <a:buFont typeface="Wingdings"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There is a node for each of the initial values of the variables in the DAG that are appeared in the basic block</a:t>
            </a:r>
          </a:p>
          <a:p>
            <a:pPr algn="just">
              <a:buFont typeface="Wingdings"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There is a node N associated with each statement s within the block. The children of N are those nodes corresponding to statements that are the last definitions, prior to s of the operands used by s</a:t>
            </a:r>
          </a:p>
          <a:p>
            <a:pPr algn="just">
              <a:buFont typeface="Wingdings"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Node N is labeled by the operator applied at s, and also attached to N is the list of variables for which it is the last definition within the block</a:t>
            </a:r>
          </a:p>
          <a:p>
            <a:pPr algn="just">
              <a:buFont typeface="Wingdings" pitchFamily="2" charset="2"/>
              <a:buChar char="ü"/>
            </a:pPr>
            <a:r>
              <a:rPr lang="en-US" altLang="zh-CN" sz="2400" dirty="0">
                <a:solidFill>
                  <a:srgbClr val="002060"/>
                </a:solidFill>
                <a:latin typeface="Times New Roman" panose="02020603050405020304" pitchFamily="18" charset="0"/>
                <a:cs typeface="Times New Roman" panose="02020603050405020304" pitchFamily="18" charset="0"/>
              </a:rPr>
              <a:t>Certain nodes are designated output nodes. These are the nodes whose variables are live on exit from the block</a:t>
            </a:r>
          </a:p>
          <a:p>
            <a:pPr algn="just">
              <a:buNone/>
            </a:pPr>
            <a:r>
              <a:rPr lang="en-US" altLang="zh-CN" sz="2400" b="1" u="sng" dirty="0">
                <a:solidFill>
                  <a:srgbClr val="002060"/>
                </a:solidFill>
                <a:latin typeface="Times New Roman" panose="02020603050405020304" pitchFamily="18" charset="0"/>
                <a:cs typeface="Times New Roman" panose="02020603050405020304" pitchFamily="18" charset="0"/>
              </a:rPr>
              <a:t>Ex1:</a:t>
            </a:r>
            <a:r>
              <a:rPr lang="en-US" altLang="zh-CN" sz="2400" b="1" dirty="0">
                <a:solidFill>
                  <a:srgbClr val="002060"/>
                </a:solidFill>
                <a:latin typeface="Times New Roman" panose="02020603050405020304" pitchFamily="18" charset="0"/>
                <a:cs typeface="Times New Roman" panose="02020603050405020304" pitchFamily="18" charset="0"/>
              </a:rPr>
              <a:t>						               </a:t>
            </a:r>
            <a:r>
              <a:rPr lang="en-US" altLang="zh-CN" sz="2400" b="1" u="sng" dirty="0">
                <a:solidFill>
                  <a:srgbClr val="002060"/>
                </a:solidFill>
                <a:latin typeface="Times New Roman" panose="02020603050405020304" pitchFamily="18" charset="0"/>
                <a:cs typeface="Times New Roman" panose="02020603050405020304" pitchFamily="18" charset="0"/>
              </a:rPr>
              <a:t>Ex2:</a:t>
            </a:r>
          </a:p>
        </p:txBody>
      </p:sp>
      <p:sp>
        <p:nvSpPr>
          <p:cNvPr id="5" name="Rectangle 2"/>
          <p:cNvSpPr txBox="1">
            <a:spLocks noChangeArrowheads="1"/>
          </p:cNvSpPr>
          <p:nvPr/>
        </p:nvSpPr>
        <p:spPr>
          <a:xfrm>
            <a:off x="412955" y="152400"/>
            <a:ext cx="10864645" cy="658761"/>
          </a:xfrm>
          <a:prstGeom prst="rect">
            <a:avLst/>
          </a:prstGeom>
        </p:spPr>
        <p:txBody>
          <a:bodyPr vert="horz" lIns="91440" tIns="45720" rIns="91440" bIns="45720" rtlCol="0" anchor="ctr">
            <a:normAutofit fontScale="92500" lnSpcReduction="10000"/>
          </a:bodyPr>
          <a:lstStyle/>
          <a:p>
            <a:pPr lvl="0">
              <a:spcBef>
                <a:spcPct val="0"/>
              </a:spcBef>
              <a:defRPr/>
            </a:pPr>
            <a:r>
              <a:rPr lang="en-US" sz="4400" b="1" u="sng" dirty="0">
                <a:solidFill>
                  <a:srgbClr val="00B050"/>
                </a:solidFill>
                <a:latin typeface="Times New Roman" panose="02020603050405020304" pitchFamily="18" charset="0"/>
                <a:cs typeface="Times New Roman" panose="02020603050405020304" pitchFamily="18" charset="0"/>
              </a:rPr>
              <a:t>DAG representation of basic blocks: </a:t>
            </a:r>
            <a:endParaRPr kumimoji="0" lang="en-US" altLang="zh-CN"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4" name="Picture 4"/>
          <p:cNvPicPr>
            <a:picLocks noChangeAspect="1" noChangeArrowheads="1"/>
          </p:cNvPicPr>
          <p:nvPr/>
        </p:nvPicPr>
        <p:blipFill>
          <a:blip r:embed="rId2" cstate="print"/>
          <a:srcRect/>
          <a:stretch>
            <a:fillRect/>
          </a:stretch>
        </p:blipFill>
        <p:spPr>
          <a:xfrm>
            <a:off x="391676" y="4795633"/>
            <a:ext cx="2012335" cy="1281291"/>
          </a:xfrm>
          <a:prstGeom prst="rect">
            <a:avLst/>
          </a:prstGeom>
          <a:noFill/>
        </p:spPr>
      </p:pic>
      <p:pic>
        <p:nvPicPr>
          <p:cNvPr id="6" name="Picture 5"/>
          <p:cNvPicPr>
            <a:picLocks noChangeAspect="1" noChangeArrowheads="1"/>
          </p:cNvPicPr>
          <p:nvPr/>
        </p:nvPicPr>
        <p:blipFill>
          <a:blip r:embed="rId3" cstate="print"/>
          <a:srcRect/>
          <a:stretch>
            <a:fillRect/>
          </a:stretch>
        </p:blipFill>
        <p:spPr bwMode="auto">
          <a:xfrm>
            <a:off x="2610462" y="4247535"/>
            <a:ext cx="3495368" cy="2235796"/>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a:xfrm>
            <a:off x="6861233" y="4764633"/>
            <a:ext cx="1611192" cy="1800225"/>
          </a:xfrm>
          <a:prstGeom prst="rect">
            <a:avLst/>
          </a:prstGeom>
          <a:noFill/>
        </p:spPr>
      </p:pic>
      <p:pic>
        <p:nvPicPr>
          <p:cNvPr id="8" name="Picture 5"/>
          <p:cNvPicPr>
            <a:picLocks noChangeAspect="1" noChangeArrowheads="1"/>
          </p:cNvPicPr>
          <p:nvPr/>
        </p:nvPicPr>
        <p:blipFill>
          <a:blip r:embed="rId5" cstate="print"/>
          <a:srcRect/>
          <a:stretch>
            <a:fillRect/>
          </a:stretch>
        </p:blipFill>
        <p:spPr bwMode="auto">
          <a:xfrm>
            <a:off x="8799885" y="3933825"/>
            <a:ext cx="2846439" cy="29241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365125"/>
            <a:ext cx="10825767"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Deterministic Finite Automata (DFA)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3" y="811366"/>
            <a:ext cx="11075831" cy="5653828"/>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Transition Diagram:</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directed graph associated with finite automata, the vertex of the graph corresponds to the state of the finite automata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If there is a transition from state </a:t>
            </a:r>
            <a:r>
              <a:rPr lang="en-US" sz="2400" b="1" dirty="0">
                <a:solidFill>
                  <a:srgbClr val="002060"/>
                </a:solidFill>
                <a:latin typeface="Times New Roman" panose="02020603050405020304" pitchFamily="18" charset="0"/>
                <a:cs typeface="Times New Roman" panose="02020603050405020304" pitchFamily="18" charset="0"/>
              </a:rPr>
              <a:t>P</a:t>
            </a:r>
            <a:r>
              <a:rPr lang="en-US" sz="2400" dirty="0">
                <a:solidFill>
                  <a:srgbClr val="002060"/>
                </a:solidFill>
                <a:latin typeface="Times New Roman" panose="02020603050405020304" pitchFamily="18" charset="0"/>
                <a:cs typeface="Times New Roman" panose="02020603050405020304" pitchFamily="18" charset="0"/>
              </a:rPr>
              <a:t> to state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on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 </a:t>
            </a:r>
            <a:r>
              <a:rPr lang="en-US" sz="2400" b="1"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 then there is an edge / arc labelled by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 from P to Q</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finite automata accepts a string “</a:t>
            </a:r>
            <a:r>
              <a:rPr lang="en-US" sz="2400" b="1" dirty="0">
                <a:solidFill>
                  <a:srgbClr val="002060"/>
                </a:solidFill>
                <a:latin typeface="Times New Roman" panose="02020603050405020304" pitchFamily="18" charset="0"/>
                <a:cs typeface="Times New Roman" panose="02020603050405020304" pitchFamily="18" charset="0"/>
              </a:rPr>
              <a:t>X</a:t>
            </a:r>
            <a:r>
              <a:rPr lang="en-US" sz="2400" dirty="0">
                <a:solidFill>
                  <a:srgbClr val="002060"/>
                </a:solidFill>
                <a:latin typeface="Times New Roman" panose="02020603050405020304" pitchFamily="18" charset="0"/>
                <a:cs typeface="Times New Roman" panose="02020603050405020304" pitchFamily="18" charset="0"/>
              </a:rPr>
              <a:t>”, if the sequence of transitions corresponding to the symbols of “</a:t>
            </a:r>
            <a:r>
              <a:rPr lang="en-US" sz="2400" b="1" dirty="0">
                <a:solidFill>
                  <a:srgbClr val="002060"/>
                </a:solidFill>
                <a:latin typeface="Times New Roman" panose="02020603050405020304" pitchFamily="18" charset="0"/>
                <a:cs typeface="Times New Roman" panose="02020603050405020304" pitchFamily="18" charset="0"/>
              </a:rPr>
              <a:t>X</a:t>
            </a:r>
            <a:r>
              <a:rPr lang="en-US" sz="2400" dirty="0">
                <a:solidFill>
                  <a:srgbClr val="002060"/>
                </a:solidFill>
                <a:latin typeface="Times New Roman" panose="02020603050405020304" pitchFamily="18" charset="0"/>
                <a:cs typeface="Times New Roman" panose="02020603050405020304" pitchFamily="18" charset="0"/>
              </a:rPr>
              <a:t>” leads from the starting to the final state</a:t>
            </a:r>
          </a:p>
          <a:p>
            <a:pPr>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Transition Table:</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conventional tabular representation of a transition function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that takes two arguments </a:t>
            </a:r>
            <a:r>
              <a:rPr lang="en-US" sz="2400" i="1" dirty="0">
                <a:solidFill>
                  <a:srgbClr val="002060"/>
                </a:solidFill>
                <a:latin typeface="Times New Roman" panose="02020603050405020304" pitchFamily="18" charset="0"/>
                <a:cs typeface="Times New Roman" panose="02020603050405020304" pitchFamily="18" charset="0"/>
              </a:rPr>
              <a:t>i.e., state and </a:t>
            </a:r>
            <a:r>
              <a:rPr lang="en-US" sz="2400" i="1" dirty="0" err="1">
                <a:solidFill>
                  <a:srgbClr val="002060"/>
                </a:solidFill>
                <a:latin typeface="Times New Roman" panose="02020603050405020304" pitchFamily="18" charset="0"/>
                <a:cs typeface="Times New Roman" panose="02020603050405020304" pitchFamily="18" charset="0"/>
              </a:rPr>
              <a:t>i</a:t>
            </a:r>
            <a:r>
              <a:rPr lang="en-US" sz="2400" i="1" dirty="0">
                <a:solidFill>
                  <a:srgbClr val="002060"/>
                </a:solidFill>
                <a:latin typeface="Times New Roman" panose="02020603050405020304" pitchFamily="18" charset="0"/>
                <a:cs typeface="Times New Roman" panose="02020603050405020304" pitchFamily="18" charset="0"/>
              </a:rPr>
              <a:t>/p symbol</a:t>
            </a:r>
            <a:r>
              <a:rPr lang="en-US" sz="2400" dirty="0">
                <a:solidFill>
                  <a:srgbClr val="002060"/>
                </a:solidFill>
                <a:latin typeface="Times New Roman" panose="02020603050405020304" pitchFamily="18" charset="0"/>
                <a:cs typeface="Times New Roman" panose="02020603050405020304" pitchFamily="18" charset="0"/>
              </a:rPr>
              <a:t> and returns a value </a:t>
            </a:r>
            <a:r>
              <a:rPr lang="en-US" sz="2400" i="1" dirty="0">
                <a:solidFill>
                  <a:srgbClr val="002060"/>
                </a:solidFill>
                <a:latin typeface="Times New Roman" panose="02020603050405020304" pitchFamily="18" charset="0"/>
                <a:cs typeface="Times New Roman" panose="02020603050405020304" pitchFamily="18" charset="0"/>
              </a:rPr>
              <a:t>i.e., state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t>                             </a:t>
            </a:r>
            <a:r>
              <a:rPr lang="en-US" sz="2400" dirty="0">
                <a:solidFill>
                  <a:srgbClr val="00206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1 </a:t>
            </a:r>
            <a:r>
              <a:rPr lang="en-US" sz="2400" dirty="0"/>
              <a:t>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54065790"/>
              </p:ext>
            </p:extLst>
          </p:nvPr>
        </p:nvGraphicFramePr>
        <p:xfrm>
          <a:off x="5459211" y="4980478"/>
          <a:ext cx="1213474" cy="1483360"/>
        </p:xfrm>
        <a:graphic>
          <a:graphicData uri="http://schemas.openxmlformats.org/drawingml/2006/table">
            <a:tbl>
              <a:tblPr firstRow="1" bandRow="1">
                <a:tableStyleId>{5C22544A-7EE6-4342-B048-85BDC9FD1C3A}</a:tableStyleId>
              </a:tblPr>
              <a:tblGrid>
                <a:gridCol w="376347">
                  <a:extLst>
                    <a:ext uri="{9D8B030D-6E8A-4147-A177-3AD203B41FA5}">
                      <a16:colId xmlns:a16="http://schemas.microsoft.com/office/drawing/2014/main" val="20000"/>
                    </a:ext>
                  </a:extLst>
                </a:gridCol>
                <a:gridCol w="437882">
                  <a:extLst>
                    <a:ext uri="{9D8B030D-6E8A-4147-A177-3AD203B41FA5}">
                      <a16:colId xmlns:a16="http://schemas.microsoft.com/office/drawing/2014/main" val="20001"/>
                    </a:ext>
                  </a:extLst>
                </a:gridCol>
                <a:gridCol w="399245">
                  <a:extLst>
                    <a:ext uri="{9D8B030D-6E8A-4147-A177-3AD203B41FA5}">
                      <a16:colId xmlns:a16="http://schemas.microsoft.com/office/drawing/2014/main" val="20002"/>
                    </a:ext>
                  </a:extLst>
                </a:gridCol>
              </a:tblGrid>
              <a:tr h="370840">
                <a:tc>
                  <a:txBody>
                    <a:bodyPr/>
                    <a:lstStyle/>
                    <a:p>
                      <a:r>
                        <a:rPr lang="el-GR" sz="1800" b="1" dirty="0">
                          <a:solidFill>
                            <a:srgbClr val="002060"/>
                          </a:solidFill>
                          <a:latin typeface="Times New Roman" panose="02020603050405020304" pitchFamily="18" charset="0"/>
                          <a:cs typeface="Times New Roman" panose="02020603050405020304" pitchFamily="18" charset="0"/>
                        </a:rPr>
                        <a:t>δ</a:t>
                      </a:r>
                      <a:endParaRPr lang="en-US" dirty="0"/>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0"/>
                  </a:ext>
                </a:extLst>
              </a:tr>
              <a:tr h="370840">
                <a:tc>
                  <a:txBody>
                    <a:bodyPr/>
                    <a:lstStyle/>
                    <a:p>
                      <a:r>
                        <a:rPr lang="en-US" sz="1800" dirty="0">
                          <a:solidFill>
                            <a:srgbClr val="002060"/>
                          </a:solidFill>
                          <a:latin typeface="Times New Roman" panose="02020603050405020304" pitchFamily="18" charset="0"/>
                          <a:cs typeface="Times New Roman" panose="02020603050405020304" pitchFamily="18" charset="0"/>
                        </a:rPr>
                        <a:t>q</a:t>
                      </a:r>
                      <a:r>
                        <a:rPr lang="en-US" sz="1800" baseline="-25000" dirty="0">
                          <a:solidFill>
                            <a:schemeClr val="tx2"/>
                          </a:solidFill>
                          <a:latin typeface="Times New Roman" panose="02020603050405020304" pitchFamily="18" charset="0"/>
                          <a:cs typeface="Times New Roman" panose="02020603050405020304" pitchFamily="18" charset="0"/>
                        </a:rPr>
                        <a:t>0</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Times New Roman" panose="02020603050405020304" pitchFamily="18" charset="0"/>
                          <a:cs typeface="Times New Roman" panose="02020603050405020304" pitchFamily="18" charset="0"/>
                        </a:rPr>
                        <a:t>q</a:t>
                      </a:r>
                      <a:r>
                        <a:rPr lang="en-US" sz="1800" baseline="-25000" dirty="0">
                          <a:solidFill>
                            <a:schemeClr val="tx2"/>
                          </a:solidFill>
                          <a:latin typeface="Times New Roman" panose="02020603050405020304" pitchFamily="18" charset="0"/>
                          <a:cs typeface="Times New Roman" panose="02020603050405020304" pitchFamily="18" charset="0"/>
                        </a:rPr>
                        <a:t>1</a:t>
                      </a:r>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sz="1800" dirty="0">
                          <a:solidFill>
                            <a:srgbClr val="002060"/>
                          </a:solidFill>
                          <a:latin typeface="Times New Roman" panose="02020603050405020304" pitchFamily="18" charset="0"/>
                          <a:cs typeface="Times New Roman" panose="02020603050405020304" pitchFamily="18" charset="0"/>
                        </a:rPr>
                        <a:t>q</a:t>
                      </a:r>
                      <a:r>
                        <a:rPr lang="en-US" sz="1800" baseline="-25000" dirty="0">
                          <a:solidFill>
                            <a:schemeClr val="tx2"/>
                          </a:solidFill>
                          <a:latin typeface="Times New Roman" panose="02020603050405020304" pitchFamily="18" charset="0"/>
                          <a:cs typeface="Times New Roman" panose="02020603050405020304" pitchFamily="18" charset="0"/>
                        </a:rPr>
                        <a:t>1</a:t>
                      </a:r>
                      <a:endParaRPr lang="en-US" dirty="0"/>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rgbClr val="002060"/>
                          </a:solidFill>
                          <a:latin typeface="Times New Roman" panose="02020603050405020304" pitchFamily="18" charset="0"/>
                          <a:cs typeface="Times New Roman" panose="02020603050405020304" pitchFamily="18" charset="0"/>
                        </a:rPr>
                        <a:t>q</a:t>
                      </a:r>
                      <a:r>
                        <a:rPr lang="en-US" sz="1800" baseline="-25000" dirty="0" err="1">
                          <a:solidFill>
                            <a:schemeClr val="tx2"/>
                          </a:solidFill>
                          <a:latin typeface="Times New Roman" panose="02020603050405020304" pitchFamily="18" charset="0"/>
                          <a:cs typeface="Times New Roman" panose="02020603050405020304" pitchFamily="18" charset="0"/>
                        </a:rPr>
                        <a:t>f</a:t>
                      </a:r>
                      <a:endParaRPr lang="en-US" dirty="0"/>
                    </a:p>
                  </a:txBody>
                  <a:tcPr/>
                </a:tc>
                <a:extLst>
                  <a:ext uri="{0D108BD9-81ED-4DB2-BD59-A6C34878D82A}">
                    <a16:rowId xmlns:a16="http://schemas.microsoft.com/office/drawing/2014/main" val="10002"/>
                  </a:ext>
                </a:extLst>
              </a:tr>
              <a:tr h="370840">
                <a:tc>
                  <a:txBody>
                    <a:bodyPr/>
                    <a:lstStyle/>
                    <a:p>
                      <a:r>
                        <a:rPr lang="en-US" sz="1800" dirty="0" err="1">
                          <a:solidFill>
                            <a:srgbClr val="002060"/>
                          </a:solidFill>
                          <a:latin typeface="Times New Roman" panose="02020603050405020304" pitchFamily="18" charset="0"/>
                          <a:cs typeface="Times New Roman" panose="02020603050405020304" pitchFamily="18" charset="0"/>
                        </a:rPr>
                        <a:t>q</a:t>
                      </a:r>
                      <a:r>
                        <a:rPr lang="en-US" sz="1800" baseline="-25000" dirty="0" err="1">
                          <a:solidFill>
                            <a:schemeClr val="tx2"/>
                          </a:solidFill>
                          <a:latin typeface="Times New Roman" panose="02020603050405020304" pitchFamily="18" charset="0"/>
                          <a:cs typeface="Times New Roman" panose="02020603050405020304" pitchFamily="18" charset="0"/>
                        </a:rPr>
                        <a:t>f</a:t>
                      </a:r>
                      <a:endParaRPr lang="en-US" dirty="0"/>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3"/>
                  </a:ext>
                </a:extLst>
              </a:tr>
            </a:tbl>
          </a:graphicData>
        </a:graphic>
      </p:graphicFrame>
      <p:sp>
        <p:nvSpPr>
          <p:cNvPr id="5" name="Oval 4"/>
          <p:cNvSpPr/>
          <p:nvPr/>
        </p:nvSpPr>
        <p:spPr>
          <a:xfrm>
            <a:off x="1783019" y="4980478"/>
            <a:ext cx="646806" cy="476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0</a:t>
            </a:r>
            <a:endParaRPr lang="en-US" dirty="0"/>
          </a:p>
        </p:txBody>
      </p:sp>
      <p:sp>
        <p:nvSpPr>
          <p:cNvPr id="6" name="Oval 5"/>
          <p:cNvSpPr/>
          <p:nvPr/>
        </p:nvSpPr>
        <p:spPr>
          <a:xfrm>
            <a:off x="2814050" y="4980478"/>
            <a:ext cx="620329" cy="4743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latin typeface="Times New Roman" panose="02020603050405020304" pitchFamily="18" charset="0"/>
                <a:cs typeface="Times New Roman" panose="02020603050405020304" pitchFamily="18" charset="0"/>
              </a:rPr>
              <a:t>q</a:t>
            </a:r>
            <a:r>
              <a:rPr lang="en-US" baseline="-25000" dirty="0">
                <a:solidFill>
                  <a:schemeClr val="tx2"/>
                </a:solidFill>
                <a:latin typeface="Times New Roman" panose="02020603050405020304" pitchFamily="18" charset="0"/>
                <a:cs typeface="Times New Roman" panose="02020603050405020304" pitchFamily="18" charset="0"/>
              </a:rPr>
              <a:t>1</a:t>
            </a:r>
            <a:endParaRPr lang="en-US" dirty="0"/>
          </a:p>
        </p:txBody>
      </p:sp>
      <p:sp>
        <p:nvSpPr>
          <p:cNvPr id="7" name="Oval 6"/>
          <p:cNvSpPr/>
          <p:nvPr/>
        </p:nvSpPr>
        <p:spPr>
          <a:xfrm>
            <a:off x="3805722" y="4980479"/>
            <a:ext cx="594570" cy="461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2060"/>
                </a:solidFill>
                <a:latin typeface="Times New Roman" panose="02020603050405020304" pitchFamily="18" charset="0"/>
                <a:cs typeface="Times New Roman" panose="02020603050405020304" pitchFamily="18" charset="0"/>
              </a:rPr>
              <a:t>q</a:t>
            </a:r>
            <a:r>
              <a:rPr lang="en-US" baseline="-25000" dirty="0" err="1">
                <a:solidFill>
                  <a:schemeClr val="tx2"/>
                </a:solidFill>
                <a:latin typeface="Times New Roman" panose="02020603050405020304" pitchFamily="18" charset="0"/>
                <a:cs typeface="Times New Roman" panose="02020603050405020304" pitchFamily="18" charset="0"/>
              </a:rPr>
              <a:t>f</a:t>
            </a:r>
            <a:endParaRPr lang="en-US" dirty="0"/>
          </a:p>
        </p:txBody>
      </p:sp>
      <p:cxnSp>
        <p:nvCxnSpPr>
          <p:cNvPr id="9" name="Straight Arrow Connector 8"/>
          <p:cNvCxnSpPr>
            <a:stCxn id="5" idx="6"/>
            <a:endCxn id="6" idx="2"/>
          </p:cNvCxnSpPr>
          <p:nvPr/>
        </p:nvCxnSpPr>
        <p:spPr>
          <a:xfrm flipV="1">
            <a:off x="2429825" y="5217664"/>
            <a:ext cx="384225" cy="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384496" y="5217663"/>
            <a:ext cx="384225" cy="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434379" y="5216589"/>
            <a:ext cx="384225" cy="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01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365125"/>
            <a:ext cx="10825767"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Deterministic Finite Automata (DFA)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28033" y="811366"/>
            <a:ext cx="11075831" cy="5653828"/>
          </a:xfrm>
        </p:spPr>
        <p:txBody>
          <a:bodyPr>
            <a:norm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Dead / Dead End State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rejecting state that is essentially a dead end</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Once the machine enters a dead state, there is no way for it to reach an accepting state, so we already know that the string is going to be rejected</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Graphically, the dead state is often omitted and assumed for any input that the machine does not have explicit instructions on what to do with</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machine may have multiple dead states, but at most only one dead state is needed per machine</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Ex:	</a:t>
            </a:r>
            <a:r>
              <a:rPr lang="en-US" sz="2400" dirty="0">
                <a:solidFill>
                  <a:srgbClr val="002060"/>
                </a:solidFill>
                <a:latin typeface="Times New Roman" panose="02020603050405020304" pitchFamily="18" charset="0"/>
                <a:cs typeface="Times New Roman" panose="02020603050405020304" pitchFamily="18" charset="0"/>
              </a:rPr>
              <a:t>R = a(</a:t>
            </a:r>
            <a:r>
              <a:rPr lang="en-US" sz="2400" dirty="0" err="1">
                <a:solidFill>
                  <a:srgbClr val="002060"/>
                </a:solidFill>
                <a:latin typeface="Times New Roman" panose="02020603050405020304" pitchFamily="18" charset="0"/>
                <a:cs typeface="Times New Roman" panose="02020603050405020304" pitchFamily="18" charset="0"/>
              </a:rPr>
              <a:t>a+b</a:t>
            </a: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Here A is star state, B is final state and C is dead state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358" y="3638280"/>
            <a:ext cx="2486025" cy="1838325"/>
          </a:xfrm>
          <a:prstGeom prst="rect">
            <a:avLst/>
          </a:prstGeom>
        </p:spPr>
      </p:pic>
    </p:spTree>
    <p:extLst>
      <p:ext uri="{BB962C8B-B14F-4D97-AF65-F5344CB8AC3E}">
        <p14:creationId xmlns:p14="http://schemas.microsoft.com/office/powerpoint/2010/main" val="284242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234498"/>
            <a:ext cx="10825767"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Problems on DFA:</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the string 1010 only</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the string 1010 or 1100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set of all binary strings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in which the strings starting with 1 and such that the number of 0’s is divisible by 3</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which accepts set of all strings consists 3 consecutive 0’s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that doesn’t accepts set of all strings consists 3 consecutive 0’s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Construct a DFA that accepts all strings </a:t>
            </a:r>
            <a:r>
              <a:rPr lang="en-US" sz="2000" b="1"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with exactly one ‘a’         </a:t>
            </a:r>
            <a:r>
              <a:rPr lang="en-US" sz="2000" b="1" dirty="0">
                <a:solidFill>
                  <a:srgbClr val="002060"/>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with atleast one ‘a’</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to accept the language L={x</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a,b,c</a:t>
            </a:r>
            <a:r>
              <a:rPr lang="en-US" sz="2000" dirty="0">
                <a:solidFill>
                  <a:srgbClr val="002060"/>
                </a:solidFill>
                <a:latin typeface="Times New Roman" panose="02020603050405020304" pitchFamily="18" charset="0"/>
                <a:cs typeface="Times New Roman" panose="02020603050405020304" pitchFamily="18" charset="0"/>
              </a:rPr>
              <a:t>}* | |</a:t>
            </a:r>
            <a:r>
              <a:rPr lang="en-US" sz="2000" dirty="0" err="1">
                <a:solidFill>
                  <a:srgbClr val="002060"/>
                </a:solidFill>
                <a:latin typeface="Times New Roman" panose="02020603050405020304" pitchFamily="18" charset="0"/>
                <a:cs typeface="Times New Roman" panose="02020603050405020304" pitchFamily="18" charset="0"/>
              </a:rPr>
              <a:t>x|</a:t>
            </a:r>
            <a:r>
              <a:rPr lang="en-US" sz="2000" baseline="-25000" dirty="0" err="1">
                <a:latin typeface="Times New Roman" panose="02020603050405020304" pitchFamily="18" charset="0"/>
                <a:cs typeface="Times New Roman" panose="02020603050405020304" pitchFamily="18" charset="0"/>
              </a:rPr>
              <a:t>a</a:t>
            </a:r>
            <a:r>
              <a:rPr lang="en-US" sz="2000" baseline="-25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is divisible by 3}</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Construct a DFA that accepts the strings having </a:t>
            </a:r>
            <a:r>
              <a:rPr lang="en-US" sz="2000" b="1"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even no. of a’s  </a:t>
            </a:r>
            <a:r>
              <a:rPr lang="en-US" sz="2000" b="1" dirty="0">
                <a:solidFill>
                  <a:srgbClr val="002060"/>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all strings with atleast one ‘a’ and exactly two b’s over ∑={a,b}</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∑={a,b} which accepts strings having </a:t>
            </a:r>
            <a:r>
              <a:rPr lang="en-US" sz="2000" b="1"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even no. of a’s &amp; even no. of b’s   </a:t>
            </a:r>
            <a:r>
              <a:rPr lang="en-US" sz="2000" b="1" dirty="0">
                <a:solidFill>
                  <a:srgbClr val="002060"/>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odd no. of a’s &amp; odd no. of b’s     3</a:t>
            </a:r>
            <a:r>
              <a:rPr lang="en-US" sz="2000" b="1"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even no. of a’s &amp; odd no. of b’s   </a:t>
            </a:r>
            <a:r>
              <a:rPr lang="en-US" sz="2000" b="1" dirty="0">
                <a:solidFill>
                  <a:srgbClr val="002060"/>
                </a:solidFill>
                <a:latin typeface="Times New Roman" panose="02020603050405020304" pitchFamily="18" charset="0"/>
                <a:cs typeface="Times New Roman" panose="02020603050405020304" pitchFamily="18" charset="0"/>
              </a:rPr>
              <a:t>4.</a:t>
            </a:r>
            <a:r>
              <a:rPr lang="en-US" sz="2000" dirty="0">
                <a:solidFill>
                  <a:srgbClr val="002060"/>
                </a:solidFill>
                <a:latin typeface="Times New Roman" panose="02020603050405020304" pitchFamily="18" charset="0"/>
                <a:cs typeface="Times New Roman" panose="02020603050405020304" pitchFamily="18" charset="0"/>
              </a:rPr>
              <a:t> odd no. of a’s &amp; even no. of b’s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over ∑={0,1} which accepts set of all strings ending with 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Construct a DFA over ∑={a,b} that accepts the strings which is not more than 3 a’s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a DFA which accepts set of binary strings that begins and ends with the same symbol</a:t>
            </a:r>
          </a:p>
          <a:p>
            <a:pPr>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8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Non-Deterministic Finite Automata (NDFA):</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allows 0 / 1 / more transitions from a state for the same input alphabet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For every language accepted by some NFA, DFA also accept the same language</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it can be defined as quin tuple or 5 tuples: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Where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is finite non-empty set of states</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is input alphabet summation</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is 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2060"/>
                </a:solidFill>
                <a:latin typeface="Times New Roman" panose="02020603050405020304" pitchFamily="18" charset="0"/>
                <a:cs typeface="Times New Roman" panose="02020603050405020304" pitchFamily="18" charset="0"/>
              </a:rPr>
              <a:t>2</a:t>
            </a:r>
            <a:r>
              <a:rPr lang="en-US" altLang="en-US" sz="2400" baseline="30000" dirty="0">
                <a:solidFill>
                  <a:srgbClr val="002060"/>
                </a:solidFill>
                <a:latin typeface="Times New Roman" panose="02020603050405020304" pitchFamily="18" charset="0"/>
                <a:cs typeface="Times New Roman" panose="02020603050405020304" pitchFamily="18" charset="0"/>
              </a:rPr>
              <a:t>Q</a:t>
            </a:r>
            <a:r>
              <a:rPr lang="en-US" altLang="en-US" sz="3600" dirty="0"/>
              <a:t> </a:t>
            </a:r>
            <a:endParaRPr lang="en-US" altLang="en-US" sz="5400" dirty="0">
              <a:latin typeface="Arial" panose="020B0604020202020204" pitchFamily="34" charset="0"/>
            </a:endParaRP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aseline="-25000"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start / initial state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a:t>
            </a:r>
            <a:r>
              <a:rPr lang="en-US" sz="2400" dirty="0">
                <a:solidFill>
                  <a:srgbClr val="002060"/>
                </a:solidFill>
                <a:latin typeface="Times New Roman" panose="02020603050405020304" pitchFamily="18" charset="0"/>
                <a:cs typeface="Times New Roman" panose="02020603050405020304" pitchFamily="18" charset="0"/>
              </a:rPr>
              <a:t> is set of final states    </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55282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36336"/>
            <a:ext cx="10838645" cy="510638"/>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515155" y="756676"/>
            <a:ext cx="10838645" cy="5837307"/>
          </a:xfrm>
        </p:spPr>
        <p:txBody>
          <a:bodyPr>
            <a:normAutofit fontScale="92500" lnSpcReduction="10000"/>
          </a:bodyPr>
          <a:lstStyle/>
          <a:p>
            <a:pPr marL="0" indent="0" algn="just">
              <a:buNone/>
            </a:pPr>
            <a:r>
              <a:rPr lang="en-US" sz="2400" b="1" u="sng" dirty="0">
                <a:solidFill>
                  <a:srgbClr val="C030B9"/>
                </a:solidFill>
                <a:latin typeface="Times New Roman" panose="02020603050405020304" pitchFamily="18" charset="0"/>
                <a:cs typeface="Times New Roman" panose="02020603050405020304" pitchFamily="18" charset="0"/>
              </a:rPr>
              <a:t>UNIT-I:</a:t>
            </a:r>
            <a:r>
              <a:rPr lang="en-US" sz="24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Formal Language and Regular Expressions:</a:t>
            </a:r>
            <a:r>
              <a:rPr lang="en-US" sz="2400" dirty="0">
                <a:solidFill>
                  <a:srgbClr val="002060"/>
                </a:solidFill>
                <a:latin typeface="Times New Roman" panose="02020603050405020304" pitchFamily="18" charset="0"/>
                <a:cs typeface="Times New Roman" panose="02020603050405020304" pitchFamily="18" charset="0"/>
              </a:rPr>
              <a:t> Languages, operations on languages, regular expressions (re), languages associated with (re), operations on (re), Identity rules for (re)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Finite Automata:</a:t>
            </a:r>
            <a:r>
              <a:rPr lang="en-US" sz="2400" dirty="0">
                <a:solidFill>
                  <a:srgbClr val="002060"/>
                </a:solidFill>
                <a:latin typeface="Times New Roman" panose="02020603050405020304" pitchFamily="18" charset="0"/>
                <a:cs typeface="Times New Roman" panose="02020603050405020304" pitchFamily="18" charset="0"/>
              </a:rPr>
              <a:t> DFA, NFA, Conversion of regular expression to NFA, NFA to DFA, Applications of Finite Automata to lexical analysis, lex tools</a:t>
            </a:r>
          </a:p>
          <a:p>
            <a:pPr marL="0" indent="0">
              <a:buNone/>
            </a:pPr>
            <a:r>
              <a:rPr lang="en-US" sz="2400" b="1" u="sng" dirty="0">
                <a:solidFill>
                  <a:srgbClr val="C030B9"/>
                </a:solidFill>
                <a:latin typeface="Times New Roman" panose="02020603050405020304" pitchFamily="18" charset="0"/>
                <a:cs typeface="Times New Roman" panose="02020603050405020304" pitchFamily="18" charset="0"/>
              </a:rPr>
              <a:t>UNIT-II: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Context Free grammars and parsing:</a:t>
            </a:r>
            <a:r>
              <a:rPr lang="en-US" sz="2400" dirty="0">
                <a:solidFill>
                  <a:srgbClr val="002060"/>
                </a:solidFill>
                <a:latin typeface="Times New Roman" panose="02020603050405020304" pitchFamily="18" charset="0"/>
                <a:cs typeface="Times New Roman" panose="02020603050405020304" pitchFamily="18" charset="0"/>
              </a:rPr>
              <a:t> Context free Grammars, Leftmost Derivations, Rightmost Derivations, Parse Trees, Ambiguity Grammars, Top-Down Parsing, Recursive Descent Parsers: LL(K) Parsers and LL(1)Parsers</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Bottom up parsing:</a:t>
            </a:r>
            <a:r>
              <a:rPr lang="en-US" sz="2400" dirty="0">
                <a:solidFill>
                  <a:srgbClr val="002060"/>
                </a:solidFill>
                <a:latin typeface="Times New Roman" panose="02020603050405020304" pitchFamily="18" charset="0"/>
                <a:cs typeface="Times New Roman" panose="02020603050405020304" pitchFamily="18" charset="0"/>
              </a:rPr>
              <a:t> Rightmost Parsers: Shift Reduce Parser, Handles, Handle pruning, Creating LR (0) Parser, SLR (1) Parser, LR (1) &amp; LALR (1) Parsers, Parser Hierarchy, Ambiguous Grammars, Yacc Programming Specifications.</a:t>
            </a:r>
          </a:p>
          <a:p>
            <a:pPr marL="0" indent="0">
              <a:buNone/>
            </a:pPr>
            <a:r>
              <a:rPr lang="en-US" sz="2400" b="1" u="sng" dirty="0">
                <a:solidFill>
                  <a:srgbClr val="C030B9"/>
                </a:solidFill>
                <a:latin typeface="Times New Roman" panose="02020603050405020304" pitchFamily="18" charset="0"/>
                <a:cs typeface="Times New Roman" panose="02020603050405020304" pitchFamily="18" charset="0"/>
              </a:rPr>
              <a:t>UNIT-III: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Syntax Directed Translation:</a:t>
            </a:r>
            <a:r>
              <a:rPr lang="en-US" sz="2400" dirty="0">
                <a:solidFill>
                  <a:srgbClr val="002060"/>
                </a:solidFill>
                <a:latin typeface="Times New Roman" panose="02020603050405020304" pitchFamily="18" charset="0"/>
                <a:cs typeface="Times New Roman" panose="02020603050405020304" pitchFamily="18" charset="0"/>
              </a:rPr>
              <a:t> Definitions, construction of Syntax Trees, S-attributed and</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L-attributed grammars, Intermediate code generation, abstract syntax tree, translation of simple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statements and control flow statements</a:t>
            </a:r>
          </a:p>
        </p:txBody>
      </p:sp>
    </p:spTree>
    <p:extLst>
      <p:ext uri="{BB962C8B-B14F-4D97-AF65-F5344CB8AC3E}">
        <p14:creationId xmlns:p14="http://schemas.microsoft.com/office/powerpoint/2010/main" val="2424659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DFA </a:t>
            </a:r>
            <a:r>
              <a:rPr lang="en-US" b="1" u="sng" dirty="0">
                <a:solidFill>
                  <a:srgbClr val="92D050"/>
                </a:solidFill>
                <a:latin typeface="Times New Roman" panose="02020603050405020304" pitchFamily="18" charset="0"/>
                <a:cs typeface="Times New Roman" panose="02020603050405020304" pitchFamily="18" charset="0"/>
              </a:rPr>
              <a:t>Vs</a:t>
            </a:r>
            <a:r>
              <a:rPr lang="en-US" b="1" u="sng" dirty="0">
                <a:solidFill>
                  <a:srgbClr val="00B050"/>
                </a:solidFill>
                <a:latin typeface="Times New Roman" panose="02020603050405020304" pitchFamily="18" charset="0"/>
                <a:cs typeface="Times New Roman" panose="02020603050405020304" pitchFamily="18" charset="0"/>
              </a:rPr>
              <a:t> NDFA:</a:t>
            </a:r>
            <a:br>
              <a:rPr lang="en-US" b="1" u="sng" dirty="0">
                <a:solidFill>
                  <a:srgbClr val="002060"/>
                </a:solidFill>
                <a:latin typeface="Times New Roman" panose="02020603050405020304" pitchFamily="18" charset="0"/>
                <a:cs typeface="Times New Roman" panose="02020603050405020304" pitchFamily="18" charset="0"/>
              </a:rPr>
            </a:br>
            <a:r>
              <a:rPr lang="en-US" b="1" u="sng" dirty="0">
                <a:solidFill>
                  <a:srgbClr val="002060"/>
                </a:solidFill>
                <a:latin typeface="Times New Roman" panose="02020603050405020304" pitchFamily="18" charset="0"/>
                <a:cs typeface="Times New Roman" panose="02020603050405020304" pitchFamily="18" charset="0"/>
              </a:rPr>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3132361"/>
              </p:ext>
            </p:extLst>
          </p:nvPr>
        </p:nvGraphicFramePr>
        <p:xfrm>
          <a:off x="581874" y="912848"/>
          <a:ext cx="10705206" cy="4206240"/>
        </p:xfrm>
        <a:graphic>
          <a:graphicData uri="http://schemas.openxmlformats.org/drawingml/2006/table">
            <a:tbl>
              <a:tblPr firstRow="1" bandRow="1">
                <a:tableStyleId>{5C22544A-7EE6-4342-B048-85BDC9FD1C3A}</a:tableStyleId>
              </a:tblPr>
              <a:tblGrid>
                <a:gridCol w="1015106">
                  <a:extLst>
                    <a:ext uri="{9D8B030D-6E8A-4147-A177-3AD203B41FA5}">
                      <a16:colId xmlns:a16="http://schemas.microsoft.com/office/drawing/2014/main" val="20000"/>
                    </a:ext>
                  </a:extLst>
                </a:gridCol>
                <a:gridCol w="4929288">
                  <a:extLst>
                    <a:ext uri="{9D8B030D-6E8A-4147-A177-3AD203B41FA5}">
                      <a16:colId xmlns:a16="http://schemas.microsoft.com/office/drawing/2014/main" val="20001"/>
                    </a:ext>
                  </a:extLst>
                </a:gridCol>
                <a:gridCol w="4760812">
                  <a:extLst>
                    <a:ext uri="{9D8B030D-6E8A-4147-A177-3AD203B41FA5}">
                      <a16:colId xmlns:a16="http://schemas.microsoft.com/office/drawing/2014/main" val="20002"/>
                    </a:ext>
                  </a:extLst>
                </a:gridCol>
              </a:tblGrid>
              <a:tr h="370840">
                <a:tc>
                  <a:txBody>
                    <a:bodyPr/>
                    <a:lstStyle/>
                    <a:p>
                      <a:r>
                        <a:rPr lang="en-US" sz="2400" dirty="0">
                          <a:latin typeface="Times New Roman" panose="02020603050405020304" pitchFamily="18" charset="0"/>
                          <a:cs typeface="Times New Roman" panose="02020603050405020304" pitchFamily="18" charset="0"/>
                        </a:rPr>
                        <a:t>S. No.</a:t>
                      </a:r>
                    </a:p>
                  </a:txBody>
                  <a:tcPr/>
                </a:tc>
                <a:tc>
                  <a:txBody>
                    <a:bodyPr/>
                    <a:lstStyle/>
                    <a:p>
                      <a:pPr algn="ctr"/>
                      <a:r>
                        <a:rPr lang="en-US" sz="2400" dirty="0">
                          <a:latin typeface="Times New Roman" panose="02020603050405020304" pitchFamily="18" charset="0"/>
                          <a:cs typeface="Times New Roman" panose="02020603050405020304" pitchFamily="18" charset="0"/>
                        </a:rPr>
                        <a:t>DFA</a:t>
                      </a:r>
                    </a:p>
                  </a:txBody>
                  <a:tcPr/>
                </a:tc>
                <a:tc>
                  <a:txBody>
                    <a:bodyPr/>
                    <a:lstStyle/>
                    <a:p>
                      <a:pPr algn="ctr"/>
                      <a:r>
                        <a:rPr lang="en-US" sz="2400" dirty="0">
                          <a:latin typeface="Times New Roman" panose="02020603050405020304" pitchFamily="18" charset="0"/>
                          <a:cs typeface="Times New Roman" panose="02020603050405020304" pitchFamily="18" charset="0"/>
                        </a:rPr>
                        <a:t>NFA</a:t>
                      </a:r>
                    </a:p>
                  </a:txBody>
                  <a:tcPr/>
                </a:tc>
                <a:extLst>
                  <a:ext uri="{0D108BD9-81ED-4DB2-BD59-A6C34878D82A}">
                    <a16:rowId xmlns:a16="http://schemas.microsoft.com/office/drawing/2014/main" val="10000"/>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1</a:t>
                      </a:r>
                    </a:p>
                  </a:txBody>
                  <a:tcPr/>
                </a:tc>
                <a:tc>
                  <a:txBody>
                    <a:bodyPr/>
                    <a:lstStyle/>
                    <a:p>
                      <a:pPr marL="0" indent="0" algn="l" defTabSz="914400" rtl="0" eaLnBrk="1" latinLnBrk="0" hangingPunct="1">
                        <a:lnSpc>
                          <a:spcPct val="90000"/>
                        </a:lnSpc>
                        <a:spcBef>
                          <a:spcPts val="1000"/>
                        </a:spcBef>
                        <a:buFont typeface="Wingdings" panose="05000000000000000000" pitchFamily="2" charset="2"/>
                        <a:buNone/>
                      </a:pPr>
                      <a:r>
                        <a:rPr lang="en-US" sz="2400" kern="1200" dirty="0">
                          <a:solidFill>
                            <a:srgbClr val="002060"/>
                          </a:solidFill>
                          <a:latin typeface="Times New Roman" panose="02020603050405020304" pitchFamily="18" charset="0"/>
                          <a:ea typeface="+mn-ea"/>
                          <a:cs typeface="Times New Roman" panose="02020603050405020304" pitchFamily="18" charset="0"/>
                        </a:rPr>
                        <a:t>Deterministic Finite Automata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rgbClr val="002060"/>
                          </a:solidFill>
                          <a:latin typeface="Times New Roman" panose="02020603050405020304" pitchFamily="18" charset="0"/>
                          <a:ea typeface="+mn-ea"/>
                          <a:cs typeface="Times New Roman" panose="02020603050405020304" pitchFamily="18" charset="0"/>
                        </a:rPr>
                        <a:t>Non-Deterministic Finite Automata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529585">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002060"/>
                          </a:solidFill>
                          <a:latin typeface="Times New Roman" panose="02020603050405020304" pitchFamily="18" charset="0"/>
                          <a:cs typeface="Times New Roman" panose="02020603050405020304" pitchFamily="18" charset="0"/>
                        </a:rPr>
                        <a:t>Q</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Transition function Q *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2060"/>
                          </a:solidFill>
                          <a:latin typeface="Times New Roman" panose="02020603050405020304" pitchFamily="18" charset="0"/>
                          <a:cs typeface="Times New Roman" panose="02020603050405020304" pitchFamily="18" charset="0"/>
                        </a:rPr>
                        <a:t>2</a:t>
                      </a:r>
                      <a:r>
                        <a:rPr lang="en-US" altLang="en-US" sz="2400" baseline="30000" dirty="0">
                          <a:solidFill>
                            <a:srgbClr val="002060"/>
                          </a:solidFill>
                          <a:latin typeface="Times New Roman" panose="02020603050405020304" pitchFamily="18" charset="0"/>
                          <a:cs typeface="Times New Roman" panose="02020603050405020304" pitchFamily="18" charset="0"/>
                        </a:rPr>
                        <a:t>Q</a:t>
                      </a:r>
                      <a:r>
                        <a:rPr lang="en-US" altLang="en-US" sz="3600" dirty="0"/>
                        <a:t>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3</a:t>
                      </a: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It allows only one transition on 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allows 0 / 1 / more transitions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each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/p symbol</a:t>
                      </a:r>
                    </a:p>
                  </a:txBody>
                  <a:tcPr/>
                </a:tc>
                <a:extLst>
                  <a:ext uri="{0D108BD9-81ED-4DB2-BD59-A6C34878D82A}">
                    <a16:rowId xmlns:a16="http://schemas.microsoft.com/office/drawing/2014/main" val="10003"/>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4</a:t>
                      </a: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It requires more space</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requires less space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5</a:t>
                      </a:r>
                    </a:p>
                  </a:txBody>
                  <a:tcPr/>
                </a:tc>
                <a:tc>
                  <a:txBody>
                    <a:bodyPr/>
                    <a:lstStyle/>
                    <a:p>
                      <a:r>
                        <a:rPr lang="en-US" sz="2400" dirty="0">
                          <a:solidFill>
                            <a:srgbClr val="002060"/>
                          </a:solidFill>
                          <a:latin typeface="Times New Roman" panose="02020603050405020304" pitchFamily="18" charset="0"/>
                          <a:cs typeface="Times New Roman" panose="02020603050405020304" pitchFamily="18" charset="0"/>
                        </a:rPr>
                        <a:t>Construction is more difficult</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Construction is easier than DFA</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can’t use an empty string transition</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It can use an empty string transition</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pPr algn="ctr"/>
                      <a:r>
                        <a:rPr lang="en-US" sz="2400" kern="1200" dirty="0">
                          <a:solidFill>
                            <a:srgbClr val="002060"/>
                          </a:solidFill>
                          <a:latin typeface="Times New Roman" panose="02020603050405020304" pitchFamily="18" charset="0"/>
                          <a:ea typeface="+mn-ea"/>
                          <a:cs typeface="Times New Roman" panose="02020603050405020304" pitchFamily="18"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Backtracking is allowed</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02060"/>
                          </a:solidFill>
                          <a:latin typeface="Times New Roman" panose="02020603050405020304" pitchFamily="18" charset="0"/>
                          <a:cs typeface="Times New Roman" panose="02020603050405020304" pitchFamily="18" charset="0"/>
                        </a:rPr>
                        <a:t>Backtracking is not allowed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7430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234498"/>
            <a:ext cx="10825767"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Problems on NFA:</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set of all strings with 3 consecutive 0’s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set of all strings ending with 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all strings containing 1100 as a substring</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set of all strings such that the 3</a:t>
            </a:r>
            <a:r>
              <a:rPr lang="en-US" sz="2000" baseline="30000" dirty="0">
                <a:solidFill>
                  <a:srgbClr val="002060"/>
                </a:solidFill>
                <a:latin typeface="Times New Roman" panose="02020603050405020304" pitchFamily="18" charset="0"/>
                <a:cs typeface="Times New Roman" panose="02020603050405020304" pitchFamily="18" charset="0"/>
              </a:rPr>
              <a:t>rd</a:t>
            </a:r>
            <a:r>
              <a:rPr lang="en-US" sz="2000" dirty="0">
                <a:solidFill>
                  <a:srgbClr val="002060"/>
                </a:solidFill>
                <a:latin typeface="Times New Roman" panose="02020603050405020304" pitchFamily="18" charset="0"/>
                <a:cs typeface="Times New Roman" panose="02020603050405020304" pitchFamily="18" charset="0"/>
              </a:rPr>
              <a:t> symbol from right end is 1</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all strings such that 3</a:t>
            </a:r>
            <a:r>
              <a:rPr lang="en-US" sz="2000" baseline="30000" dirty="0">
                <a:solidFill>
                  <a:srgbClr val="002060"/>
                </a:solidFill>
                <a:latin typeface="Times New Roman" panose="02020603050405020304" pitchFamily="18" charset="0"/>
                <a:cs typeface="Times New Roman" panose="02020603050405020304" pitchFamily="18" charset="0"/>
              </a:rPr>
              <a:t>rd</a:t>
            </a:r>
            <a:r>
              <a:rPr lang="en-US" sz="2000" dirty="0">
                <a:solidFill>
                  <a:srgbClr val="002060"/>
                </a:solidFill>
                <a:latin typeface="Times New Roman" panose="02020603050405020304" pitchFamily="18" charset="0"/>
                <a:cs typeface="Times New Roman" panose="02020603050405020304" pitchFamily="18" charset="0"/>
              </a:rPr>
              <a:t> symbol &amp; 2</a:t>
            </a:r>
            <a:r>
              <a:rPr lang="en-US" sz="2000" baseline="30000" dirty="0">
                <a:solidFill>
                  <a:srgbClr val="002060"/>
                </a:solidFill>
                <a:latin typeface="Times New Roman" panose="02020603050405020304" pitchFamily="18" charset="0"/>
                <a:cs typeface="Times New Roman" panose="02020603050405020304" pitchFamily="18" charset="0"/>
              </a:rPr>
              <a:t>nd</a:t>
            </a:r>
            <a:r>
              <a:rPr lang="en-US" sz="2000" dirty="0">
                <a:solidFill>
                  <a:srgbClr val="002060"/>
                </a:solidFill>
                <a:latin typeface="Times New Roman" panose="02020603050405020304" pitchFamily="18" charset="0"/>
                <a:cs typeface="Times New Roman" panose="02020603050405020304" pitchFamily="18" charset="0"/>
              </a:rPr>
              <a:t> symbol from left end is 1 &amp; 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over {0,1} which accepts the strings having either two consecutive 0’s &amp; two consecutive 1’s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which accepts set of all binary strings containing 1010 or 1100</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Design NFA which accepts set of all strings in {</a:t>
            </a:r>
            <a:r>
              <a:rPr lang="en-US" sz="2000" dirty="0" err="1">
                <a:solidFill>
                  <a:srgbClr val="002060"/>
                </a:solidFill>
                <a:latin typeface="Times New Roman" panose="02020603050405020304" pitchFamily="18" charset="0"/>
                <a:cs typeface="Times New Roman" panose="02020603050405020304" pitchFamily="18" charset="0"/>
              </a:rPr>
              <a:t>a,b,c</a:t>
            </a:r>
            <a:r>
              <a:rPr lang="en-US" sz="2000" dirty="0">
                <a:solidFill>
                  <a:srgbClr val="002060"/>
                </a:solidFill>
                <a:latin typeface="Times New Roman" panose="02020603050405020304" pitchFamily="18" charset="0"/>
                <a:cs typeface="Times New Roman" panose="02020603050405020304" pitchFamily="18" charset="0"/>
              </a:rPr>
              <a:t>}* such that the last symbol in input string also appears earlier in the string</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Consider the given NFA and check the acceptance of strings   1. 01001       2. 1000	3. 101</a:t>
            </a:r>
          </a:p>
          <a:p>
            <a:pPr>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5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Conversion from NFA to DFA:</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Let NFA, M=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 </a:t>
            </a:r>
            <a:r>
              <a:rPr lang="en-US" sz="2400" dirty="0">
                <a:solidFill>
                  <a:schemeClr val="tx2"/>
                </a:solidFill>
                <a:latin typeface="Times New Roman" panose="02020603050405020304" pitchFamily="18" charset="0"/>
                <a:cs typeface="Times New Roman" panose="02020603050405020304" pitchFamily="18" charset="0"/>
              </a:rPr>
              <a:t>and its equivalent DFA is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M</a:t>
            </a:r>
            <a:r>
              <a:rPr lang="en-US" altLang="en-US" sz="2400" baseline="30000"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rgbClr val="002060"/>
                </a:solidFill>
                <a:latin typeface="Times New Roman" panose="02020603050405020304" pitchFamily="18" charset="0"/>
                <a:cs typeface="Times New Roman" panose="02020603050405020304" pitchFamily="18" charset="0"/>
              </a:rPr>
              <a:t>, ∑</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rgbClr val="002060"/>
                </a:solidFill>
                <a:latin typeface="Times New Roman" panose="02020603050405020304" pitchFamily="18" charset="0"/>
                <a:cs typeface="Times New Roman" panose="02020603050405020304" pitchFamily="18" charset="0"/>
              </a:rPr>
              <a:t>, 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altLang="en-US" sz="2400" b="1" baseline="30000" dirty="0">
                <a:solidFill>
                  <a:srgbClr val="002060"/>
                </a:solidFill>
                <a:latin typeface="Times New Roman" panose="02020603050405020304" pitchFamily="18" charset="0"/>
                <a:cs typeface="Times New Roman" panose="02020603050405020304" pitchFamily="18" charset="0"/>
              </a:rPr>
              <a:t>1</a:t>
            </a:r>
            <a:r>
              <a:rPr lang="en-US" sz="2400" b="1" dirty="0">
                <a:solidFill>
                  <a:schemeClr val="tx2"/>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1" baseline="30000" dirty="0">
                <a:solidFill>
                  <a:srgbClr val="002060"/>
                </a:solidFill>
                <a:latin typeface="Times New Roman" panose="02020603050405020304" pitchFamily="18" charset="0"/>
                <a:cs typeface="Times New Roman" panose="02020603050405020304" pitchFamily="18" charset="0"/>
              </a:rPr>
              <a:t>1 </a:t>
            </a:r>
            <a:r>
              <a:rPr lang="en-US" sz="2400" b="1" dirty="0">
                <a:solidFill>
                  <a:schemeClr val="tx2"/>
                </a:solidFill>
                <a:latin typeface="Times New Roman" panose="02020603050405020304" pitchFamily="18" charset="0"/>
                <a:cs typeface="Times New Roman" panose="02020603050405020304" pitchFamily="18" charset="0"/>
              </a:rPr>
              <a:t>)</a:t>
            </a:r>
            <a:endParaRPr lang="en-US" sz="2400"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While construction of DFA from the given NFA, the input alphabet and the starting state are same for both NFA and DFA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the set of all subsets of Q</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the set of all subsets of Q which are having any final state of given NFA</a:t>
            </a:r>
          </a:p>
          <a:p>
            <a:pPr>
              <a:buFont typeface="Wingdings" panose="05000000000000000000" pitchFamily="2" charset="2"/>
              <a:buChar char="Ø"/>
            </a:pPr>
            <a:r>
              <a:rPr lang="el-GR" sz="2400" dirty="0">
                <a:solidFill>
                  <a:srgbClr val="002060"/>
                </a:solidFill>
                <a:latin typeface="Times New Roman" panose="02020603050405020304" pitchFamily="18" charset="0"/>
                <a:cs typeface="Times New Roman" panose="02020603050405020304" pitchFamily="18" charset="0"/>
              </a:rPr>
              <a:t>δ</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is calculated from </a:t>
            </a:r>
            <a:r>
              <a:rPr lang="el-GR" sz="2400" dirty="0">
                <a:solidFill>
                  <a:srgbClr val="002060"/>
                </a:solidFill>
                <a:latin typeface="Times New Roman" panose="02020603050405020304" pitchFamily="18" charset="0"/>
                <a:cs typeface="Times New Roman" panose="02020603050405020304" pitchFamily="18" charset="0"/>
              </a:rPr>
              <a:t>δ </a:t>
            </a:r>
            <a:r>
              <a:rPr lang="en-US" sz="2400" dirty="0">
                <a:solidFill>
                  <a:srgbClr val="002060"/>
                </a:solidFill>
                <a:latin typeface="Times New Roman" panose="02020603050405020304" pitchFamily="18" charset="0"/>
                <a:cs typeface="Times New Roman" panose="02020603050405020304" pitchFamily="18" charset="0"/>
              </a:rPr>
              <a:t>as given below</a:t>
            </a:r>
          </a:p>
          <a:p>
            <a:pPr lvl="1">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q</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&amp; q</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two states and ‘</a:t>
            </a:r>
            <a:r>
              <a:rPr lang="en-US" sz="2000" b="1" dirty="0">
                <a:solidFill>
                  <a:srgbClr val="002060"/>
                </a:solidFill>
                <a:latin typeface="Times New Roman" panose="02020603050405020304" pitchFamily="18" charset="0"/>
                <a:cs typeface="Times New Roman" panose="02020603050405020304" pitchFamily="18" charset="0"/>
              </a:rPr>
              <a:t>a</a:t>
            </a:r>
            <a:r>
              <a:rPr lang="en-US" sz="2000" dirty="0">
                <a:solidFill>
                  <a:srgbClr val="002060"/>
                </a:solidFill>
                <a:latin typeface="Times New Roman" panose="02020603050405020304" pitchFamily="18" charset="0"/>
                <a:cs typeface="Times New Roman" panose="02020603050405020304" pitchFamily="18" charset="0"/>
              </a:rPr>
              <a:t>’ is an input alphabet then </a:t>
            </a:r>
          </a:p>
          <a:p>
            <a:pPr lvl="2">
              <a:buFont typeface="Wingdings" panose="05000000000000000000" pitchFamily="2" charset="2"/>
              <a:buChar char="Ø"/>
            </a:pPr>
            <a:r>
              <a:rPr lang="el-GR" sz="1600" dirty="0">
                <a:solidFill>
                  <a:srgbClr val="002060"/>
                </a:solidFill>
                <a:latin typeface="Times New Roman" panose="02020603050405020304" pitchFamily="18" charset="0"/>
                <a:cs typeface="Times New Roman" panose="02020603050405020304" pitchFamily="18" charset="0"/>
              </a:rPr>
              <a:t>δ</a:t>
            </a:r>
            <a:r>
              <a:rPr lang="en-US" altLang="en-US" sz="1600"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,a) = </a:t>
            </a:r>
            <a:r>
              <a:rPr lang="el-GR" sz="1600" dirty="0">
                <a:solidFill>
                  <a:srgbClr val="002060"/>
                </a:solidFill>
                <a:latin typeface="Times New Roman" panose="02020603050405020304" pitchFamily="18" charset="0"/>
                <a:cs typeface="Times New Roman" panose="02020603050405020304" pitchFamily="18" charset="0"/>
              </a:rPr>
              <a:t>δ</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,a)</a:t>
            </a:r>
          </a:p>
          <a:p>
            <a:pPr lvl="2">
              <a:buFont typeface="Wingdings" panose="05000000000000000000" pitchFamily="2" charset="2"/>
              <a:buChar char="Ø"/>
            </a:pPr>
            <a:r>
              <a:rPr lang="el-GR" sz="1600" dirty="0">
                <a:solidFill>
                  <a:srgbClr val="002060"/>
                </a:solidFill>
                <a:latin typeface="Times New Roman" panose="02020603050405020304" pitchFamily="18" charset="0"/>
                <a:cs typeface="Times New Roman" panose="02020603050405020304" pitchFamily="18" charset="0"/>
              </a:rPr>
              <a:t>δ</a:t>
            </a:r>
            <a:r>
              <a:rPr lang="en-US" altLang="en-US" sz="1600"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2</a:t>
            </a:r>
            <a:r>
              <a:rPr lang="en-US" sz="1600" dirty="0">
                <a:solidFill>
                  <a:srgbClr val="002060"/>
                </a:solidFill>
                <a:latin typeface="Times New Roman" panose="02020603050405020304" pitchFamily="18" charset="0"/>
                <a:cs typeface="Times New Roman" panose="02020603050405020304" pitchFamily="18" charset="0"/>
              </a:rPr>
              <a:t>),a) = </a:t>
            </a:r>
            <a:r>
              <a:rPr lang="el-GR" sz="1600" dirty="0">
                <a:solidFill>
                  <a:srgbClr val="002060"/>
                </a:solidFill>
                <a:latin typeface="Times New Roman" panose="02020603050405020304" pitchFamily="18" charset="0"/>
                <a:cs typeface="Times New Roman" panose="02020603050405020304" pitchFamily="18" charset="0"/>
              </a:rPr>
              <a:t>δ</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,a)</a:t>
            </a:r>
            <a:r>
              <a:rPr lang="el-GR" sz="1600"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rPr>
              <a:t>U </a:t>
            </a:r>
            <a:r>
              <a:rPr lang="el-GR" sz="1600" dirty="0">
                <a:solidFill>
                  <a:srgbClr val="002060"/>
                </a:solidFill>
                <a:latin typeface="Times New Roman" panose="02020603050405020304" pitchFamily="18" charset="0"/>
                <a:cs typeface="Times New Roman" panose="02020603050405020304" pitchFamily="18" charset="0"/>
              </a:rPr>
              <a:t>δ</a:t>
            </a:r>
            <a:r>
              <a:rPr lang="en-US" sz="1600" dirty="0">
                <a:solidFill>
                  <a:srgbClr val="002060"/>
                </a:solidFill>
                <a:latin typeface="Times New Roman" panose="02020603050405020304" pitchFamily="18" charset="0"/>
                <a:cs typeface="Times New Roman" panose="02020603050405020304" pitchFamily="18" charset="0"/>
              </a:rPr>
              <a:t>(q</a:t>
            </a:r>
            <a:r>
              <a:rPr lang="en-US" sz="1600" baseline="-25000" dirty="0">
                <a:solidFill>
                  <a:schemeClr val="tx2"/>
                </a:solidFill>
                <a:latin typeface="Times New Roman" panose="02020603050405020304" pitchFamily="18" charset="0"/>
                <a:cs typeface="Times New Roman" panose="02020603050405020304" pitchFamily="18" charset="0"/>
              </a:rPr>
              <a:t>2</a:t>
            </a:r>
            <a:r>
              <a:rPr lang="en-US" sz="1600" dirty="0">
                <a:solidFill>
                  <a:srgbClr val="002060"/>
                </a:solidFill>
                <a:latin typeface="Times New Roman" panose="02020603050405020304" pitchFamily="18" charset="0"/>
                <a:cs typeface="Times New Roman" panose="02020603050405020304" pitchFamily="18" charset="0"/>
              </a:rPr>
              <a:t>,a)</a:t>
            </a:r>
            <a:r>
              <a:rPr lang="en-US" sz="24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We stop or halt the process when no new state appears</a:t>
            </a: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76159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365125"/>
            <a:ext cx="10838645"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NFA with null / </a:t>
            </a:r>
            <a:r>
              <a:rPr lang="el-GR" b="1" u="sng" dirty="0">
                <a:solidFill>
                  <a:srgbClr val="00B050"/>
                </a:solidFill>
                <a:latin typeface="Times New Roman" panose="02020603050405020304" pitchFamily="18" charset="0"/>
                <a:cs typeface="Times New Roman" panose="02020603050405020304" pitchFamily="18" charset="0"/>
              </a:rPr>
              <a:t>ϵ</a:t>
            </a:r>
            <a:r>
              <a:rPr lang="en-US" b="1" u="sng" dirty="0">
                <a:solidFill>
                  <a:srgbClr val="00B050"/>
                </a:solidFill>
                <a:latin typeface="Times New Roman" panose="02020603050405020304" pitchFamily="18" charset="0"/>
                <a:cs typeface="Times New Roman" panose="02020603050405020304" pitchFamily="18" charset="0"/>
              </a:rPr>
              <a:t>-moves:</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811366"/>
            <a:ext cx="11101589" cy="56538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Finite automata with null /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-transitions is same as NFA except that we use a special input symbol called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Using this symbol we can jump to any state without reading any input symbol</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defined as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M</a:t>
            </a:r>
            <a:r>
              <a:rPr lang="en-US" altLang="en-US" sz="2400"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sz="2400" b="1" dirty="0">
                <a:solidFill>
                  <a:srgbClr val="002060"/>
                </a:solidFill>
                <a:latin typeface="Times New Roman" panose="02020603050405020304" pitchFamily="18" charset="0"/>
                <a:cs typeface="Times New Roman" panose="02020603050405020304" pitchFamily="18" charset="0"/>
              </a:rPr>
              <a:t>, ∑,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b="1" dirty="0">
                <a:solidFill>
                  <a:srgbClr val="002060"/>
                </a:solidFill>
                <a:latin typeface="Times New Roman" panose="02020603050405020304" pitchFamily="18" charset="0"/>
                <a:cs typeface="Times New Roman" panose="02020603050405020304" pitchFamily="18" charset="0"/>
              </a:rPr>
              <a:t>, 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1" dirty="0">
                <a:solidFill>
                  <a:schemeClr val="tx2"/>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 </a:t>
            </a:r>
          </a:p>
          <a:p>
            <a:pPr marL="0" indent="0">
              <a:buNone/>
            </a:pPr>
            <a:r>
              <a:rPr lang="en-US" sz="2400"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where</a:t>
            </a:r>
            <a:r>
              <a:rPr lang="en-US" sz="2400" dirty="0">
                <a:solidFill>
                  <a:schemeClr val="tx2"/>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is transition function Q * (∑ U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 )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2060"/>
                </a:solidFill>
                <a:latin typeface="Times New Roman" panose="02020603050405020304" pitchFamily="18" charset="0"/>
                <a:cs typeface="Times New Roman" panose="02020603050405020304" pitchFamily="18" charset="0"/>
              </a:rPr>
              <a:t>2</a:t>
            </a:r>
            <a:r>
              <a:rPr lang="en-US" altLang="en-US" sz="2400" baseline="30000" dirty="0">
                <a:solidFill>
                  <a:srgbClr val="002060"/>
                </a:solidFill>
                <a:latin typeface="Times New Roman" panose="02020603050405020304" pitchFamily="18" charset="0"/>
                <a:cs typeface="Times New Roman" panose="02020603050405020304" pitchFamily="18" charset="0"/>
              </a:rPr>
              <a:t>Q</a:t>
            </a:r>
            <a:r>
              <a:rPr lang="en-US" altLang="en-US" sz="3600" dirty="0"/>
              <a:t> </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If a language “L” is accepted by NFA with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-transitions then the same language is accepted by NFA</a:t>
            </a:r>
          </a:p>
          <a:p>
            <a:pPr marL="0" indent="0">
              <a:buNone/>
            </a:pPr>
            <a:r>
              <a:rPr lang="el-GR" sz="2400" b="1" u="sng" dirty="0">
                <a:solidFill>
                  <a:srgbClr val="002060"/>
                </a:solidFill>
                <a:latin typeface="Times New Roman" panose="02020603050405020304" pitchFamily="18" charset="0"/>
                <a:cs typeface="Times New Roman" panose="02020603050405020304" pitchFamily="18" charset="0"/>
              </a:rPr>
              <a:t>ϵ</a:t>
            </a:r>
            <a:r>
              <a:rPr lang="en-US" sz="2400" b="1" u="sng" dirty="0">
                <a:solidFill>
                  <a:srgbClr val="002060"/>
                </a:solidFill>
                <a:latin typeface="Times New Roman" panose="02020603050405020304" pitchFamily="18" charset="0"/>
                <a:cs typeface="Times New Roman" panose="02020603050405020304" pitchFamily="18" charset="0"/>
              </a:rPr>
              <a:t>-closure:</a:t>
            </a:r>
          </a:p>
          <a:p>
            <a:pPr>
              <a:buFont typeface="Wingdings" panose="05000000000000000000" pitchFamily="2" charset="2"/>
              <a:buChar char="Ø"/>
            </a:pP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-closure of a state ‘Q’ is defined as a set of all states ‘P’ such that there is a path from Q to P (Q</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a:t>
            </a:r>
            <a:r>
              <a:rPr lang="en-US" sz="2400" dirty="0">
                <a:solidFill>
                  <a:srgbClr val="002060"/>
                </a:solidFill>
                <a:latin typeface="Times New Roman" panose="02020603050405020304" pitchFamily="18" charset="0"/>
                <a:cs typeface="Times New Roman" panose="02020603050405020304" pitchFamily="18" charset="0"/>
              </a:rPr>
              <a:t>) labelled by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 only</a:t>
            </a:r>
            <a:endParaRPr lang="en-US" sz="2400" dirty="0"/>
          </a:p>
        </p:txBody>
      </p:sp>
    </p:spTree>
    <p:extLst>
      <p:ext uri="{BB962C8B-B14F-4D97-AF65-F5344CB8AC3E}">
        <p14:creationId xmlns:p14="http://schemas.microsoft.com/office/powerpoint/2010/main" val="234599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4"/>
            <a:ext cx="10838645" cy="9356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Conversion from NFA with </a:t>
            </a:r>
            <a:r>
              <a:rPr lang="el-GR" b="1" u="sng" dirty="0">
                <a:solidFill>
                  <a:srgbClr val="00B050"/>
                </a:solidFill>
                <a:latin typeface="Times New Roman" panose="02020603050405020304" pitchFamily="18" charset="0"/>
                <a:cs typeface="Times New Roman" panose="02020603050405020304" pitchFamily="18" charset="0"/>
              </a:rPr>
              <a:t>ϵ</a:t>
            </a:r>
            <a:r>
              <a:rPr lang="en-US" b="1" u="sng" dirty="0">
                <a:solidFill>
                  <a:srgbClr val="00B050"/>
                </a:solidFill>
                <a:latin typeface="Times New Roman" panose="02020603050405020304" pitchFamily="18" charset="0"/>
                <a:cs typeface="Times New Roman" panose="02020603050405020304" pitchFamily="18" charset="0"/>
              </a:rPr>
              <a:t>-moves to NFA without </a:t>
            </a:r>
            <a:r>
              <a:rPr lang="el-GR" b="1" u="sng" dirty="0">
                <a:solidFill>
                  <a:srgbClr val="00B050"/>
                </a:solidFill>
                <a:latin typeface="Times New Roman" panose="02020603050405020304" pitchFamily="18" charset="0"/>
                <a:cs typeface="Times New Roman" panose="02020603050405020304" pitchFamily="18" charset="0"/>
              </a:rPr>
              <a:t>ϵ</a:t>
            </a:r>
            <a:r>
              <a:rPr lang="en-US" b="1" u="sng" dirty="0">
                <a:solidFill>
                  <a:srgbClr val="00B050"/>
                </a:solidFill>
                <a:latin typeface="Times New Roman" panose="02020603050405020304" pitchFamily="18" charset="0"/>
                <a:cs typeface="Times New Roman" panose="02020603050405020304" pitchFamily="18" charset="0"/>
              </a:rPr>
              <a:t>-moves:</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1300766"/>
            <a:ext cx="11101589" cy="5164428"/>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Let NFA, M= (</a:t>
            </a:r>
            <a:r>
              <a:rPr lang="en-US" sz="2400" b="1" dirty="0">
                <a:solidFill>
                  <a:srgbClr val="002060"/>
                </a:solidFill>
                <a:latin typeface="Times New Roman" panose="02020603050405020304" pitchFamily="18" charset="0"/>
                <a:cs typeface="Times New Roman" panose="02020603050405020304" pitchFamily="18" charset="0"/>
              </a:rPr>
              <a:t>Q</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dirty="0">
                <a:solidFill>
                  <a:srgbClr val="002060"/>
                </a:solidFill>
                <a:latin typeface="Times New Roman" panose="02020603050405020304" pitchFamily="18" charset="0"/>
                <a:cs typeface="Times New Roman" panose="02020603050405020304" pitchFamily="18" charset="0"/>
              </a:rPr>
              <a:t>, </a:t>
            </a:r>
            <a:r>
              <a:rPr lang="el-GR" sz="2400" b="1" dirty="0">
                <a:solidFill>
                  <a:srgbClr val="002060"/>
                </a:solidFill>
                <a:latin typeface="Times New Roman" panose="02020603050405020304" pitchFamily="18" charset="0"/>
                <a:cs typeface="Times New Roman" panose="02020603050405020304" pitchFamily="18" charset="0"/>
              </a:rPr>
              <a:t>δ</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2"/>
                </a:solidFill>
                <a:latin typeface="Times New Roman" panose="02020603050405020304" pitchFamily="18" charset="0"/>
                <a:cs typeface="Times New Roman" panose="02020603050405020304" pitchFamily="18" charset="0"/>
              </a:rPr>
              <a:t>F) </a:t>
            </a:r>
            <a:r>
              <a:rPr lang="en-US" sz="2400" dirty="0">
                <a:solidFill>
                  <a:srgbClr val="002060"/>
                </a:solidFill>
                <a:latin typeface="Times New Roman" panose="02020603050405020304" pitchFamily="18" charset="0"/>
                <a:cs typeface="Times New Roman" panose="02020603050405020304" pitchFamily="18" charset="0"/>
              </a:rPr>
              <a:t>with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-moves then there exists N</a:t>
            </a:r>
            <a:r>
              <a:rPr lang="en-US" sz="2400" dirty="0">
                <a:solidFill>
                  <a:schemeClr val="tx2"/>
                </a:solidFill>
                <a:latin typeface="Times New Roman" panose="02020603050405020304" pitchFamily="18" charset="0"/>
                <a:cs typeface="Times New Roman" panose="02020603050405020304" pitchFamily="18" charset="0"/>
              </a:rPr>
              <a:t>FA is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M</a:t>
            </a:r>
            <a:r>
              <a:rPr lang="en-US" altLang="en-US" sz="2400" baseline="30000"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Q</a:t>
            </a:r>
            <a:r>
              <a:rPr lang="en-US" sz="2400" b="1" dirty="0">
                <a:solidFill>
                  <a:srgbClr val="002060"/>
                </a:solidFill>
                <a:latin typeface="Times New Roman" panose="02020603050405020304" pitchFamily="18" charset="0"/>
                <a:cs typeface="Times New Roman" panose="02020603050405020304" pitchFamily="18" charset="0"/>
              </a:rPr>
              <a:t>, ∑, </a:t>
            </a:r>
            <a:r>
              <a:rPr lang="el-GR" sz="2400" b="1" dirty="0">
                <a:solidFill>
                  <a:srgbClr val="002060"/>
                </a:solidFill>
                <a:latin typeface="Times New Roman" panose="02020603050405020304" pitchFamily="18" charset="0"/>
                <a:cs typeface="Times New Roman" panose="02020603050405020304" pitchFamily="18" charset="0"/>
              </a:rPr>
              <a:t>δ</a:t>
            </a:r>
            <a:r>
              <a:rPr lang="en-US" altLang="en-US" sz="2400" b="1" baseline="30000" dirty="0">
                <a:solidFill>
                  <a:srgbClr val="002060"/>
                </a:solidFill>
                <a:latin typeface="Times New Roman" panose="02020603050405020304" pitchFamily="18" charset="0"/>
                <a:cs typeface="Times New Roman" panose="02020603050405020304" pitchFamily="18" charset="0"/>
              </a:rPr>
              <a:t>^</a:t>
            </a:r>
            <a:r>
              <a:rPr lang="en-US" sz="2400" b="1" dirty="0">
                <a:solidFill>
                  <a:srgbClr val="002060"/>
                </a:solidFill>
                <a:latin typeface="Times New Roman" panose="02020603050405020304" pitchFamily="18" charset="0"/>
                <a:cs typeface="Times New Roman" panose="02020603050405020304" pitchFamily="18" charset="0"/>
              </a:rPr>
              <a:t>, q</a:t>
            </a:r>
            <a:r>
              <a:rPr lang="en-US" sz="2400" b="1" baseline="-25000" dirty="0">
                <a:solidFill>
                  <a:schemeClr val="tx2"/>
                </a:solidFill>
                <a:latin typeface="Times New Roman" panose="02020603050405020304" pitchFamily="18" charset="0"/>
                <a:cs typeface="Times New Roman" panose="02020603050405020304" pitchFamily="18" charset="0"/>
              </a:rPr>
              <a:t>0</a:t>
            </a:r>
            <a:r>
              <a:rPr lang="en-US" sz="2400" b="1" dirty="0">
                <a:solidFill>
                  <a:schemeClr val="tx2"/>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1" baseline="30000" dirty="0">
                <a:solidFill>
                  <a:srgbClr val="002060"/>
                </a:solidFill>
                <a:latin typeface="Times New Roman" panose="02020603050405020304" pitchFamily="18" charset="0"/>
                <a:cs typeface="Times New Roman" panose="02020603050405020304" pitchFamily="18" charset="0"/>
              </a:rPr>
              <a:t>1 </a:t>
            </a:r>
            <a:r>
              <a:rPr lang="en-US" sz="2400" b="1" dirty="0">
                <a:solidFill>
                  <a:schemeClr val="tx2"/>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without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-moves</a:t>
            </a:r>
            <a:endParaRPr lang="en-US" sz="2400" b="1"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Find the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-closure of all states in the given NFA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Calculate extended transition function using following conversion formulas for all the states with all possible input symbols</a:t>
            </a:r>
          </a:p>
          <a:p>
            <a:pPr lvl="1">
              <a:buFont typeface="Wingdings" panose="05000000000000000000" pitchFamily="2" charset="2"/>
              <a:buChar char="Ø"/>
            </a:pPr>
            <a:r>
              <a:rPr lang="el-GR" sz="2000" dirty="0">
                <a:solidFill>
                  <a:srgbClr val="002060"/>
                </a:solidFill>
                <a:latin typeface="Times New Roman" panose="02020603050405020304" pitchFamily="18" charset="0"/>
                <a:cs typeface="Times New Roman" panose="02020603050405020304" pitchFamily="18" charset="0"/>
              </a:rPr>
              <a:t>δ</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(Q,</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-closure(Q)</a:t>
            </a:r>
          </a:p>
          <a:p>
            <a:pPr lvl="1">
              <a:buFont typeface="Wingdings" panose="05000000000000000000" pitchFamily="2" charset="2"/>
              <a:buChar char="Ø"/>
            </a:pPr>
            <a:r>
              <a:rPr lang="el-GR" sz="2000" dirty="0">
                <a:solidFill>
                  <a:srgbClr val="002060"/>
                </a:solidFill>
                <a:latin typeface="Times New Roman" panose="02020603050405020304" pitchFamily="18" charset="0"/>
                <a:cs typeface="Times New Roman" panose="02020603050405020304" pitchFamily="18" charset="0"/>
              </a:rPr>
              <a:t>δ</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Q,a</a:t>
            </a:r>
            <a:r>
              <a:rPr lang="en-US" sz="2000" dirty="0">
                <a:solidFill>
                  <a:srgbClr val="002060"/>
                </a:solidFill>
                <a:latin typeface="Times New Roman" panose="02020603050405020304" pitchFamily="18" charset="0"/>
                <a:cs typeface="Times New Roman" panose="02020603050405020304" pitchFamily="18" charset="0"/>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a:t>
            </a:r>
            <a:r>
              <a:rPr lang="el-GR" sz="2000" dirty="0">
                <a:solidFill>
                  <a:srgbClr val="002060"/>
                </a:solidFill>
                <a:latin typeface="Times New Roman" panose="02020603050405020304" pitchFamily="18" charset="0"/>
                <a:cs typeface="Times New Roman" panose="02020603050405020304" pitchFamily="18" charset="0"/>
              </a:rPr>
              <a:t>δ</a:t>
            </a:r>
            <a:r>
              <a:rPr lang="en-US" sz="2000" dirty="0">
                <a:solidFill>
                  <a:srgbClr val="002060"/>
                </a:solidFill>
                <a:latin typeface="Times New Roman" panose="02020603050405020304" pitchFamily="18" charset="0"/>
                <a:cs typeface="Times New Roman" panose="02020603050405020304" pitchFamily="18" charset="0"/>
              </a:rPr>
              <a:t>(</a:t>
            </a:r>
            <a:r>
              <a:rPr lang="el-GR" sz="2000" dirty="0">
                <a:solidFill>
                  <a:srgbClr val="002060"/>
                </a:solidFill>
                <a:latin typeface="Times New Roman" panose="02020603050405020304" pitchFamily="18" charset="0"/>
                <a:cs typeface="Times New Roman" panose="02020603050405020304" pitchFamily="18" charset="0"/>
              </a:rPr>
              <a:t>δ</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(Q,</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a:t>
            </a:r>
            <a:r>
              <a:rPr lang="el-GR" sz="2000" dirty="0">
                <a:solidFill>
                  <a:srgbClr val="002060"/>
                </a:solidFill>
                <a:latin typeface="Times New Roman" panose="02020603050405020304" pitchFamily="18" charset="0"/>
                <a:cs typeface="Times New Roman" panose="02020603050405020304" pitchFamily="18" charset="0"/>
              </a:rPr>
              <a:t>δ</a:t>
            </a:r>
            <a:r>
              <a:rPr lang="en-US" sz="2000" dirty="0">
                <a:solidFill>
                  <a:srgbClr val="002060"/>
                </a:solidFill>
                <a:latin typeface="Times New Roman" panose="02020603050405020304" pitchFamily="18" charset="0"/>
                <a:cs typeface="Times New Roman" panose="02020603050405020304" pitchFamily="18" charset="0"/>
              </a:rPr>
              <a:t>(</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-closure(Q),a))</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a:t>
            </a:r>
            <a:r>
              <a:rPr lang="en-US" altLang="en-US" sz="2400" baseline="30000" dirty="0">
                <a:solidFill>
                  <a:srgbClr val="002060"/>
                </a:solidFill>
                <a:latin typeface="Times New Roman" panose="02020603050405020304" pitchFamily="18" charset="0"/>
                <a:cs typeface="Times New Roman" panose="02020603050405020304" pitchFamily="18" charset="0"/>
              </a:rPr>
              <a:t>1</a:t>
            </a:r>
            <a:r>
              <a:rPr lang="en-US" altLang="en-US" sz="2400" b="1" baseline="300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is the set of all final states whose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-closure contains a final state of given NFA i.e., the state which is reachable to the final state only on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 symbol is going to be final state</a:t>
            </a:r>
          </a:p>
          <a:p>
            <a:pPr marL="0" indent="0">
              <a:buNone/>
            </a:pPr>
            <a:endParaRPr lang="en-US" sz="2400" dirty="0"/>
          </a:p>
        </p:txBody>
      </p:sp>
    </p:spTree>
    <p:extLst>
      <p:ext uri="{BB962C8B-B14F-4D97-AF65-F5344CB8AC3E}">
        <p14:creationId xmlns:p14="http://schemas.microsoft.com/office/powerpoint/2010/main" val="5024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4"/>
            <a:ext cx="10838645" cy="49776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Regular Expression:</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85608"/>
            <a:ext cx="11101589" cy="5164428"/>
          </a:xfrm>
        </p:spPr>
        <p:txBody>
          <a:bodyPr>
            <a:normAutofit lnSpcReduction="10000"/>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language ‘L’ is accepted by finite automata that is expressed in an expression is known as regular expression</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Analytically it is defined as</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Any terminal symbol i.e., an element of </a:t>
            </a:r>
            <a:r>
              <a:rPr lang="en-US" sz="2000" b="1"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Ø are regular expressions</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The union of 2 regular expressions R</a:t>
            </a:r>
            <a:r>
              <a:rPr lang="en-US" sz="2000" b="1"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written as R</a:t>
            </a:r>
            <a:r>
              <a:rPr lang="en-US" sz="2000" b="1"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is also a regular expression</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The concatenation of 2 regular expressions R</a:t>
            </a:r>
            <a:r>
              <a:rPr lang="en-US" sz="2000" b="1"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written as R</a:t>
            </a:r>
            <a:r>
              <a:rPr lang="en-US" sz="2000" b="1"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R</a:t>
            </a:r>
            <a:r>
              <a:rPr lang="en-US" sz="2000" b="1"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is also a regular expression</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The iteration or closure of a regular expression R is written as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is also a regular expression</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If  R is a regular expressions then R</a:t>
            </a:r>
            <a:r>
              <a:rPr lang="en-US" altLang="en-US" sz="2000" b="1" baseline="30000" dirty="0">
                <a:solidFill>
                  <a:srgbClr val="002060"/>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is also a regular expression</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Example:</a:t>
            </a:r>
            <a:r>
              <a:rPr lang="en-US" sz="2400" dirty="0">
                <a:solidFill>
                  <a:srgbClr val="002060"/>
                </a:solidFill>
                <a:latin typeface="Times New Roman" panose="02020603050405020304" pitchFamily="18" charset="0"/>
                <a:cs typeface="Times New Roman" panose="02020603050405020304" pitchFamily="18" charset="0"/>
              </a:rPr>
              <a:t> Describe the following set by RE</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1. {101} = 101	2. {ab} = ab		3.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,ab} =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+ab</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4. {1,11,111,1111,…..} = </a:t>
            </a:r>
            <a:r>
              <a:rPr lang="en-US" sz="2400" dirty="0"/>
              <a:t>1</a:t>
            </a:r>
            <a:r>
              <a:rPr lang="en-US" sz="2400" baseline="30000" dirty="0"/>
              <a:t>+	</a:t>
            </a:r>
            <a:r>
              <a:rPr lang="en-US" sz="2400" dirty="0">
                <a:solidFill>
                  <a:srgbClr val="002060"/>
                </a:solidFill>
                <a:latin typeface="Times New Roman" panose="02020603050405020304" pitchFamily="18" charset="0"/>
                <a:cs typeface="Times New Roman" panose="02020603050405020304" pitchFamily="18" charset="0"/>
              </a:rPr>
              <a:t>       5. {</a:t>
            </a:r>
            <a:r>
              <a:rPr lang="el-GR" sz="2400" dirty="0">
                <a:solidFill>
                  <a:srgbClr val="002060"/>
                </a:solidFill>
                <a:latin typeface="Times New Roman" panose="02020603050405020304" pitchFamily="18" charset="0"/>
                <a:cs typeface="Times New Roman" panose="02020603050405020304" pitchFamily="18" charset="0"/>
              </a:rPr>
              <a:t>ϵ</a:t>
            </a:r>
            <a:r>
              <a:rPr lang="en-US" sz="2400" dirty="0">
                <a:solidFill>
                  <a:srgbClr val="002060"/>
                </a:solidFill>
                <a:latin typeface="Times New Roman" panose="02020603050405020304" pitchFamily="18" charset="0"/>
                <a:cs typeface="Times New Roman" panose="02020603050405020304" pitchFamily="18" charset="0"/>
              </a:rPr>
              <a:t>,1,11,111,1111,…..} = </a:t>
            </a:r>
            <a:r>
              <a:rPr lang="en-US" sz="2400" dirty="0"/>
              <a:t>1</a:t>
            </a:r>
            <a:r>
              <a:rPr lang="en-US" sz="2400" baseline="30000" dirty="0"/>
              <a:t>*</a:t>
            </a:r>
            <a:endParaRPr lang="en-US" sz="2400" dirty="0"/>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Regular Set:</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set is represented by the regular expression is called regular set</a:t>
            </a: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31032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915" y="234498"/>
            <a:ext cx="10932886"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Closure properties of Regular sets:</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a class of language is closed under a particular operation then we can call it as closure property of class of language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1. Union: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union.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are two RE’s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U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is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2. Concatenation: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concatenation.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RE’s then 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3. Intersection: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intersection.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RE’s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4. Kleen star:</a:t>
            </a:r>
            <a:r>
              <a:rPr lang="en-US" sz="2000" dirty="0">
                <a:solidFill>
                  <a:srgbClr val="002060"/>
                </a:solidFill>
                <a:latin typeface="Times New Roman" panose="02020603050405020304" pitchFamily="18" charset="0"/>
                <a:cs typeface="Times New Roman" panose="02020603050405020304" pitchFamily="18" charset="0"/>
              </a:rPr>
              <a:t> The regular sets are closed under kleen star.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5. Complement:</a:t>
            </a:r>
            <a:r>
              <a:rPr lang="en-US" sz="2000" dirty="0">
                <a:solidFill>
                  <a:srgbClr val="002060"/>
                </a:solidFill>
                <a:latin typeface="Times New Roman" panose="02020603050405020304" pitchFamily="18" charset="0"/>
                <a:cs typeface="Times New Roman" panose="02020603050405020304" pitchFamily="18" charset="0"/>
              </a:rPr>
              <a:t> The regular sets are closed under complement.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baseline="30000" dirty="0"/>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6. Reverse:</a:t>
            </a:r>
            <a:r>
              <a:rPr lang="en-US" sz="2000" dirty="0">
                <a:solidFill>
                  <a:srgbClr val="002060"/>
                </a:solidFill>
                <a:latin typeface="Times New Roman" panose="02020603050405020304" pitchFamily="18" charset="0"/>
                <a:cs typeface="Times New Roman" panose="02020603050405020304" pitchFamily="18" charset="0"/>
              </a:rPr>
              <a:t> The regular sets are closed under reverse.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baseline="30000" dirty="0">
                <a:solidFill>
                  <a:schemeClr val="tx2"/>
                </a:solidFill>
                <a:latin typeface="Times New Roman" panose="02020603050405020304" pitchFamily="18" charset="0"/>
                <a:cs typeface="Times New Roman" panose="02020603050405020304" pitchFamily="18" charset="0"/>
              </a:rPr>
              <a:t>r</a:t>
            </a:r>
            <a:r>
              <a:rPr lang="en-US" sz="2000" dirty="0">
                <a:solidFill>
                  <a:srgbClr val="002060"/>
                </a:solidFill>
                <a:latin typeface="Times New Roman" panose="02020603050405020304" pitchFamily="18" charset="0"/>
                <a:cs typeface="Times New Roman" panose="02020603050405020304" pitchFamily="18" charset="0"/>
              </a:rPr>
              <a:t> 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7. Difference:</a:t>
            </a:r>
            <a:r>
              <a:rPr lang="en-US" sz="2000" dirty="0">
                <a:solidFill>
                  <a:srgbClr val="002060"/>
                </a:solidFill>
                <a:latin typeface="Times New Roman" panose="02020603050405020304" pitchFamily="18" charset="0"/>
                <a:cs typeface="Times New Roman" panose="02020603050405020304" pitchFamily="18" charset="0"/>
              </a:rPr>
              <a:t> The regular sets are closed under difference.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RE’s then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a:solidFill>
                  <a:srgbClr val="002060"/>
                </a:solidFill>
                <a:latin typeface="Times New Roman" panose="02020603050405020304" pitchFamily="18" charset="0"/>
                <a:cs typeface="Times New Roman" panose="02020603050405020304" pitchFamily="18" charset="0"/>
              </a:rPr>
              <a:t>L2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baseline="30000" dirty="0"/>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8. Substitution:</a:t>
            </a:r>
            <a:r>
              <a:rPr lang="en-US" sz="2000" dirty="0">
                <a:solidFill>
                  <a:srgbClr val="002060"/>
                </a:solidFill>
                <a:latin typeface="Times New Roman" panose="02020603050405020304" pitchFamily="18" charset="0"/>
                <a:cs typeface="Times New Roman" panose="02020603050405020304" pitchFamily="18" charset="0"/>
              </a:rPr>
              <a:t> The regular sets are closed under substitution.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S(L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9. Homomorphism:</a:t>
            </a:r>
            <a:r>
              <a:rPr lang="en-US" sz="2000" dirty="0">
                <a:solidFill>
                  <a:srgbClr val="002060"/>
                </a:solidFill>
                <a:latin typeface="Times New Roman" panose="02020603050405020304" pitchFamily="18" charset="0"/>
                <a:cs typeface="Times New Roman" panose="02020603050405020304" pitchFamily="18" charset="0"/>
              </a:rPr>
              <a:t> The regular sets are closed under homomorphism.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H(L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10. Inverse Homomorphism:</a:t>
            </a:r>
            <a:r>
              <a:rPr lang="en-US" sz="2000" dirty="0">
                <a:solidFill>
                  <a:srgbClr val="002060"/>
                </a:solidFill>
                <a:latin typeface="Times New Roman" panose="02020603050405020304" pitchFamily="18" charset="0"/>
                <a:cs typeface="Times New Roman" panose="02020603050405020304" pitchFamily="18" charset="0"/>
              </a:rPr>
              <a:t> The regular sets are closed under inverse homomorphism. 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 RE then  H</a:t>
            </a:r>
            <a:r>
              <a:rPr lang="en-US" sz="2000" baseline="30000" dirty="0"/>
              <a:t>-1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is </a:t>
            </a:r>
            <a:r>
              <a:rPr lang="en-US" sz="2000" dirty="0">
                <a:solidFill>
                  <a:srgbClr val="002060"/>
                </a:solidFill>
                <a:latin typeface="Times New Roman" panose="02020603050405020304" pitchFamily="18" charset="0"/>
                <a:cs typeface="Times New Roman" panose="02020603050405020304" pitchFamily="18" charset="0"/>
              </a:rPr>
              <a:t>also a RE</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3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3" y="234498"/>
            <a:ext cx="10825767" cy="446241"/>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Problems on RE:</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20914" y="724282"/>
            <a:ext cx="11393715" cy="6133718"/>
          </a:xfrm>
        </p:spPr>
        <p:txBody>
          <a:bodyPr>
            <a:normAutofit/>
          </a:bodyPr>
          <a:lstStyle/>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the RE for the following sets</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L1=set of all strings of 0’s and 1’s ending with 00</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L2=set of all strings of 0’s and 1’s beginning with 0 and ending with 1</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L3= {</a:t>
            </a:r>
            <a:r>
              <a:rPr lang="el-GR" sz="1600" dirty="0">
                <a:solidFill>
                  <a:srgbClr val="002060"/>
                </a:solidFill>
                <a:latin typeface="Times New Roman" panose="02020603050405020304" pitchFamily="18" charset="0"/>
                <a:cs typeface="Times New Roman" panose="02020603050405020304" pitchFamily="18" charset="0"/>
              </a:rPr>
              <a:t>ϵ</a:t>
            </a:r>
            <a:r>
              <a:rPr lang="en-US" sz="1600" dirty="0">
                <a:solidFill>
                  <a:srgbClr val="002060"/>
                </a:solidFill>
                <a:latin typeface="Times New Roman" panose="02020603050405020304" pitchFamily="18" charset="0"/>
                <a:cs typeface="Times New Roman" panose="02020603050405020304" pitchFamily="18" charset="0"/>
              </a:rPr>
              <a:t>,</a:t>
            </a:r>
            <a:r>
              <a:rPr lang="en-US" sz="1600" dirty="0" err="1">
                <a:solidFill>
                  <a:srgbClr val="002060"/>
                </a:solidFill>
                <a:latin typeface="Times New Roman" panose="02020603050405020304" pitchFamily="18" charset="0"/>
                <a:cs typeface="Times New Roman" panose="02020603050405020304" pitchFamily="18" charset="0"/>
              </a:rPr>
              <a:t>aa,aaaa</a:t>
            </a:r>
            <a:r>
              <a:rPr lang="en-US" sz="1600" dirty="0">
                <a:solidFill>
                  <a:srgbClr val="002060"/>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to denote any no. of 0’s followed by any no. of 1’s followed by any no. of 2’s </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to denote any no. of 0’s followed by any no. of 1’s followed by any no. of 2’s  with atleast any one of the each input symbol</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the RE for the following sets</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L1={W</a:t>
            </a:r>
            <a:r>
              <a:rPr lang="el-GR" sz="1600" dirty="0">
                <a:solidFill>
                  <a:srgbClr val="002060"/>
                </a:solidFill>
                <a:latin typeface="Times New Roman" panose="02020603050405020304" pitchFamily="18" charset="0"/>
                <a:cs typeface="Times New Roman" panose="02020603050405020304" pitchFamily="18" charset="0"/>
              </a:rPr>
              <a:t> ϵ</a:t>
            </a:r>
            <a:r>
              <a:rPr lang="en-US" sz="1600" dirty="0">
                <a:solidFill>
                  <a:srgbClr val="002060"/>
                </a:solidFill>
                <a:latin typeface="Times New Roman" panose="02020603050405020304" pitchFamily="18" charset="0"/>
                <a:cs typeface="Times New Roman" panose="02020603050405020304" pitchFamily="18" charset="0"/>
              </a:rPr>
              <a:t> (0,1)*, W has atleast one pair of consecutive 0’s}</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L2={W</a:t>
            </a:r>
            <a:r>
              <a:rPr lang="el-GR" sz="1600" dirty="0">
                <a:solidFill>
                  <a:srgbClr val="002060"/>
                </a:solidFill>
                <a:latin typeface="Times New Roman" panose="02020603050405020304" pitchFamily="18" charset="0"/>
                <a:cs typeface="Times New Roman" panose="02020603050405020304" pitchFamily="18" charset="0"/>
              </a:rPr>
              <a:t> ϵ</a:t>
            </a:r>
            <a:r>
              <a:rPr lang="en-US" sz="1600" dirty="0">
                <a:solidFill>
                  <a:srgbClr val="002060"/>
                </a:solidFill>
                <a:latin typeface="Times New Roman" panose="02020603050405020304" pitchFamily="18" charset="0"/>
                <a:cs typeface="Times New Roman" panose="02020603050405020304" pitchFamily="18" charset="0"/>
              </a:rPr>
              <a:t> (0,1)*, all the strings having atleast two 0’s} </a:t>
            </a:r>
          </a:p>
          <a:p>
            <a:pPr lvl="1">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L3={W</a:t>
            </a:r>
            <a:r>
              <a:rPr lang="el-GR" sz="1600" dirty="0">
                <a:solidFill>
                  <a:srgbClr val="002060"/>
                </a:solidFill>
                <a:latin typeface="Times New Roman" panose="02020603050405020304" pitchFamily="18" charset="0"/>
                <a:cs typeface="Times New Roman" panose="02020603050405020304" pitchFamily="18" charset="0"/>
              </a:rPr>
              <a:t> ϵ</a:t>
            </a:r>
            <a:r>
              <a:rPr lang="en-US" sz="1600" dirty="0">
                <a:solidFill>
                  <a:srgbClr val="002060"/>
                </a:solidFill>
                <a:latin typeface="Times New Roman" panose="02020603050405020304" pitchFamily="18" charset="0"/>
                <a:cs typeface="Times New Roman" panose="02020603050405020304" pitchFamily="18" charset="0"/>
              </a:rPr>
              <a:t> (0,1)*, all the strings having exactly two 0’s} </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set of all strings with even no. of a’s followed by odd no. of b’s</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set of all strings exactly one a over the alphabet </a:t>
            </a:r>
            <a:r>
              <a:rPr lang="en-US" sz="2000" b="1"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a,b,c</a:t>
            </a:r>
            <a:r>
              <a:rPr lang="en-US" sz="2000" dirty="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ternary language</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Write RE for the strings having 101 as a substring</a:t>
            </a:r>
          </a:p>
          <a:p>
            <a:pPr>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16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35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Identity rule for RE:</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5692462"/>
          </a:xfrm>
        </p:spPr>
        <p:txBody>
          <a:bodyPr>
            <a:normAutofit/>
          </a:bodyPr>
          <a:lstStyle/>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Two RE’s are equivalent if P and Q represents the same set of strings</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Ø+R = R+Ø = 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ØR = RØ = Ø</a:t>
            </a:r>
          </a:p>
          <a:p>
            <a:pPr marL="914400" lvl="1" indent="-457200">
              <a:buFont typeface="+mj-lt"/>
              <a:buAutoNum type="arabicPeriod"/>
            </a:pP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R = R</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 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Ø</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R+R = 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+RR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R</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(PQ)</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P</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P(QP)</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(P+Q)</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(P</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Q</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(P</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+Q</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a:t>
            </a:r>
            <a:r>
              <a:rPr lang="en-US" altLang="en-US" sz="2000" b="1" baseline="30000" dirty="0">
                <a:solidFill>
                  <a:srgbClr val="002060"/>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(P+Q)R = PR+QR</a:t>
            </a: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R(P+Q) = RP+RQ</a:t>
            </a:r>
          </a:p>
          <a:p>
            <a:pPr marL="457200" lvl="1"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sz="20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8945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Computer: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Combination of software and hardware</a:t>
            </a:r>
          </a:p>
          <a:p>
            <a:pPr lvl="1">
              <a:lnSpc>
                <a:spcPct val="12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Hardware Physical parts of a computer (keyboard, mouse, monitor, printer etc…)</a:t>
            </a:r>
          </a:p>
          <a:p>
            <a:pPr lvl="1">
              <a:lnSpc>
                <a:spcPct val="12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Software: It is a program (set of instructions which perform the given task)</a:t>
            </a:r>
          </a:p>
          <a:p>
            <a:pPr lvl="2">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Application Software: User develop a program/software (Banking, railway etc)</a:t>
            </a:r>
          </a:p>
          <a:p>
            <a:pPr lvl="2">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System Software: User can work with the system by using this software (OS, Compiler, Debugger etc…)</a:t>
            </a:r>
            <a:endParaRPr lang="en-IN" sz="2400" dirty="0">
              <a:solidFill>
                <a:srgbClr val="002060"/>
              </a:solidFill>
              <a:latin typeface="Times New Roman" panose="02020603050405020304" pitchFamily="18" charset="0"/>
              <a:cs typeface="Times New Roman" panose="02020603050405020304" pitchFamily="18" charset="0"/>
            </a:endParaRPr>
          </a:p>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 Languages:</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High level languages: By using this we can develop application software (symbols)   </a:t>
            </a:r>
            <a:r>
              <a:rPr lang="en-US" sz="2400" b="1"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C++, Java, C#</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Medium level Languages: Combination of both the features  	</a:t>
            </a:r>
            <a:r>
              <a:rPr lang="en-US" sz="2400" b="1" dirty="0">
                <a:solidFill>
                  <a:srgbClr val="002060"/>
                </a:solidFill>
                <a:latin typeface="Times New Roman" panose="02020603050405020304" pitchFamily="18" charset="0"/>
                <a:cs typeface="Times New Roman" panose="02020603050405020304" pitchFamily="18" charset="0"/>
              </a:rPr>
              <a:t> 	          EX:</a:t>
            </a:r>
            <a:r>
              <a:rPr lang="en-US" sz="2400" dirty="0">
                <a:solidFill>
                  <a:srgbClr val="002060"/>
                </a:solidFill>
                <a:latin typeface="Times New Roman" panose="02020603050405020304" pitchFamily="18" charset="0"/>
                <a:cs typeface="Times New Roman" panose="02020603050405020304" pitchFamily="18" charset="0"/>
              </a:rPr>
              <a:t> C</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Low level Languages: By using this we can develop system software (0, 1)        </a:t>
            </a:r>
            <a:r>
              <a:rPr lang="en-US" sz="2400" b="1"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OS</a:t>
            </a:r>
          </a:p>
          <a:p>
            <a:pPr marL="914400" lvl="2" indent="0">
              <a:lnSpc>
                <a:spcPct val="120000"/>
              </a:lnSpc>
              <a:buNone/>
            </a:pPr>
            <a:endParaRPr lang="en-US" sz="1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79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36336"/>
            <a:ext cx="10838645" cy="510638"/>
          </a:xfrm>
        </p:spPr>
        <p:txBody>
          <a:bodyPr>
            <a:normAutofit fontScale="90000"/>
          </a:bodyPr>
          <a:lstStyle/>
          <a:p>
            <a:r>
              <a:rPr lang="en-US" sz="4000" b="1" u="sng" dirty="0">
                <a:solidFill>
                  <a:srgbClr val="002060"/>
                </a:solidFill>
                <a:latin typeface="Times New Roman" panose="02020603050405020304" pitchFamily="18" charset="0"/>
                <a:cs typeface="Times New Roman" panose="02020603050405020304" pitchFamily="18" charset="0"/>
              </a:rPr>
              <a:t>Syllabus</a:t>
            </a:r>
            <a:endParaRPr lang="en-US" sz="4000" dirty="0"/>
          </a:p>
        </p:txBody>
      </p:sp>
      <p:sp>
        <p:nvSpPr>
          <p:cNvPr id="3" name="Content Placeholder 2"/>
          <p:cNvSpPr>
            <a:spLocks noGrp="1"/>
          </p:cNvSpPr>
          <p:nvPr>
            <p:ph idx="1"/>
          </p:nvPr>
        </p:nvSpPr>
        <p:spPr>
          <a:xfrm>
            <a:off x="515155" y="756676"/>
            <a:ext cx="10838645" cy="5837307"/>
          </a:xfrm>
        </p:spPr>
        <p:txBody>
          <a:bodyPr>
            <a:noAutofit/>
          </a:bodyPr>
          <a:lstStyle/>
          <a:p>
            <a:pPr marL="0" indent="0" algn="just">
              <a:buNone/>
            </a:pPr>
            <a:r>
              <a:rPr lang="en-US" sz="2200" b="1" u="sng" dirty="0">
                <a:solidFill>
                  <a:srgbClr val="C030B9"/>
                </a:solidFill>
                <a:latin typeface="Times New Roman" panose="02020603050405020304" pitchFamily="18" charset="0"/>
                <a:cs typeface="Times New Roman" panose="02020603050405020304" pitchFamily="18" charset="0"/>
              </a:rPr>
              <a:t>UNIT-IV:</a:t>
            </a:r>
            <a:r>
              <a:rPr lang="en-US" sz="22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200" b="1" dirty="0">
                <a:solidFill>
                  <a:srgbClr val="002060"/>
                </a:solidFill>
                <a:latin typeface="Times New Roman" panose="02020603050405020304" pitchFamily="18" charset="0"/>
                <a:cs typeface="Times New Roman" panose="02020603050405020304" pitchFamily="18" charset="0"/>
              </a:rPr>
              <a:t>Semantic Analysis: </a:t>
            </a:r>
            <a:r>
              <a:rPr lang="en-US" sz="2200" dirty="0">
                <a:solidFill>
                  <a:srgbClr val="002060"/>
                </a:solidFill>
                <a:latin typeface="Times New Roman" panose="02020603050405020304" pitchFamily="18" charset="0"/>
                <a:cs typeface="Times New Roman" panose="02020603050405020304" pitchFamily="18" charset="0"/>
              </a:rPr>
              <a:t>Semantic Errors, Chomsky hierarchy of languages and recognizers,</a:t>
            </a:r>
          </a:p>
          <a:p>
            <a:pPr marL="0" indent="0">
              <a:buNone/>
            </a:pPr>
            <a:r>
              <a:rPr lang="en-US" sz="2200" dirty="0">
                <a:solidFill>
                  <a:srgbClr val="002060"/>
                </a:solidFill>
                <a:latin typeface="Times New Roman" panose="02020603050405020304" pitchFamily="18" charset="0"/>
                <a:cs typeface="Times New Roman" panose="02020603050405020304" pitchFamily="18" charset="0"/>
              </a:rPr>
              <a:t>Type checking, type conversions, equivalence of type expressions, Polymorphic functions,</a:t>
            </a:r>
          </a:p>
          <a:p>
            <a:pPr marL="0" indent="0">
              <a:buNone/>
            </a:pPr>
            <a:r>
              <a:rPr lang="en-US" sz="2200" dirty="0">
                <a:solidFill>
                  <a:srgbClr val="002060"/>
                </a:solidFill>
                <a:latin typeface="Times New Roman" panose="02020603050405020304" pitchFamily="18" charset="0"/>
                <a:cs typeface="Times New Roman" panose="02020603050405020304" pitchFamily="18" charset="0"/>
              </a:rPr>
              <a:t>overloading of functions and operators.</a:t>
            </a:r>
            <a:r>
              <a:rPr lang="en-US" sz="22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200" b="1" u="sng" dirty="0">
                <a:solidFill>
                  <a:srgbClr val="C030B9"/>
                </a:solidFill>
                <a:latin typeface="Times New Roman" panose="02020603050405020304" pitchFamily="18" charset="0"/>
                <a:cs typeface="Times New Roman" panose="02020603050405020304" pitchFamily="18" charset="0"/>
              </a:rPr>
              <a:t>UNIT-V: </a:t>
            </a:r>
          </a:p>
          <a:p>
            <a:pPr marL="0" indent="0">
              <a:buNone/>
            </a:pPr>
            <a:r>
              <a:rPr lang="en-US" sz="2200" b="1" dirty="0">
                <a:solidFill>
                  <a:srgbClr val="002060"/>
                </a:solidFill>
                <a:latin typeface="Times New Roman" panose="02020603050405020304" pitchFamily="18" charset="0"/>
                <a:cs typeface="Times New Roman" panose="02020603050405020304" pitchFamily="18" charset="0"/>
              </a:rPr>
              <a:t>Storage Organization:</a:t>
            </a:r>
            <a:r>
              <a:rPr lang="en-US" sz="2200" dirty="0">
                <a:solidFill>
                  <a:srgbClr val="002060"/>
                </a:solidFill>
                <a:latin typeface="Times New Roman" panose="02020603050405020304" pitchFamily="18" charset="0"/>
                <a:cs typeface="Times New Roman" panose="02020603050405020304" pitchFamily="18" charset="0"/>
              </a:rPr>
              <a:t> Storage language Issues, Storage Allocation, Storage Allocation</a:t>
            </a:r>
          </a:p>
          <a:p>
            <a:pPr marL="0" indent="0">
              <a:buNone/>
            </a:pPr>
            <a:r>
              <a:rPr lang="en-US" sz="2200" dirty="0">
                <a:solidFill>
                  <a:srgbClr val="002060"/>
                </a:solidFill>
                <a:latin typeface="Times New Roman" panose="02020603050405020304" pitchFamily="18" charset="0"/>
                <a:cs typeface="Times New Roman" panose="02020603050405020304" pitchFamily="18" charset="0"/>
              </a:rPr>
              <a:t>Strategies, Scope, Access to Nonlocal Names, Parameter Passing, Dynamics Storage Allocation Techniques. </a:t>
            </a:r>
          </a:p>
          <a:p>
            <a:pPr marL="0" indent="0">
              <a:buNone/>
            </a:pPr>
            <a:r>
              <a:rPr lang="en-US" sz="2200" b="1" u="sng" dirty="0">
                <a:solidFill>
                  <a:srgbClr val="C030B9"/>
                </a:solidFill>
                <a:latin typeface="Times New Roman" panose="02020603050405020304" pitchFamily="18" charset="0"/>
                <a:cs typeface="Times New Roman" panose="02020603050405020304" pitchFamily="18" charset="0"/>
              </a:rPr>
              <a:t>UNIT-VI: </a:t>
            </a:r>
          </a:p>
          <a:p>
            <a:pPr marL="0" indent="0">
              <a:buNone/>
            </a:pPr>
            <a:r>
              <a:rPr lang="en-US" sz="2200" b="1" dirty="0">
                <a:solidFill>
                  <a:srgbClr val="002060"/>
                </a:solidFill>
                <a:latin typeface="Times New Roman" panose="02020603050405020304" pitchFamily="18" charset="0"/>
                <a:cs typeface="Times New Roman" panose="02020603050405020304" pitchFamily="18" charset="0"/>
              </a:rPr>
              <a:t>Code Optimization:</a:t>
            </a:r>
            <a:r>
              <a:rPr lang="en-US" sz="2200" dirty="0">
                <a:solidFill>
                  <a:srgbClr val="002060"/>
                </a:solidFill>
                <a:latin typeface="Times New Roman" panose="02020603050405020304" pitchFamily="18" charset="0"/>
                <a:cs typeface="Times New Roman" panose="02020603050405020304" pitchFamily="18" charset="0"/>
              </a:rPr>
              <a:t> Issues in the design of code optimization, Principal sources of optimization, optimization of basic blocks, Loop optimization, peephole optimization, flow graphs, Data flow analysis of flow graphs.</a:t>
            </a:r>
          </a:p>
          <a:p>
            <a:pPr marL="0" indent="0">
              <a:buNone/>
            </a:pPr>
            <a:r>
              <a:rPr lang="en-US" sz="2200" b="1" dirty="0">
                <a:solidFill>
                  <a:srgbClr val="002060"/>
                </a:solidFill>
                <a:latin typeface="Times New Roman" panose="02020603050405020304" pitchFamily="18" charset="0"/>
                <a:cs typeface="Times New Roman" panose="02020603050405020304" pitchFamily="18" charset="0"/>
              </a:rPr>
              <a:t>Code Generation: </a:t>
            </a:r>
            <a:r>
              <a:rPr lang="en-US" sz="2200" dirty="0">
                <a:solidFill>
                  <a:srgbClr val="002060"/>
                </a:solidFill>
                <a:latin typeface="Times New Roman" panose="02020603050405020304" pitchFamily="18" charset="0"/>
                <a:cs typeface="Times New Roman" panose="02020603050405020304" pitchFamily="18" charset="0"/>
              </a:rPr>
              <a:t>Issues in the design of code Generation, Machine Dependent Code Generation, object code forms, generic code generation algorithm, Register allocation and assignment, DAG representation of basic Blocks, Generating code from DAGs.</a:t>
            </a:r>
          </a:p>
        </p:txBody>
      </p:sp>
    </p:spTree>
    <p:extLst>
      <p:ext uri="{BB962C8B-B14F-4D97-AF65-F5344CB8AC3E}">
        <p14:creationId xmlns:p14="http://schemas.microsoft.com/office/powerpoint/2010/main" val="1256645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2800" dirty="0"/>
          </a:p>
        </p:txBody>
      </p:sp>
      <p:sp>
        <p:nvSpPr>
          <p:cNvPr id="5" name="Content Placeholder 2"/>
          <p:cNvSpPr>
            <a:spLocks noGrp="1"/>
          </p:cNvSpPr>
          <p:nvPr>
            <p:ph idx="1"/>
          </p:nvPr>
        </p:nvSpPr>
        <p:spPr>
          <a:xfrm>
            <a:off x="333830" y="595316"/>
            <a:ext cx="11654970" cy="6233655"/>
          </a:xfrm>
        </p:spPr>
        <p:txBody>
          <a:bodyPr>
            <a:noAutofit/>
          </a:bodyPr>
          <a:lstStyle/>
          <a:p>
            <a:pPr>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Source program</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 modified source program </a:t>
            </a: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assembly language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relocatable machine code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b="1" dirty="0">
                <a:solidFill>
                  <a:srgbClr val="002060"/>
                </a:solidFill>
                <a:latin typeface="Times New Roman" panose="02020603050405020304" pitchFamily="18" charset="0"/>
                <a:cs typeface="Times New Roman" panose="02020603050405020304" pitchFamily="18" charset="0"/>
              </a:rPr>
              <a:t>			machine code</a:t>
            </a: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859314" y="1977157"/>
            <a:ext cx="2206172" cy="4331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Preprocessor</a:t>
            </a:r>
          </a:p>
        </p:txBody>
      </p:sp>
      <p:sp>
        <p:nvSpPr>
          <p:cNvPr id="6" name="Rectangle 5"/>
          <p:cNvSpPr/>
          <p:nvPr/>
        </p:nvSpPr>
        <p:spPr>
          <a:xfrm>
            <a:off x="2859314" y="3103821"/>
            <a:ext cx="2206172" cy="450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Compiler</a:t>
            </a:r>
          </a:p>
        </p:txBody>
      </p:sp>
      <p:sp>
        <p:nvSpPr>
          <p:cNvPr id="7" name="Rectangle 6"/>
          <p:cNvSpPr/>
          <p:nvPr/>
        </p:nvSpPr>
        <p:spPr>
          <a:xfrm>
            <a:off x="2859314" y="4274455"/>
            <a:ext cx="2206172" cy="418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Assembler</a:t>
            </a:r>
          </a:p>
        </p:txBody>
      </p:sp>
      <p:sp>
        <p:nvSpPr>
          <p:cNvPr id="8" name="Rectangle 7"/>
          <p:cNvSpPr/>
          <p:nvPr/>
        </p:nvSpPr>
        <p:spPr>
          <a:xfrm>
            <a:off x="2859314" y="5474129"/>
            <a:ext cx="2206172" cy="418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Linker / loader</a:t>
            </a:r>
          </a:p>
        </p:txBody>
      </p:sp>
      <p:cxnSp>
        <p:nvCxnSpPr>
          <p:cNvPr id="9" name="Straight Arrow Connector 8"/>
          <p:cNvCxnSpPr/>
          <p:nvPr/>
        </p:nvCxnSpPr>
        <p:spPr>
          <a:xfrm>
            <a:off x="3962400" y="2485148"/>
            <a:ext cx="0" cy="604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962400" y="3713409"/>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013199" y="4884056"/>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76914" y="5909564"/>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18857" y="1402029"/>
            <a:ext cx="0" cy="560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2" descr="Language Processing System"/>
          <p:cNvPicPr>
            <a:picLocks noChangeAspect="1" noChangeArrowheads="1"/>
          </p:cNvPicPr>
          <p:nvPr/>
        </p:nvPicPr>
        <p:blipFill>
          <a:blip r:embed="rId2" cstate="print">
            <a:lum bright="-9000"/>
          </a:blip>
          <a:srcRect/>
          <a:stretch>
            <a:fillRect/>
          </a:stretch>
        </p:blipFill>
        <p:spPr bwMode="auto">
          <a:xfrm>
            <a:off x="6477905" y="628649"/>
            <a:ext cx="4533900" cy="6229351"/>
          </a:xfrm>
          <a:prstGeom prst="rect">
            <a:avLst/>
          </a:prstGeom>
          <a:noFill/>
        </p:spPr>
      </p:pic>
    </p:spTree>
    <p:extLst>
      <p:ext uri="{BB962C8B-B14F-4D97-AF65-F5344CB8AC3E}">
        <p14:creationId xmlns:p14="http://schemas.microsoft.com/office/powerpoint/2010/main" val="300119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Preprocessor: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source code as input and generates modified source code</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removes the preprocessor statements and replaces with the definition of this</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 statements which are processed before compilation i.e., code with no preprocessor statements</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Two types of preprocessor</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File inclusion (#include&lt;</a:t>
            </a:r>
            <a:r>
              <a:rPr lang="en-US" sz="2000" dirty="0" err="1">
                <a:solidFill>
                  <a:srgbClr val="002060"/>
                </a:solidFill>
                <a:latin typeface="Times New Roman" panose="02020603050405020304" pitchFamily="18" charset="0"/>
                <a:cs typeface="Times New Roman" panose="02020603050405020304" pitchFamily="18" charset="0"/>
              </a:rPr>
              <a:t>stdio.h</a:t>
            </a:r>
            <a:r>
              <a:rPr lang="en-US" sz="2000" dirty="0">
                <a:solidFill>
                  <a:srgbClr val="002060"/>
                </a:solidFill>
                <a:latin typeface="Times New Roman" panose="02020603050405020304" pitchFamily="18" charset="0"/>
                <a:cs typeface="Times New Roman" panose="02020603050405020304" pitchFamily="18" charset="0"/>
              </a:rPr>
              <a:t>&gt; i.e., header files </a:t>
            </a:r>
            <a:r>
              <a:rPr lang="en-US" sz="2000" b="1" u="sng" dirty="0">
                <a:solidFill>
                  <a:srgbClr val="002060"/>
                </a:solidFill>
                <a:latin typeface="Times New Roman" panose="02020603050405020304" pitchFamily="18" charset="0"/>
                <a:cs typeface="Times New Roman" panose="02020603050405020304" pitchFamily="18" charset="0"/>
              </a:rPr>
              <a:t>Example</a:t>
            </a:r>
            <a:r>
              <a:rPr lang="en-US" sz="2000" dirty="0">
                <a:solidFill>
                  <a:srgbClr val="002060"/>
                </a:solidFill>
                <a:latin typeface="Times New Roman" panose="02020603050405020304" pitchFamily="18" charset="0"/>
                <a:cs typeface="Times New Roman" panose="02020603050405020304" pitchFamily="18" charset="0"/>
              </a:rPr>
              <a:t>: printf(), </a:t>
            </a:r>
            <a:r>
              <a:rPr lang="en-US" sz="2000" dirty="0" err="1">
                <a:solidFill>
                  <a:srgbClr val="002060"/>
                </a:solidFill>
                <a:latin typeface="Times New Roman" panose="02020603050405020304" pitchFamily="18" charset="0"/>
                <a:cs typeface="Times New Roman" panose="02020603050405020304" pitchFamily="18" charset="0"/>
              </a:rPr>
              <a:t>clrscr</a:t>
            </a:r>
            <a:r>
              <a:rPr lang="en-US" sz="2000" dirty="0">
                <a:solidFill>
                  <a:srgbClr val="002060"/>
                </a:solidFill>
                <a:latin typeface="Times New Roman" panose="02020603050405020304" pitchFamily="18" charset="0"/>
                <a:cs typeface="Times New Roman" panose="02020603050405020304" pitchFamily="18" charset="0"/>
              </a:rPr>
              <a:t>(), etc…)</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Macros (#define PI 3.14 i.e., static values </a:t>
            </a:r>
            <a:r>
              <a:rPr lang="en-US" sz="2000" b="1" u="sng" dirty="0">
                <a:solidFill>
                  <a:srgbClr val="002060"/>
                </a:solidFill>
                <a:latin typeface="Times New Roman" panose="02020603050405020304" pitchFamily="18" charset="0"/>
                <a:cs typeface="Times New Roman" panose="02020603050405020304" pitchFamily="18" charset="0"/>
              </a:rPr>
              <a:t>Example</a:t>
            </a:r>
            <a:r>
              <a:rPr lang="en-US" sz="2000" dirty="0">
                <a:solidFill>
                  <a:srgbClr val="002060"/>
                </a:solidFill>
                <a:latin typeface="Times New Roman" panose="02020603050405020304" pitchFamily="18" charset="0"/>
                <a:cs typeface="Times New Roman" panose="02020603050405020304" pitchFamily="18" charset="0"/>
              </a:rPr>
              <a:t>: PI , etc…)</a:t>
            </a:r>
          </a:p>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Compiler: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modified source code as input and generates assembly language</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checks whether the given program follows the language syntax rules or not</a:t>
            </a: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7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Language Processing System / Steps for Executing a Program:</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Assembler: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assembly language as input and generates relocatable machine code</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Logical address: This is generated by the program</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Physical address: It checks the free memory location in main memory</a:t>
            </a:r>
          </a:p>
          <a:p>
            <a:pPr lvl="1">
              <a:lnSpc>
                <a:spcPct val="12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physical address = logical address + offset</a:t>
            </a:r>
          </a:p>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Linker / Loader:</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takes the relocatable machine code as input and generates machine code </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links relocatable m/c code of various library functions to main program</a:t>
            </a:r>
          </a:p>
          <a:p>
            <a:pPr>
              <a:lnSpc>
                <a:spcPct val="120000"/>
              </a:lnSpc>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Loader loads the executable files (.exe) into main memory for execution</a:t>
            </a: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5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1"/>
          </p:nvPr>
        </p:nvSpPr>
        <p:spPr>
          <a:xfrm>
            <a:off x="537029" y="458562"/>
            <a:ext cx="11132457" cy="6116410"/>
          </a:xfrm>
        </p:spPr>
        <p:txBody>
          <a:bodyPr>
            <a:normAutofit/>
          </a:bodyPr>
          <a:lstStyle/>
          <a:p>
            <a:pPr eaLnBrk="1" hangingPunct="1"/>
            <a:endParaRPr lang="en-US" altLang="zh-TW" dirty="0"/>
          </a:p>
          <a:p>
            <a:pPr algn="just">
              <a:lnSpc>
                <a:spcPct val="9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Basically there are two phases of compilers</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Analysis phase</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Synthesis phase</a:t>
            </a:r>
            <a:endParaRPr lang="en-US" altLang="zh-TW"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Analysis phase creates an intermediate representation from the given source code</a:t>
            </a:r>
          </a:p>
          <a:p>
            <a:pPr algn="just">
              <a:buFont typeface="Wingdings" panose="05000000000000000000" pitchFamily="2" charset="2"/>
              <a:buChar char="Ø"/>
            </a:pPr>
            <a:r>
              <a:rPr lang="en-IN" dirty="0">
                <a:solidFill>
                  <a:srgbClr val="002060"/>
                </a:solidFill>
                <a:latin typeface="Times New Roman" panose="02020603050405020304" pitchFamily="18" charset="0"/>
                <a:cs typeface="Times New Roman" panose="02020603050405020304" pitchFamily="18" charset="0"/>
              </a:rPr>
              <a:t>Synthesis phase creates an equivalent target program from the intermediate representation</a:t>
            </a:r>
            <a:endParaRPr lang="en-US" altLang="zh-TW" dirty="0">
              <a:solidFill>
                <a:srgbClr val="002060"/>
              </a:solidFill>
              <a:latin typeface="Times New Roman" panose="02020603050405020304" pitchFamily="18" charset="0"/>
              <a:cs typeface="Times New Roman" panose="02020603050405020304" pitchFamily="18" charset="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pPr>
            <a:endParaRPr lang="en-US" altLang="zh-TW" dirty="0">
              <a:solidFill>
                <a:srgbClr val="C00000"/>
              </a:solidFill>
              <a:latin typeface="Arial Unicode MS" pitchFamily="34" charset="-120"/>
              <a:ea typeface="Arial Unicode MS" pitchFamily="34" charset="-120"/>
              <a:cs typeface="Arial Unicode MS" pitchFamily="34" charset="-120"/>
            </a:endParaRPr>
          </a:p>
          <a:p>
            <a:pPr eaLnBrk="1" hangingPunct="1">
              <a:lnSpc>
                <a:spcPct val="90000"/>
              </a:lnSpc>
              <a:buNone/>
            </a:pPr>
            <a:endParaRPr lang="en-US" altLang="zh-TW" dirty="0">
              <a:solidFill>
                <a:srgbClr val="C00000"/>
              </a:solidFill>
              <a:latin typeface="Arial Unicode MS" pitchFamily="34" charset="-120"/>
              <a:ea typeface="Arial Unicode MS" pitchFamily="34" charset="-120"/>
              <a:cs typeface="Arial Unicode MS" pitchFamily="34" charset="-120"/>
            </a:endParaRPr>
          </a:p>
          <a:p>
            <a:pPr lvl="1" eaLnBrk="1" hangingPunct="1">
              <a:buNone/>
            </a:pPr>
            <a:endParaRPr lang="en-US" altLang="zh-TW" b="1" i="1" u="sng" dirty="0">
              <a:solidFill>
                <a:srgbClr val="00B050"/>
              </a:solidFill>
              <a:latin typeface="Arial Unicode MS" pitchFamily="34" charset="-120"/>
              <a:ea typeface="Arial Unicode MS" pitchFamily="34" charset="-120"/>
              <a:cs typeface="Arial Unicode MS" pitchFamily="34" charset="-120"/>
            </a:endParaRPr>
          </a:p>
          <a:p>
            <a:pPr lvl="1" eaLnBrk="1" hangingPunct="1"/>
            <a:endParaRPr lang="en-US" altLang="zh-TW" b="1" i="1" u="sng" dirty="0">
              <a:solidFill>
                <a:srgbClr val="00B050"/>
              </a:solidFill>
              <a:latin typeface="Arial Unicode MS" pitchFamily="34" charset="-120"/>
              <a:ea typeface="Arial Unicode MS" pitchFamily="34" charset="-120"/>
              <a:cs typeface="Arial Unicode MS" pitchFamily="34" charset="-120"/>
            </a:endParaRPr>
          </a:p>
        </p:txBody>
      </p:sp>
      <p:grpSp>
        <p:nvGrpSpPr>
          <p:cNvPr id="5" name="Group 4"/>
          <p:cNvGrpSpPr/>
          <p:nvPr/>
        </p:nvGrpSpPr>
        <p:grpSpPr>
          <a:xfrm>
            <a:off x="1954439" y="4172067"/>
            <a:ext cx="7670574" cy="1697264"/>
            <a:chOff x="830489" y="2286000"/>
            <a:chExt cx="7670574" cy="2334373"/>
          </a:xfrm>
        </p:grpSpPr>
        <p:sp>
          <p:nvSpPr>
            <p:cNvPr id="6" name="矩形 5"/>
            <p:cNvSpPr/>
            <p:nvPr/>
          </p:nvSpPr>
          <p:spPr>
            <a:xfrm>
              <a:off x="857250" y="2286000"/>
              <a:ext cx="7537450" cy="9286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TW" sz="2800" b="1" dirty="0">
                  <a:solidFill>
                    <a:srgbClr val="002060"/>
                  </a:solidFill>
                  <a:latin typeface="Times New Roman" panose="02020603050405020304" pitchFamily="18" charset="0"/>
                  <a:cs typeface="Times New Roman" panose="02020603050405020304" pitchFamily="18" charset="0"/>
                </a:rPr>
                <a:t>Compiler</a:t>
              </a:r>
              <a:endParaRPr lang="zh-TW" altLang="en-US" sz="2800" b="1" dirty="0">
                <a:solidFill>
                  <a:srgbClr val="002060"/>
                </a:solidFill>
                <a:latin typeface="Times New Roman" panose="02020603050405020304" pitchFamily="18" charset="0"/>
                <a:cs typeface="Times New Roman" panose="02020603050405020304" pitchFamily="18" charset="0"/>
              </a:endParaRPr>
            </a:p>
          </p:txBody>
        </p:sp>
        <p:sp>
          <p:nvSpPr>
            <p:cNvPr id="7" name="圓角矩形 6"/>
            <p:cNvSpPr/>
            <p:nvPr/>
          </p:nvSpPr>
          <p:spPr>
            <a:xfrm>
              <a:off x="830489" y="3766112"/>
              <a:ext cx="3716338" cy="8341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TW" sz="2800" b="1" dirty="0">
                  <a:solidFill>
                    <a:srgbClr val="002060"/>
                  </a:solidFill>
                  <a:latin typeface="Times New Roman" panose="02020603050405020304" pitchFamily="18" charset="0"/>
                  <a:cs typeface="Times New Roman" panose="02020603050405020304" pitchFamily="18" charset="0"/>
                </a:rPr>
                <a:t>Analysis</a:t>
              </a:r>
              <a:endParaRPr lang="zh-TW" altLang="en-US" sz="2800" b="1" dirty="0">
                <a:solidFill>
                  <a:srgbClr val="002060"/>
                </a:solidFill>
                <a:latin typeface="Times New Roman" panose="02020603050405020304" pitchFamily="18" charset="0"/>
                <a:cs typeface="Times New Roman" panose="02020603050405020304" pitchFamily="18" charset="0"/>
              </a:endParaRPr>
            </a:p>
          </p:txBody>
        </p:sp>
        <p:sp>
          <p:nvSpPr>
            <p:cNvPr id="8" name="圓角矩形 7"/>
            <p:cNvSpPr/>
            <p:nvPr/>
          </p:nvSpPr>
          <p:spPr>
            <a:xfrm>
              <a:off x="4784725" y="3786188"/>
              <a:ext cx="3716338" cy="83418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TW" sz="2800" b="1" dirty="0">
                  <a:solidFill>
                    <a:srgbClr val="002060"/>
                  </a:solidFill>
                  <a:latin typeface="Times New Roman" panose="02020603050405020304" pitchFamily="18" charset="0"/>
                  <a:cs typeface="Times New Roman" panose="02020603050405020304" pitchFamily="18" charset="0"/>
                </a:rPr>
                <a:t>Synthesis</a:t>
              </a:r>
              <a:endParaRPr lang="zh-TW" altLang="en-US" sz="2800" b="1" dirty="0">
                <a:solidFill>
                  <a:srgbClr val="002060"/>
                </a:solidFill>
                <a:latin typeface="Times New Roman" panose="02020603050405020304" pitchFamily="18" charset="0"/>
                <a:cs typeface="Times New Roman" panose="02020603050405020304" pitchFamily="18" charset="0"/>
              </a:endParaRPr>
            </a:p>
          </p:txBody>
        </p:sp>
        <p:cxnSp>
          <p:nvCxnSpPr>
            <p:cNvPr id="9" name="直線單箭頭接點 11"/>
            <p:cNvCxnSpPr/>
            <p:nvPr/>
          </p:nvCxnSpPr>
          <p:spPr>
            <a:xfrm rot="5400000">
              <a:off x="6233319" y="3571082"/>
              <a:ext cx="714375" cy="1587"/>
            </a:xfrm>
            <a:prstGeom prst="straightConnector1">
              <a:avLst/>
            </a:prstGeom>
            <a:solidFill>
              <a:schemeClr val="accent6"/>
            </a:solidFill>
            <a:ln w="57150">
              <a:tailEnd type="arrow"/>
            </a:ln>
          </p:spPr>
          <p:style>
            <a:lnRef idx="1">
              <a:schemeClr val="dk1"/>
            </a:lnRef>
            <a:fillRef idx="0">
              <a:schemeClr val="dk1"/>
            </a:fillRef>
            <a:effectRef idx="0">
              <a:schemeClr val="dk1"/>
            </a:effectRef>
            <a:fontRef idx="minor">
              <a:schemeClr val="tx1"/>
            </a:fontRef>
          </p:style>
        </p:cxnSp>
        <p:cxnSp>
          <p:nvCxnSpPr>
            <p:cNvPr id="10" name="直線單箭頭接點 12"/>
            <p:cNvCxnSpPr/>
            <p:nvPr/>
          </p:nvCxnSpPr>
          <p:spPr>
            <a:xfrm rot="5400000">
              <a:off x="2333511" y="3571083"/>
              <a:ext cx="714375" cy="1587"/>
            </a:xfrm>
            <a:prstGeom prst="straightConnector1">
              <a:avLst/>
            </a:prstGeom>
            <a:solidFill>
              <a:schemeClr val="accent6"/>
            </a:solidFill>
            <a:ln w="57150">
              <a:tailEnd type="arrow"/>
            </a:ln>
          </p:spPr>
          <p:style>
            <a:lnRef idx="1">
              <a:schemeClr val="dk1"/>
            </a:lnRef>
            <a:fillRef idx="0">
              <a:schemeClr val="dk1"/>
            </a:fillRef>
            <a:effectRef idx="0">
              <a:schemeClr val="dk1"/>
            </a:effectRef>
            <a:fontRef idx="minor">
              <a:schemeClr val="tx1"/>
            </a:fontRef>
          </p:style>
        </p:cxnSp>
      </p:grpSp>
      <p:sp>
        <p:nvSpPr>
          <p:cNvPr id="17" name="Title 1"/>
          <p:cNvSpPr txBox="1">
            <a:spLocks/>
          </p:cNvSpPr>
          <p:nvPr/>
        </p:nvSpPr>
        <p:spPr>
          <a:xfrm>
            <a:off x="537029" y="166688"/>
            <a:ext cx="9673771" cy="791255"/>
          </a:xfrm>
          <a:prstGeom prst="rect">
            <a:avLst/>
          </a:prstGeom>
        </p:spPr>
        <p:txBody>
          <a:bodyPr vert="horz" lIns="91440" tIns="45720" rIns="91440" bIns="45720" rtlCol="0" anchor="ctr">
            <a:normAutofit/>
          </a:bodyPr>
          <a:lstStyle/>
          <a:p>
            <a:pPr>
              <a:spcBef>
                <a:spcPct val="0"/>
              </a:spcBef>
              <a:defRPr/>
            </a:pPr>
            <a:r>
              <a:rPr lang="en-US" sz="4000" b="1" u="sng" dirty="0">
                <a:solidFill>
                  <a:srgbClr val="00B050"/>
                </a:solidFill>
                <a:latin typeface="Times New Roman" panose="02020603050405020304" pitchFamily="18" charset="0"/>
                <a:ea typeface="+mj-ea"/>
                <a:cs typeface="Times New Roman" panose="02020603050405020304" pitchFamily="18" charset="0"/>
              </a:rPr>
              <a:t>Structure of a Compiler:</a:t>
            </a:r>
            <a:endParaRPr lang="en-IN" sz="4000" b="1" u="sng" dirty="0">
              <a:solidFill>
                <a:srgbClr val="00B050"/>
              </a:solidFill>
              <a:latin typeface="Times New Roman" panose="02020603050405020304" pitchFamily="18" charset="0"/>
              <a:ea typeface="+mj-ea"/>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496852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a:t>
            </a:r>
            <a:endParaRPr lang="en-US" sz="2800" dirty="0"/>
          </a:p>
        </p:txBody>
      </p:sp>
      <p:sp>
        <p:nvSpPr>
          <p:cNvPr id="5" name="Content Placeholder 2"/>
          <p:cNvSpPr>
            <a:spLocks noGrp="1"/>
          </p:cNvSpPr>
          <p:nvPr>
            <p:ph idx="1"/>
          </p:nvPr>
        </p:nvSpPr>
        <p:spPr>
          <a:xfrm>
            <a:off x="515938" y="624344"/>
            <a:ext cx="11197091" cy="6233655"/>
          </a:xfrm>
        </p:spPr>
        <p:txBody>
          <a:bodyPr>
            <a:noAutofit/>
          </a:bodyPr>
          <a:lstStyle/>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source code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stream   of tokens</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parse  tree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correct   parse tree</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intermediate  representation</a:t>
            </a:r>
          </a:p>
          <a:p>
            <a:pPr marL="0" indent="0">
              <a:lnSpc>
                <a:spcPct val="120000"/>
              </a:lnSpc>
              <a:buNone/>
            </a:pPr>
            <a:r>
              <a:rPr lang="en-US" sz="1600" dirty="0">
                <a:solidFill>
                  <a:srgbClr val="002060"/>
                </a:solidFill>
                <a:latin typeface="Times New Roman" panose="02020603050405020304" pitchFamily="18" charset="0"/>
                <a:cs typeface="Times New Roman" panose="02020603050405020304" pitchFamily="18" charset="0"/>
              </a:rPr>
              <a:t>	      </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optimized  intermediate code</a:t>
            </a:r>
          </a:p>
          <a:p>
            <a:pPr marL="0" indent="0">
              <a:lnSpc>
                <a:spcPct val="120000"/>
              </a:lnSpc>
              <a:buNone/>
            </a:pPr>
            <a:r>
              <a:rPr lang="en-US" sz="2400" dirty="0">
                <a:solidFill>
                  <a:srgbClr val="002060"/>
                </a:solidFill>
                <a:latin typeface="Times New Roman" panose="02020603050405020304" pitchFamily="18" charset="0"/>
                <a:cs typeface="Times New Roman" panose="02020603050405020304" pitchFamily="18" charset="0"/>
              </a:rPr>
              <a:t>							         machine code</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4354286" y="827315"/>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Analyzer / Scanner</a:t>
            </a:r>
          </a:p>
        </p:txBody>
      </p:sp>
      <p:sp>
        <p:nvSpPr>
          <p:cNvPr id="6" name="Rectangle 5"/>
          <p:cNvSpPr/>
          <p:nvPr/>
        </p:nvSpPr>
        <p:spPr>
          <a:xfrm>
            <a:off x="4347028" y="1879596"/>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Analyzer / Parser</a:t>
            </a:r>
          </a:p>
        </p:txBody>
      </p:sp>
      <p:sp>
        <p:nvSpPr>
          <p:cNvPr id="8" name="Rectangle 7"/>
          <p:cNvSpPr/>
          <p:nvPr/>
        </p:nvSpPr>
        <p:spPr>
          <a:xfrm>
            <a:off x="4347032" y="2837533"/>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Symantec Analyzer</a:t>
            </a:r>
          </a:p>
        </p:txBody>
      </p:sp>
      <p:sp>
        <p:nvSpPr>
          <p:cNvPr id="9" name="Rectangle 8"/>
          <p:cNvSpPr/>
          <p:nvPr/>
        </p:nvSpPr>
        <p:spPr>
          <a:xfrm>
            <a:off x="4347031" y="3897086"/>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Intermediate Code Generator</a:t>
            </a:r>
          </a:p>
        </p:txBody>
      </p:sp>
      <p:sp>
        <p:nvSpPr>
          <p:cNvPr id="10" name="Rectangle 9"/>
          <p:cNvSpPr/>
          <p:nvPr/>
        </p:nvSpPr>
        <p:spPr>
          <a:xfrm>
            <a:off x="4347028" y="5058218"/>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Optimizer</a:t>
            </a:r>
          </a:p>
        </p:txBody>
      </p:sp>
      <p:sp>
        <p:nvSpPr>
          <p:cNvPr id="11" name="Rectangle 10"/>
          <p:cNvSpPr/>
          <p:nvPr/>
        </p:nvSpPr>
        <p:spPr>
          <a:xfrm>
            <a:off x="4347028" y="6071978"/>
            <a:ext cx="3265714" cy="50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Generator</a:t>
            </a:r>
          </a:p>
        </p:txBody>
      </p:sp>
      <p:cxnSp>
        <p:nvCxnSpPr>
          <p:cNvPr id="12" name="Straight Arrow Connector 11"/>
          <p:cNvCxnSpPr>
            <a:stCxn id="3" idx="2"/>
            <a:endCxn id="6" idx="0"/>
          </p:cNvCxnSpPr>
          <p:nvPr/>
        </p:nvCxnSpPr>
        <p:spPr>
          <a:xfrm flipH="1">
            <a:off x="5979885" y="1335315"/>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08917" y="2300523"/>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994401" y="3372066"/>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972627" y="4477656"/>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001659" y="5519040"/>
            <a:ext cx="7258" cy="544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112166" y="2588288"/>
            <a:ext cx="1799771" cy="1567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Table</a:t>
            </a:r>
          </a:p>
        </p:txBody>
      </p:sp>
      <p:sp>
        <p:nvSpPr>
          <p:cNvPr id="18" name="Rectangle 17"/>
          <p:cNvSpPr/>
          <p:nvPr/>
        </p:nvSpPr>
        <p:spPr>
          <a:xfrm>
            <a:off x="8987965" y="2588289"/>
            <a:ext cx="1799771" cy="15675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Handler</a:t>
            </a:r>
          </a:p>
        </p:txBody>
      </p:sp>
      <p:cxnSp>
        <p:nvCxnSpPr>
          <p:cNvPr id="20" name="Straight Connector 19"/>
          <p:cNvCxnSpPr/>
          <p:nvPr/>
        </p:nvCxnSpPr>
        <p:spPr>
          <a:xfrm flipV="1">
            <a:off x="2911937" y="1081315"/>
            <a:ext cx="1435091" cy="22907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6" idx="1"/>
          </p:cNvCxnSpPr>
          <p:nvPr/>
        </p:nvCxnSpPr>
        <p:spPr>
          <a:xfrm flipV="1">
            <a:off x="2911937" y="2133596"/>
            <a:ext cx="1435091" cy="1257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8" idx="1"/>
          </p:cNvCxnSpPr>
          <p:nvPr/>
        </p:nvCxnSpPr>
        <p:spPr>
          <a:xfrm flipV="1">
            <a:off x="2911937" y="3091533"/>
            <a:ext cx="1435095" cy="308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9" idx="1"/>
          </p:cNvCxnSpPr>
          <p:nvPr/>
        </p:nvCxnSpPr>
        <p:spPr>
          <a:xfrm>
            <a:off x="2911935" y="3408345"/>
            <a:ext cx="1435096" cy="742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0" idx="1"/>
          </p:cNvCxnSpPr>
          <p:nvPr/>
        </p:nvCxnSpPr>
        <p:spPr>
          <a:xfrm>
            <a:off x="2911935" y="3378622"/>
            <a:ext cx="1435093" cy="1933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7" idx="3"/>
            <a:endCxn id="11" idx="1"/>
          </p:cNvCxnSpPr>
          <p:nvPr/>
        </p:nvCxnSpPr>
        <p:spPr>
          <a:xfrm>
            <a:off x="2911937" y="3372065"/>
            <a:ext cx="1435091" cy="2953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endCxn id="18" idx="1"/>
          </p:cNvCxnSpPr>
          <p:nvPr/>
        </p:nvCxnSpPr>
        <p:spPr>
          <a:xfrm>
            <a:off x="7620000" y="1081315"/>
            <a:ext cx="1367965" cy="2290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8" idx="1"/>
          </p:cNvCxnSpPr>
          <p:nvPr/>
        </p:nvCxnSpPr>
        <p:spPr>
          <a:xfrm>
            <a:off x="7634512" y="2133596"/>
            <a:ext cx="1353453" cy="1238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endCxn id="18" idx="1"/>
          </p:cNvCxnSpPr>
          <p:nvPr/>
        </p:nvCxnSpPr>
        <p:spPr>
          <a:xfrm>
            <a:off x="7649028" y="3091533"/>
            <a:ext cx="1338937" cy="2805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3"/>
            <a:endCxn id="18" idx="1"/>
          </p:cNvCxnSpPr>
          <p:nvPr/>
        </p:nvCxnSpPr>
        <p:spPr>
          <a:xfrm flipV="1">
            <a:off x="7612745" y="3372066"/>
            <a:ext cx="1375220" cy="779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18" idx="1"/>
          </p:cNvCxnSpPr>
          <p:nvPr/>
        </p:nvCxnSpPr>
        <p:spPr>
          <a:xfrm flipV="1">
            <a:off x="7620000" y="3372066"/>
            <a:ext cx="1367965" cy="1937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1" idx="3"/>
            <a:endCxn id="18" idx="1"/>
          </p:cNvCxnSpPr>
          <p:nvPr/>
        </p:nvCxnSpPr>
        <p:spPr>
          <a:xfrm flipV="1">
            <a:off x="7612742" y="3372066"/>
            <a:ext cx="1375223" cy="2953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0"/>
          </p:cNvCxnSpPr>
          <p:nvPr/>
        </p:nvCxnSpPr>
        <p:spPr>
          <a:xfrm flipH="1">
            <a:off x="5987143" y="671135"/>
            <a:ext cx="7258" cy="15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008917" y="6556808"/>
            <a:ext cx="7258" cy="15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601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53370" cy="661828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1. Lexical Analyzer / Scanner: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reads the program character by character and converts it into meaning full sequences (lexeme </a:t>
            </a:r>
            <a:r>
              <a:rPr lang="en-IN"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 </a:t>
            </a:r>
            <a:r>
              <a:rPr lang="en-IN" sz="2400" dirty="0">
                <a:solidFill>
                  <a:srgbClr val="002060"/>
                </a:solidFill>
                <a:latin typeface="Times New Roman" panose="02020603050405020304" pitchFamily="18" charset="0"/>
                <a:cs typeface="Times New Roman" panose="02020603050405020304" pitchFamily="18" charset="0"/>
              </a:rPr>
              <a:t>sequence of character)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Each lexeme is represented in the form of tokens (identifier, keyword, constant, operator)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Each token is represented in the form of &lt;token name, attribute value&gt;</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Tokens are defined by regular expressions which are understood by the lexical analyzer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Transition diagram is used to recognizing the tokens</a:t>
            </a:r>
          </a:p>
          <a:p>
            <a:pPr marL="0" indent="0">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2. Syntax Analyzer / Parser:</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checks the syntax for the corresponding code is correct or not</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takes the token one by one and uses Context Free Grammar to construct the parse tree</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While constructing a parse tree, first identify the symbol with high priority as internal node and left &amp; right child of internal node may be identifier or constant</a:t>
            </a:r>
          </a:p>
          <a:p>
            <a:pPr marL="0" indent="0">
              <a:lnSpc>
                <a:spcPct val="120000"/>
              </a:lnSpc>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5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09828"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3. Semantic Analyzer: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verifies the parse tree, whether it’s meaningful or not otherwise it produces a verified parse tree</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uses a software/ tool called type checker, will check the datatype of a variable and it performs if any need of type conversion  </a:t>
            </a:r>
          </a:p>
          <a:p>
            <a:pPr marL="0" indent="0">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4. Intermediate Code Generator: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generates the code that is very easy to convert this to machine code</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Many ways to represent the intermediate code representation like three address, polish notation, etc…</a:t>
            </a:r>
          </a:p>
          <a:p>
            <a:pPr lvl="1" fontAlgn="base">
              <a:lnSpc>
                <a:spcPct val="120000"/>
              </a:lnSpc>
              <a:buFont typeface="Wingdings" panose="05000000000000000000" pitchFamily="2" charset="2"/>
              <a:buChar char="Ø"/>
            </a:pPr>
            <a:r>
              <a:rPr lang="en-IN" sz="2000" b="1" dirty="0">
                <a:solidFill>
                  <a:srgbClr val="002060"/>
                </a:solidFill>
                <a:latin typeface="Times New Roman" panose="02020603050405020304" pitchFamily="18" charset="0"/>
                <a:cs typeface="Times New Roman" panose="02020603050405020304" pitchFamily="18" charset="0"/>
              </a:rPr>
              <a:t>Three address code</a:t>
            </a:r>
          </a:p>
          <a:p>
            <a:pPr lvl="2" fontAlgn="base">
              <a:lnSpc>
                <a:spcPct val="120000"/>
              </a:lnSpc>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Assignment instruction must have at most one operator on the right hand side</a:t>
            </a:r>
          </a:p>
          <a:p>
            <a:pPr lvl="2" fontAlgn="base">
              <a:lnSpc>
                <a:spcPct val="120000"/>
              </a:lnSpc>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Compiler must generate temporary variables for storing the result</a:t>
            </a:r>
          </a:p>
          <a:p>
            <a:pPr lvl="2" fontAlgn="base">
              <a:lnSpc>
                <a:spcPct val="120000"/>
              </a:lnSpc>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Instructions may contain fewer than 3 operands i.e., variables</a:t>
            </a: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53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09828" cy="6233655"/>
          </a:xfrm>
        </p:spPr>
        <p:txBody>
          <a:bodyPr>
            <a:noAutofit/>
          </a:bodyPr>
          <a:lstStyle/>
          <a:p>
            <a:pPr>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5. Code Optimizer: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removes the unnecessary statements in the code so the length of the program is reduced as well as memory is saved and the CPU can execute the program in a fast manner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Optimisation can be categorized into two types</a:t>
            </a:r>
          </a:p>
          <a:p>
            <a:pPr lvl="1" fontAlgn="base">
              <a:lnSpc>
                <a:spcPct val="12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machine dependent</a:t>
            </a:r>
          </a:p>
          <a:p>
            <a:pPr lvl="1" fontAlgn="base">
              <a:lnSpc>
                <a:spcPct val="120000"/>
              </a:lnSpc>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machine independent</a:t>
            </a:r>
          </a:p>
          <a:p>
            <a:pPr marL="0" indent="0">
              <a:lnSpc>
                <a:spcPct val="120000"/>
              </a:lnSpc>
              <a:buNone/>
            </a:pPr>
            <a:r>
              <a:rPr lang="en-US" sz="2400" b="1" u="sng" dirty="0">
                <a:solidFill>
                  <a:srgbClr val="002060"/>
                </a:solidFill>
                <a:latin typeface="Times New Roman" panose="02020603050405020304" pitchFamily="18" charset="0"/>
                <a:cs typeface="Times New Roman" panose="02020603050405020304" pitchFamily="18" charset="0"/>
              </a:rPr>
              <a:t>6. Code Generator: </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The main purpose of  code generator is to write a code that the machine can understand</a:t>
            </a:r>
          </a:p>
          <a:p>
            <a:pPr>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Inorder to perform the operations it uses some assembly level languages instructions like </a:t>
            </a:r>
            <a:r>
              <a:rPr lang="en-IN" sz="2400" b="1" dirty="0">
                <a:solidFill>
                  <a:srgbClr val="002060"/>
                </a:solidFill>
                <a:latin typeface="Times New Roman" panose="02020603050405020304" pitchFamily="18" charset="0"/>
                <a:cs typeface="Times New Roman" panose="02020603050405020304" pitchFamily="18" charset="0"/>
              </a:rPr>
              <a:t>LD R,M</a:t>
            </a:r>
            <a:r>
              <a:rPr lang="en-IN" sz="2400">
                <a:solidFill>
                  <a:srgbClr val="002060"/>
                </a:solidFill>
                <a:latin typeface="Times New Roman" panose="02020603050405020304" pitchFamily="18" charset="0"/>
                <a:cs typeface="Times New Roman" panose="02020603050405020304" pitchFamily="18" charset="0"/>
              </a:rPr>
              <a:t>,     </a:t>
            </a:r>
            <a:r>
              <a:rPr lang="en-IN" sz="2400" b="1">
                <a:solidFill>
                  <a:srgbClr val="002060"/>
                </a:solidFill>
                <a:latin typeface="Times New Roman" panose="02020603050405020304" pitchFamily="18" charset="0"/>
                <a:cs typeface="Times New Roman" panose="02020603050405020304" pitchFamily="18" charset="0"/>
              </a:rPr>
              <a:t>ST </a:t>
            </a:r>
            <a:r>
              <a:rPr lang="en-IN" sz="2400" b="1" dirty="0">
                <a:solidFill>
                  <a:srgbClr val="002060"/>
                </a:solidFill>
                <a:latin typeface="Times New Roman" panose="02020603050405020304" pitchFamily="18" charset="0"/>
                <a:cs typeface="Times New Roman" panose="02020603050405020304" pitchFamily="18" charset="0"/>
              </a:rPr>
              <a:t>M,R</a:t>
            </a:r>
            <a:r>
              <a:rPr lang="en-IN" sz="2400">
                <a:solidFill>
                  <a:srgbClr val="002060"/>
                </a:solidFill>
                <a:latin typeface="Times New Roman" panose="02020603050405020304" pitchFamily="18" charset="0"/>
                <a:cs typeface="Times New Roman" panose="02020603050405020304" pitchFamily="18" charset="0"/>
              </a:rPr>
              <a:t>,     </a:t>
            </a:r>
            <a:r>
              <a:rPr lang="en-IN" sz="2400" b="1">
                <a:solidFill>
                  <a:srgbClr val="002060"/>
                </a:solidFill>
                <a:latin typeface="Times New Roman" panose="02020603050405020304" pitchFamily="18" charset="0"/>
                <a:cs typeface="Times New Roman" panose="02020603050405020304" pitchFamily="18" charset="0"/>
              </a:rPr>
              <a:t>ADD </a:t>
            </a:r>
            <a:r>
              <a:rPr lang="en-IN" sz="2400" b="1" dirty="0">
                <a:solidFill>
                  <a:srgbClr val="002060"/>
                </a:solidFill>
                <a:latin typeface="Times New Roman" panose="02020603050405020304" pitchFamily="18" charset="0"/>
                <a:cs typeface="Times New Roman" panose="02020603050405020304" pitchFamily="18" charset="0"/>
              </a:rPr>
              <a:t>R1,R2</a:t>
            </a:r>
            <a:r>
              <a:rPr lang="en-IN" sz="2400">
                <a:solidFill>
                  <a:srgbClr val="002060"/>
                </a:solidFill>
                <a:latin typeface="Times New Roman" panose="02020603050405020304" pitchFamily="18" charset="0"/>
                <a:cs typeface="Times New Roman" panose="02020603050405020304" pitchFamily="18" charset="0"/>
              </a:rPr>
              <a:t>,     </a:t>
            </a:r>
            <a:r>
              <a:rPr lang="en-IN" sz="2400" b="1">
                <a:solidFill>
                  <a:srgbClr val="002060"/>
                </a:solidFill>
                <a:latin typeface="Times New Roman" panose="02020603050405020304" pitchFamily="18" charset="0"/>
                <a:cs typeface="Times New Roman" panose="02020603050405020304" pitchFamily="18" charset="0"/>
              </a:rPr>
              <a:t>ADD </a:t>
            </a:r>
            <a:r>
              <a:rPr lang="en-IN" sz="2400" b="1" dirty="0">
                <a:solidFill>
                  <a:srgbClr val="002060"/>
                </a:solidFill>
                <a:latin typeface="Times New Roman" panose="02020603050405020304" pitchFamily="18" charset="0"/>
                <a:cs typeface="Times New Roman" panose="02020603050405020304" pitchFamily="18" charset="0"/>
              </a:rPr>
              <a:t>R1,R2</a:t>
            </a:r>
            <a:r>
              <a:rPr lang="en-IN" sz="2400" dirty="0">
                <a:solidFill>
                  <a:srgbClr val="002060"/>
                </a:solidFill>
                <a:latin typeface="Times New Roman" panose="02020603050405020304" pitchFamily="18" charset="0"/>
                <a:cs typeface="Times New Roman" panose="02020603050405020304" pitchFamily="18" charset="0"/>
              </a:rPr>
              <a:t>,</a:t>
            </a:r>
            <a:r>
              <a:rPr lang="en-IN" sz="2400" b="1" dirty="0">
                <a:solidFill>
                  <a:srgbClr val="002060"/>
                </a:solidFill>
                <a:latin typeface="Times New Roman" panose="02020603050405020304" pitchFamily="18" charset="0"/>
                <a:cs typeface="Times New Roman" panose="02020603050405020304" pitchFamily="18" charset="0"/>
              </a:rPr>
              <a:t>R3,</a:t>
            </a:r>
            <a:r>
              <a:rPr lang="en-IN" sz="2400" dirty="0">
                <a:solidFill>
                  <a:srgbClr val="002060"/>
                </a:solidFill>
                <a:latin typeface="Times New Roman" panose="02020603050405020304" pitchFamily="18" charset="0"/>
                <a:cs typeface="Times New Roman" panose="02020603050405020304" pitchFamily="18" charset="0"/>
              </a:rPr>
              <a:t> etc…</a:t>
            </a:r>
          </a:p>
          <a:p>
            <a:pPr>
              <a:lnSpc>
                <a:spcPct val="120000"/>
              </a:lnSpc>
              <a:buFont typeface="Wingdings" panose="05000000000000000000" pitchFamily="2" charset="2"/>
              <a:buChar char="Ø"/>
            </a:pP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440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a:bodyPr>
          <a:lstStyle/>
          <a:p>
            <a:r>
              <a:rPr lang="en-IN" sz="2800" b="1" u="sng" dirty="0">
                <a:solidFill>
                  <a:srgbClr val="00B050"/>
                </a:solidFill>
                <a:latin typeface="Times New Roman" panose="02020603050405020304" pitchFamily="18" charset="0"/>
                <a:cs typeface="Times New Roman" panose="02020603050405020304" pitchFamily="18" charset="0"/>
              </a:rPr>
              <a:t>Phases of a compiler (Cont…):</a:t>
            </a:r>
            <a:endParaRPr lang="en-US" sz="2800" dirty="0"/>
          </a:p>
        </p:txBody>
      </p:sp>
      <p:sp>
        <p:nvSpPr>
          <p:cNvPr id="5" name="Content Placeholder 2"/>
          <p:cNvSpPr>
            <a:spLocks noGrp="1"/>
          </p:cNvSpPr>
          <p:nvPr>
            <p:ph idx="1"/>
          </p:nvPr>
        </p:nvSpPr>
        <p:spPr>
          <a:xfrm>
            <a:off x="333830" y="624344"/>
            <a:ext cx="11509828" cy="6233655"/>
          </a:xfrm>
        </p:spPr>
        <p:txBody>
          <a:bodyPr>
            <a:noAutofit/>
          </a:bodyPr>
          <a:lstStyle/>
          <a:p>
            <a:pPr marL="0" indent="0" fontAlgn="base">
              <a:lnSpc>
                <a:spcPct val="120000"/>
              </a:lnSpc>
              <a:buNone/>
            </a:pPr>
            <a:r>
              <a:rPr lang="en-IN" sz="2400" b="1" u="sng" dirty="0">
                <a:solidFill>
                  <a:srgbClr val="002060"/>
                </a:solidFill>
                <a:latin typeface="Times New Roman" panose="02020603050405020304" pitchFamily="18" charset="0"/>
                <a:cs typeface="Times New Roman" panose="02020603050405020304" pitchFamily="18" charset="0"/>
              </a:rPr>
              <a:t>Symbol Table:</a:t>
            </a:r>
            <a:endParaRPr lang="en-US" sz="2400" b="1" u="sng" dirty="0">
              <a:solidFill>
                <a:srgbClr val="002060"/>
              </a:solidFill>
              <a:latin typeface="Times New Roman" panose="02020603050405020304" pitchFamily="18" charset="0"/>
              <a:cs typeface="Times New Roman" panose="02020603050405020304" pitchFamily="18" charset="0"/>
            </a:endParaRP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is a data structure used and stores information about the tokens</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It helps the compiler to function smoothly by finding the identifiers quickly</a:t>
            </a:r>
          </a:p>
          <a:p>
            <a:pPr marL="0" indent="0" fontAlgn="base">
              <a:lnSpc>
                <a:spcPct val="120000"/>
              </a:lnSpc>
              <a:buNone/>
            </a:pPr>
            <a:r>
              <a:rPr lang="en-IN" sz="2400" b="1" u="sng" dirty="0">
                <a:solidFill>
                  <a:srgbClr val="002060"/>
                </a:solidFill>
                <a:latin typeface="Times New Roman" panose="02020603050405020304" pitchFamily="18" charset="0"/>
                <a:cs typeface="Times New Roman" panose="02020603050405020304" pitchFamily="18" charset="0"/>
              </a:rPr>
              <a:t>Error Handler:</a:t>
            </a:r>
          </a:p>
          <a:p>
            <a:pPr fontAlgn="base">
              <a:lnSpc>
                <a:spcPct val="120000"/>
              </a:lnSpc>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The tasks of the Error Handler are to detect each error, report it to the user, and then make some recover strategy and implement them to handle error</a:t>
            </a:r>
          </a:p>
          <a:p>
            <a:pPr>
              <a:lnSpc>
                <a:spcPct val="120000"/>
              </a:lnSpc>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1272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1524000" y="76201"/>
            <a:ext cx="9170988" cy="6357957"/>
            <a:chOff x="0" y="0"/>
            <a:chExt cx="9170988" cy="6357957"/>
          </a:xfrm>
        </p:grpSpPr>
        <p:pic>
          <p:nvPicPr>
            <p:cNvPr id="5" name="Picture 8" descr="auto0"/>
            <p:cNvPicPr>
              <a:picLocks noChangeAspect="1" noChangeArrowheads="1"/>
            </p:cNvPicPr>
            <p:nvPr/>
          </p:nvPicPr>
          <p:blipFill>
            <a:blip r:embed="rId2" cstate="print"/>
            <a:srcRect/>
            <a:stretch>
              <a:fillRect/>
            </a:stretch>
          </p:blipFill>
          <p:spPr bwMode="auto">
            <a:xfrm>
              <a:off x="285720" y="1500174"/>
              <a:ext cx="4558042" cy="306387"/>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6" name="圓角矩形 14"/>
            <p:cNvSpPr/>
            <p:nvPr/>
          </p:nvSpPr>
          <p:spPr>
            <a:xfrm>
              <a:off x="862151" y="221455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Scanner  </a:t>
              </a:r>
              <a:br>
                <a:rPr lang="en-US" altLang="zh-TW" sz="1200" b="1">
                  <a:solidFill>
                    <a:srgbClr val="FFFF00"/>
                  </a:solidFill>
                  <a:latin typeface="Arial Unicode MS" pitchFamily="34" charset="-120"/>
                  <a:ea typeface="Arial Unicode MS" pitchFamily="34" charset="-120"/>
                  <a:cs typeface="Arial Unicode MS" pitchFamily="34" charset="-120"/>
                </a:rPr>
              </a:br>
              <a:r>
                <a:rPr lang="en-US" altLang="zh-TW" sz="1200" b="1">
                  <a:solidFill>
                    <a:schemeClr val="bg1"/>
                  </a:solidFill>
                  <a:latin typeface="Arial Unicode MS" pitchFamily="34" charset="-120"/>
                  <a:ea typeface="Arial Unicode MS" pitchFamily="34" charset="-120"/>
                  <a:cs typeface="Arial Unicode MS" pitchFamily="34" charset="-120"/>
                </a:rPr>
                <a:t>[Lexical Analyzer]</a:t>
              </a:r>
              <a:endParaRPr lang="zh-TW" altLang="en-US" sz="1200" b="1">
                <a:solidFill>
                  <a:schemeClr val="bg1"/>
                </a:solidFill>
                <a:latin typeface="Arial Unicode MS" pitchFamily="34" charset="-120"/>
                <a:ea typeface="Arial Unicode MS" pitchFamily="34" charset="-120"/>
                <a:cs typeface="Arial Unicode MS" pitchFamily="34" charset="-120"/>
              </a:endParaRPr>
            </a:p>
          </p:txBody>
        </p:sp>
        <p:sp>
          <p:nvSpPr>
            <p:cNvPr id="7" name="向右箭號 18"/>
            <p:cNvSpPr/>
            <p:nvPr/>
          </p:nvSpPr>
          <p:spPr>
            <a:xfrm rot="5400000">
              <a:off x="2400301" y="185578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8" name="向右箭號 19"/>
            <p:cNvSpPr/>
            <p:nvPr/>
          </p:nvSpPr>
          <p:spPr>
            <a:xfrm rot="5400000">
              <a:off x="2400301" y="264160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9" name="向右箭號 22"/>
            <p:cNvSpPr/>
            <p:nvPr/>
          </p:nvSpPr>
          <p:spPr>
            <a:xfrm rot="5400000">
              <a:off x="2430463" y="321310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10" name="圓角矩形 23"/>
            <p:cNvSpPr/>
            <p:nvPr/>
          </p:nvSpPr>
          <p:spPr>
            <a:xfrm>
              <a:off x="857224" y="3500438"/>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Parser  </a:t>
              </a:r>
              <a:br>
                <a:rPr lang="en-US" altLang="zh-TW" sz="1200" b="1">
                  <a:solidFill>
                    <a:srgbClr val="FFFF00"/>
                  </a:solidFill>
                  <a:latin typeface="Arial Unicode MS" pitchFamily="34" charset="-120"/>
                  <a:ea typeface="Arial Unicode MS" pitchFamily="34" charset="-120"/>
                  <a:cs typeface="Arial Unicode MS" pitchFamily="34" charset="-120"/>
                </a:rPr>
              </a:br>
              <a:r>
                <a:rPr lang="en-US" altLang="zh-TW" sz="1200" b="1">
                  <a:solidFill>
                    <a:schemeClr val="bg1"/>
                  </a:solidFill>
                  <a:latin typeface="Arial Unicode MS" pitchFamily="34" charset="-120"/>
                  <a:ea typeface="Arial Unicode MS" pitchFamily="34" charset="-120"/>
                  <a:cs typeface="Arial Unicode MS" pitchFamily="34" charset="-120"/>
                </a:rPr>
                <a:t>[Syntax Analyzer]</a:t>
              </a:r>
              <a:endParaRPr lang="zh-TW" altLang="en-US" sz="1200" b="1">
                <a:solidFill>
                  <a:schemeClr val="bg1"/>
                </a:solidFill>
                <a:latin typeface="Arial Unicode MS" pitchFamily="34" charset="-120"/>
                <a:ea typeface="Arial Unicode MS" pitchFamily="34" charset="-120"/>
                <a:cs typeface="Arial Unicode MS" pitchFamily="34" charset="-120"/>
              </a:endParaRPr>
            </a:p>
          </p:txBody>
        </p:sp>
        <p:pic>
          <p:nvPicPr>
            <p:cNvPr id="11" name="Picture 3"/>
            <p:cNvPicPr>
              <a:picLocks noChangeAspect="1" noChangeArrowheads="1"/>
            </p:cNvPicPr>
            <p:nvPr/>
          </p:nvPicPr>
          <p:blipFill>
            <a:blip r:embed="rId3" cstate="print"/>
            <a:srcRect/>
            <a:stretch>
              <a:fillRect/>
            </a:stretch>
          </p:blipFill>
          <p:spPr bwMode="auto">
            <a:xfrm>
              <a:off x="1071538" y="4143380"/>
              <a:ext cx="2946181" cy="642942"/>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2" name="向右箭號 24"/>
            <p:cNvSpPr/>
            <p:nvPr/>
          </p:nvSpPr>
          <p:spPr>
            <a:xfrm rot="5400000">
              <a:off x="2430463" y="385603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13" name="向右箭號 25"/>
            <p:cNvSpPr/>
            <p:nvPr/>
          </p:nvSpPr>
          <p:spPr>
            <a:xfrm rot="5400000">
              <a:off x="2395538" y="47847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14" name="圓角矩形 26"/>
            <p:cNvSpPr/>
            <p:nvPr/>
          </p:nvSpPr>
          <p:spPr>
            <a:xfrm>
              <a:off x="857224" y="507207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Semantic Process  </a:t>
              </a:r>
              <a:br>
                <a:rPr lang="en-US" altLang="zh-TW" sz="1200" b="1">
                  <a:solidFill>
                    <a:srgbClr val="FFFF00"/>
                  </a:solidFill>
                  <a:latin typeface="Arial Unicode MS" pitchFamily="34" charset="-120"/>
                  <a:ea typeface="Arial Unicode MS" pitchFamily="34" charset="-120"/>
                  <a:cs typeface="Arial Unicode MS" pitchFamily="34" charset="-120"/>
                </a:rPr>
              </a:br>
              <a:r>
                <a:rPr lang="en-US" altLang="zh-TW" sz="1200" b="1">
                  <a:solidFill>
                    <a:schemeClr val="bg1"/>
                  </a:solidFill>
                  <a:latin typeface="Arial Unicode MS" pitchFamily="34" charset="-120"/>
                  <a:ea typeface="Arial Unicode MS" pitchFamily="34" charset="-120"/>
                  <a:cs typeface="Arial Unicode MS" pitchFamily="34" charset="-120"/>
                </a:rPr>
                <a:t>[Semantic analyzer]</a:t>
              </a:r>
              <a:endParaRPr lang="zh-TW" altLang="en-US" sz="1200" b="1">
                <a:solidFill>
                  <a:schemeClr val="bg1"/>
                </a:solidFill>
                <a:latin typeface="Arial Unicode MS" pitchFamily="34" charset="-120"/>
                <a:ea typeface="Arial Unicode MS" pitchFamily="34" charset="-120"/>
                <a:cs typeface="Arial Unicode MS" pitchFamily="34" charset="-120"/>
              </a:endParaRPr>
            </a:p>
          </p:txBody>
        </p:sp>
        <p:pic>
          <p:nvPicPr>
            <p:cNvPr id="15" name="Picture 4"/>
            <p:cNvPicPr>
              <a:picLocks noChangeAspect="1" noChangeArrowheads="1"/>
            </p:cNvPicPr>
            <p:nvPr/>
          </p:nvPicPr>
          <p:blipFill>
            <a:blip r:embed="rId4" cstate="print"/>
            <a:srcRect/>
            <a:stretch>
              <a:fillRect/>
            </a:stretch>
          </p:blipFill>
          <p:spPr bwMode="auto">
            <a:xfrm>
              <a:off x="928662" y="5786454"/>
              <a:ext cx="3176752" cy="571503"/>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6" name="圓角矩形 28"/>
            <p:cNvSpPr/>
            <p:nvPr/>
          </p:nvSpPr>
          <p:spPr>
            <a:xfrm>
              <a:off x="5281453" y="150017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pPr>
              <a:r>
                <a:rPr lang="en-US" altLang="zh-TW" sz="1200" b="1">
                  <a:solidFill>
                    <a:srgbClr val="FFFF00"/>
                  </a:solidFill>
                  <a:latin typeface="Arial Unicode MS" pitchFamily="34" charset="-120"/>
                  <a:ea typeface="Arial Unicode MS" pitchFamily="34" charset="-120"/>
                  <a:cs typeface="Arial Unicode MS" pitchFamily="34" charset="-120"/>
                </a:rPr>
                <a:t>Code Generator</a:t>
              </a:r>
            </a:p>
            <a:p>
              <a:pPr algn="ctr">
                <a:lnSpc>
                  <a:spcPct val="70000"/>
                </a:lnSpc>
              </a:pPr>
              <a:r>
                <a:rPr lang="en-US" altLang="zh-TW" sz="1200" b="1">
                  <a:solidFill>
                    <a:srgbClr val="FFFFFF"/>
                  </a:solidFill>
                  <a:latin typeface="Arial Unicode MS" pitchFamily="34" charset="-120"/>
                  <a:ea typeface="Arial Unicode MS" pitchFamily="34" charset="-120"/>
                  <a:cs typeface="Arial Unicode MS" pitchFamily="34" charset="-120"/>
                </a:rPr>
                <a:t>[Intermediate Code Generator]</a:t>
              </a:r>
              <a:endParaRPr lang="zh-TW" altLang="en-US" sz="1200" b="1">
                <a:solidFill>
                  <a:srgbClr val="FFFFFF"/>
                </a:solidFill>
                <a:latin typeface="Arial Unicode MS" pitchFamily="34" charset="-120"/>
                <a:ea typeface="Arial Unicode MS" pitchFamily="34" charset="-120"/>
                <a:cs typeface="Arial Unicode MS" pitchFamily="34" charset="-120"/>
              </a:endParaRPr>
            </a:p>
          </p:txBody>
        </p:sp>
        <p:sp>
          <p:nvSpPr>
            <p:cNvPr id="17" name="向右箭號 29"/>
            <p:cNvSpPr/>
            <p:nvPr/>
          </p:nvSpPr>
          <p:spPr>
            <a:xfrm rot="5400000">
              <a:off x="6819901" y="1141412"/>
              <a:ext cx="285750" cy="2889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pic>
          <p:nvPicPr>
            <p:cNvPr id="18" name="Picture 6"/>
            <p:cNvPicPr>
              <a:picLocks noChangeAspect="1" noChangeArrowheads="1"/>
            </p:cNvPicPr>
            <p:nvPr/>
          </p:nvPicPr>
          <p:blipFill>
            <a:blip r:embed="rId5" cstate="print"/>
            <a:srcRect/>
            <a:stretch>
              <a:fillRect/>
            </a:stretch>
          </p:blipFill>
          <p:spPr bwMode="auto">
            <a:xfrm>
              <a:off x="5473597" y="2285992"/>
              <a:ext cx="3010228" cy="571504"/>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9" name="向右箭號 30"/>
            <p:cNvSpPr/>
            <p:nvPr/>
          </p:nvSpPr>
          <p:spPr>
            <a:xfrm rot="5400000">
              <a:off x="6819901" y="19272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20" name="圓角矩形 31"/>
            <p:cNvSpPr/>
            <p:nvPr/>
          </p:nvSpPr>
          <p:spPr>
            <a:xfrm>
              <a:off x="5281453" y="3214686"/>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defRPr/>
              </a:pPr>
              <a:r>
                <a:rPr lang="en-US" altLang="zh-TW" sz="1200" b="1" dirty="0">
                  <a:solidFill>
                    <a:srgbClr val="FFFF00"/>
                  </a:solidFill>
                  <a:latin typeface="Arial Unicode MS" pitchFamily="34" charset="-120"/>
                  <a:ea typeface="Arial Unicode MS" pitchFamily="34" charset="-120"/>
                  <a:cs typeface="Arial Unicode MS" pitchFamily="34" charset="-120"/>
                </a:rPr>
                <a:t>Code Optimizer</a:t>
              </a:r>
            </a:p>
          </p:txBody>
        </p:sp>
        <p:pic>
          <p:nvPicPr>
            <p:cNvPr id="21" name="Picture 7"/>
            <p:cNvPicPr>
              <a:picLocks noChangeAspect="1" noChangeArrowheads="1"/>
            </p:cNvPicPr>
            <p:nvPr/>
          </p:nvPicPr>
          <p:blipFill>
            <a:blip r:embed="rId6" cstate="print"/>
            <a:srcRect/>
            <a:stretch>
              <a:fillRect/>
            </a:stretch>
          </p:blipFill>
          <p:spPr bwMode="auto">
            <a:xfrm>
              <a:off x="5665740" y="4000504"/>
              <a:ext cx="2689991" cy="36195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2" name="向右箭號 33"/>
            <p:cNvSpPr/>
            <p:nvPr/>
          </p:nvSpPr>
          <p:spPr>
            <a:xfrm rot="5400000">
              <a:off x="6819901" y="36417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23" name="向右箭號 34"/>
            <p:cNvSpPr/>
            <p:nvPr/>
          </p:nvSpPr>
          <p:spPr>
            <a:xfrm rot="5400000">
              <a:off x="6819901" y="292735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24" name="向右箭號 35"/>
            <p:cNvSpPr/>
            <p:nvPr/>
          </p:nvSpPr>
          <p:spPr>
            <a:xfrm rot="5400000">
              <a:off x="2359026" y="5427662"/>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pic>
          <p:nvPicPr>
            <p:cNvPr id="25" name="Picture 8"/>
            <p:cNvPicPr>
              <a:picLocks noChangeAspect="1" noChangeArrowheads="1"/>
            </p:cNvPicPr>
            <p:nvPr/>
          </p:nvPicPr>
          <p:blipFill>
            <a:blip r:embed="rId7" cstate="print"/>
            <a:srcRect/>
            <a:stretch>
              <a:fillRect/>
            </a:stretch>
          </p:blipFill>
          <p:spPr bwMode="auto">
            <a:xfrm>
              <a:off x="6786563" y="0"/>
              <a:ext cx="1962150" cy="1057275"/>
            </a:xfrm>
            <a:prstGeom prst="rect">
              <a:avLst/>
            </a:prstGeom>
            <a:noFill/>
            <a:ln w="9525">
              <a:noFill/>
              <a:miter lim="800000"/>
              <a:headEnd/>
              <a:tailEnd/>
            </a:ln>
          </p:spPr>
        </p:pic>
        <p:grpSp>
          <p:nvGrpSpPr>
            <p:cNvPr id="26" name="群組 32"/>
            <p:cNvGrpSpPr>
              <a:grpSpLocks/>
            </p:cNvGrpSpPr>
            <p:nvPr/>
          </p:nvGrpSpPr>
          <p:grpSpPr bwMode="auto">
            <a:xfrm>
              <a:off x="1000125" y="2786063"/>
              <a:ext cx="2789238" cy="385762"/>
              <a:chOff x="1000100" y="2786058"/>
              <a:chExt cx="2789021" cy="385764"/>
            </a:xfrm>
          </p:grpSpPr>
          <p:pic>
            <p:nvPicPr>
              <p:cNvPr id="27" name="Picture 2"/>
              <p:cNvPicPr>
                <a:picLocks noChangeAspect="1" noChangeArrowheads="1"/>
              </p:cNvPicPr>
              <p:nvPr/>
            </p:nvPicPr>
            <p:blipFill>
              <a:blip r:embed="rId8" cstate="print"/>
              <a:srcRect/>
              <a:stretch>
                <a:fillRect/>
              </a:stretch>
            </p:blipFill>
            <p:spPr bwMode="auto">
              <a:xfrm>
                <a:off x="1342510" y="3000372"/>
                <a:ext cx="2446611" cy="17145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8" name="文字方塊 27"/>
              <p:cNvSpPr txBox="1">
                <a:spLocks noChangeArrowheads="1"/>
              </p:cNvSpPr>
              <p:nvPr/>
            </p:nvSpPr>
            <p:spPr bwMode="auto">
              <a:xfrm>
                <a:off x="1000100" y="2786058"/>
                <a:ext cx="1000132" cy="276999"/>
              </a:xfrm>
              <a:prstGeom prst="rect">
                <a:avLst/>
              </a:prstGeom>
              <a:noFill/>
              <a:ln w="9525">
                <a:noFill/>
                <a:miter lim="800000"/>
                <a:headEnd/>
                <a:tailEnd/>
              </a:ln>
            </p:spPr>
            <p:txBody>
              <a:bodyPr>
                <a:spAutoFit/>
              </a:bodyPr>
              <a:lstStyle/>
              <a:p>
                <a:r>
                  <a:rPr lang="en-US" altLang="zh-TW" sz="1200" b="1">
                    <a:solidFill>
                      <a:srgbClr val="C00000"/>
                    </a:solidFill>
                    <a:latin typeface="Arial Unicode MS" pitchFamily="34" charset="-120"/>
                    <a:ea typeface="Arial Unicode MS" pitchFamily="34" charset="-120"/>
                    <a:cs typeface="Arial Unicode MS" pitchFamily="34" charset="-120"/>
                  </a:rPr>
                  <a:t>Tokens </a:t>
                </a:r>
                <a:endParaRPr lang="zh-TW" altLang="en-US" sz="1200" b="1">
                  <a:solidFill>
                    <a:srgbClr val="C00000"/>
                  </a:solidFill>
                  <a:latin typeface="Arial Unicode MS" pitchFamily="34" charset="-120"/>
                  <a:ea typeface="Arial Unicode MS" pitchFamily="34" charset="-120"/>
                  <a:cs typeface="Arial Unicode MS" pitchFamily="34" charset="-120"/>
                </a:endParaRPr>
              </a:p>
            </p:txBody>
          </p:sp>
        </p:grpSp>
        <p:sp>
          <p:nvSpPr>
            <p:cNvPr id="29" name="文字方塊 37"/>
            <p:cNvSpPr txBox="1">
              <a:spLocks noChangeArrowheads="1"/>
            </p:cNvSpPr>
            <p:nvPr/>
          </p:nvSpPr>
          <p:spPr bwMode="auto">
            <a:xfrm>
              <a:off x="642938" y="4000500"/>
              <a:ext cx="1000125" cy="276225"/>
            </a:xfrm>
            <a:prstGeom prst="rect">
              <a:avLst/>
            </a:prstGeom>
            <a:noFill/>
            <a:ln w="9525">
              <a:noFill/>
              <a:miter lim="800000"/>
              <a:headEnd/>
              <a:tailEnd/>
            </a:ln>
          </p:spPr>
          <p:txBody>
            <a:bodyPr>
              <a:spAutoFit/>
            </a:bodyPr>
            <a:lstStyle/>
            <a:p>
              <a:r>
                <a:rPr lang="en-US" altLang="zh-TW" sz="1200" b="1">
                  <a:solidFill>
                    <a:srgbClr val="C00000"/>
                  </a:solidFill>
                  <a:latin typeface="Arial Unicode MS" pitchFamily="34" charset="-120"/>
                  <a:ea typeface="Arial Unicode MS" pitchFamily="34" charset="-120"/>
                  <a:cs typeface="Arial Unicode MS" pitchFamily="34" charset="-120"/>
                </a:rPr>
                <a:t>Parse tree</a:t>
              </a:r>
              <a:endParaRPr lang="zh-TW" altLang="en-US" sz="1200" b="1">
                <a:solidFill>
                  <a:srgbClr val="C00000"/>
                </a:solidFill>
                <a:latin typeface="Arial Unicode MS" pitchFamily="34" charset="-120"/>
                <a:ea typeface="Arial Unicode MS" pitchFamily="34" charset="-120"/>
                <a:cs typeface="Arial Unicode MS" pitchFamily="34" charset="-120"/>
              </a:endParaRPr>
            </a:p>
          </p:txBody>
        </p:sp>
        <p:sp>
          <p:nvSpPr>
            <p:cNvPr id="30" name="矩形 38"/>
            <p:cNvSpPr>
              <a:spLocks noChangeArrowheads="1"/>
            </p:cNvSpPr>
            <p:nvPr/>
          </p:nvSpPr>
          <p:spPr bwMode="auto">
            <a:xfrm>
              <a:off x="0" y="5500688"/>
              <a:ext cx="2571750" cy="276225"/>
            </a:xfrm>
            <a:prstGeom prst="rect">
              <a:avLst/>
            </a:prstGeom>
            <a:noFill/>
            <a:ln w="9525">
              <a:noFill/>
              <a:miter lim="800000"/>
              <a:headEnd/>
              <a:tailEnd/>
            </a:ln>
          </p:spPr>
          <p:txBody>
            <a:bodyPr>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Abstract Syntax Tree w/ Attributes</a:t>
              </a:r>
            </a:p>
          </p:txBody>
        </p:sp>
        <p:sp>
          <p:nvSpPr>
            <p:cNvPr id="31" name="矩形 39"/>
            <p:cNvSpPr>
              <a:spLocks noChangeArrowheads="1"/>
            </p:cNvSpPr>
            <p:nvPr/>
          </p:nvSpPr>
          <p:spPr bwMode="auto">
            <a:xfrm>
              <a:off x="6643688" y="2071688"/>
              <a:ext cx="2500312" cy="276225"/>
            </a:xfrm>
            <a:prstGeom prst="rect">
              <a:avLst/>
            </a:prstGeom>
            <a:noFill/>
            <a:ln w="9525">
              <a:noFill/>
              <a:miter lim="800000"/>
              <a:headEnd/>
              <a:tailEnd/>
            </a:ln>
          </p:spPr>
          <p:txBody>
            <a:bodyPr>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Non-optimized Intermediate Code</a:t>
              </a:r>
            </a:p>
          </p:txBody>
        </p:sp>
        <p:sp>
          <p:nvSpPr>
            <p:cNvPr id="32" name="矩形 40"/>
            <p:cNvSpPr>
              <a:spLocks noChangeArrowheads="1"/>
            </p:cNvSpPr>
            <p:nvPr/>
          </p:nvSpPr>
          <p:spPr bwMode="auto">
            <a:xfrm>
              <a:off x="6991350" y="3714750"/>
              <a:ext cx="2179638" cy="276225"/>
            </a:xfrm>
            <a:prstGeom prst="rect">
              <a:avLst/>
            </a:prstGeom>
            <a:noFill/>
            <a:ln w="9525">
              <a:noFill/>
              <a:miter lim="800000"/>
              <a:headEnd/>
              <a:tailEnd/>
            </a:ln>
          </p:spPr>
          <p:txBody>
            <a:bodyPr wrap="none">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Optimized Intermediate Code</a:t>
              </a:r>
            </a:p>
          </p:txBody>
        </p:sp>
        <p:sp>
          <p:nvSpPr>
            <p:cNvPr id="33" name="圓角矩形 42"/>
            <p:cNvSpPr/>
            <p:nvPr/>
          </p:nvSpPr>
          <p:spPr>
            <a:xfrm>
              <a:off x="5286380" y="471488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defRPr/>
              </a:pPr>
              <a:r>
                <a:rPr lang="en-US" altLang="zh-TW" sz="1200" b="1" dirty="0">
                  <a:solidFill>
                    <a:srgbClr val="FFFF00"/>
                  </a:solidFill>
                  <a:latin typeface="Arial Unicode MS" pitchFamily="34" charset="-120"/>
                  <a:ea typeface="Arial Unicode MS" pitchFamily="34" charset="-120"/>
                  <a:cs typeface="Arial Unicode MS" pitchFamily="34" charset="-120"/>
                </a:rPr>
                <a:t>Code Optimizer</a:t>
              </a:r>
            </a:p>
          </p:txBody>
        </p:sp>
        <p:sp>
          <p:nvSpPr>
            <p:cNvPr id="34" name="向右箭號 43"/>
            <p:cNvSpPr/>
            <p:nvPr/>
          </p:nvSpPr>
          <p:spPr>
            <a:xfrm rot="5400000">
              <a:off x="6788151" y="442753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pic>
          <p:nvPicPr>
            <p:cNvPr id="35" name="Picture 36"/>
            <p:cNvPicPr>
              <a:picLocks noChangeAspect="1" noChangeArrowheads="1"/>
            </p:cNvPicPr>
            <p:nvPr/>
          </p:nvPicPr>
          <p:blipFill>
            <a:blip r:embed="rId9" cstate="print"/>
            <a:srcRect/>
            <a:stretch>
              <a:fillRect/>
            </a:stretch>
          </p:blipFill>
          <p:spPr bwMode="auto">
            <a:xfrm>
              <a:off x="5572125" y="5357813"/>
              <a:ext cx="2786063" cy="733425"/>
            </a:xfrm>
            <a:prstGeom prst="rect">
              <a:avLst/>
            </a:prstGeom>
            <a:noFill/>
            <a:ln w="9525">
              <a:noFill/>
              <a:miter lim="800000"/>
              <a:headEnd/>
              <a:tailEnd/>
            </a:ln>
          </p:spPr>
        </p:pic>
        <p:sp>
          <p:nvSpPr>
            <p:cNvPr id="36" name="向右箭號 44"/>
            <p:cNvSpPr/>
            <p:nvPr/>
          </p:nvSpPr>
          <p:spPr>
            <a:xfrm rot="5400000">
              <a:off x="6788151" y="507047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lang="zh-TW" altLang="en-US" sz="1200" b="1">
                <a:solidFill>
                  <a:srgbClr val="000000"/>
                </a:solidFill>
                <a:latin typeface="Arial Unicode MS" pitchFamily="34" charset="-120"/>
                <a:ea typeface="Arial Unicode MS" pitchFamily="34" charset="-120"/>
                <a:cs typeface="Arial Unicode MS" pitchFamily="34" charset="-120"/>
              </a:endParaRPr>
            </a:p>
          </p:txBody>
        </p:sp>
        <p:sp>
          <p:nvSpPr>
            <p:cNvPr id="37" name="矩形 45"/>
            <p:cNvSpPr>
              <a:spLocks noChangeArrowheads="1"/>
            </p:cNvSpPr>
            <p:nvPr/>
          </p:nvSpPr>
          <p:spPr bwMode="auto">
            <a:xfrm>
              <a:off x="7429500" y="5143500"/>
              <a:ext cx="1625600" cy="276225"/>
            </a:xfrm>
            <a:prstGeom prst="rect">
              <a:avLst/>
            </a:prstGeom>
            <a:noFill/>
            <a:ln w="9525">
              <a:noFill/>
              <a:miter lim="800000"/>
              <a:headEnd/>
              <a:tailEnd/>
            </a:ln>
          </p:spPr>
          <p:txBody>
            <a:bodyPr wrap="none">
              <a:spAutoFit/>
            </a:bodyPr>
            <a:lstStyle/>
            <a:p>
              <a:pPr algn="ctr" eaLnBrk="0" hangingPunct="0"/>
              <a:r>
                <a:rPr lang="en-US" altLang="zh-TW" sz="1200" b="1">
                  <a:solidFill>
                    <a:srgbClr val="C00000"/>
                  </a:solidFill>
                  <a:latin typeface="Arial Unicode MS" pitchFamily="34" charset="-120"/>
                  <a:ea typeface="Arial Unicode MS" pitchFamily="34" charset="-120"/>
                  <a:cs typeface="Arial Unicode MS" pitchFamily="34" charset="-120"/>
                </a:rPr>
                <a:t>Target machine code</a:t>
              </a:r>
            </a:p>
          </p:txBody>
        </p:sp>
      </p:grpSp>
      <p:sp>
        <p:nvSpPr>
          <p:cNvPr id="40" name="Title 1"/>
          <p:cNvSpPr txBox="1">
            <a:spLocks/>
          </p:cNvSpPr>
          <p:nvPr/>
        </p:nvSpPr>
        <p:spPr>
          <a:xfrm>
            <a:off x="653144" y="547688"/>
            <a:ext cx="2513920" cy="900112"/>
          </a:xfrm>
          <a:prstGeom prst="rect">
            <a:avLst/>
          </a:prstGeom>
        </p:spPr>
        <p:txBody>
          <a:bodyPr vert="horz" lIns="91440" tIns="45720" rIns="91440" bIns="45720" rtlCol="0" anchor="ctr">
            <a:normAutofit/>
          </a:bodyPr>
          <a:lstStyle/>
          <a:p>
            <a:pPr>
              <a:spcBef>
                <a:spcPct val="0"/>
              </a:spcBef>
              <a:defRPr/>
            </a:pPr>
            <a:r>
              <a:rPr lang="en-US" sz="4000" b="1" u="sng" dirty="0">
                <a:solidFill>
                  <a:srgbClr val="FF0000"/>
                </a:solidFill>
                <a:latin typeface="Times New Roman" panose="02020603050405020304" pitchFamily="18" charset="0"/>
                <a:ea typeface="+mj-ea"/>
                <a:cs typeface="Times New Roman" panose="02020603050405020304" pitchFamily="18" charset="0"/>
              </a:rPr>
              <a:t>Example:</a:t>
            </a:r>
            <a:endParaRPr lang="en-IN" sz="4000" b="1" u="sng" dirty="0">
              <a:solidFill>
                <a:srgbClr val="FF0000"/>
              </a:solidFill>
              <a:latin typeface="Times New Roman" panose="02020603050405020304" pitchFamily="18" charset="0"/>
              <a:ea typeface="+mj-ea"/>
              <a:cs typeface="Times New Roman" panose="02020603050405020304" pitchFamily="18" charset="0"/>
            </a:endParaRPr>
          </a:p>
        </p:txBody>
      </p:sp>
      <p:sp>
        <p:nvSpPr>
          <p:cNvPr id="39" name="Slide Number Placeholder 38"/>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77914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1 </a:t>
            </a:r>
            <a:endParaRPr lang="en-US" sz="4000" dirty="0"/>
          </a:p>
        </p:txBody>
      </p:sp>
      <p:sp>
        <p:nvSpPr>
          <p:cNvPr id="3" name="Content Placeholder 2"/>
          <p:cNvSpPr>
            <a:spLocks noGrp="1"/>
          </p:cNvSpPr>
          <p:nvPr>
            <p:ph idx="1"/>
          </p:nvPr>
        </p:nvSpPr>
        <p:spPr>
          <a:xfrm>
            <a:off x="463639" y="820168"/>
            <a:ext cx="11178862" cy="5464517"/>
          </a:xfrm>
        </p:spPr>
        <p:txBody>
          <a:bodyPr>
            <a:no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Formal Language and Regular Expressions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Languages, operations on languages		</a:t>
            </a:r>
            <a:r>
              <a:rPr lang="en-US" sz="2400" b="1" dirty="0">
                <a:solidFill>
                  <a:srgbClr val="002060"/>
                </a:solidFill>
                <a:latin typeface="Times New Roman" panose="02020603050405020304" pitchFamily="18" charset="0"/>
                <a:cs typeface="Times New Roman" panose="02020603050405020304" pitchFamily="18" charset="0"/>
              </a:rPr>
              <a:t>2. </a:t>
            </a:r>
            <a:r>
              <a:rPr lang="en-US" sz="2400" dirty="0">
                <a:solidFill>
                  <a:srgbClr val="002060"/>
                </a:solidFill>
                <a:latin typeface="Times New Roman" panose="02020603050405020304" pitchFamily="18" charset="0"/>
                <a:cs typeface="Times New Roman" panose="02020603050405020304" pitchFamily="18" charset="0"/>
              </a:rPr>
              <a:t>Regular expressions (re)</a:t>
            </a:r>
            <a:r>
              <a:rPr lang="en-US" sz="24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US" sz="2400" dirty="0">
                <a:solidFill>
                  <a:srgbClr val="002060"/>
                </a:solidFill>
                <a:latin typeface="Times New Roman" panose="02020603050405020304" pitchFamily="18" charset="0"/>
                <a:cs typeface="Times New Roman" panose="02020603050405020304" pitchFamily="18" charset="0"/>
              </a:rPr>
              <a:t>Languages associated with re			</a:t>
            </a:r>
            <a:r>
              <a:rPr lang="en-US" sz="2400" b="1" dirty="0">
                <a:solidFill>
                  <a:srgbClr val="002060"/>
                </a:solidFill>
                <a:latin typeface="Times New Roman" panose="02020603050405020304" pitchFamily="18" charset="0"/>
                <a:cs typeface="Times New Roman" panose="02020603050405020304" pitchFamily="18" charset="0"/>
              </a:rPr>
              <a:t>4. </a:t>
            </a:r>
            <a:r>
              <a:rPr lang="en-US" sz="2400" dirty="0">
                <a:solidFill>
                  <a:srgbClr val="002060"/>
                </a:solidFill>
                <a:latin typeface="Times New Roman" panose="02020603050405020304" pitchFamily="18" charset="0"/>
                <a:cs typeface="Times New Roman" panose="02020603050405020304" pitchFamily="18" charset="0"/>
              </a:rPr>
              <a:t>Operations on (re)</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5. </a:t>
            </a:r>
            <a:r>
              <a:rPr lang="en-US" sz="2400" dirty="0">
                <a:solidFill>
                  <a:srgbClr val="002060"/>
                </a:solidFill>
                <a:latin typeface="Times New Roman" panose="02020603050405020304" pitchFamily="18" charset="0"/>
                <a:cs typeface="Times New Roman" panose="02020603050405020304" pitchFamily="18" charset="0"/>
              </a:rPr>
              <a:t>Identity rules for (re)                                    </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Finite Automata</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6. </a:t>
            </a:r>
            <a:r>
              <a:rPr lang="en-US" sz="2400" dirty="0">
                <a:solidFill>
                  <a:srgbClr val="002060"/>
                </a:solidFill>
                <a:latin typeface="Times New Roman" panose="02020603050405020304" pitchFamily="18" charset="0"/>
                <a:cs typeface="Times New Roman" panose="02020603050405020304" pitchFamily="18" charset="0"/>
              </a:rPr>
              <a:t>DFA							</a:t>
            </a:r>
            <a:r>
              <a:rPr lang="en-US" sz="2400" b="1" dirty="0">
                <a:solidFill>
                  <a:srgbClr val="002060"/>
                </a:solidFill>
                <a:latin typeface="Times New Roman" panose="02020603050405020304" pitchFamily="18" charset="0"/>
                <a:cs typeface="Times New Roman" panose="02020603050405020304" pitchFamily="18" charset="0"/>
              </a:rPr>
              <a:t>7. </a:t>
            </a:r>
            <a:r>
              <a:rPr lang="en-US" sz="2400" dirty="0">
                <a:solidFill>
                  <a:srgbClr val="002060"/>
                </a:solidFill>
                <a:latin typeface="Times New Roman" panose="02020603050405020304" pitchFamily="18" charset="0"/>
                <a:cs typeface="Times New Roman" panose="02020603050405020304" pitchFamily="18" charset="0"/>
              </a:rPr>
              <a:t>NFA</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8. </a:t>
            </a:r>
            <a:r>
              <a:rPr lang="en-US" sz="2400" dirty="0">
                <a:solidFill>
                  <a:srgbClr val="002060"/>
                </a:solidFill>
                <a:latin typeface="Times New Roman" panose="02020603050405020304" pitchFamily="18" charset="0"/>
                <a:cs typeface="Times New Roman" panose="02020603050405020304" pitchFamily="18" charset="0"/>
              </a:rPr>
              <a:t>Conversion of regular expression to NFA </a:t>
            </a:r>
            <a:r>
              <a:rPr lang="en-US" sz="2400" b="1" dirty="0">
                <a:solidFill>
                  <a:srgbClr val="002060"/>
                </a:solidFill>
                <a:latin typeface="Times New Roman" panose="02020603050405020304" pitchFamily="18" charset="0"/>
                <a:cs typeface="Times New Roman" panose="02020603050405020304" pitchFamily="18" charset="0"/>
              </a:rPr>
              <a:t> 		9. </a:t>
            </a:r>
            <a:r>
              <a:rPr lang="en-US" sz="2400" dirty="0">
                <a:solidFill>
                  <a:srgbClr val="002060"/>
                </a:solidFill>
                <a:latin typeface="Times New Roman" panose="02020603050405020304" pitchFamily="18" charset="0"/>
                <a:cs typeface="Times New Roman" panose="02020603050405020304" pitchFamily="18" charset="0"/>
              </a:rPr>
              <a:t>NFA to DFA</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10. </a:t>
            </a:r>
            <a:r>
              <a:rPr lang="en-US" sz="2400" dirty="0">
                <a:solidFill>
                  <a:srgbClr val="002060"/>
                </a:solidFill>
                <a:latin typeface="Times New Roman" panose="02020603050405020304" pitchFamily="18" charset="0"/>
                <a:cs typeface="Times New Roman" panose="02020603050405020304" pitchFamily="18" charset="0"/>
              </a:rPr>
              <a:t>Applications of Finite Automata to lexical analysis </a:t>
            </a:r>
            <a:r>
              <a:rPr lang="en-US" sz="24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11. </a:t>
            </a:r>
            <a:r>
              <a:rPr lang="en-US" sz="2400" dirty="0">
                <a:solidFill>
                  <a:srgbClr val="002060"/>
                </a:solidFill>
                <a:latin typeface="Times New Roman" panose="02020603050405020304" pitchFamily="18" charset="0"/>
                <a:cs typeface="Times New Roman" panose="02020603050405020304" pitchFamily="18" charset="0"/>
              </a:rPr>
              <a:t>lex tools</a:t>
            </a:r>
            <a:endParaRPr lang="en-US" sz="2400" dirty="0"/>
          </a:p>
        </p:txBody>
      </p:sp>
    </p:spTree>
    <p:extLst>
      <p:ext uri="{BB962C8B-B14F-4D97-AF65-F5344CB8AC3E}">
        <p14:creationId xmlns:p14="http://schemas.microsoft.com/office/powerpoint/2010/main" val="2085188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IN" b="1" u="sng" dirty="0">
                <a:solidFill>
                  <a:srgbClr val="00B050"/>
                </a:solidFill>
                <a:latin typeface="Times New Roman" panose="02020603050405020304" pitchFamily="18" charset="0"/>
                <a:cs typeface="Times New Roman" panose="02020603050405020304" pitchFamily="18" charset="0"/>
              </a:rPr>
              <a:t>LEX Tool</a:t>
            </a:r>
            <a:r>
              <a:rPr lang="en-US" b="1" u="sng" dirty="0">
                <a:solidFill>
                  <a:srgbClr val="00B050"/>
                </a:solidFill>
                <a:latin typeface="Times New Roman" panose="02020603050405020304" pitchFamily="18" charset="0"/>
                <a:cs typeface="Times New Roman" panose="02020603050405020304" pitchFamily="18" charset="0"/>
              </a:rPr>
              <a: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5692462"/>
          </a:xfrm>
        </p:spPr>
        <p:txBody>
          <a:bodyPr>
            <a:noAutofit/>
          </a:bodyPr>
          <a:lstStyle/>
          <a:p>
            <a:pPr algn="just">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A language for specifying lexical analyzer or The lexical analyzer generator (LEX) </a:t>
            </a:r>
          </a:p>
          <a:p>
            <a:pPr algn="just">
              <a:buFont typeface="Wingdings" panose="05000000000000000000" pitchFamily="2" charset="2"/>
              <a:buChar char="Ø"/>
            </a:pPr>
            <a:r>
              <a:rPr lang="en-IN" sz="2400" dirty="0">
                <a:solidFill>
                  <a:srgbClr val="002060"/>
                </a:solidFill>
                <a:latin typeface="Times New Roman" panose="02020603050405020304" pitchFamily="18" charset="0"/>
                <a:cs typeface="Times New Roman" panose="02020603050405020304" pitchFamily="18" charset="0"/>
              </a:rPr>
              <a:t>Lex is a tool or language in order to generate lexical analyzer &amp; itself is a lex compiler</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Lex is an acronym that stands for "lexical analyzer generator "</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Example:</a:t>
            </a: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lex, jflex, BOT, etc ...</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Lex file execution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Lex program structure:</a:t>
            </a:r>
            <a:endParaRPr lang="en-US" sz="24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1. declarations</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 2.  %%</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        translation rules</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     %%</a:t>
            </a:r>
          </a:p>
          <a:p>
            <a:pPr marL="457200" lvl="1" indent="0">
              <a:buNone/>
            </a:pPr>
            <a:r>
              <a:rPr lang="en-IN" dirty="0">
                <a:solidFill>
                  <a:srgbClr val="002060"/>
                </a:solidFill>
                <a:latin typeface="Times New Roman" panose="02020603050405020304" pitchFamily="18" charset="0"/>
                <a:cs typeface="Times New Roman" panose="02020603050405020304" pitchFamily="18" charset="0"/>
              </a:rPr>
              <a:t>3. auxiliary functions</a:t>
            </a:r>
          </a:p>
          <a:p>
            <a:pPr marL="0" indent="0">
              <a:buNone/>
            </a:pPr>
            <a:endParaRPr lang="en-US" sz="2400" dirty="0"/>
          </a:p>
        </p:txBody>
      </p:sp>
      <p:pic>
        <p:nvPicPr>
          <p:cNvPr id="4" name="Picture 3" descr="C:\Users\PRAGNA\AppData\Local\Microsoft\Windows\INetCache\Content.Word\New Picture.png"/>
          <p:cNvPicPr/>
          <p:nvPr/>
        </p:nvPicPr>
        <p:blipFill>
          <a:blip r:embed="rId2" cstate="print"/>
          <a:srcRect/>
          <a:stretch>
            <a:fillRect/>
          </a:stretch>
        </p:blipFill>
        <p:spPr bwMode="auto">
          <a:xfrm>
            <a:off x="5068427" y="2524121"/>
            <a:ext cx="6490952" cy="2425521"/>
          </a:xfrm>
          <a:prstGeom prst="rect">
            <a:avLst/>
          </a:prstGeom>
          <a:noFill/>
          <a:ln w="9525">
            <a:noFill/>
            <a:miter lim="800000"/>
            <a:headEnd/>
            <a:tailEnd/>
          </a:ln>
        </p:spPr>
      </p:pic>
    </p:spTree>
    <p:extLst>
      <p:ext uri="{BB962C8B-B14F-4D97-AF65-F5344CB8AC3E}">
        <p14:creationId xmlns:p14="http://schemas.microsoft.com/office/powerpoint/2010/main" val="351341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IN" b="1" u="sng" dirty="0">
                <a:solidFill>
                  <a:srgbClr val="00B050"/>
                </a:solidFill>
                <a:latin typeface="Times New Roman" panose="02020603050405020304" pitchFamily="18" charset="0"/>
                <a:cs typeface="Times New Roman" panose="02020603050405020304" pitchFamily="18" charset="0"/>
              </a:rPr>
              <a:t>LEX Tool (Cont…)</a:t>
            </a:r>
            <a:r>
              <a:rPr lang="en-US" b="1" u="sng" dirty="0">
                <a:solidFill>
                  <a:srgbClr val="00B050"/>
                </a:solidFill>
                <a:latin typeface="Times New Roman" panose="02020603050405020304" pitchFamily="18" charset="0"/>
                <a:cs typeface="Times New Roman" panose="02020603050405020304" pitchFamily="18" charset="0"/>
              </a:rPr>
              <a: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6059510"/>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Declarations:</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Used to declare c variables &amp; constants and must be between </a:t>
            </a:r>
            <a:r>
              <a:rPr lang="en-IN" sz="2000" b="1" dirty="0">
                <a:solidFill>
                  <a:srgbClr val="002060"/>
                </a:solidFill>
                <a:latin typeface="Times New Roman" panose="02020603050405020304" pitchFamily="18" charset="0"/>
                <a:cs typeface="Times New Roman" panose="02020603050405020304" pitchFamily="18" charset="0"/>
              </a:rPr>
              <a:t>%{</a:t>
            </a:r>
            <a:r>
              <a:rPr lang="en-IN" sz="2000" dirty="0">
                <a:solidFill>
                  <a:srgbClr val="002060"/>
                </a:solidFill>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IN" sz="2000" b="1" u="sng" dirty="0">
                <a:solidFill>
                  <a:srgbClr val="002060"/>
                </a:solidFill>
                <a:latin typeface="Times New Roman" panose="02020603050405020304" pitchFamily="18" charset="0"/>
                <a:cs typeface="Times New Roman" panose="02020603050405020304" pitchFamily="18" charset="0"/>
              </a:rPr>
              <a:t>Example</a:t>
            </a:r>
            <a:r>
              <a:rPr lang="en-IN" sz="2000" b="1" dirty="0">
                <a:solidFill>
                  <a:srgbClr val="002060"/>
                </a:solidFill>
                <a:latin typeface="Times New Roman" panose="02020603050405020304" pitchFamily="18" charset="0"/>
                <a:cs typeface="Times New Roman" panose="02020603050405020304" pitchFamily="18" charset="0"/>
              </a:rPr>
              <a:t>	 </a:t>
            </a:r>
            <a:r>
              <a:rPr lang="en-IN" sz="2000" dirty="0">
                <a:solidFill>
                  <a:srgbClr val="002060"/>
                </a:solidFill>
                <a:latin typeface="Times New Roman" panose="02020603050405020304" pitchFamily="18" charset="0"/>
                <a:cs typeface="Times New Roman" panose="02020603050405020304" pitchFamily="18" charset="0"/>
              </a:rPr>
              <a:t>%{	int a,b; float count=0;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Used to define regular expression and no need to include </a:t>
            </a:r>
            <a:r>
              <a:rPr lang="en-IN" sz="2000" b="1" dirty="0">
                <a:solidFill>
                  <a:srgbClr val="002060"/>
                </a:solidFill>
                <a:latin typeface="Times New Roman" panose="02020603050405020304" pitchFamily="18" charset="0"/>
                <a:cs typeface="Times New Roman" panose="02020603050405020304" pitchFamily="18" charset="0"/>
              </a:rPr>
              <a:t>%{</a:t>
            </a:r>
            <a:r>
              <a:rPr lang="en-IN" sz="2000" dirty="0">
                <a:solidFill>
                  <a:srgbClr val="002060"/>
                </a:solidFill>
                <a:latin typeface="Times New Roman" panose="02020603050405020304" pitchFamily="18" charset="0"/>
                <a:cs typeface="Times New Roman" panose="02020603050405020304" pitchFamily="18" charset="0"/>
              </a:rPr>
              <a:t>		</a:t>
            </a:r>
            <a:r>
              <a:rPr lang="en-IN" sz="2000" b="1" dirty="0">
                <a:solidFill>
                  <a:srgbClr val="002060"/>
                </a:solidFill>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Ø"/>
            </a:pPr>
            <a:r>
              <a:rPr lang="en-IN" sz="2000" b="1" u="sng" dirty="0">
                <a:solidFill>
                  <a:srgbClr val="002060"/>
                </a:solidFill>
                <a:latin typeface="Times New Roman" panose="02020603050405020304" pitchFamily="18" charset="0"/>
                <a:cs typeface="Times New Roman" panose="02020603050405020304" pitchFamily="18" charset="0"/>
              </a:rPr>
              <a:t>Example</a:t>
            </a:r>
            <a:r>
              <a:rPr lang="en-IN" sz="2000" b="1" dirty="0">
                <a:solidFill>
                  <a:srgbClr val="002060"/>
                </a:solidFill>
                <a:latin typeface="Times New Roman" panose="02020603050405020304" pitchFamily="18" charset="0"/>
                <a:cs typeface="Times New Roman" panose="02020603050405020304" pitchFamily="18" charset="0"/>
              </a:rPr>
              <a:t>	 </a:t>
            </a:r>
            <a:r>
              <a:rPr lang="en-IN" sz="2000" dirty="0">
                <a:solidFill>
                  <a:srgbClr val="002060"/>
                </a:solidFill>
                <a:latin typeface="Times New Roman" panose="02020603050405020304" pitchFamily="18" charset="0"/>
                <a:cs typeface="Times New Roman" panose="02020603050405020304" pitchFamily="18" charset="0"/>
              </a:rPr>
              <a:t>digit  [0-9]	letter [a-</a:t>
            </a:r>
            <a:r>
              <a:rPr lang="en-IN" sz="2000" dirty="0" err="1">
                <a:solidFill>
                  <a:srgbClr val="002060"/>
                </a:solidFill>
                <a:latin typeface="Times New Roman" panose="02020603050405020304" pitchFamily="18" charset="0"/>
                <a:cs typeface="Times New Roman" panose="02020603050405020304" pitchFamily="18" charset="0"/>
              </a:rPr>
              <a:t>zA</a:t>
            </a:r>
            <a:r>
              <a:rPr lang="en-IN" sz="2000" dirty="0">
                <a:solidFill>
                  <a:srgbClr val="002060"/>
                </a:solidFill>
                <a:latin typeface="Times New Roman" panose="02020603050405020304" pitchFamily="18" charset="0"/>
                <a:cs typeface="Times New Roman" panose="02020603050405020304" pitchFamily="18" charset="0"/>
              </a:rPr>
              <a:t>-Z]</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Translation rules:</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Rules must write in between </a:t>
            </a:r>
            <a:r>
              <a:rPr lang="en-IN" sz="2000" b="1" dirty="0">
                <a:solidFill>
                  <a:srgbClr val="002060"/>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IN" sz="2000" b="1" dirty="0">
                <a:solidFill>
                  <a:srgbClr val="002060"/>
                </a:solidFill>
                <a:latin typeface="Times New Roman" panose="02020603050405020304" pitchFamily="18" charset="0"/>
                <a:cs typeface="Times New Roman" panose="02020603050405020304" pitchFamily="18" charset="0"/>
              </a:rPr>
              <a:t>Syntax: </a:t>
            </a:r>
            <a:r>
              <a:rPr lang="en-IN" sz="2000" dirty="0">
                <a:solidFill>
                  <a:srgbClr val="002060"/>
                </a:solidFill>
                <a:latin typeface="Times New Roman" panose="02020603050405020304" pitchFamily="18" charset="0"/>
                <a:cs typeface="Times New Roman" panose="02020603050405020304" pitchFamily="18" charset="0"/>
              </a:rPr>
              <a:t>pattern {action} where pattern is a RE and action is a C language statements</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Must separate pattern and action with at least one blank space</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	</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pattern1 {action1}</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pattern2 {action2}</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pattern3 {action3}</a:t>
            </a:r>
          </a:p>
          <a:p>
            <a:pPr marL="457200" lvl="1" indent="0" algn="just">
              <a:buNone/>
            </a:pPr>
            <a:r>
              <a:rPr lang="en-IN" sz="2000" dirty="0">
                <a:solidFill>
                  <a:srgbClr val="002060"/>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Must write each pattern in a new line</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Auxiliary functions:</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All the functions are defined in this section</a:t>
            </a:r>
          </a:p>
        </p:txBody>
      </p:sp>
    </p:spTree>
    <p:extLst>
      <p:ext uri="{BB962C8B-B14F-4D97-AF65-F5344CB8AC3E}">
        <p14:creationId xmlns:p14="http://schemas.microsoft.com/office/powerpoint/2010/main" val="53918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2 </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Context Free grammars and parsing</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Context free Grammars		2. Leftmost and Rightmost Derivations</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US" sz="2400" dirty="0">
                <a:solidFill>
                  <a:srgbClr val="002060"/>
                </a:solidFill>
                <a:latin typeface="Times New Roman" panose="02020603050405020304" pitchFamily="18" charset="0"/>
                <a:cs typeface="Times New Roman" panose="02020603050405020304" pitchFamily="18" charset="0"/>
              </a:rPr>
              <a:t>Parse Trees 				</a:t>
            </a:r>
            <a:r>
              <a:rPr lang="en-US" sz="2400" b="1" dirty="0">
                <a:solidFill>
                  <a:srgbClr val="002060"/>
                </a:solidFill>
                <a:latin typeface="Times New Roman" panose="02020603050405020304" pitchFamily="18" charset="0"/>
                <a:cs typeface="Times New Roman" panose="02020603050405020304" pitchFamily="18" charset="0"/>
              </a:rPr>
              <a:t>4. </a:t>
            </a:r>
            <a:r>
              <a:rPr lang="en-US" sz="2400" dirty="0">
                <a:solidFill>
                  <a:srgbClr val="002060"/>
                </a:solidFill>
                <a:latin typeface="Times New Roman" panose="02020603050405020304" pitchFamily="18" charset="0"/>
                <a:cs typeface="Times New Roman" panose="02020603050405020304" pitchFamily="18" charset="0"/>
              </a:rPr>
              <a:t>Ambiguity Grammars</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5. </a:t>
            </a:r>
            <a:r>
              <a:rPr lang="en-US" sz="2400" dirty="0">
                <a:solidFill>
                  <a:srgbClr val="002060"/>
                </a:solidFill>
                <a:latin typeface="Times New Roman" panose="02020603050405020304" pitchFamily="18" charset="0"/>
                <a:cs typeface="Times New Roman" panose="02020603050405020304" pitchFamily="18" charset="0"/>
              </a:rPr>
              <a:t>Top-Down Parsing			</a:t>
            </a:r>
            <a:r>
              <a:rPr lang="en-US" sz="2400" b="1" dirty="0">
                <a:solidFill>
                  <a:srgbClr val="002060"/>
                </a:solidFill>
                <a:latin typeface="Times New Roman" panose="02020603050405020304" pitchFamily="18" charset="0"/>
                <a:cs typeface="Times New Roman" panose="02020603050405020304" pitchFamily="18" charset="0"/>
              </a:rPr>
              <a:t>6. </a:t>
            </a:r>
            <a:r>
              <a:rPr lang="en-US" sz="2400" dirty="0">
                <a:solidFill>
                  <a:srgbClr val="002060"/>
                </a:solidFill>
                <a:latin typeface="Times New Roman" panose="02020603050405020304" pitchFamily="18" charset="0"/>
                <a:cs typeface="Times New Roman" panose="02020603050405020304" pitchFamily="18" charset="0"/>
              </a:rPr>
              <a:t>Recursive Descent Parsers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7. </a:t>
            </a:r>
            <a:r>
              <a:rPr lang="en-US" sz="2400" dirty="0">
                <a:solidFill>
                  <a:srgbClr val="002060"/>
                </a:solidFill>
                <a:latin typeface="Times New Roman" panose="02020603050405020304" pitchFamily="18" charset="0"/>
                <a:cs typeface="Times New Roman" panose="02020603050405020304" pitchFamily="18" charset="0"/>
              </a:rPr>
              <a:t>LL(K) Parsers			</a:t>
            </a:r>
            <a:r>
              <a:rPr lang="en-US" sz="2400" b="1" dirty="0">
                <a:solidFill>
                  <a:srgbClr val="002060"/>
                </a:solidFill>
                <a:latin typeface="Times New Roman" panose="02020603050405020304" pitchFamily="18" charset="0"/>
                <a:cs typeface="Times New Roman" panose="02020603050405020304" pitchFamily="18" charset="0"/>
              </a:rPr>
              <a:t>8. </a:t>
            </a:r>
            <a:r>
              <a:rPr lang="en-US" sz="2400" dirty="0">
                <a:solidFill>
                  <a:srgbClr val="002060"/>
                </a:solidFill>
                <a:latin typeface="Times New Roman" panose="02020603050405020304" pitchFamily="18" charset="0"/>
                <a:cs typeface="Times New Roman" panose="02020603050405020304" pitchFamily="18" charset="0"/>
              </a:rPr>
              <a:t>LL(1)Parsers </a:t>
            </a:r>
            <a:r>
              <a:rPr lang="en-US" sz="2400" b="1"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Bottom up parsing</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9.</a:t>
            </a:r>
            <a:r>
              <a:rPr lang="en-US" sz="2400" dirty="0">
                <a:solidFill>
                  <a:srgbClr val="002060"/>
                </a:solidFill>
                <a:latin typeface="Times New Roman" panose="02020603050405020304" pitchFamily="18" charset="0"/>
                <a:cs typeface="Times New Roman" panose="02020603050405020304" pitchFamily="18" charset="0"/>
              </a:rPr>
              <a:t> Rightmost Parsers 			</a:t>
            </a:r>
            <a:r>
              <a:rPr lang="en-US" sz="2400" b="1" dirty="0">
                <a:solidFill>
                  <a:srgbClr val="002060"/>
                </a:solidFill>
                <a:latin typeface="Times New Roman" panose="02020603050405020304" pitchFamily="18" charset="0"/>
                <a:cs typeface="Times New Roman" panose="02020603050405020304" pitchFamily="18" charset="0"/>
              </a:rPr>
              <a:t>10.</a:t>
            </a:r>
            <a:r>
              <a:rPr lang="en-US" sz="2400" dirty="0">
                <a:solidFill>
                  <a:srgbClr val="002060"/>
                </a:solidFill>
                <a:latin typeface="Times New Roman" panose="02020603050405020304" pitchFamily="18" charset="0"/>
                <a:cs typeface="Times New Roman" panose="02020603050405020304" pitchFamily="18" charset="0"/>
              </a:rPr>
              <a:t> Shift Reduce Parser</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11.</a:t>
            </a:r>
            <a:r>
              <a:rPr lang="en-US" sz="2400" dirty="0">
                <a:solidFill>
                  <a:srgbClr val="002060"/>
                </a:solidFill>
                <a:latin typeface="Times New Roman" panose="02020603050405020304" pitchFamily="18" charset="0"/>
                <a:cs typeface="Times New Roman" panose="02020603050405020304" pitchFamily="18" charset="0"/>
              </a:rPr>
              <a:t> Handles and Handle pruning	</a:t>
            </a:r>
            <a:r>
              <a:rPr lang="en-US" sz="2400" b="1" dirty="0">
                <a:solidFill>
                  <a:srgbClr val="002060"/>
                </a:solidFill>
                <a:latin typeface="Times New Roman" panose="02020603050405020304" pitchFamily="18" charset="0"/>
                <a:cs typeface="Times New Roman" panose="02020603050405020304" pitchFamily="18" charset="0"/>
              </a:rPr>
              <a:t>12.</a:t>
            </a:r>
            <a:r>
              <a:rPr lang="en-US" sz="2400" dirty="0">
                <a:solidFill>
                  <a:srgbClr val="002060"/>
                </a:solidFill>
                <a:latin typeface="Times New Roman" panose="02020603050405020304" pitchFamily="18" charset="0"/>
                <a:cs typeface="Times New Roman" panose="02020603050405020304" pitchFamily="18" charset="0"/>
              </a:rPr>
              <a:t> Creating LR (0) Parser</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13.</a:t>
            </a:r>
            <a:r>
              <a:rPr lang="en-US" sz="2400" dirty="0">
                <a:solidFill>
                  <a:srgbClr val="002060"/>
                </a:solidFill>
                <a:latin typeface="Times New Roman" panose="02020603050405020304" pitchFamily="18" charset="0"/>
                <a:cs typeface="Times New Roman" panose="02020603050405020304" pitchFamily="18" charset="0"/>
              </a:rPr>
              <a:t> SLR (1) Parser			</a:t>
            </a:r>
            <a:r>
              <a:rPr lang="en-US" sz="2400" b="1" dirty="0">
                <a:solidFill>
                  <a:srgbClr val="002060"/>
                </a:solidFill>
                <a:latin typeface="Times New Roman" panose="02020603050405020304" pitchFamily="18" charset="0"/>
                <a:cs typeface="Times New Roman" panose="02020603050405020304" pitchFamily="18" charset="0"/>
              </a:rPr>
              <a:t>14.</a:t>
            </a:r>
            <a:r>
              <a:rPr lang="en-US" sz="2400" dirty="0">
                <a:solidFill>
                  <a:srgbClr val="002060"/>
                </a:solidFill>
                <a:latin typeface="Times New Roman" panose="02020603050405020304" pitchFamily="18" charset="0"/>
                <a:cs typeface="Times New Roman" panose="02020603050405020304" pitchFamily="18" charset="0"/>
              </a:rPr>
              <a:t> LR (1)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15.</a:t>
            </a:r>
            <a:r>
              <a:rPr lang="en-US" sz="2400" dirty="0">
                <a:solidFill>
                  <a:srgbClr val="002060"/>
                </a:solidFill>
                <a:latin typeface="Times New Roman" panose="02020603050405020304" pitchFamily="18" charset="0"/>
                <a:cs typeface="Times New Roman" panose="02020603050405020304" pitchFamily="18" charset="0"/>
              </a:rPr>
              <a:t> LALR (1) Parsers			</a:t>
            </a:r>
            <a:r>
              <a:rPr lang="en-US" sz="2400" b="1" dirty="0">
                <a:solidFill>
                  <a:srgbClr val="002060"/>
                </a:solidFill>
                <a:latin typeface="Times New Roman" panose="02020603050405020304" pitchFamily="18" charset="0"/>
                <a:cs typeface="Times New Roman" panose="02020603050405020304" pitchFamily="18" charset="0"/>
              </a:rPr>
              <a:t>16.</a:t>
            </a:r>
            <a:r>
              <a:rPr lang="en-US" sz="2400" dirty="0">
                <a:solidFill>
                  <a:srgbClr val="002060"/>
                </a:solidFill>
                <a:latin typeface="Times New Roman" panose="02020603050405020304" pitchFamily="18" charset="0"/>
                <a:cs typeface="Times New Roman" panose="02020603050405020304" pitchFamily="18" charset="0"/>
              </a:rPr>
              <a:t> Parser Hierarchy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17.</a:t>
            </a:r>
            <a:r>
              <a:rPr lang="en-US" sz="2400" dirty="0">
                <a:solidFill>
                  <a:srgbClr val="002060"/>
                </a:solidFill>
                <a:latin typeface="Times New Roman" panose="02020603050405020304" pitchFamily="18" charset="0"/>
                <a:cs typeface="Times New Roman" panose="02020603050405020304" pitchFamily="18" charset="0"/>
              </a:rPr>
              <a:t> Ambiguous Grammars		</a:t>
            </a:r>
            <a:r>
              <a:rPr lang="en-US" sz="2400" b="1" dirty="0">
                <a:solidFill>
                  <a:srgbClr val="002060"/>
                </a:solidFill>
                <a:latin typeface="Times New Roman" panose="02020603050405020304" pitchFamily="18" charset="0"/>
                <a:cs typeface="Times New Roman" panose="02020603050405020304" pitchFamily="18" charset="0"/>
              </a:rPr>
              <a:t>18.</a:t>
            </a:r>
            <a:r>
              <a:rPr lang="en-US" sz="2400" dirty="0">
                <a:solidFill>
                  <a:srgbClr val="002060"/>
                </a:solidFill>
                <a:latin typeface="Times New Roman" panose="02020603050405020304" pitchFamily="18" charset="0"/>
                <a:cs typeface="Times New Roman" panose="02020603050405020304" pitchFamily="18" charset="0"/>
              </a:rPr>
              <a:t> Yacc Programming Specifications</a:t>
            </a:r>
            <a:endParaRPr lang="en-US" sz="2400" dirty="0"/>
          </a:p>
        </p:txBody>
      </p:sp>
    </p:spTree>
    <p:extLst>
      <p:ext uri="{BB962C8B-B14F-4D97-AF65-F5344CB8AC3E}">
        <p14:creationId xmlns:p14="http://schemas.microsoft.com/office/powerpoint/2010/main" val="3206444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Context Free Grammar: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6059510"/>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Grammar:</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grammar is indicated with set of statements called production P and production may contains symbols called variables (non-terminals) and terminals.</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It is analytically defined as G={V,T,P,S} </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where V=non empty finite set of variables / non-terminals (represented with upper case letters letters)</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           T=non empty finite set of terminals (represented with lower case letters letters)</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           P=finite set of productions    i.e., P: </a:t>
            </a:r>
            <a:r>
              <a:rPr lang="el-GR" sz="1600" dirty="0">
                <a:solidFill>
                  <a:srgbClr val="002060"/>
                </a:solidFill>
                <a:latin typeface="Times New Roman" panose="02020603050405020304" pitchFamily="18" charset="0"/>
                <a:cs typeface="Times New Roman" panose="02020603050405020304" pitchFamily="18" charset="0"/>
              </a:rPr>
              <a:t>α</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β</a:t>
            </a:r>
            <a:endParaRPr lang="en-US" sz="1600" dirty="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           S=special symbol called as start symbol</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Linear Grammar:</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grammar with at most one variable at the right side of the production</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Right Linear Grammar (RLG):</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grammar G={V,T,P,S} is said to be RLG if all the productions are in the form of </a:t>
            </a: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CB, A</a:t>
            </a:r>
            <a:r>
              <a:rPr lang="en-IN" sz="2000" dirty="0">
                <a:solidFill>
                  <a:srgbClr val="002060"/>
                </a:solidFill>
                <a:latin typeface="Times New Roman" panose="02020603050405020304" pitchFamily="18" charset="0"/>
                <a:cs typeface="Times New Roman" panose="02020603050405020304" pitchFamily="18" charset="0"/>
              </a:rPr>
              <a:t> </a:t>
            </a:r>
            <a:r>
              <a:rPr lang="en-IN" sz="2000" dirty="0" err="1">
                <a:solidFill>
                  <a:srgbClr val="002060"/>
                </a:solidFill>
                <a:latin typeface="Times New Roman" panose="02020603050405020304" pitchFamily="18" charset="0"/>
                <a:cs typeface="Times New Roman" panose="02020603050405020304" pitchFamily="18" charset="0"/>
              </a:rPr>
              <a:t>aA</a:t>
            </a:r>
            <a:r>
              <a:rPr lang="en-IN" sz="2000" dirty="0">
                <a:solidFill>
                  <a:srgbClr val="002060"/>
                </a:solidFill>
                <a:latin typeface="Times New Roman" panose="02020603050405020304" pitchFamily="18" charset="0"/>
                <a:cs typeface="Times New Roman" panose="02020603050405020304" pitchFamily="18" charset="0"/>
              </a:rPr>
              <a:t>,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bCB</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Left Linear Grammar (LLG):</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The leftmost symbols in the right hand side of the production are variables then such type of grammar is called as left linear grammar  i.e.,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Sa, </a:t>
            </a:r>
            <a:r>
              <a:rPr lang="en-IN" sz="2000" dirty="0">
                <a:solidFill>
                  <a:srgbClr val="002060"/>
                </a:solidFill>
                <a:latin typeface="Times New Roman" panose="02020603050405020304" pitchFamily="18" charset="0"/>
                <a:cs typeface="Times New Roman" panose="02020603050405020304" pitchFamily="18" charset="0"/>
              </a:rPr>
              <a:t>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CBb</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IN"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IN" sz="16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94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24921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Context Free Grammar</a:t>
            </a:r>
            <a:r>
              <a:rPr lang="en-IN" b="1" u="sng" dirty="0">
                <a:solidFill>
                  <a:srgbClr val="00B050"/>
                </a:solidFill>
                <a:latin typeface="Times New Roman" panose="02020603050405020304" pitchFamily="18" charset="0"/>
                <a:cs typeface="Times New Roman" panose="02020603050405020304" pitchFamily="18" charset="0"/>
              </a:rPr>
              <a:t> (Cont…)</a:t>
            </a:r>
            <a:r>
              <a:rPr lang="en-US" b="1" u="sng" dirty="0">
                <a:solidFill>
                  <a:srgbClr val="00B050"/>
                </a:solidFill>
                <a:latin typeface="Times New Roman" panose="02020603050405020304" pitchFamily="18" charset="0"/>
                <a:cs typeface="Times New Roman" panose="02020603050405020304" pitchFamily="18" charset="0"/>
              </a:rPr>
              <a: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798490"/>
            <a:ext cx="11101589" cy="6059510"/>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Regular Grammar:</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regular grammar is a grammar that may be either RLG or LLG</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Context Free Grammar (CFG):</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grammar G={V,T,P,S} </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where V=non empty finite set of variables / non-terminals (represented with upper case letters)</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           T=non empty finite set of terminals (represented with lower case letters)</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           P=finite set of productions    i.e., P: </a:t>
            </a:r>
            <a:r>
              <a:rPr lang="el-GR" sz="1600" dirty="0">
                <a:solidFill>
                  <a:srgbClr val="002060"/>
                </a:solidFill>
                <a:latin typeface="Times New Roman" panose="02020603050405020304" pitchFamily="18" charset="0"/>
                <a:cs typeface="Times New Roman" panose="02020603050405020304" pitchFamily="18" charset="0"/>
              </a:rPr>
              <a:t>α</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β</a:t>
            </a:r>
            <a:r>
              <a:rPr lang="en-US" sz="1600" dirty="0">
                <a:solidFill>
                  <a:srgbClr val="002060"/>
                </a:solidFill>
                <a:latin typeface="Times New Roman" panose="02020603050405020304" pitchFamily="18" charset="0"/>
                <a:cs typeface="Times New Roman" panose="02020603050405020304" pitchFamily="18" charset="0"/>
              </a:rPr>
              <a:t>     where</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ϵV </a:t>
            </a:r>
            <a:r>
              <a:rPr lang="en-US" sz="1600" dirty="0">
                <a:solidFill>
                  <a:srgbClr val="002060"/>
                </a:solidFill>
                <a:latin typeface="Times New Roman" panose="02020603050405020304" pitchFamily="18" charset="0"/>
                <a:cs typeface="Times New Roman" panose="02020603050405020304" pitchFamily="18" charset="0"/>
              </a:rPr>
              <a:t>and</a:t>
            </a:r>
            <a:r>
              <a:rPr lang="en-US"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ϵ(V⋃T)*</a:t>
            </a:r>
          </a:p>
          <a:p>
            <a:pPr lvl="1"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           S=special symbol called as start symbol</a:t>
            </a:r>
            <a:endParaRPr lang="en-IN" sz="16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07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Derivation Tree:</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67864"/>
            <a:ext cx="11183359" cy="5950650"/>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Sentential Form: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Let W</a:t>
            </a:r>
            <a:r>
              <a:rPr lang="en-US" sz="2000" dirty="0">
                <a:solidFill>
                  <a:srgbClr val="002060"/>
                </a:solidFill>
                <a:latin typeface="Times New Roman" panose="02020603050405020304" pitchFamily="18" charset="0"/>
                <a:cs typeface="Times New Roman" panose="02020603050405020304" pitchFamily="18" charset="0"/>
              </a:rPr>
              <a:t>ϵL(G) </a:t>
            </a:r>
            <a:r>
              <a:rPr lang="en-IN" sz="2000" dirty="0">
                <a:solidFill>
                  <a:srgbClr val="002060"/>
                </a:solidFill>
                <a:latin typeface="Times New Roman" panose="02020603050405020304" pitchFamily="18" charset="0"/>
                <a:cs typeface="Times New Roman" panose="02020603050405020304" pitchFamily="18" charset="0"/>
              </a:rPr>
              <a:t>then the sequence S</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W1W2…..W is the derivation of the sentence. The strings W1, W2, …..W containing variables and terminals are called sentential form of the derivation  </a:t>
            </a:r>
            <a:r>
              <a:rPr lang="en-IN"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(or)</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Let G={V,T,P,S} be a CFG and </a:t>
            </a:r>
            <a:r>
              <a:rPr lang="el-GR" sz="2000" dirty="0">
                <a:solidFill>
                  <a:srgbClr val="002060"/>
                </a:solidFill>
                <a:latin typeface="Times New Roman" panose="02020603050405020304" pitchFamily="18" charset="0"/>
                <a:cs typeface="Times New Roman" panose="02020603050405020304" pitchFamily="18" charset="0"/>
              </a:rPr>
              <a:t>α </a:t>
            </a:r>
            <a:r>
              <a:rPr lang="en-US" sz="2000" dirty="0">
                <a:solidFill>
                  <a:srgbClr val="002060"/>
                </a:solidFill>
                <a:latin typeface="Times New Roman" panose="02020603050405020304" pitchFamily="18" charset="0"/>
                <a:cs typeface="Times New Roman" panose="02020603050405020304" pitchFamily="18" charset="0"/>
              </a:rPr>
              <a:t>ϵ(V⋃T)* if S</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 then we say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 is a </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sentential form </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Derivation:</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The process of derivation always from the start symbol</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It is a process of applying sequence of production rules in order to derive a string of the corresponding language. There are 2 types of derivation trees.</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Parse Tree / Derivation Tree: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It is a pictorial / diagrammatical representation of derivation process </a:t>
            </a:r>
            <a:r>
              <a:rPr lang="en-IN"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(or)</a:t>
            </a:r>
            <a:endParaRPr lang="en-IN"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It is an ordered tree in which nodes are labelled with left hand side of the production and the children of the nodes represents corresponding right hand side of the production</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More formally, G={V,T,P,S} be a CFG. A tree is a derivation tree or parse tree for G if it satisfies</a:t>
            </a:r>
          </a:p>
          <a:p>
            <a:pPr marL="800100" lvl="1" indent="-342900" algn="just">
              <a:buFont typeface="+mj-lt"/>
              <a:buAutoNum type="arabicPeriod"/>
            </a:pPr>
            <a:r>
              <a:rPr lang="en-IN" sz="1600" dirty="0">
                <a:solidFill>
                  <a:srgbClr val="002060"/>
                </a:solidFill>
                <a:latin typeface="Times New Roman" panose="02020603050405020304" pitchFamily="18" charset="0"/>
                <a:cs typeface="Times New Roman" panose="02020603050405020304" pitchFamily="18" charset="0"/>
              </a:rPr>
              <a:t>Every node / vertex has a label which is variable / terminal / </a:t>
            </a:r>
            <a:r>
              <a:rPr lang="el-GR" sz="1600" dirty="0">
                <a:solidFill>
                  <a:srgbClr val="002060"/>
                </a:solidFill>
                <a:latin typeface="Times New Roman" panose="02020603050405020304" pitchFamily="18" charset="0"/>
                <a:cs typeface="Times New Roman" panose="02020603050405020304" pitchFamily="18" charset="0"/>
              </a:rPr>
              <a:t>ε</a:t>
            </a:r>
            <a:endParaRPr lang="en-US" sz="1600" dirty="0">
              <a:solidFill>
                <a:srgbClr val="002060"/>
              </a:solidFill>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sz="1600" dirty="0">
                <a:solidFill>
                  <a:srgbClr val="002060"/>
                </a:solidFill>
                <a:latin typeface="Times New Roman" panose="02020603050405020304" pitchFamily="18" charset="0"/>
                <a:cs typeface="Times New Roman" panose="02020603050405020304" pitchFamily="18" charset="0"/>
              </a:rPr>
              <a:t>The label of a root is a start symbol</a:t>
            </a:r>
          </a:p>
          <a:p>
            <a:pPr marL="800100" lvl="1" indent="-342900" algn="just">
              <a:buFont typeface="+mj-lt"/>
              <a:buAutoNum type="arabicPeriod"/>
            </a:pPr>
            <a:r>
              <a:rPr lang="en-US" sz="1600" dirty="0">
                <a:solidFill>
                  <a:srgbClr val="002060"/>
                </a:solidFill>
                <a:latin typeface="Times New Roman" panose="02020603050405020304" pitchFamily="18" charset="0"/>
                <a:cs typeface="Times New Roman" panose="02020603050405020304" pitchFamily="18" charset="0"/>
              </a:rPr>
              <a:t>The label of internal nodes area non-terminal /  variable (capital alphabets)</a:t>
            </a:r>
          </a:p>
          <a:p>
            <a:pPr marL="800100" lvl="1" indent="-342900" algn="just">
              <a:buFont typeface="+mj-lt"/>
              <a:buAutoNum type="arabicPeriod"/>
            </a:pPr>
            <a:r>
              <a:rPr lang="en-US" sz="1600" dirty="0">
                <a:solidFill>
                  <a:srgbClr val="002060"/>
                </a:solidFill>
                <a:latin typeface="Times New Roman" panose="02020603050405020304" pitchFamily="18" charset="0"/>
                <a:cs typeface="Times New Roman" panose="02020603050405020304" pitchFamily="18" charset="0"/>
              </a:rPr>
              <a:t>The label of leaf node are a terminal (small alphabets, special symbols and operators)</a:t>
            </a:r>
          </a:p>
          <a:p>
            <a:pPr algn="just">
              <a:buFont typeface="Wingdings" panose="05000000000000000000" pitchFamily="2" charset="2"/>
              <a:buChar char="Ø"/>
            </a:pP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504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Ambiguous Grammar: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67864"/>
            <a:ext cx="11101589" cy="6190136"/>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Right Most Derivation Tree (RMD):</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derivation tree is said to be RMD if we replace right most variable in the sentential form of each step</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Left Most Derivation Tree (RMD):</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derivation tree is said to be LMD if we replace left most variable in the sentential form of each step</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Yield of the tree:</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The connection of leaf nodes from left to right</a:t>
            </a: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Ambiguous Grammar:</a:t>
            </a:r>
            <a:endParaRPr lang="en-IN" sz="20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A CFG is said to be ambiguous if there exists some W</a:t>
            </a:r>
            <a:r>
              <a:rPr lang="en-US" sz="2000" dirty="0">
                <a:solidFill>
                  <a:srgbClr val="002060"/>
                </a:solidFill>
                <a:latin typeface="Times New Roman" panose="02020603050405020304" pitchFamily="18" charset="0"/>
                <a:cs typeface="Times New Roman" panose="02020603050405020304" pitchFamily="18" charset="0"/>
              </a:rPr>
              <a:t>ϵL(G) which has at least two derivation trees   </a:t>
            </a:r>
            <a:r>
              <a:rPr lang="en-IN"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(or)</a:t>
            </a:r>
            <a:endParaRPr lang="en-US"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If there exists two or more LMD’s / RMD’s t derive a string from the given grammar then such type of grammar is called as ambiguous grammar</a:t>
            </a:r>
          </a:p>
        </p:txBody>
      </p:sp>
    </p:spTree>
    <p:extLst>
      <p:ext uri="{BB962C8B-B14F-4D97-AF65-F5344CB8AC3E}">
        <p14:creationId xmlns:p14="http://schemas.microsoft.com/office/powerpoint/2010/main" val="6125014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351"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Parsing Techniques:</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55596" y="667864"/>
            <a:ext cx="11575143" cy="6190136"/>
          </a:xfrm>
        </p:spPr>
        <p:txBody>
          <a:bodyPr>
            <a:noAutofit/>
          </a:bodyPr>
          <a:lstStyle/>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way the production rules are implemented (derivation) divides parsing into two types </a:t>
            </a:r>
          </a:p>
          <a:p>
            <a:pPr lvl="1"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Top-down parsing		</a:t>
            </a:r>
          </a:p>
          <a:p>
            <a:pPr lvl="1"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Bottom-up parsing</a:t>
            </a:r>
          </a:p>
          <a:p>
            <a:pPr marL="0"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820092" y="3927376"/>
            <a:ext cx="129614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Shift Reduce</a:t>
            </a:r>
          </a:p>
        </p:txBody>
      </p:sp>
      <p:sp>
        <p:nvSpPr>
          <p:cNvPr id="6" name="Rectangle 5"/>
          <p:cNvSpPr/>
          <p:nvPr/>
        </p:nvSpPr>
        <p:spPr>
          <a:xfrm>
            <a:off x="5828204" y="2703240"/>
            <a:ext cx="194421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Bottom Up Parser</a:t>
            </a:r>
          </a:p>
        </p:txBody>
      </p:sp>
      <p:sp>
        <p:nvSpPr>
          <p:cNvPr id="7" name="Rectangle 6"/>
          <p:cNvSpPr/>
          <p:nvPr/>
        </p:nvSpPr>
        <p:spPr>
          <a:xfrm>
            <a:off x="2515836" y="3927376"/>
            <a:ext cx="1728192" cy="7920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TDP without Backtracking (Predictive)</a:t>
            </a:r>
          </a:p>
        </p:txBody>
      </p:sp>
      <p:sp>
        <p:nvSpPr>
          <p:cNvPr id="8" name="Rectangle 7"/>
          <p:cNvSpPr/>
          <p:nvPr/>
        </p:nvSpPr>
        <p:spPr>
          <a:xfrm>
            <a:off x="499612" y="3927376"/>
            <a:ext cx="1728192"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TDP with Backtracking</a:t>
            </a:r>
          </a:p>
        </p:txBody>
      </p:sp>
      <p:sp>
        <p:nvSpPr>
          <p:cNvPr id="9" name="Rectangle 8"/>
          <p:cNvSpPr/>
          <p:nvPr/>
        </p:nvSpPr>
        <p:spPr>
          <a:xfrm>
            <a:off x="1867764" y="2703240"/>
            <a:ext cx="194421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Top Down Parser</a:t>
            </a:r>
          </a:p>
        </p:txBody>
      </p:sp>
      <p:sp>
        <p:nvSpPr>
          <p:cNvPr id="10" name="Rectangle 9"/>
          <p:cNvSpPr/>
          <p:nvPr/>
        </p:nvSpPr>
        <p:spPr>
          <a:xfrm>
            <a:off x="5180132" y="5367536"/>
            <a:ext cx="1152128"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SLR</a:t>
            </a:r>
          </a:p>
        </p:txBody>
      </p:sp>
      <p:sp>
        <p:nvSpPr>
          <p:cNvPr id="11" name="Rectangle 10"/>
          <p:cNvSpPr/>
          <p:nvPr/>
        </p:nvSpPr>
        <p:spPr>
          <a:xfrm>
            <a:off x="7772420" y="3927376"/>
            <a:ext cx="129614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LR</a:t>
            </a:r>
          </a:p>
        </p:txBody>
      </p:sp>
      <p:sp>
        <p:nvSpPr>
          <p:cNvPr id="12" name="Rectangle 11"/>
          <p:cNvSpPr/>
          <p:nvPr/>
        </p:nvSpPr>
        <p:spPr>
          <a:xfrm>
            <a:off x="8132460" y="5367536"/>
            <a:ext cx="86409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LALR</a:t>
            </a:r>
          </a:p>
        </p:txBody>
      </p:sp>
      <p:sp>
        <p:nvSpPr>
          <p:cNvPr id="13" name="Rectangle 12"/>
          <p:cNvSpPr/>
          <p:nvPr/>
        </p:nvSpPr>
        <p:spPr>
          <a:xfrm>
            <a:off x="6692300" y="5367536"/>
            <a:ext cx="1080120"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CLR</a:t>
            </a:r>
          </a:p>
        </p:txBody>
      </p:sp>
      <p:sp>
        <p:nvSpPr>
          <p:cNvPr id="14" name="Rectangle 13"/>
          <p:cNvSpPr/>
          <p:nvPr/>
        </p:nvSpPr>
        <p:spPr>
          <a:xfrm>
            <a:off x="1867764" y="5439544"/>
            <a:ext cx="1152128"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RDP</a:t>
            </a:r>
          </a:p>
        </p:txBody>
      </p:sp>
      <p:sp>
        <p:nvSpPr>
          <p:cNvPr id="15" name="Rectangle 14"/>
          <p:cNvSpPr/>
          <p:nvPr/>
        </p:nvSpPr>
        <p:spPr>
          <a:xfrm>
            <a:off x="3379932" y="5439544"/>
            <a:ext cx="1080120"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LL(1)</a:t>
            </a:r>
          </a:p>
        </p:txBody>
      </p:sp>
      <p:sp>
        <p:nvSpPr>
          <p:cNvPr id="16" name="Rectangle 15"/>
          <p:cNvSpPr/>
          <p:nvPr/>
        </p:nvSpPr>
        <p:spPr>
          <a:xfrm>
            <a:off x="355596" y="5439544"/>
            <a:ext cx="1152128" cy="5040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Brute Force</a:t>
            </a:r>
          </a:p>
        </p:txBody>
      </p:sp>
      <p:sp>
        <p:nvSpPr>
          <p:cNvPr id="17" name="Rectangle 16"/>
          <p:cNvSpPr/>
          <p:nvPr/>
        </p:nvSpPr>
        <p:spPr>
          <a:xfrm>
            <a:off x="6332260" y="3927376"/>
            <a:ext cx="129614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Operator Precedence</a:t>
            </a:r>
          </a:p>
        </p:txBody>
      </p:sp>
      <p:cxnSp>
        <p:nvCxnSpPr>
          <p:cNvPr id="18" name="Straight Arrow Connector 17"/>
          <p:cNvCxnSpPr/>
          <p:nvPr/>
        </p:nvCxnSpPr>
        <p:spPr>
          <a:xfrm>
            <a:off x="4964108" y="2055168"/>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91900" y="2400694"/>
            <a:ext cx="367240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731860" y="3135288"/>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47684" y="3495328"/>
            <a:ext cx="25922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147684" y="349532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739972" y="349532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80332" y="3135288"/>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96156" y="3495328"/>
            <a:ext cx="309634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396156" y="349532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8492500" y="349532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836316" y="349532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147684" y="4431432"/>
            <a:ext cx="0" cy="100811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379932" y="4719464"/>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371820" y="5079504"/>
            <a:ext cx="165618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028004" y="5079504"/>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371820" y="5079504"/>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276476" y="4575448"/>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548556" y="4935488"/>
            <a:ext cx="309634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548556" y="493548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644900" y="493548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988716" y="4935488"/>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072943" y="2373293"/>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764308" y="2386180"/>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4100012" y="1623120"/>
            <a:ext cx="1728192"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Types of Parser</a:t>
            </a:r>
          </a:p>
        </p:txBody>
      </p:sp>
      <p:cxnSp>
        <p:nvCxnSpPr>
          <p:cNvPr id="42" name="Straight Arrow Connector 41"/>
          <p:cNvCxnSpPr>
            <a:stCxn id="41" idx="2"/>
          </p:cNvCxnSpPr>
          <p:nvPr/>
        </p:nvCxnSpPr>
        <p:spPr>
          <a:xfrm>
            <a:off x="4964108" y="2055168"/>
            <a:ext cx="0" cy="3600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398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Parsing Techniques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67864"/>
            <a:ext cx="11212388" cy="5979679"/>
          </a:xfrm>
        </p:spPr>
        <p:txBody>
          <a:bodyPr>
            <a:noAutofit/>
          </a:bodyPr>
          <a:lstStyle/>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Top-down Parsing:</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When the parser starts constructing the parse tree from the start symbol and then tries to transform the start symbol to the input, it is called top-down parsing</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Start symbol (Starting non terminal symbol of grammar )</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       Bottom (Leaf Nodes)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Input String</a:t>
            </a: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Types of Top-down Parsing Techniques:</a:t>
            </a:r>
            <a:endParaRPr lang="en-US" sz="2000" dirty="0">
              <a:solidFill>
                <a:srgbClr val="00206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000" b="1" u="sng" dirty="0">
                <a:solidFill>
                  <a:srgbClr val="002060"/>
                </a:solidFill>
                <a:latin typeface="Times New Roman" panose="02020603050405020304" pitchFamily="18" charset="0"/>
                <a:cs typeface="Times New Roman" panose="02020603050405020304" pitchFamily="18" charset="0"/>
              </a:rPr>
              <a:t>Recursive descent parsing:</a:t>
            </a: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It is a common form of top-down parsing. It is called recursive as it uses recursive procedures to process the input. </a:t>
            </a:r>
          </a:p>
          <a:p>
            <a:pPr lvl="1">
              <a:buFont typeface="Wingdings" panose="05000000000000000000" pitchFamily="2" charset="2"/>
              <a:buChar char="Ø"/>
            </a:pPr>
            <a:r>
              <a:rPr lang="en-US" sz="2000" b="1" u="sng" dirty="0">
                <a:solidFill>
                  <a:srgbClr val="002060"/>
                </a:solidFill>
                <a:latin typeface="Times New Roman" panose="02020603050405020304" pitchFamily="18" charset="0"/>
                <a:cs typeface="Times New Roman" panose="02020603050405020304" pitchFamily="18" charset="0"/>
              </a:rPr>
              <a:t>Backtracking:</a:t>
            </a:r>
            <a:r>
              <a:rPr lang="en-US" sz="2000" dirty="0">
                <a:solidFill>
                  <a:srgbClr val="002060"/>
                </a:solidFill>
                <a:latin typeface="Times New Roman" panose="02020603050405020304" pitchFamily="18" charset="0"/>
                <a:cs typeface="Times New Roman" panose="02020603050405020304" pitchFamily="18" charset="0"/>
              </a:rPr>
              <a:t> If one derivation of a production fails, the syntax analyzer restarts the process using different rules of same production. This technique may process the input string more than once to determine the right production</a:t>
            </a:r>
          </a:p>
          <a:p>
            <a:pPr lvl="1">
              <a:buFont typeface="Wingdings" panose="05000000000000000000" pitchFamily="2" charset="2"/>
              <a:buChar char="Ø"/>
            </a:pPr>
            <a:r>
              <a:rPr lang="en-US" sz="2000" b="1" u="sng" dirty="0">
                <a:solidFill>
                  <a:srgbClr val="002060"/>
                </a:solidFill>
                <a:latin typeface="Times New Roman" panose="02020603050405020304" pitchFamily="18" charset="0"/>
                <a:cs typeface="Times New Roman" panose="02020603050405020304" pitchFamily="18" charset="0"/>
              </a:rPr>
              <a:t>LL parsing:</a:t>
            </a:r>
            <a:r>
              <a:rPr lang="en-US" sz="2000" dirty="0">
                <a:solidFill>
                  <a:srgbClr val="002060"/>
                </a:solidFill>
                <a:latin typeface="Times New Roman" panose="02020603050405020304" pitchFamily="18" charset="0"/>
                <a:cs typeface="Times New Roman" panose="02020603050405020304" pitchFamily="18" charset="0"/>
              </a:rPr>
              <a:t> LL parser accepts LL grammar and it is a subset of CFG. It can be implemented by means of both recursive descent and table driven algorithms</a:t>
            </a:r>
          </a:p>
          <a:p>
            <a:pPr marL="457200" indent="-457200">
              <a:buNone/>
            </a:pPr>
            <a:r>
              <a:rPr lang="en-US" sz="2000" b="1" u="sng" dirty="0">
                <a:solidFill>
                  <a:srgbClr val="002060"/>
                </a:solidFill>
                <a:latin typeface="Times New Roman" panose="02020603050405020304" pitchFamily="18" charset="0"/>
                <a:cs typeface="Times New Roman" panose="02020603050405020304" pitchFamily="18" charset="0"/>
              </a:rPr>
              <a:t>Example:</a:t>
            </a:r>
          </a:p>
          <a:p>
            <a:pPr marL="457200" indent="-457200">
              <a:buNone/>
            </a:pPr>
            <a:r>
              <a:rPr lang="en-US" altLang="en-US" sz="2000" dirty="0">
                <a:solidFill>
                  <a:srgbClr val="002060"/>
                </a:solidFill>
                <a:latin typeface="Times New Roman" panose="02020603050405020304" pitchFamily="18" charset="0"/>
                <a:cs typeface="Times New Roman" panose="02020603050405020304" pitchFamily="18" charset="0"/>
              </a:rPr>
              <a:t>E </a:t>
            </a:r>
            <a:r>
              <a:rPr lang="en-US" alt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olidFill>
                  <a:srgbClr val="002060"/>
                </a:solidFill>
                <a:latin typeface="Times New Roman" panose="02020603050405020304" pitchFamily="18" charset="0"/>
                <a:cs typeface="Times New Roman" panose="02020603050405020304" pitchFamily="18" charset="0"/>
              </a:rPr>
              <a:t> TE’		E’ </a:t>
            </a:r>
            <a:r>
              <a:rPr lang="en-US" alt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olidFill>
                  <a:srgbClr val="002060"/>
                </a:solidFill>
                <a:latin typeface="Times New Roman" panose="02020603050405020304" pitchFamily="18" charset="0"/>
                <a:cs typeface="Times New Roman" panose="02020603050405020304" pitchFamily="18" charset="0"/>
              </a:rPr>
              <a:t> +TE’ | Ɛ		T </a:t>
            </a:r>
            <a:r>
              <a:rPr lang="en-US" alt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olidFill>
                  <a:srgbClr val="002060"/>
                </a:solidFill>
                <a:latin typeface="Times New Roman" panose="02020603050405020304" pitchFamily="18" charset="0"/>
                <a:cs typeface="Times New Roman" panose="02020603050405020304" pitchFamily="18" charset="0"/>
              </a:rPr>
              <a:t> FT’		T’ </a:t>
            </a:r>
            <a:r>
              <a:rPr lang="en-US" alt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olidFill>
                  <a:srgbClr val="002060"/>
                </a:solidFill>
                <a:latin typeface="Times New Roman" panose="02020603050405020304" pitchFamily="18" charset="0"/>
                <a:cs typeface="Times New Roman" panose="02020603050405020304" pitchFamily="18" charset="0"/>
              </a:rPr>
              <a:t> *FT’ | Ɛ	     F </a:t>
            </a:r>
            <a:r>
              <a:rPr lang="en-US" alt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solidFill>
                  <a:srgbClr val="002060"/>
                </a:solidFill>
                <a:latin typeface="Times New Roman" panose="02020603050405020304" pitchFamily="18" charset="0"/>
                <a:cs typeface="Times New Roman" panose="02020603050405020304" pitchFamily="18" charset="0"/>
              </a:rPr>
              <a:t> (E) | id</a:t>
            </a:r>
          </a:p>
          <a:p>
            <a:pPr marL="457200" lvl="1" indent="0">
              <a:buNone/>
            </a:pPr>
            <a:r>
              <a:rPr lang="en-US" sz="2000" dirty="0">
                <a:solidFill>
                  <a:srgbClr val="002060"/>
                </a:solidFill>
                <a:latin typeface="Times New Roman" panose="02020603050405020304" pitchFamily="18" charset="0"/>
                <a:cs typeface="Times New Roman" panose="02020603050405020304" pitchFamily="18" charset="0"/>
              </a:rPr>
              <a:t>				</a:t>
            </a:r>
          </a:p>
        </p:txBody>
      </p:sp>
      <p:cxnSp>
        <p:nvCxnSpPr>
          <p:cNvPr id="8" name="Straight Arrow Connector 7"/>
          <p:cNvCxnSpPr/>
          <p:nvPr/>
        </p:nvCxnSpPr>
        <p:spPr>
          <a:xfrm>
            <a:off x="2351314" y="2032000"/>
            <a:ext cx="0" cy="537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Top Down Par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492705"/>
            <a:ext cx="4061732" cy="177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277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Parsing Techniques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67864"/>
            <a:ext cx="11212388" cy="5979679"/>
          </a:xfrm>
        </p:spPr>
        <p:txBody>
          <a:bodyPr>
            <a:noAutofit/>
          </a:bodyPr>
          <a:lstStyle/>
          <a:p>
            <a:pPr marL="0" indent="0">
              <a:buNone/>
            </a:pPr>
            <a:r>
              <a:rPr lang="en-US" altLang="en-US" sz="2400" b="1" u="sng" dirty="0">
                <a:solidFill>
                  <a:srgbClr val="002060"/>
                </a:solidFill>
                <a:latin typeface="Times New Roman" panose="02020603050405020304" pitchFamily="18" charset="0"/>
                <a:cs typeface="Times New Roman" panose="02020603050405020304" pitchFamily="18" charset="0"/>
              </a:rPr>
              <a:t>Brute-Force method</a:t>
            </a:r>
            <a:endParaRPr lang="en-US"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General recursive descent may require backtracking</a:t>
            </a:r>
          </a:p>
          <a:p>
            <a:pPr algn="just">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In general form it can’t choose an production easily</a:t>
            </a:r>
          </a:p>
          <a:p>
            <a:pPr algn="just">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So we need to try all alternatives</a:t>
            </a:r>
          </a:p>
          <a:p>
            <a:pPr algn="just">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If one failed the input pointer needs to be reset and another alternative should be tried</a:t>
            </a:r>
          </a:p>
          <a:p>
            <a:pPr algn="just">
              <a:buFont typeface="Wingdings" panose="05000000000000000000" pitchFamily="2" charset="2"/>
              <a:buChar char="Ø"/>
            </a:pPr>
            <a:r>
              <a:rPr lang="en-US" altLang="en-US" sz="2400" dirty="0">
                <a:solidFill>
                  <a:srgbClr val="002060"/>
                </a:solidFill>
                <a:latin typeface="Times New Roman" panose="02020603050405020304" pitchFamily="18" charset="0"/>
                <a:cs typeface="Times New Roman" panose="02020603050405020304" pitchFamily="18" charset="0"/>
              </a:rPr>
              <a:t>Top-down parsers cant be used for left-recursive grammars</a:t>
            </a:r>
          </a:p>
          <a:p>
            <a:pPr marL="0" indent="0" algn="just">
              <a:buNone/>
            </a:pPr>
            <a:r>
              <a:rPr lang="en-US" sz="2400" b="1" dirty="0">
                <a:solidFill>
                  <a:srgbClr val="002060"/>
                </a:solidFill>
                <a:latin typeface="Times New Roman" panose="02020603050405020304" pitchFamily="18" charset="0"/>
                <a:cs typeface="Times New Roman" panose="02020603050405020304" pitchFamily="18" charset="0"/>
              </a:rPr>
              <a:t>				</a:t>
            </a:r>
            <a:r>
              <a:rPr lang="en-US" sz="2400" b="1" u="sng" dirty="0">
                <a:solidFill>
                  <a:srgbClr val="002060"/>
                </a:solidFill>
                <a:latin typeface="Times New Roman" panose="02020603050405020304" pitchFamily="18" charset="0"/>
                <a:cs typeface="Times New Roman" panose="02020603050405020304" pitchFamily="18" charset="0"/>
              </a:rPr>
              <a:t>Ex:</a:t>
            </a:r>
          </a:p>
          <a:p>
            <a:pPr marL="0" indent="0" algn="just">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Drawbacks:</a:t>
            </a:r>
          </a:p>
          <a:p>
            <a:pPr marL="457200" indent="-457200" algn="just">
              <a:buAutoNum type="arabicPeriod"/>
            </a:pPr>
            <a:r>
              <a:rPr lang="en-US" sz="2400" dirty="0">
                <a:solidFill>
                  <a:srgbClr val="002060"/>
                </a:solidFill>
                <a:latin typeface="Times New Roman" panose="02020603050405020304" pitchFamily="18" charset="0"/>
                <a:cs typeface="Times New Roman" panose="02020603050405020304" pitchFamily="18" charset="0"/>
              </a:rPr>
              <a:t>Inefficient i.e., more time taken</a:t>
            </a:r>
          </a:p>
          <a:p>
            <a:pPr marL="457200" indent="-457200" algn="just">
              <a:buAutoNum type="arabicPeriod"/>
            </a:pPr>
            <a:r>
              <a:rPr lang="en-US" sz="2400" dirty="0">
                <a:solidFill>
                  <a:srgbClr val="002060"/>
                </a:solidFill>
                <a:latin typeface="Times New Roman" panose="02020603050405020304" pitchFamily="18" charset="0"/>
                <a:cs typeface="Times New Roman" panose="02020603050405020304" pitchFamily="18" charset="0"/>
              </a:rPr>
              <a:t>Backtracking</a:t>
            </a:r>
          </a:p>
          <a:p>
            <a:pPr marL="457200" indent="-457200" algn="just">
              <a:buAutoNum type="arabicPeriod"/>
            </a:pPr>
            <a:r>
              <a:rPr lang="en-US" sz="2400" dirty="0">
                <a:solidFill>
                  <a:srgbClr val="002060"/>
                </a:solidFill>
                <a:latin typeface="Times New Roman" panose="02020603050405020304" pitchFamily="18" charset="0"/>
                <a:cs typeface="Times New Roman" panose="02020603050405020304" pitchFamily="18" charset="0"/>
              </a:rPr>
              <a:t>More complex to design	</a:t>
            </a:r>
            <a:r>
              <a:rPr lang="en-US" sz="2000" dirty="0">
                <a:solidFill>
                  <a:srgbClr val="002060"/>
                </a:solidFill>
                <a:latin typeface="Times New Roman" panose="02020603050405020304" pitchFamily="18" charset="0"/>
                <a:cs typeface="Times New Roman" panose="02020603050405020304" pitchFamily="18" charset="0"/>
              </a:rPr>
              <a:t>			</a:t>
            </a:r>
          </a:p>
        </p:txBody>
      </p:sp>
      <p:sp>
        <p:nvSpPr>
          <p:cNvPr id="6" name="TextBox 3"/>
          <p:cNvSpPr txBox="1">
            <a:spLocks noChangeArrowheads="1"/>
          </p:cNvSpPr>
          <p:nvPr/>
        </p:nvSpPr>
        <p:spPr bwMode="auto">
          <a:xfrm>
            <a:off x="5303216" y="3495176"/>
            <a:ext cx="1741182" cy="1077218"/>
          </a:xfrm>
          <a:prstGeom prst="rect">
            <a:avLst/>
          </a:prstGeom>
          <a:noFill/>
          <a:ln w="9525">
            <a:noFill/>
            <a:miter lim="800000"/>
            <a:headEnd/>
            <a:tailEnd/>
          </a:ln>
        </p:spPr>
        <p:txBody>
          <a:bodyPr wrap="none">
            <a:spAutoFit/>
          </a:bodyPr>
          <a:lstStyle/>
          <a:p>
            <a:r>
              <a:rPr lang="en-US" altLang="en-US" sz="3200" dirty="0" err="1">
                <a:solidFill>
                  <a:srgbClr val="002060"/>
                </a:solidFill>
                <a:latin typeface="Times New Roman" panose="02020603050405020304" pitchFamily="18" charset="0"/>
                <a:cs typeface="Times New Roman" panose="02020603050405020304" pitchFamily="18" charset="0"/>
              </a:rPr>
              <a:t>S</a:t>
            </a:r>
            <a:r>
              <a:rPr lang="en-US" altLang="en-US" sz="32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3200" dirty="0" err="1">
                <a:solidFill>
                  <a:srgbClr val="002060"/>
                </a:solidFill>
                <a:latin typeface="Times New Roman" panose="02020603050405020304" pitchFamily="18" charset="0"/>
                <a:cs typeface="Times New Roman" panose="02020603050405020304" pitchFamily="18" charset="0"/>
              </a:rPr>
              <a:t>cAd</a:t>
            </a:r>
            <a:endParaRPr lang="en-US" altLang="en-US" sz="3200" dirty="0">
              <a:solidFill>
                <a:srgbClr val="002060"/>
              </a:solidFill>
              <a:latin typeface="Times New Roman" panose="02020603050405020304" pitchFamily="18" charset="0"/>
              <a:cs typeface="Times New Roman" panose="02020603050405020304" pitchFamily="18" charset="0"/>
            </a:endParaRPr>
          </a:p>
          <a:p>
            <a:r>
              <a:rPr lang="en-US" altLang="en-US" sz="3200" dirty="0" err="1">
                <a:solidFill>
                  <a:srgbClr val="002060"/>
                </a:solidFill>
                <a:latin typeface="Times New Roman" panose="02020603050405020304" pitchFamily="18" charset="0"/>
                <a:cs typeface="Times New Roman" panose="02020603050405020304" pitchFamily="18" charset="0"/>
              </a:rPr>
              <a:t>A</a:t>
            </a:r>
            <a:r>
              <a:rPr lang="en-US" altLang="en-US" sz="32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3200" dirty="0" err="1">
                <a:solidFill>
                  <a:srgbClr val="002060"/>
                </a:solidFill>
                <a:latin typeface="Times New Roman" panose="02020603050405020304" pitchFamily="18" charset="0"/>
                <a:cs typeface="Times New Roman" panose="02020603050405020304" pitchFamily="18" charset="0"/>
              </a:rPr>
              <a:t>ab</a:t>
            </a:r>
            <a:r>
              <a:rPr lang="en-US" altLang="en-US" sz="3200" dirty="0">
                <a:solidFill>
                  <a:srgbClr val="002060"/>
                </a:solidFill>
                <a:latin typeface="Times New Roman" panose="02020603050405020304" pitchFamily="18" charset="0"/>
                <a:cs typeface="Times New Roman" panose="02020603050405020304" pitchFamily="18" charset="0"/>
              </a:rPr>
              <a:t> | a</a:t>
            </a:r>
          </a:p>
        </p:txBody>
      </p:sp>
      <p:sp>
        <p:nvSpPr>
          <p:cNvPr id="7" name="TextBox 4"/>
          <p:cNvSpPr txBox="1">
            <a:spLocks noChangeArrowheads="1"/>
          </p:cNvSpPr>
          <p:nvPr/>
        </p:nvSpPr>
        <p:spPr bwMode="auto">
          <a:xfrm>
            <a:off x="7696202" y="3633563"/>
            <a:ext cx="1837362" cy="584775"/>
          </a:xfrm>
          <a:prstGeom prst="rect">
            <a:avLst/>
          </a:prstGeom>
          <a:noFill/>
          <a:ln w="9525">
            <a:noFill/>
            <a:miter lim="800000"/>
            <a:headEnd/>
            <a:tailEnd/>
          </a:ln>
        </p:spPr>
        <p:txBody>
          <a:bodyPr wrap="none">
            <a:spAutoFit/>
          </a:bodyPr>
          <a:lstStyle/>
          <a:p>
            <a:r>
              <a:rPr lang="en-US" altLang="en-US" sz="3200" dirty="0">
                <a:solidFill>
                  <a:srgbClr val="002060"/>
                </a:solidFill>
                <a:latin typeface="Times New Roman" panose="02020603050405020304" pitchFamily="18" charset="0"/>
                <a:cs typeface="Times New Roman" panose="02020603050405020304" pitchFamily="18" charset="0"/>
              </a:rPr>
              <a:t>Input: cad</a:t>
            </a:r>
          </a:p>
        </p:txBody>
      </p:sp>
      <p:grpSp>
        <p:nvGrpSpPr>
          <p:cNvPr id="9" name="Group 54"/>
          <p:cNvGrpSpPr>
            <a:grpSpLocks/>
          </p:cNvGrpSpPr>
          <p:nvPr/>
        </p:nvGrpSpPr>
        <p:grpSpPr bwMode="auto">
          <a:xfrm>
            <a:off x="5410203" y="4637879"/>
            <a:ext cx="1543751" cy="1346961"/>
            <a:chOff x="1600200" y="3581400"/>
            <a:chExt cx="1544186" cy="1346633"/>
          </a:xfrm>
        </p:grpSpPr>
        <p:sp>
          <p:nvSpPr>
            <p:cNvPr id="10" name="TextBox 5"/>
            <p:cNvSpPr txBox="1">
              <a:spLocks noChangeArrowheads="1"/>
            </p:cNvSpPr>
            <p:nvPr/>
          </p:nvSpPr>
          <p:spPr bwMode="auto">
            <a:xfrm>
              <a:off x="2209801" y="3581400"/>
              <a:ext cx="373925" cy="584633"/>
            </a:xfrm>
            <a:prstGeom prst="rect">
              <a:avLst/>
            </a:prstGeom>
            <a:noFill/>
            <a:ln w="9525">
              <a:noFill/>
              <a:miter lim="800000"/>
              <a:headEnd/>
              <a:tailEnd/>
            </a:ln>
          </p:spPr>
          <p:txBody>
            <a:bodyPr wrap="none">
              <a:spAutoFit/>
            </a:bodyPr>
            <a:lstStyle/>
            <a:p>
              <a:r>
                <a:rPr lang="en-US" altLang="en-US" sz="3200" dirty="0"/>
                <a:t>S</a:t>
              </a:r>
            </a:p>
          </p:txBody>
        </p:sp>
        <p:cxnSp>
          <p:nvCxnSpPr>
            <p:cNvPr id="11" name="Straight Connector 10"/>
            <p:cNvCxnSpPr>
              <a:stCxn id="10" idx="2"/>
            </p:cNvCxnSpPr>
            <p:nvPr/>
          </p:nvCxnSpPr>
          <p:spPr>
            <a:xfrm flipH="1">
              <a:off x="1828867" y="4166033"/>
              <a:ext cx="567896" cy="25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2"/>
            </p:cNvCxnSpPr>
            <p:nvPr/>
          </p:nvCxnSpPr>
          <p:spPr>
            <a:xfrm flipH="1">
              <a:off x="2362416" y="4166033"/>
              <a:ext cx="34348" cy="25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2"/>
            </p:cNvCxnSpPr>
            <p:nvPr/>
          </p:nvCxnSpPr>
          <p:spPr>
            <a:xfrm>
              <a:off x="2396763" y="4166033"/>
              <a:ext cx="499202" cy="25336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4"/>
            <p:cNvSpPr txBox="1">
              <a:spLocks noChangeArrowheads="1"/>
            </p:cNvSpPr>
            <p:nvPr/>
          </p:nvSpPr>
          <p:spPr bwMode="auto">
            <a:xfrm>
              <a:off x="1600200" y="4343400"/>
              <a:ext cx="357891" cy="584633"/>
            </a:xfrm>
            <a:prstGeom prst="rect">
              <a:avLst/>
            </a:prstGeom>
            <a:noFill/>
            <a:ln w="9525">
              <a:noFill/>
              <a:miter lim="800000"/>
              <a:headEnd/>
              <a:tailEnd/>
            </a:ln>
          </p:spPr>
          <p:txBody>
            <a:bodyPr wrap="none">
              <a:spAutoFit/>
            </a:bodyPr>
            <a:lstStyle/>
            <a:p>
              <a:r>
                <a:rPr lang="en-US" altLang="en-US" sz="3200"/>
                <a:t>c</a:t>
              </a:r>
            </a:p>
          </p:txBody>
        </p:sp>
        <p:sp>
          <p:nvSpPr>
            <p:cNvPr id="15" name="TextBox 15"/>
            <p:cNvSpPr txBox="1">
              <a:spLocks noChangeArrowheads="1"/>
            </p:cNvSpPr>
            <p:nvPr/>
          </p:nvSpPr>
          <p:spPr bwMode="auto">
            <a:xfrm>
              <a:off x="2209801" y="4343400"/>
              <a:ext cx="422029" cy="584633"/>
            </a:xfrm>
            <a:prstGeom prst="rect">
              <a:avLst/>
            </a:prstGeom>
            <a:noFill/>
            <a:ln w="9525">
              <a:noFill/>
              <a:miter lim="800000"/>
              <a:headEnd/>
              <a:tailEnd/>
            </a:ln>
          </p:spPr>
          <p:txBody>
            <a:bodyPr wrap="none">
              <a:spAutoFit/>
            </a:bodyPr>
            <a:lstStyle/>
            <a:p>
              <a:r>
                <a:rPr lang="en-US" altLang="en-US" sz="3200"/>
                <a:t>A</a:t>
              </a:r>
            </a:p>
          </p:txBody>
        </p:sp>
        <p:sp>
          <p:nvSpPr>
            <p:cNvPr id="16" name="TextBox 16"/>
            <p:cNvSpPr txBox="1">
              <a:spLocks noChangeArrowheads="1"/>
            </p:cNvSpPr>
            <p:nvPr/>
          </p:nvSpPr>
          <p:spPr bwMode="auto">
            <a:xfrm>
              <a:off x="2743201" y="4343400"/>
              <a:ext cx="401185" cy="584633"/>
            </a:xfrm>
            <a:prstGeom prst="rect">
              <a:avLst/>
            </a:prstGeom>
            <a:noFill/>
            <a:ln w="9525">
              <a:noFill/>
              <a:miter lim="800000"/>
              <a:headEnd/>
              <a:tailEnd/>
            </a:ln>
          </p:spPr>
          <p:txBody>
            <a:bodyPr wrap="none">
              <a:spAutoFit/>
            </a:bodyPr>
            <a:lstStyle/>
            <a:p>
              <a:r>
                <a:rPr lang="en-US" altLang="en-US" sz="3200"/>
                <a:t>d</a:t>
              </a:r>
            </a:p>
          </p:txBody>
        </p:sp>
      </p:grpSp>
      <p:grpSp>
        <p:nvGrpSpPr>
          <p:cNvPr id="17" name="Group 52"/>
          <p:cNvGrpSpPr>
            <a:grpSpLocks/>
          </p:cNvGrpSpPr>
          <p:nvPr/>
        </p:nvGrpSpPr>
        <p:grpSpPr bwMode="auto">
          <a:xfrm>
            <a:off x="7870374" y="4333076"/>
            <a:ext cx="1543751" cy="2109004"/>
            <a:chOff x="3886203" y="3581400"/>
            <a:chExt cx="1544186" cy="2108688"/>
          </a:xfrm>
        </p:grpSpPr>
        <p:sp>
          <p:nvSpPr>
            <p:cNvPr id="18" name="TextBox 17"/>
            <p:cNvSpPr txBox="1">
              <a:spLocks noChangeArrowheads="1"/>
            </p:cNvSpPr>
            <p:nvPr/>
          </p:nvSpPr>
          <p:spPr bwMode="auto">
            <a:xfrm>
              <a:off x="4495804" y="3581400"/>
              <a:ext cx="373925" cy="584687"/>
            </a:xfrm>
            <a:prstGeom prst="rect">
              <a:avLst/>
            </a:prstGeom>
            <a:noFill/>
            <a:ln w="9525">
              <a:noFill/>
              <a:miter lim="800000"/>
              <a:headEnd/>
              <a:tailEnd/>
            </a:ln>
          </p:spPr>
          <p:txBody>
            <a:bodyPr wrap="none">
              <a:spAutoFit/>
            </a:bodyPr>
            <a:lstStyle/>
            <a:p>
              <a:r>
                <a:rPr lang="en-US" altLang="en-US" sz="3200"/>
                <a:t>S</a:t>
              </a:r>
            </a:p>
          </p:txBody>
        </p:sp>
        <p:cxnSp>
          <p:nvCxnSpPr>
            <p:cNvPr id="19" name="Straight Connector 18"/>
            <p:cNvCxnSpPr>
              <a:stCxn id="18" idx="2"/>
            </p:cNvCxnSpPr>
            <p:nvPr/>
          </p:nvCxnSpPr>
          <p:spPr>
            <a:xfrm flipH="1">
              <a:off x="4114870" y="4166087"/>
              <a:ext cx="567896" cy="25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2"/>
            </p:cNvCxnSpPr>
            <p:nvPr/>
          </p:nvCxnSpPr>
          <p:spPr>
            <a:xfrm flipH="1">
              <a:off x="4648419" y="4166087"/>
              <a:ext cx="34348" cy="25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2"/>
            </p:cNvCxnSpPr>
            <p:nvPr/>
          </p:nvCxnSpPr>
          <p:spPr>
            <a:xfrm>
              <a:off x="4682766" y="4166087"/>
              <a:ext cx="499202" cy="25338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3886203" y="4343400"/>
              <a:ext cx="357891" cy="584687"/>
            </a:xfrm>
            <a:prstGeom prst="rect">
              <a:avLst/>
            </a:prstGeom>
            <a:noFill/>
            <a:ln w="9525">
              <a:noFill/>
              <a:miter lim="800000"/>
              <a:headEnd/>
              <a:tailEnd/>
            </a:ln>
          </p:spPr>
          <p:txBody>
            <a:bodyPr wrap="none">
              <a:spAutoFit/>
            </a:bodyPr>
            <a:lstStyle/>
            <a:p>
              <a:r>
                <a:rPr lang="en-US" altLang="en-US" sz="3200"/>
                <a:t>c</a:t>
              </a:r>
            </a:p>
          </p:txBody>
        </p:sp>
        <p:sp>
          <p:nvSpPr>
            <p:cNvPr id="23" name="TextBox 22"/>
            <p:cNvSpPr txBox="1">
              <a:spLocks noChangeArrowheads="1"/>
            </p:cNvSpPr>
            <p:nvPr/>
          </p:nvSpPr>
          <p:spPr bwMode="auto">
            <a:xfrm>
              <a:off x="4495804" y="4343400"/>
              <a:ext cx="422029" cy="584687"/>
            </a:xfrm>
            <a:prstGeom prst="rect">
              <a:avLst/>
            </a:prstGeom>
            <a:noFill/>
            <a:ln w="9525">
              <a:noFill/>
              <a:miter lim="800000"/>
              <a:headEnd/>
              <a:tailEnd/>
            </a:ln>
          </p:spPr>
          <p:txBody>
            <a:bodyPr wrap="none">
              <a:spAutoFit/>
            </a:bodyPr>
            <a:lstStyle/>
            <a:p>
              <a:r>
                <a:rPr lang="en-US" altLang="en-US" sz="3200" dirty="0"/>
                <a:t>A</a:t>
              </a:r>
            </a:p>
          </p:txBody>
        </p:sp>
        <p:sp>
          <p:nvSpPr>
            <p:cNvPr id="24" name="TextBox 23"/>
            <p:cNvSpPr txBox="1">
              <a:spLocks noChangeArrowheads="1"/>
            </p:cNvSpPr>
            <p:nvPr/>
          </p:nvSpPr>
          <p:spPr bwMode="auto">
            <a:xfrm>
              <a:off x="5029204" y="4343400"/>
              <a:ext cx="401185" cy="584687"/>
            </a:xfrm>
            <a:prstGeom prst="rect">
              <a:avLst/>
            </a:prstGeom>
            <a:noFill/>
            <a:ln w="9525">
              <a:noFill/>
              <a:miter lim="800000"/>
              <a:headEnd/>
              <a:tailEnd/>
            </a:ln>
          </p:spPr>
          <p:txBody>
            <a:bodyPr wrap="none">
              <a:spAutoFit/>
            </a:bodyPr>
            <a:lstStyle/>
            <a:p>
              <a:r>
                <a:rPr lang="en-US" altLang="en-US" sz="3200"/>
                <a:t>d</a:t>
              </a:r>
            </a:p>
          </p:txBody>
        </p:sp>
        <p:cxnSp>
          <p:nvCxnSpPr>
            <p:cNvPr id="25" name="Straight Connector 24"/>
            <p:cNvCxnSpPr>
              <a:stCxn id="23" idx="2"/>
            </p:cNvCxnSpPr>
            <p:nvPr/>
          </p:nvCxnSpPr>
          <p:spPr>
            <a:xfrm flipH="1">
              <a:off x="4495976" y="4928087"/>
              <a:ext cx="210842" cy="177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3" idx="2"/>
            </p:cNvCxnSpPr>
            <p:nvPr/>
          </p:nvCxnSpPr>
          <p:spPr>
            <a:xfrm>
              <a:off x="4706818" y="4928087"/>
              <a:ext cx="246485" cy="177084"/>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34"/>
            <p:cNvSpPr txBox="1">
              <a:spLocks noChangeArrowheads="1"/>
            </p:cNvSpPr>
            <p:nvPr/>
          </p:nvSpPr>
          <p:spPr bwMode="auto">
            <a:xfrm>
              <a:off x="4267204" y="5105400"/>
              <a:ext cx="381944" cy="584687"/>
            </a:xfrm>
            <a:prstGeom prst="rect">
              <a:avLst/>
            </a:prstGeom>
            <a:noFill/>
            <a:ln w="9525">
              <a:noFill/>
              <a:miter lim="800000"/>
              <a:headEnd/>
              <a:tailEnd/>
            </a:ln>
          </p:spPr>
          <p:txBody>
            <a:bodyPr wrap="none">
              <a:spAutoFit/>
            </a:bodyPr>
            <a:lstStyle/>
            <a:p>
              <a:r>
                <a:rPr lang="en-US" altLang="en-US" sz="3200"/>
                <a:t>a</a:t>
              </a:r>
            </a:p>
          </p:txBody>
        </p:sp>
        <p:sp>
          <p:nvSpPr>
            <p:cNvPr id="28" name="TextBox 35"/>
            <p:cNvSpPr txBox="1">
              <a:spLocks noChangeArrowheads="1"/>
            </p:cNvSpPr>
            <p:nvPr/>
          </p:nvSpPr>
          <p:spPr bwMode="auto">
            <a:xfrm>
              <a:off x="4800605" y="5105401"/>
              <a:ext cx="401185" cy="584687"/>
            </a:xfrm>
            <a:prstGeom prst="rect">
              <a:avLst/>
            </a:prstGeom>
            <a:noFill/>
            <a:ln w="9525">
              <a:noFill/>
              <a:miter lim="800000"/>
              <a:headEnd/>
              <a:tailEnd/>
            </a:ln>
          </p:spPr>
          <p:txBody>
            <a:bodyPr wrap="none">
              <a:spAutoFit/>
            </a:bodyPr>
            <a:lstStyle/>
            <a:p>
              <a:r>
                <a:rPr lang="en-US" altLang="en-US" sz="3200"/>
                <a:t>b</a:t>
              </a:r>
            </a:p>
          </p:txBody>
        </p:sp>
      </p:grpSp>
      <p:grpSp>
        <p:nvGrpSpPr>
          <p:cNvPr id="29" name="Group 53"/>
          <p:cNvGrpSpPr>
            <a:grpSpLocks/>
          </p:cNvGrpSpPr>
          <p:nvPr/>
        </p:nvGrpSpPr>
        <p:grpSpPr bwMode="auto">
          <a:xfrm>
            <a:off x="10134602" y="4333073"/>
            <a:ext cx="1543751" cy="2109003"/>
            <a:chOff x="6324604" y="3581400"/>
            <a:chExt cx="1544186" cy="2108687"/>
          </a:xfrm>
        </p:grpSpPr>
        <p:sp>
          <p:nvSpPr>
            <p:cNvPr id="30" name="TextBox 36"/>
            <p:cNvSpPr txBox="1">
              <a:spLocks noChangeArrowheads="1"/>
            </p:cNvSpPr>
            <p:nvPr/>
          </p:nvSpPr>
          <p:spPr bwMode="auto">
            <a:xfrm>
              <a:off x="6934205" y="3581400"/>
              <a:ext cx="373925" cy="584687"/>
            </a:xfrm>
            <a:prstGeom prst="rect">
              <a:avLst/>
            </a:prstGeom>
            <a:noFill/>
            <a:ln w="9525">
              <a:noFill/>
              <a:miter lim="800000"/>
              <a:headEnd/>
              <a:tailEnd/>
            </a:ln>
          </p:spPr>
          <p:txBody>
            <a:bodyPr wrap="none">
              <a:spAutoFit/>
            </a:bodyPr>
            <a:lstStyle/>
            <a:p>
              <a:r>
                <a:rPr lang="en-US" altLang="en-US" sz="3200"/>
                <a:t>S</a:t>
              </a:r>
            </a:p>
          </p:txBody>
        </p:sp>
        <p:cxnSp>
          <p:nvCxnSpPr>
            <p:cNvPr id="31" name="Straight Connector 30"/>
            <p:cNvCxnSpPr>
              <a:stCxn id="30" idx="2"/>
            </p:cNvCxnSpPr>
            <p:nvPr/>
          </p:nvCxnSpPr>
          <p:spPr>
            <a:xfrm flipH="1">
              <a:off x="6553271" y="4166087"/>
              <a:ext cx="567896" cy="25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0" idx="2"/>
            </p:cNvCxnSpPr>
            <p:nvPr/>
          </p:nvCxnSpPr>
          <p:spPr>
            <a:xfrm flipH="1">
              <a:off x="7086820" y="4166087"/>
              <a:ext cx="34348" cy="25338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30" idx="2"/>
            </p:cNvCxnSpPr>
            <p:nvPr/>
          </p:nvCxnSpPr>
          <p:spPr>
            <a:xfrm>
              <a:off x="7121167" y="4166087"/>
              <a:ext cx="499202" cy="2533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40"/>
            <p:cNvSpPr txBox="1">
              <a:spLocks noChangeArrowheads="1"/>
            </p:cNvSpPr>
            <p:nvPr/>
          </p:nvSpPr>
          <p:spPr bwMode="auto">
            <a:xfrm>
              <a:off x="6324604" y="4343400"/>
              <a:ext cx="357891" cy="584687"/>
            </a:xfrm>
            <a:prstGeom prst="rect">
              <a:avLst/>
            </a:prstGeom>
            <a:noFill/>
            <a:ln w="9525">
              <a:noFill/>
              <a:miter lim="800000"/>
              <a:headEnd/>
              <a:tailEnd/>
            </a:ln>
          </p:spPr>
          <p:txBody>
            <a:bodyPr wrap="none">
              <a:spAutoFit/>
            </a:bodyPr>
            <a:lstStyle/>
            <a:p>
              <a:r>
                <a:rPr lang="en-US" altLang="en-US" sz="3200"/>
                <a:t>c</a:t>
              </a:r>
            </a:p>
          </p:txBody>
        </p:sp>
        <p:sp>
          <p:nvSpPr>
            <p:cNvPr id="35" name="TextBox 41"/>
            <p:cNvSpPr txBox="1">
              <a:spLocks noChangeArrowheads="1"/>
            </p:cNvSpPr>
            <p:nvPr/>
          </p:nvSpPr>
          <p:spPr bwMode="auto">
            <a:xfrm>
              <a:off x="6934205" y="4343400"/>
              <a:ext cx="422029" cy="584687"/>
            </a:xfrm>
            <a:prstGeom prst="rect">
              <a:avLst/>
            </a:prstGeom>
            <a:noFill/>
            <a:ln w="9525">
              <a:noFill/>
              <a:miter lim="800000"/>
              <a:headEnd/>
              <a:tailEnd/>
            </a:ln>
          </p:spPr>
          <p:txBody>
            <a:bodyPr wrap="none">
              <a:spAutoFit/>
            </a:bodyPr>
            <a:lstStyle/>
            <a:p>
              <a:r>
                <a:rPr lang="en-US" altLang="en-US" sz="3200"/>
                <a:t>A</a:t>
              </a:r>
            </a:p>
          </p:txBody>
        </p:sp>
        <p:sp>
          <p:nvSpPr>
            <p:cNvPr id="36" name="TextBox 42"/>
            <p:cNvSpPr txBox="1">
              <a:spLocks noChangeArrowheads="1"/>
            </p:cNvSpPr>
            <p:nvPr/>
          </p:nvSpPr>
          <p:spPr bwMode="auto">
            <a:xfrm>
              <a:off x="7467605" y="4343400"/>
              <a:ext cx="401185" cy="584687"/>
            </a:xfrm>
            <a:prstGeom prst="rect">
              <a:avLst/>
            </a:prstGeom>
            <a:noFill/>
            <a:ln w="9525">
              <a:noFill/>
              <a:miter lim="800000"/>
              <a:headEnd/>
              <a:tailEnd/>
            </a:ln>
          </p:spPr>
          <p:txBody>
            <a:bodyPr wrap="none">
              <a:spAutoFit/>
            </a:bodyPr>
            <a:lstStyle/>
            <a:p>
              <a:r>
                <a:rPr lang="en-US" altLang="en-US" sz="3200"/>
                <a:t>d</a:t>
              </a:r>
            </a:p>
          </p:txBody>
        </p:sp>
        <p:cxnSp>
          <p:nvCxnSpPr>
            <p:cNvPr id="37" name="Straight Connector 36"/>
            <p:cNvCxnSpPr>
              <a:stCxn id="35" idx="2"/>
              <a:endCxn id="38" idx="0"/>
            </p:cNvCxnSpPr>
            <p:nvPr/>
          </p:nvCxnSpPr>
          <p:spPr>
            <a:xfrm>
              <a:off x="7145220" y="4928087"/>
              <a:ext cx="40035" cy="177313"/>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45"/>
            <p:cNvSpPr txBox="1">
              <a:spLocks noChangeArrowheads="1"/>
            </p:cNvSpPr>
            <p:nvPr/>
          </p:nvSpPr>
          <p:spPr bwMode="auto">
            <a:xfrm>
              <a:off x="6994284" y="5105400"/>
              <a:ext cx="381944" cy="584687"/>
            </a:xfrm>
            <a:prstGeom prst="rect">
              <a:avLst/>
            </a:prstGeom>
            <a:noFill/>
            <a:ln w="9525">
              <a:noFill/>
              <a:miter lim="800000"/>
              <a:headEnd/>
              <a:tailEnd/>
            </a:ln>
          </p:spPr>
          <p:txBody>
            <a:bodyPr wrap="none">
              <a:spAutoFit/>
            </a:bodyPr>
            <a:lstStyle/>
            <a:p>
              <a:r>
                <a:rPr lang="en-US" altLang="en-US" sz="3200"/>
                <a:t>a</a:t>
              </a:r>
            </a:p>
          </p:txBody>
        </p:sp>
      </p:grpSp>
    </p:spTree>
    <p:extLst>
      <p:ext uri="{BB962C8B-B14F-4D97-AF65-F5344CB8AC3E}">
        <p14:creationId xmlns:p14="http://schemas.microsoft.com/office/powerpoint/2010/main" val="187978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178280"/>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Basic Terminology:</a:t>
            </a:r>
            <a:endParaRPr lang="en-US" sz="4000" dirty="0">
              <a:solidFill>
                <a:srgbClr val="00B050"/>
              </a:solidFill>
            </a:endParaRPr>
          </a:p>
        </p:txBody>
      </p:sp>
      <p:sp>
        <p:nvSpPr>
          <p:cNvPr id="3" name="Content Placeholder 2"/>
          <p:cNvSpPr>
            <a:spLocks noGrp="1"/>
          </p:cNvSpPr>
          <p:nvPr>
            <p:ph idx="1"/>
          </p:nvPr>
        </p:nvSpPr>
        <p:spPr>
          <a:xfrm>
            <a:off x="566670" y="608709"/>
            <a:ext cx="10972800" cy="5032236"/>
          </a:xfrm>
        </p:spPr>
        <p:txBody>
          <a:bodyPr>
            <a:noAutofit/>
          </a:bodyPr>
          <a:lstStyle/>
          <a:p>
            <a:pPr marL="0" lv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Computation:</a:t>
            </a:r>
          </a:p>
          <a:p>
            <a:pPr lvl="0"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Computation can be defined as finding solution to a problem from given inputs by means of algorithm</a:t>
            </a:r>
          </a:p>
          <a:p>
            <a:pPr mar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Symbol:</a:t>
            </a:r>
            <a:endParaRPr lang="en-IN" sz="2400" b="1" u="sng" dirty="0">
              <a:solidFill>
                <a:srgbClr val="00206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symbol is a single object / character</a:t>
            </a: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Normally, characters from a typical keyboard are used as symbols</a:t>
            </a:r>
            <a:endParaRPr lang="en-IN" sz="2400" dirty="0">
              <a:solidFill>
                <a:srgbClr val="002060"/>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a:t>
            </a:r>
            <a:r>
              <a:rPr lang="en-US" sz="2000" dirty="0">
                <a:solidFill>
                  <a:srgbClr val="002060"/>
                </a:solidFill>
                <a:latin typeface="Times New Roman" panose="02020603050405020304" pitchFamily="18" charset="0"/>
                <a:cs typeface="Times New Roman" panose="02020603050405020304" pitchFamily="18" charset="0"/>
              </a:rPr>
              <a:t>   A, a,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(alpha), </a:t>
            </a:r>
            <a:r>
              <a:rPr lang="el-GR" sz="2000" dirty="0">
                <a:solidFill>
                  <a:srgbClr val="002060"/>
                </a:solidFill>
                <a:latin typeface="Times New Roman" panose="02020603050405020304" pitchFamily="18" charset="0"/>
                <a:cs typeface="Times New Roman" panose="02020603050405020304" pitchFamily="18" charset="0"/>
              </a:rPr>
              <a:t>λ</a:t>
            </a:r>
            <a:r>
              <a:rPr lang="en-US" sz="2000" dirty="0">
                <a:solidFill>
                  <a:srgbClr val="002060"/>
                </a:solidFill>
                <a:latin typeface="Times New Roman" panose="02020603050405020304" pitchFamily="18" charset="0"/>
                <a:cs typeface="Times New Roman" panose="02020603050405020304" pitchFamily="18" charset="0"/>
              </a:rPr>
              <a:t>(Lambda), etc…</a:t>
            </a:r>
          </a:p>
          <a:p>
            <a:pPr marL="0" indent="0" eaLnBrk="0" fontAlgn="base" hangingPunct="0">
              <a:lnSpc>
                <a:spcPct val="100000"/>
              </a:lnSpc>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Alphabet:</a:t>
            </a:r>
            <a:endParaRPr lang="en-IN" sz="2400" b="1" u="sng" dirty="0">
              <a:solidFill>
                <a:srgbClr val="00206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An alphabet is a finite, non-empty set of symbols / characters and is denoted by </a:t>
            </a:r>
            <a:r>
              <a:rPr lang="en-US" sz="2000" dirty="0">
                <a:solidFill>
                  <a:srgbClr val="002060"/>
                </a:solidFill>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 {0, 1} is the binary alphabet, consisting of the symbols 0 and 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 = {a, b, c} is an alphabet of three symbols</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 = {A, B,………, Z} is the uppercase English alphabet</a:t>
            </a:r>
            <a:endParaRPr lang="en-IN" sz="2000" dirty="0">
              <a:solidFill>
                <a:srgbClr val="002060"/>
              </a:solidFill>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Power of an alphabet is the set of all strings of length k over alphabet i.e</a:t>
            </a:r>
            <a:r>
              <a:rPr lang="en-US" sz="2400" dirty="0">
                <a:solidFill>
                  <a:srgbClr val="7030A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s</a:t>
            </a:r>
            <a:r>
              <a:rPr lang="en-US" sz="2400" baseline="30000" dirty="0" err="1">
                <a:solidFill>
                  <a:schemeClr val="tx2"/>
                </a:solidFill>
                <a:latin typeface="Times New Roman" panose="02020603050405020304" pitchFamily="18" charset="0"/>
                <a:cs typeface="Times New Roman" panose="02020603050405020304" pitchFamily="18" charset="0"/>
              </a:rPr>
              <a:t>k</a:t>
            </a:r>
            <a:endParaRPr lang="en-US" sz="2400" dirty="0">
              <a:solidFill>
                <a:schemeClr val="tx2"/>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Example:</a:t>
            </a:r>
            <a:r>
              <a:rPr lang="en-US" sz="24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S={0,1}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chemeClr val="tx2"/>
                </a:solidFill>
                <a:latin typeface="Times New Roman" panose="02020603050405020304" pitchFamily="18" charset="0"/>
                <a:cs typeface="Times New Roman" panose="02020603050405020304" pitchFamily="18" charset="0"/>
              </a:rPr>
              <a:t>s</a:t>
            </a:r>
            <a:r>
              <a:rPr lang="en-US" sz="2000" baseline="30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={0,1}, </a:t>
            </a:r>
            <a:r>
              <a:rPr lang="en-US" sz="2000" dirty="0">
                <a:solidFill>
                  <a:schemeClr val="tx2"/>
                </a:solidFill>
                <a:latin typeface="Times New Roman" panose="02020603050405020304" pitchFamily="18" charset="0"/>
                <a:cs typeface="Times New Roman" panose="02020603050405020304" pitchFamily="18" charset="0"/>
              </a:rPr>
              <a:t>s</a:t>
            </a:r>
            <a:r>
              <a:rPr lang="en-US" sz="2000" baseline="30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={00,01,10,11}, </a:t>
            </a:r>
            <a:r>
              <a:rPr lang="en-US" sz="2000" dirty="0">
                <a:solidFill>
                  <a:schemeClr val="tx2"/>
                </a:solidFill>
                <a:latin typeface="Times New Roman" panose="02020603050405020304" pitchFamily="18" charset="0"/>
                <a:cs typeface="Times New Roman" panose="02020603050405020304" pitchFamily="18" charset="0"/>
              </a:rPr>
              <a:t>s</a:t>
            </a:r>
            <a:r>
              <a:rPr lang="en-US" sz="2000" baseline="30000" dirty="0">
                <a:solidFill>
                  <a:schemeClr val="tx2"/>
                </a:solidFill>
                <a:latin typeface="Times New Roman" panose="02020603050405020304" pitchFamily="18" charset="0"/>
                <a:cs typeface="Times New Roman" panose="02020603050405020304" pitchFamily="18" charset="0"/>
              </a:rPr>
              <a:t>3</a:t>
            </a:r>
            <a:r>
              <a:rPr lang="en-US" sz="2000" dirty="0">
                <a:solidFill>
                  <a:srgbClr val="002060"/>
                </a:solidFill>
                <a:latin typeface="Times New Roman" panose="02020603050405020304" pitchFamily="18" charset="0"/>
                <a:cs typeface="Times New Roman" panose="02020603050405020304" pitchFamily="18" charset="0"/>
              </a:rPr>
              <a:t> ={000,…111},</a:t>
            </a:r>
            <a:r>
              <a:rPr lang="en-US" sz="2400" dirty="0">
                <a:solidFill>
                  <a:srgbClr val="002060"/>
                </a:solidFill>
                <a:latin typeface="Times New Roman" panose="02020603050405020304" pitchFamily="18" charset="0"/>
                <a:cs typeface="Times New Roman" panose="02020603050405020304" pitchFamily="18" charset="0"/>
              </a:rPr>
              <a:t> etc…</a:t>
            </a:r>
            <a:endParaRPr lang="en-IN" sz="2400" dirty="0">
              <a:solidFill>
                <a:srgbClr val="002060"/>
              </a:solidFill>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42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Parsing Techniques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82378"/>
            <a:ext cx="11212388" cy="6052250"/>
          </a:xfrm>
        </p:spPr>
        <p:txBody>
          <a:bodyPr>
            <a:noAutofit/>
          </a:bodyPr>
          <a:lstStyle/>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Bottom-up Parsing:</a:t>
            </a: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Bottom-up parsing starts with the input symbols and tries to construct the parse tree up to the start symbol</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Start symbol (Starting non terminal symbol of grammar )</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       Bottom (Leaf Nodes)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Input String		</a:t>
            </a:r>
            <a:endParaRPr lang="en-US"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Example:</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aABe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  Abc / b</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  d</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Input string is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abbcde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buNone/>
            </a:pP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sz="2000" b="1" u="sng"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bcde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  b)	       	(Handle is a substring which matches with right side of the production)</a:t>
            </a:r>
          </a:p>
          <a:p>
            <a:pPr marL="0" indent="0" algn="just">
              <a:buNone/>
            </a:pP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sz="2000" b="1" u="sng"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sz="2000" u="sng"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  Abc)	(Reduction is the process to replace the RHS of production with LHS variable)</a:t>
            </a:r>
          </a:p>
          <a:p>
            <a:pPr marL="0" indent="0" algn="just">
              <a:buNone/>
            </a:pP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sz="2000" b="1"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sz="2000" b="1" u="sng"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  d)</a:t>
            </a:r>
          </a:p>
          <a:p>
            <a:pPr marL="0" indent="0" algn="just">
              <a:buNone/>
            </a:pP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r>
              <a:rPr lang="en-US" sz="2000" b="1"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aABe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This derivation is nothing but reverse of RMD  i.e., S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aABe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aAde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aAbcde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abbcde</a:t>
            </a:r>
            <a:endParaRPr lang="en-US" sz="2000" dirty="0">
              <a:solidFill>
                <a:srgbClr val="002060"/>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flipV="1">
            <a:off x="1727202" y="1756229"/>
            <a:ext cx="0" cy="537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ottom-Up Par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940" y="1538517"/>
            <a:ext cx="40576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120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Recursive descent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67863"/>
            <a:ext cx="11212388" cy="6066765"/>
          </a:xfrm>
        </p:spPr>
        <p:txBody>
          <a:bodyPr>
            <a:noAutofit/>
          </a:bodyPr>
          <a:lstStyle/>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We have to write the recursive procedure for each and every non-terminal that is available in the given grammar</a:t>
            </a: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Steps for construction:</a:t>
            </a:r>
          </a:p>
          <a:p>
            <a:pPr marL="457200" indent="-4572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If the input symbol is non-terminal then call corresponding procedure of a non-terminal</a:t>
            </a:r>
          </a:p>
          <a:p>
            <a:pPr marL="457200" indent="-4572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If the input symbol is terminal then compare this symbol with input string. If both are matching then we increment the input pointer</a:t>
            </a:r>
          </a:p>
          <a:p>
            <a:pPr marL="457200" indent="-4572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If non-terminal symbol produces more than one production then all the production rules code should be written in the corresponding function / procedure</a:t>
            </a:r>
          </a:p>
          <a:p>
            <a:pPr marL="457200" indent="-4572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No need to define any main function or any variables. If we define a main function then we have to call the start symbol function from the main function</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Example: </a:t>
            </a:r>
          </a:p>
          <a:p>
            <a:pPr marL="457200" indent="-457200">
              <a:buAutoNum type="arabicPeriod"/>
            </a:pPr>
            <a:r>
              <a:rPr lang="en-US" sz="2000" dirty="0">
                <a:solidFill>
                  <a:srgbClr val="002060"/>
                </a:solidFill>
                <a:latin typeface="Times New Roman" panose="02020603050405020304" pitchFamily="18" charset="0"/>
                <a:cs typeface="Times New Roman" panose="02020603050405020304" pitchFamily="18" charset="0"/>
              </a:rPr>
              <a:t>E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iE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 iE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buAutoNum type="arabicPeriod"/>
            </a:pPr>
            <a:r>
              <a:rPr lang="en-US" sz="2000" dirty="0">
                <a:solidFill>
                  <a:srgbClr val="002060"/>
                </a:solidFill>
                <a:latin typeface="Times New Roman" panose="02020603050405020304" pitchFamily="18" charset="0"/>
                <a:cs typeface="Times New Roman" panose="02020603050405020304" pitchFamily="18" charset="0"/>
              </a:rPr>
              <a:t>E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*FT</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F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 / id</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Drawbacks:</a:t>
            </a:r>
          </a:p>
          <a:p>
            <a:pPr marL="914400" lvl="1" indent="-457200">
              <a:buFont typeface="+mj-lt"/>
              <a:buAutoNum type="arabicPeriod"/>
            </a:pPr>
            <a:r>
              <a:rPr lang="en-US" altLang="en-US" sz="1600" dirty="0">
                <a:solidFill>
                  <a:srgbClr val="002060"/>
                </a:solidFill>
                <a:latin typeface="Times New Roman" panose="02020603050405020304" pitchFamily="18" charset="0"/>
                <a:cs typeface="Times New Roman" panose="02020603050405020304" pitchFamily="18" charset="0"/>
              </a:rPr>
              <a:t>They are not as fast as some other methods</a:t>
            </a:r>
          </a:p>
          <a:p>
            <a:pPr marL="914400" lvl="1" indent="-457200">
              <a:buFont typeface="+mj-lt"/>
              <a:buAutoNum type="arabicPeriod"/>
            </a:pPr>
            <a:r>
              <a:rPr lang="en-US" altLang="en-US" sz="1600" dirty="0">
                <a:solidFill>
                  <a:srgbClr val="002060"/>
                </a:solidFill>
                <a:latin typeface="Times New Roman" panose="02020603050405020304" pitchFamily="18" charset="0"/>
                <a:cs typeface="Times New Roman" panose="02020603050405020304" pitchFamily="18" charset="0"/>
              </a:rPr>
              <a:t>It is difficult to provide really good error messages</a:t>
            </a:r>
          </a:p>
          <a:p>
            <a:pPr marL="914400" lvl="1" indent="-457200">
              <a:buFont typeface="+mj-lt"/>
              <a:buAutoNum type="arabicPeriod"/>
            </a:pPr>
            <a:r>
              <a:rPr lang="en-US" altLang="en-US" sz="1600" dirty="0">
                <a:solidFill>
                  <a:srgbClr val="002060"/>
                </a:solidFill>
                <a:latin typeface="Times New Roman" panose="02020603050405020304" pitchFamily="18" charset="0"/>
                <a:cs typeface="Times New Roman" panose="02020603050405020304" pitchFamily="18" charset="0"/>
              </a:rPr>
              <a:t>They cannot do parses that require arbitrarily long </a:t>
            </a:r>
            <a:r>
              <a:rPr lang="en-US" altLang="en-US" sz="1600" dirty="0" err="1">
                <a:solidFill>
                  <a:srgbClr val="002060"/>
                </a:solidFill>
                <a:latin typeface="Times New Roman" panose="02020603050405020304" pitchFamily="18" charset="0"/>
                <a:cs typeface="Times New Roman" panose="02020603050405020304" pitchFamily="18" charset="0"/>
              </a:rPr>
              <a:t>lookaheads</a:t>
            </a:r>
            <a:endParaRPr lang="en-US" altLang="en-US" sz="1600" dirty="0">
              <a:solidFill>
                <a:srgbClr val="002060"/>
              </a:solidFill>
              <a:latin typeface="Times New Roman" panose="02020603050405020304" pitchFamily="18" charset="0"/>
              <a:cs typeface="Times New Roman" panose="02020603050405020304" pitchFamily="18" charset="0"/>
            </a:endParaRPr>
          </a:p>
          <a:p>
            <a:pPr marL="457200" indent="-457200">
              <a:buAutoNum type="arabicPeriod"/>
            </a:pP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293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Elimination of Left Factoring:</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67864"/>
            <a:ext cx="11212388" cy="6190136"/>
          </a:xfrm>
        </p:spPr>
        <p:txBody>
          <a:bodyPr>
            <a:noAutofit/>
          </a:bodyPr>
          <a:lstStyle/>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If a grammar contains a production rule in the form of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αβ</a:t>
            </a:r>
            <a:r>
              <a:rPr lang="en-US" sz="2000" dirty="0">
                <a:solidFill>
                  <a:srgbClr val="002060"/>
                </a:solidFill>
                <a:latin typeface="Times New Roman" panose="02020603050405020304" pitchFamily="18" charset="0"/>
                <a:cs typeface="Times New Roman" panose="02020603050405020304" pitchFamily="18" charset="0"/>
              </a:rPr>
              <a:t>1 /</a:t>
            </a:r>
            <a:r>
              <a:rPr lang="el-GR" sz="2000" dirty="0">
                <a:solidFill>
                  <a:srgbClr val="002060"/>
                </a:solidFill>
                <a:latin typeface="Times New Roman" panose="02020603050405020304" pitchFamily="18" charset="0"/>
                <a:cs typeface="Times New Roman" panose="02020603050405020304" pitchFamily="18" charset="0"/>
              </a:rPr>
              <a:t> αβ</a:t>
            </a:r>
            <a:r>
              <a:rPr lang="en-US" sz="2000" dirty="0">
                <a:solidFill>
                  <a:srgbClr val="002060"/>
                </a:solidFill>
                <a:latin typeface="Times New Roman" panose="02020603050405020304" pitchFamily="18" charset="0"/>
                <a:cs typeface="Times New Roman" panose="02020603050405020304" pitchFamily="18" charset="0"/>
              </a:rPr>
              <a:t>2…../ </a:t>
            </a:r>
            <a:r>
              <a:rPr lang="el-GR" sz="2000" dirty="0">
                <a:solidFill>
                  <a:srgbClr val="002060"/>
                </a:solidFill>
                <a:latin typeface="Times New Roman" panose="02020603050405020304" pitchFamily="18" charset="0"/>
                <a:cs typeface="Times New Roman" panose="02020603050405020304" pitchFamily="18" charset="0"/>
              </a:rPr>
              <a:t>γ</a:t>
            </a:r>
            <a:r>
              <a:rPr lang="en-US" sz="2000" dirty="0">
                <a:solidFill>
                  <a:srgbClr val="002060"/>
                </a:solidFill>
                <a:latin typeface="Times New Roman" panose="02020603050405020304" pitchFamily="18" charset="0"/>
                <a:cs typeface="Times New Roman" panose="02020603050405020304" pitchFamily="18" charset="0"/>
              </a:rPr>
              <a:t>1 / </a:t>
            </a:r>
            <a:r>
              <a:rPr lang="el-GR" sz="2000" dirty="0">
                <a:solidFill>
                  <a:srgbClr val="002060"/>
                </a:solidFill>
                <a:latin typeface="Times New Roman" panose="02020603050405020304" pitchFamily="18" charset="0"/>
                <a:cs typeface="Times New Roman" panose="02020603050405020304" pitchFamily="18" charset="0"/>
              </a:rPr>
              <a:t>γ</a:t>
            </a:r>
            <a:r>
              <a:rPr lang="en-US" sz="2000" dirty="0">
                <a:solidFill>
                  <a:srgbClr val="002060"/>
                </a:solidFill>
                <a:latin typeface="Times New Roman" panose="02020603050405020304" pitchFamily="18" charset="0"/>
                <a:cs typeface="Times New Roman" panose="02020603050405020304" pitchFamily="18" charset="0"/>
              </a:rPr>
              <a:t>2…. then we can say it contains left factoring</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top down parsers can’t handle the grammar which contains left factoring. So we need eliminate this</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We can eliminate left factoring by replacing with the following productions for </a:t>
            </a:r>
            <a:r>
              <a:rPr lang="en-IN" sz="2000" dirty="0">
                <a:solidFill>
                  <a:srgbClr val="002060"/>
                </a:solidFill>
                <a:latin typeface="Times New Roman" panose="02020603050405020304" pitchFamily="18" charset="0"/>
                <a:cs typeface="Times New Roman" panose="02020603050405020304" pitchFamily="18" charset="0"/>
              </a:rPr>
              <a:t>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αβ</a:t>
            </a:r>
            <a:r>
              <a:rPr lang="en-US" sz="2000" dirty="0">
                <a:solidFill>
                  <a:srgbClr val="002060"/>
                </a:solidFill>
                <a:latin typeface="Times New Roman" panose="02020603050405020304" pitchFamily="18" charset="0"/>
                <a:cs typeface="Times New Roman" panose="02020603050405020304" pitchFamily="18" charset="0"/>
              </a:rPr>
              <a:t>1 /</a:t>
            </a:r>
            <a:r>
              <a:rPr lang="el-GR" sz="2000" dirty="0">
                <a:solidFill>
                  <a:srgbClr val="002060"/>
                </a:solidFill>
                <a:latin typeface="Times New Roman" panose="02020603050405020304" pitchFamily="18" charset="0"/>
                <a:cs typeface="Times New Roman" panose="02020603050405020304" pitchFamily="18" charset="0"/>
              </a:rPr>
              <a:t> αβ</a:t>
            </a:r>
            <a:r>
              <a:rPr lang="en-US" sz="2000" dirty="0">
                <a:solidFill>
                  <a:srgbClr val="002060"/>
                </a:solidFill>
                <a:latin typeface="Times New Roman" panose="02020603050405020304" pitchFamily="18" charset="0"/>
                <a:cs typeface="Times New Roman" panose="02020603050405020304" pitchFamily="18" charset="0"/>
              </a:rPr>
              <a:t>2.../ </a:t>
            </a:r>
            <a:r>
              <a:rPr lang="el-GR" sz="2000" dirty="0">
                <a:solidFill>
                  <a:srgbClr val="002060"/>
                </a:solidFill>
                <a:latin typeface="Times New Roman" panose="02020603050405020304" pitchFamily="18" charset="0"/>
                <a:cs typeface="Times New Roman" panose="02020603050405020304" pitchFamily="18" charset="0"/>
              </a:rPr>
              <a:t>γ</a:t>
            </a:r>
            <a:r>
              <a:rPr lang="en-US" sz="2000" dirty="0">
                <a:solidFill>
                  <a:srgbClr val="002060"/>
                </a:solidFill>
                <a:latin typeface="Times New Roman" panose="02020603050405020304" pitchFamily="18" charset="0"/>
                <a:cs typeface="Times New Roman" panose="02020603050405020304" pitchFamily="18" charset="0"/>
              </a:rPr>
              <a:t>1 / </a:t>
            </a:r>
            <a:r>
              <a:rPr lang="el-GR" sz="2000" dirty="0">
                <a:solidFill>
                  <a:srgbClr val="002060"/>
                </a:solidFill>
                <a:latin typeface="Times New Roman" panose="02020603050405020304" pitchFamily="18" charset="0"/>
                <a:cs typeface="Times New Roman" panose="02020603050405020304" pitchFamily="18" charset="0"/>
              </a:rPr>
              <a:t>γ</a:t>
            </a:r>
            <a:r>
              <a:rPr lang="en-US" sz="2000" dirty="0">
                <a:solidFill>
                  <a:srgbClr val="002060"/>
                </a:solidFill>
                <a:latin typeface="Times New Roman" panose="02020603050405020304" pitchFamily="18" charset="0"/>
                <a:cs typeface="Times New Roman" panose="02020603050405020304" pitchFamily="18" charset="0"/>
              </a:rPr>
              <a:t>2…</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A</a:t>
            </a:r>
            <a:r>
              <a:rPr lang="en-I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α</a:t>
            </a:r>
            <a:r>
              <a:rPr lang="en-US" sz="1600" dirty="0">
                <a:solidFill>
                  <a:srgbClr val="002060"/>
                </a:solidFill>
                <a:latin typeface="Times New Roman" panose="02020603050405020304" pitchFamily="18" charset="0"/>
                <a:cs typeface="Times New Roman" panose="02020603050405020304" pitchFamily="18" charset="0"/>
              </a:rPr>
              <a:t>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 / </a:t>
            </a:r>
            <a:r>
              <a:rPr lang="el-GR" sz="1600" dirty="0">
                <a:solidFill>
                  <a:srgbClr val="002060"/>
                </a:solidFill>
                <a:latin typeface="Times New Roman" panose="02020603050405020304" pitchFamily="18" charset="0"/>
                <a:cs typeface="Times New Roman" panose="02020603050405020304" pitchFamily="18" charset="0"/>
              </a:rPr>
              <a:t>γ</a:t>
            </a:r>
            <a:r>
              <a:rPr lang="en-US" sz="1600" dirty="0">
                <a:solidFill>
                  <a:srgbClr val="002060"/>
                </a:solidFill>
                <a:latin typeface="Times New Roman" panose="02020603050405020304" pitchFamily="18" charset="0"/>
                <a:cs typeface="Times New Roman" panose="02020603050405020304" pitchFamily="18" charset="0"/>
              </a:rPr>
              <a:t>1 / </a:t>
            </a:r>
            <a:r>
              <a:rPr lang="el-GR" sz="1600" dirty="0">
                <a:solidFill>
                  <a:srgbClr val="002060"/>
                </a:solidFill>
                <a:latin typeface="Times New Roman" panose="02020603050405020304" pitchFamily="18" charset="0"/>
                <a:cs typeface="Times New Roman" panose="02020603050405020304" pitchFamily="18" charset="0"/>
              </a:rPr>
              <a:t>γ</a:t>
            </a:r>
            <a:r>
              <a:rPr lang="en-US" sz="1600" dirty="0">
                <a:solidFill>
                  <a:srgbClr val="002060"/>
                </a:solidFill>
                <a:latin typeface="Times New Roman" panose="02020603050405020304" pitchFamily="18" charset="0"/>
                <a:cs typeface="Times New Roman" panose="02020603050405020304" pitchFamily="18" charset="0"/>
              </a:rPr>
              <a:t>2….</a:t>
            </a:r>
          </a:p>
          <a:p>
            <a:pPr lvl="1"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I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β</a:t>
            </a:r>
            <a:r>
              <a:rPr lang="en-US" sz="1600" dirty="0">
                <a:solidFill>
                  <a:srgbClr val="002060"/>
                </a:solidFill>
                <a:latin typeface="Times New Roman" panose="02020603050405020304" pitchFamily="18" charset="0"/>
                <a:cs typeface="Times New Roman" panose="02020603050405020304" pitchFamily="18" charset="0"/>
              </a:rPr>
              <a:t>1 /</a:t>
            </a:r>
            <a:r>
              <a:rPr lang="el-GR" sz="1600" dirty="0">
                <a:solidFill>
                  <a:srgbClr val="002060"/>
                </a:solidFill>
                <a:latin typeface="Times New Roman" panose="02020603050405020304" pitchFamily="18" charset="0"/>
                <a:cs typeface="Times New Roman" panose="02020603050405020304" pitchFamily="18" charset="0"/>
              </a:rPr>
              <a:t> β</a:t>
            </a:r>
            <a:r>
              <a:rPr lang="en-US" sz="1600" dirty="0">
                <a:solidFill>
                  <a:srgbClr val="002060"/>
                </a:solidFill>
                <a:latin typeface="Times New Roman" panose="02020603050405020304" pitchFamily="18" charset="0"/>
                <a:cs typeface="Times New Roman" panose="02020603050405020304" pitchFamily="18" charset="0"/>
              </a:rPr>
              <a:t>2….. </a:t>
            </a:r>
            <a:endParaRPr lang="en-IN" sz="16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Examples:</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rPr>
              <a:t>S</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iETS</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iETSeS</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		E  b</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aAB</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		B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bB</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b</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X  X+X / X*X / D		D  1 / 2 / 3</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 T+E / T			T  int / int*T / (E) </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4793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Elimination of Left Recursion:</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67864"/>
            <a:ext cx="11212388" cy="5863565"/>
          </a:xfrm>
        </p:spPr>
        <p:txBody>
          <a:bodyPr>
            <a:noAutofit/>
          </a:bodyPr>
          <a:lstStyle/>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If a grammar contains a production rule in the form of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 (The left most symbol of the RHS of production is equal to the LHS non-terminal) then we can say it contains left recursion</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top down parsers can’t handle the grammar which contains left recursion. So we need eliminate this</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We can eliminate the left recursion by replacing with the following productions for </a:t>
            </a:r>
            <a:r>
              <a:rPr lang="en-IN" sz="2000" dirty="0">
                <a:solidFill>
                  <a:srgbClr val="002060"/>
                </a:solidFill>
                <a:latin typeface="Times New Roman" panose="02020603050405020304" pitchFamily="18" charset="0"/>
                <a:cs typeface="Times New Roman" panose="02020603050405020304" pitchFamily="18" charset="0"/>
              </a:rPr>
              <a:t>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 /</a:t>
            </a:r>
            <a:r>
              <a:rPr lang="el-GR" sz="2000" dirty="0">
                <a:solidFill>
                  <a:srgbClr val="002060"/>
                </a:solidFill>
                <a:latin typeface="Times New Roman" panose="02020603050405020304" pitchFamily="18" charset="0"/>
                <a:cs typeface="Times New Roman" panose="02020603050405020304" pitchFamily="18" charset="0"/>
              </a:rPr>
              <a:t>β</a:t>
            </a:r>
            <a:endParaRPr lang="en-US" sz="2000" dirty="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A</a:t>
            </a:r>
            <a:r>
              <a:rPr lang="en-I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β</a:t>
            </a:r>
            <a:r>
              <a:rPr lang="en-US" sz="1600" dirty="0">
                <a:solidFill>
                  <a:srgbClr val="002060"/>
                </a:solidFill>
                <a:latin typeface="Times New Roman" panose="02020603050405020304" pitchFamily="18" charset="0"/>
                <a:cs typeface="Times New Roman" panose="02020603050405020304" pitchFamily="18" charset="0"/>
              </a:rPr>
              <a:t>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I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α</a:t>
            </a:r>
            <a:r>
              <a:rPr lang="en-US" sz="1600" dirty="0">
                <a:solidFill>
                  <a:srgbClr val="002060"/>
                </a:solidFill>
                <a:latin typeface="Times New Roman" panose="02020603050405020304" pitchFamily="18" charset="0"/>
                <a:cs typeface="Times New Roman" panose="02020603050405020304" pitchFamily="18" charset="0"/>
              </a:rPr>
              <a:t>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1600" dirty="0">
                <a:solidFill>
                  <a:srgbClr val="002060"/>
                </a:solidFill>
                <a:latin typeface="Times New Roman" panose="02020603050405020304" pitchFamily="18" charset="0"/>
                <a:cs typeface="Times New Roman" panose="02020603050405020304" pitchFamily="18" charset="0"/>
              </a:rPr>
              <a:t>ϵ</a:t>
            </a:r>
            <a:r>
              <a:rPr lang="en-US" sz="16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If a grammar contains a production rule in the form of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1 / </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2 …. /  </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1 / </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2 …. then replacing </a:t>
            </a:r>
          </a:p>
          <a:p>
            <a:pPr lvl="1" algn="just">
              <a:buFont typeface="Wingdings" panose="05000000000000000000" pitchFamily="2" charset="2"/>
              <a:buChar char="Ø"/>
            </a:pPr>
            <a:r>
              <a:rPr lang="en-IN" sz="1600" dirty="0">
                <a:solidFill>
                  <a:srgbClr val="002060"/>
                </a:solidFill>
                <a:latin typeface="Times New Roman" panose="02020603050405020304" pitchFamily="18" charset="0"/>
                <a:cs typeface="Times New Roman" panose="02020603050405020304" pitchFamily="18" charset="0"/>
              </a:rPr>
              <a:t>A</a:t>
            </a:r>
            <a:r>
              <a:rPr lang="en-I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β</a:t>
            </a:r>
            <a:r>
              <a:rPr lang="en-US" sz="1600" dirty="0">
                <a:solidFill>
                  <a:srgbClr val="002060"/>
                </a:solidFill>
                <a:latin typeface="Times New Roman" panose="02020603050405020304" pitchFamily="18" charset="0"/>
                <a:cs typeface="Times New Roman" panose="02020603050405020304" pitchFamily="18" charset="0"/>
              </a:rPr>
              <a:t>1A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rPr>
              <a:t> / </a:t>
            </a:r>
            <a:r>
              <a:rPr lang="el-GR" sz="1600" dirty="0">
                <a:solidFill>
                  <a:srgbClr val="002060"/>
                </a:solidFill>
                <a:latin typeface="Times New Roman" panose="02020603050405020304" pitchFamily="18" charset="0"/>
                <a:cs typeface="Times New Roman" panose="02020603050405020304" pitchFamily="18" charset="0"/>
              </a:rPr>
              <a:t>β</a:t>
            </a:r>
            <a:r>
              <a:rPr lang="en-US" sz="1600" dirty="0">
                <a:solidFill>
                  <a:srgbClr val="002060"/>
                </a:solidFill>
                <a:latin typeface="Times New Roman" panose="02020603050405020304" pitchFamily="18" charset="0"/>
                <a:cs typeface="Times New Roman" panose="02020603050405020304" pitchFamily="18" charset="0"/>
              </a:rPr>
              <a:t>2A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endParaRPr lang="en-US" sz="1600" dirty="0">
              <a:solidFill>
                <a:srgbClr val="002060"/>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IN"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α</a:t>
            </a:r>
            <a:r>
              <a:rPr lang="en-US" sz="1600" dirty="0">
                <a:solidFill>
                  <a:srgbClr val="002060"/>
                </a:solidFill>
                <a:latin typeface="Times New Roman" panose="02020603050405020304" pitchFamily="18" charset="0"/>
                <a:cs typeface="Times New Roman" panose="02020603050405020304" pitchFamily="18" charset="0"/>
              </a:rPr>
              <a:t>1A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1600" dirty="0">
                <a:solidFill>
                  <a:srgbClr val="002060"/>
                </a:solidFill>
                <a:latin typeface="Times New Roman" panose="02020603050405020304" pitchFamily="18" charset="0"/>
                <a:cs typeface="Times New Roman" panose="02020603050405020304" pitchFamily="18" charset="0"/>
              </a:rPr>
              <a:t>α</a:t>
            </a:r>
            <a:r>
              <a:rPr lang="en-US" sz="1600" dirty="0">
                <a:solidFill>
                  <a:srgbClr val="002060"/>
                </a:solidFill>
                <a:latin typeface="Times New Roman" panose="02020603050405020304" pitchFamily="18" charset="0"/>
                <a:cs typeface="Times New Roman" panose="02020603050405020304" pitchFamily="18" charset="0"/>
              </a:rPr>
              <a:t>2A</a:t>
            </a:r>
            <a:r>
              <a:rPr lang="en-US" altLang="en-US" sz="1600" b="1" baseline="30000" dirty="0">
                <a:solidFill>
                  <a:srgbClr val="002060"/>
                </a:solidFill>
                <a:latin typeface="Times New Roman" panose="02020603050405020304" pitchFamily="18" charset="0"/>
                <a:cs typeface="Times New Roman" panose="02020603050405020304" pitchFamily="18" charset="0"/>
              </a:rPr>
              <a:t>1</a:t>
            </a:r>
            <a:r>
              <a:rPr lang="en-US" sz="16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1600" dirty="0">
                <a:solidFill>
                  <a:srgbClr val="002060"/>
                </a:solidFill>
                <a:latin typeface="Times New Roman" panose="02020603050405020304" pitchFamily="18" charset="0"/>
                <a:cs typeface="Times New Roman" panose="02020603050405020304" pitchFamily="18" charset="0"/>
              </a:rPr>
              <a:t>ϵ</a:t>
            </a:r>
            <a:r>
              <a:rPr lang="en-US" sz="1600" dirty="0">
                <a:solidFill>
                  <a:srgbClr val="002060"/>
                </a:solidFill>
                <a:latin typeface="Times New Roman" panose="02020603050405020304" pitchFamily="18" charset="0"/>
                <a:cs typeface="Times New Roman" panose="02020603050405020304" pitchFamily="18" charset="0"/>
              </a:rPr>
              <a:t>  </a:t>
            </a: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Examples:</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 E+T / T		T  T*F / F		F  (E) / id</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S0S1S / 01	</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  (L) / x		L  L,S / S</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expr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expr+expr</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expr*expr /  id</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Sx</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SSb</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xS</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Aa / b		A  AC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Sd</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f</a:t>
            </a: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857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0407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First and Follow:</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09808"/>
            <a:ext cx="11212388" cy="6248192"/>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First:</a:t>
            </a:r>
          </a:p>
          <a:p>
            <a:pPr marL="457200" indent="-457200" algn="just">
              <a:buFont typeface="+mj-lt"/>
              <a:buAutoNum type="arabicPeriod"/>
            </a:pPr>
            <a:r>
              <a:rPr lang="en-IN" sz="2000" dirty="0">
                <a:solidFill>
                  <a:srgbClr val="002060"/>
                </a:solidFill>
                <a:latin typeface="Times New Roman" panose="02020603050405020304" pitchFamily="18" charset="0"/>
                <a:cs typeface="Times New Roman" panose="02020603050405020304" pitchFamily="18" charset="0"/>
              </a:rPr>
              <a:t>If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 where </a:t>
            </a:r>
            <a:r>
              <a:rPr lang="el-GR" sz="2000" dirty="0">
                <a:solidFill>
                  <a:srgbClr val="002060"/>
                </a:solidFill>
                <a:latin typeface="Times New Roman" panose="02020603050405020304" pitchFamily="18" charset="0"/>
                <a:cs typeface="Times New Roman" panose="02020603050405020304" pitchFamily="18" charset="0"/>
              </a:rPr>
              <a:t>α </a:t>
            </a:r>
            <a:r>
              <a:rPr lang="en-US" sz="2000" dirty="0">
                <a:solidFill>
                  <a:srgbClr val="002060"/>
                </a:solidFill>
                <a:latin typeface="Times New Roman" panose="02020603050405020304" pitchFamily="18" charset="0"/>
                <a:cs typeface="Times New Roman" panose="02020603050405020304" pitchFamily="18" charset="0"/>
              </a:rPr>
              <a:t>ϵ (V⋃T)* then First(A) = {a}</a:t>
            </a:r>
          </a:p>
          <a:p>
            <a:pPr marL="457200" indent="-457200" algn="just">
              <a:buFont typeface="+mj-lt"/>
              <a:buAutoNum type="arabicPeriod"/>
            </a:pPr>
            <a:r>
              <a:rPr lang="en-IN" sz="2000" dirty="0">
                <a:solidFill>
                  <a:srgbClr val="002060"/>
                </a:solidFill>
                <a:latin typeface="Times New Roman" panose="02020603050405020304" pitchFamily="18" charset="0"/>
                <a:cs typeface="Times New Roman" panose="02020603050405020304" pitchFamily="18" charset="0"/>
              </a:rPr>
              <a:t>If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rPr>
              <a:t>then First(A)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If A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BC then </a:t>
            </a:r>
            <a:r>
              <a:rPr lang="en-US" sz="2000" dirty="0">
                <a:solidFill>
                  <a:srgbClr val="002060"/>
                </a:solidFill>
                <a:latin typeface="Times New Roman" panose="02020603050405020304" pitchFamily="18" charset="0"/>
                <a:cs typeface="Times New Roman" panose="02020603050405020304" pitchFamily="18" charset="0"/>
              </a:rPr>
              <a:t>First(A) = First(B) if First(B) doesn’t contain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                    	     First(A) = First(B) ⋃ First(C) if First(B) contain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Follow:</a:t>
            </a:r>
          </a:p>
          <a:p>
            <a:pPr marL="457200" indent="-457200" algn="just">
              <a:buAutoNum type="arabicPeriod"/>
            </a:pPr>
            <a:r>
              <a:rPr lang="en-IN" sz="2000" dirty="0">
                <a:solidFill>
                  <a:srgbClr val="002060"/>
                </a:solidFill>
                <a:latin typeface="Times New Roman" panose="02020603050405020304" pitchFamily="18" charset="0"/>
                <a:cs typeface="Times New Roman" panose="02020603050405020304" pitchFamily="18" charset="0"/>
              </a:rPr>
              <a:t>If ‘S’ is a start symbol </a:t>
            </a:r>
            <a:r>
              <a:rPr lang="en-US" sz="2000" dirty="0">
                <a:solidFill>
                  <a:srgbClr val="002060"/>
                </a:solidFill>
                <a:latin typeface="Times New Roman" panose="02020603050405020304" pitchFamily="18" charset="0"/>
                <a:cs typeface="Times New Roman" panose="02020603050405020304" pitchFamily="18" charset="0"/>
              </a:rPr>
              <a:t>then Follow(S) = {$}</a:t>
            </a:r>
          </a:p>
          <a:p>
            <a:pPr marL="457200" indent="-457200" algn="just">
              <a:buAutoNum type="arabicPeriod"/>
            </a:pPr>
            <a:r>
              <a:rPr lang="en-IN" sz="2000" dirty="0">
                <a:solidFill>
                  <a:srgbClr val="002060"/>
                </a:solidFill>
                <a:latin typeface="Times New Roman" panose="02020603050405020304" pitchFamily="18" charset="0"/>
                <a:cs typeface="Times New Roman" panose="02020603050405020304" pitchFamily="18" charset="0"/>
              </a:rPr>
              <a:t>If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B</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 then Follow(B) = First(</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 if First(</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 doesn’t contain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AutoNum type="arabicPeriod"/>
            </a:pPr>
            <a:r>
              <a:rPr lang="en-IN" sz="2000" dirty="0">
                <a:solidFill>
                  <a:srgbClr val="002060"/>
                </a:solidFill>
                <a:latin typeface="Times New Roman" panose="02020603050405020304" pitchFamily="18" charset="0"/>
                <a:cs typeface="Times New Roman" panose="02020603050405020304" pitchFamily="18" charset="0"/>
              </a:rPr>
              <a:t>If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B</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 then Follow(B) = Follow(A) if First(</a:t>
            </a:r>
            <a:r>
              <a:rPr lang="el-GR" sz="2000" dirty="0">
                <a:solidFill>
                  <a:srgbClr val="002060"/>
                </a:solidFill>
                <a:latin typeface="Times New Roman" panose="02020603050405020304" pitchFamily="18" charset="0"/>
                <a:cs typeface="Times New Roman" panose="02020603050405020304" pitchFamily="18" charset="0"/>
              </a:rPr>
              <a:t>β</a:t>
            </a:r>
            <a:r>
              <a:rPr lang="en-US" sz="2000" dirty="0">
                <a:solidFill>
                  <a:srgbClr val="002060"/>
                </a:solidFill>
                <a:latin typeface="Times New Roman" panose="02020603050405020304" pitchFamily="18" charset="0"/>
                <a:cs typeface="Times New Roman" panose="02020603050405020304" pitchFamily="18" charset="0"/>
              </a:rPr>
              <a:t>) contain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AutoNum type="arabicPeriod"/>
            </a:pPr>
            <a:r>
              <a:rPr lang="en-IN" sz="2000" dirty="0">
                <a:solidFill>
                  <a:srgbClr val="002060"/>
                </a:solidFill>
                <a:latin typeface="Times New Roman" panose="02020603050405020304" pitchFamily="18" charset="0"/>
                <a:cs typeface="Times New Roman" panose="02020603050405020304" pitchFamily="18" charset="0"/>
              </a:rPr>
              <a:t>If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B then Follow(B) = Follow(A)</a:t>
            </a:r>
          </a:p>
          <a:p>
            <a:pPr marL="457200" indent="-457200" algn="just">
              <a:buFont typeface="Arial" panose="020B0604020202020204" pitchFamily="34" charset="0"/>
              <a:buAutoNum type="arabicPeriod"/>
            </a:pPr>
            <a:r>
              <a:rPr lang="en-IN" sz="2000" dirty="0">
                <a:solidFill>
                  <a:srgbClr val="002060"/>
                </a:solidFill>
                <a:latin typeface="Times New Roman" panose="02020603050405020304" pitchFamily="18" charset="0"/>
                <a:cs typeface="Times New Roman" panose="02020603050405020304" pitchFamily="18" charset="0"/>
              </a:rPr>
              <a:t>If A</a:t>
            </a:r>
            <a:r>
              <a:rPr lang="en-IN"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l-GR" sz="2000" dirty="0">
                <a:solidFill>
                  <a:srgbClr val="002060"/>
                </a:solidFill>
                <a:latin typeface="Times New Roman" panose="02020603050405020304" pitchFamily="18" charset="0"/>
                <a:cs typeface="Times New Roman" panose="02020603050405020304" pitchFamily="18" charset="0"/>
              </a:rPr>
              <a:t>α</a:t>
            </a:r>
            <a:r>
              <a:rPr lang="en-US" sz="2000" dirty="0">
                <a:solidFill>
                  <a:srgbClr val="002060"/>
                </a:solidFill>
                <a:latin typeface="Times New Roman" panose="02020603050405020304" pitchFamily="18" charset="0"/>
                <a:cs typeface="Times New Roman" panose="02020603050405020304" pitchFamily="18" charset="0"/>
              </a:rPr>
              <a:t>Ba then Follow(B) = {a}</a:t>
            </a: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Examples:</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 TE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alt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 TE</a:t>
            </a:r>
            <a:r>
              <a:rPr lang="en-US" altLang="en-US" sz="2000" b="1" baseline="30000" dirty="0">
                <a:solidFill>
                  <a:srgbClr val="002060"/>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  FT</a:t>
            </a:r>
            <a:r>
              <a:rPr lang="en-US" altLang="en-US" sz="2000" b="1" baseline="30000" dirty="0">
                <a:solidFill>
                  <a:srgbClr val="002060"/>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a:t>
            </a:r>
            <a:r>
              <a:rPr lang="en-US" altLang="en-US" sz="2000" b="1" baseline="30000" dirty="0">
                <a:solidFill>
                  <a:srgbClr val="002060"/>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 FT</a:t>
            </a:r>
            <a:r>
              <a:rPr lang="en-US" altLang="en-US" sz="2000" b="1" baseline="30000" dirty="0">
                <a:solidFill>
                  <a:srgbClr val="002060"/>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  (E) / id </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ABCDE        A  a /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  b /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  c	     D  d /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rPr>
              <a:t>	    E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 / </a:t>
            </a:r>
            <a:r>
              <a:rPr lang="el-GR" sz="2000" dirty="0">
                <a:solidFill>
                  <a:srgbClr val="002060"/>
                </a:solidFill>
                <a:latin typeface="Times New Roman" panose="02020603050405020304" pitchFamily="18" charset="0"/>
                <a:cs typeface="Times New Roman" panose="02020603050405020304" pitchFamily="18" charset="0"/>
              </a:rPr>
              <a:t>ϵ </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Bb / Cd		 B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cC</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l-GR" sz="2000" dirty="0">
                <a:solidFill>
                  <a:srgbClr val="002060"/>
                </a:solidFill>
                <a:latin typeface="Times New Roman" panose="02020603050405020304" pitchFamily="18" charset="0"/>
                <a:cs typeface="Times New Roman" panose="02020603050405020304" pitchFamily="18" charset="0"/>
              </a:rPr>
              <a:t>ϵ</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indent="-457200" algn="just">
              <a:buAutoNum type="arabicPeriod" startAt="4"/>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ACB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CbB</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Ba		A  da / BC	B  g /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C  h / </a:t>
            </a:r>
            <a:r>
              <a:rPr lang="el-GR" sz="2000" dirty="0">
                <a:solidFill>
                  <a:srgbClr val="002060"/>
                </a:solidFill>
                <a:latin typeface="Times New Roman" panose="02020603050405020304" pitchFamily="18" charset="0"/>
                <a:cs typeface="Times New Roman" panose="02020603050405020304" pitchFamily="18" charset="0"/>
              </a:rPr>
              <a:t>ϵ </a:t>
            </a:r>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824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04075"/>
            <a:ext cx="11212388"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LL(1) / Predictive / Non Recursive Descent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609808"/>
            <a:ext cx="11212388" cy="6248192"/>
          </a:xfrm>
        </p:spPr>
        <p:txBody>
          <a:bodyPr>
            <a:noAutofit/>
          </a:bodyPr>
          <a:lstStyle/>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LL parser accepts LL grammar and it is a subset of CFG i.e., LL </a:t>
            </a:r>
            <a:r>
              <a:rPr lang="en-US" sz="2000" dirty="0"/>
              <a:t>⊆ </a:t>
            </a:r>
            <a:r>
              <a:rPr lang="en-IN" sz="2000" dirty="0">
                <a:solidFill>
                  <a:srgbClr val="002060"/>
                </a:solidFill>
                <a:latin typeface="Times New Roman" panose="02020603050405020304" pitchFamily="18" charset="0"/>
                <a:cs typeface="Times New Roman" panose="02020603050405020304" pitchFamily="18" charset="0"/>
              </a:rPr>
              <a:t>CFG</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It can be implemented by means of both recursive descent and table driven algorithms</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First L represents reading / scanning the input from left to right</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Second L represents use left most derivation (LMD)</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1 represents read / scan only one symbol at a tome from input</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If a grammar is not LL(1) then the grammar is not in LL(k) for any given k</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Model of LL(1):</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		</a:t>
            </a:r>
            <a:r>
              <a:rPr lang="en-IN" sz="2000" dirty="0" err="1">
                <a:solidFill>
                  <a:srgbClr val="002060"/>
                </a:solidFill>
                <a:latin typeface="Times New Roman" panose="02020603050405020304" pitchFamily="18" charset="0"/>
                <a:cs typeface="Times New Roman" panose="02020603050405020304" pitchFamily="18" charset="0"/>
              </a:rPr>
              <a:t>i</a:t>
            </a:r>
            <a:r>
              <a:rPr lang="en-IN" sz="2000" dirty="0">
                <a:solidFill>
                  <a:srgbClr val="002060"/>
                </a:solidFill>
                <a:latin typeface="Times New Roman" panose="02020603050405020304" pitchFamily="18" charset="0"/>
                <a:cs typeface="Times New Roman" panose="02020603050405020304" pitchFamily="18" charset="0"/>
              </a:rPr>
              <a:t> / p buffer</a:t>
            </a:r>
          </a:p>
          <a:p>
            <a:pPr marL="0" indent="0" algn="just">
              <a:buNone/>
            </a:pP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IN" sz="2000" dirty="0">
                <a:solidFill>
                  <a:srgbClr val="002060"/>
                </a:solidFill>
                <a:latin typeface="Times New Roman" panose="02020603050405020304" pitchFamily="18" charset="0"/>
                <a:cs typeface="Times New Roman" panose="02020603050405020304" pitchFamily="18" charset="0"/>
              </a:rPr>
              <a:t>							       o / p</a:t>
            </a:r>
          </a:p>
          <a:p>
            <a:pPr marL="0" indent="0" algn="just">
              <a:buNone/>
            </a:pPr>
            <a:endParaRPr lang="en-US" sz="2000" b="1" u="sng"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12457" y="3933371"/>
            <a:ext cx="3135086"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Parser Program</a:t>
            </a:r>
          </a:p>
        </p:txBody>
      </p:sp>
      <p:sp>
        <p:nvSpPr>
          <p:cNvPr id="5" name="Rectangle 4"/>
          <p:cNvSpPr/>
          <p:nvPr/>
        </p:nvSpPr>
        <p:spPr>
          <a:xfrm>
            <a:off x="3512457" y="5464629"/>
            <a:ext cx="3135086"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 Table</a:t>
            </a:r>
          </a:p>
        </p:txBody>
      </p:sp>
      <p:graphicFrame>
        <p:nvGraphicFramePr>
          <p:cNvPr id="6" name="Table 5"/>
          <p:cNvGraphicFramePr>
            <a:graphicFrameLocks noGrp="1"/>
          </p:cNvGraphicFramePr>
          <p:nvPr>
            <p:extLst>
              <p:ext uri="{D42A27DB-BD31-4B8C-83A1-F6EECF244321}">
                <p14:modId xmlns:p14="http://schemas.microsoft.com/office/powerpoint/2010/main" val="1306623212"/>
              </p:ext>
            </p:extLst>
          </p:nvPr>
        </p:nvGraphicFramePr>
        <p:xfrm>
          <a:off x="3512457" y="3324179"/>
          <a:ext cx="3135088" cy="370840"/>
        </p:xfrm>
        <a:graphic>
          <a:graphicData uri="http://schemas.openxmlformats.org/drawingml/2006/table">
            <a:tbl>
              <a:tblPr firstRow="1" bandRow="1">
                <a:tableStyleId>{5C22544A-7EE6-4342-B048-85BDC9FD1C3A}</a:tableStyleId>
              </a:tblPr>
              <a:tblGrid>
                <a:gridCol w="391886">
                  <a:extLst>
                    <a:ext uri="{9D8B030D-6E8A-4147-A177-3AD203B41FA5}">
                      <a16:colId xmlns:a16="http://schemas.microsoft.com/office/drawing/2014/main" val="20000"/>
                    </a:ext>
                  </a:extLst>
                </a:gridCol>
                <a:gridCol w="391886">
                  <a:extLst>
                    <a:ext uri="{9D8B030D-6E8A-4147-A177-3AD203B41FA5}">
                      <a16:colId xmlns:a16="http://schemas.microsoft.com/office/drawing/2014/main" val="20001"/>
                    </a:ext>
                  </a:extLst>
                </a:gridCol>
                <a:gridCol w="391886">
                  <a:extLst>
                    <a:ext uri="{9D8B030D-6E8A-4147-A177-3AD203B41FA5}">
                      <a16:colId xmlns:a16="http://schemas.microsoft.com/office/drawing/2014/main" val="20002"/>
                    </a:ext>
                  </a:extLst>
                </a:gridCol>
                <a:gridCol w="391886">
                  <a:extLst>
                    <a:ext uri="{9D8B030D-6E8A-4147-A177-3AD203B41FA5}">
                      <a16:colId xmlns:a16="http://schemas.microsoft.com/office/drawing/2014/main" val="20003"/>
                    </a:ext>
                  </a:extLst>
                </a:gridCol>
                <a:gridCol w="391886">
                  <a:extLst>
                    <a:ext uri="{9D8B030D-6E8A-4147-A177-3AD203B41FA5}">
                      <a16:colId xmlns:a16="http://schemas.microsoft.com/office/drawing/2014/main" val="20004"/>
                    </a:ext>
                  </a:extLst>
                </a:gridCol>
                <a:gridCol w="391886">
                  <a:extLst>
                    <a:ext uri="{9D8B030D-6E8A-4147-A177-3AD203B41FA5}">
                      <a16:colId xmlns:a16="http://schemas.microsoft.com/office/drawing/2014/main" val="20005"/>
                    </a:ext>
                  </a:extLst>
                </a:gridCol>
                <a:gridCol w="391886">
                  <a:extLst>
                    <a:ext uri="{9D8B030D-6E8A-4147-A177-3AD203B41FA5}">
                      <a16:colId xmlns:a16="http://schemas.microsoft.com/office/drawing/2014/main" val="20006"/>
                    </a:ext>
                  </a:extLst>
                </a:gridCol>
                <a:gridCol w="391886">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a</a:t>
                      </a:r>
                    </a:p>
                  </a:txBody>
                  <a:tcPr/>
                </a:tc>
                <a:tc>
                  <a:txBody>
                    <a:bodyPr/>
                    <a:lstStyle/>
                    <a:p>
                      <a:r>
                        <a:rPr lang="en-US" dirty="0"/>
                        <a:t>+</a:t>
                      </a:r>
                    </a:p>
                  </a:txBody>
                  <a:tcPr/>
                </a:tc>
                <a:tc>
                  <a:txBody>
                    <a:bodyPr/>
                    <a:lstStyle/>
                    <a:p>
                      <a:r>
                        <a:rPr lang="en-US" dirty="0"/>
                        <a:t>b</a:t>
                      </a:r>
                    </a:p>
                  </a:txBody>
                  <a:tcPr/>
                </a:tc>
                <a:tc>
                  <a:txBody>
                    <a:bodyPr/>
                    <a:lstStyle/>
                    <a:p>
                      <a:r>
                        <a:rPr lang="en-US" dirty="0"/>
                        <a:t>$</a:t>
                      </a:r>
                    </a:p>
                  </a:txBody>
                  <a:tcPr/>
                </a:tc>
                <a:extLst>
                  <a:ext uri="{0D108BD9-81ED-4DB2-BD59-A6C34878D82A}">
                    <a16:rowId xmlns:a16="http://schemas.microsoft.com/office/drawing/2014/main" val="10000"/>
                  </a:ext>
                </a:extLst>
              </a:tr>
            </a:tbl>
          </a:graphicData>
        </a:graphic>
      </p:graphicFrame>
      <p:cxnSp>
        <p:nvCxnSpPr>
          <p:cNvPr id="8" name="Straight Arrow Connector 7"/>
          <p:cNvCxnSpPr>
            <a:endCxn id="4" idx="0"/>
          </p:cNvCxnSpPr>
          <p:nvPr/>
        </p:nvCxnSpPr>
        <p:spPr>
          <a:xfrm>
            <a:off x="5080000" y="3680505"/>
            <a:ext cx="0" cy="252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0"/>
            <a:endCxn id="4" idx="2"/>
          </p:cNvCxnSpPr>
          <p:nvPr/>
        </p:nvCxnSpPr>
        <p:spPr>
          <a:xfrm flipV="1">
            <a:off x="5080000" y="4891314"/>
            <a:ext cx="0" cy="57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3"/>
          </p:cNvCxnSpPr>
          <p:nvPr/>
        </p:nvCxnSpPr>
        <p:spPr>
          <a:xfrm>
            <a:off x="6647543" y="4412343"/>
            <a:ext cx="682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22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04075"/>
            <a:ext cx="11212388"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LL(1) / Predictive / Non Recursive Descent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515155" y="551752"/>
            <a:ext cx="11212388" cy="6248192"/>
          </a:xfrm>
        </p:spPr>
        <p:txBody>
          <a:bodyPr>
            <a:noAutofit/>
          </a:bodyPr>
          <a:lstStyle/>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Input Buffer</a:t>
            </a:r>
            <a:r>
              <a:rPr lang="en-IN" sz="2000" dirty="0">
                <a:solidFill>
                  <a:srgbClr val="00206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Used to store the input string which is to be parsed and the last symbol must be $</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Stack</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Used to insert/delete symbols from stack based on the actions performed by user i.e., push() &amp; pop()</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Initially the top of the stack is $ after that insert the staring symbol as the top of the stack</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Parsing Table</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 2-D array to store the symbols (variables and terminals) in the input string &amp; is represented with  M[A, a]  Where M is a 2-D matrix , ‘A’ (rows) represents to store the variables and ‘a’ (columns) represents to store the terminals</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Output Buffer</a:t>
            </a:r>
          </a:p>
          <a:p>
            <a:pPr algn="just">
              <a:buFont typeface="Wingdings" panose="05000000000000000000" pitchFamily="2" charset="2"/>
              <a:buChar char="Ø"/>
            </a:pPr>
            <a:r>
              <a:rPr lang="en-IN" sz="2000" dirty="0">
                <a:solidFill>
                  <a:srgbClr val="002060"/>
                </a:solidFill>
                <a:latin typeface="Times New Roman" panose="02020603050405020304" pitchFamily="18" charset="0"/>
                <a:cs typeface="Times New Roman" panose="02020603050405020304" pitchFamily="18" charset="0"/>
              </a:rPr>
              <a:t>Used to store the output i.e., actions which is performed by the user</a:t>
            </a:r>
          </a:p>
          <a:p>
            <a:pPr marL="0" indent="0" algn="just">
              <a:buNone/>
            </a:pPr>
            <a:r>
              <a:rPr lang="en-IN" sz="2000" b="1" u="sng" dirty="0">
                <a:solidFill>
                  <a:srgbClr val="002060"/>
                </a:solidFill>
                <a:latin typeface="Times New Roman" panose="02020603050405020304" pitchFamily="18" charset="0"/>
                <a:cs typeface="Times New Roman" panose="02020603050405020304" pitchFamily="18" charset="0"/>
              </a:rPr>
              <a:t>Steps to Construct a LL(1) Parser:</a:t>
            </a:r>
          </a:p>
          <a:p>
            <a:pPr marL="457200" indent="-457200" algn="just">
              <a:buAutoNum type="arabicPeriod"/>
            </a:pPr>
            <a:r>
              <a:rPr lang="en-US" sz="2000" dirty="0">
                <a:solidFill>
                  <a:srgbClr val="002060"/>
                </a:solidFill>
                <a:latin typeface="Times New Roman" panose="02020603050405020304" pitchFamily="18" charset="0"/>
                <a:cs typeface="Times New Roman" panose="02020603050405020304" pitchFamily="18" charset="0"/>
              </a:rPr>
              <a:t>Elimination of left recursion			2.   Elimination of left factoring</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3.    Calculate First and Follow of all variables	4.   Construct the parsing table</a:t>
            </a:r>
          </a:p>
          <a:p>
            <a:pPr marL="457200" indent="-457200" algn="just">
              <a:buAutoNum type="arabicPeriod" startAt="5"/>
            </a:pPr>
            <a:r>
              <a:rPr lang="en-US" sz="2000" dirty="0">
                <a:solidFill>
                  <a:srgbClr val="002060"/>
                </a:solidFill>
                <a:latin typeface="Times New Roman" panose="02020603050405020304" pitchFamily="18" charset="0"/>
                <a:cs typeface="Times New Roman" panose="02020603050405020304" pitchFamily="18" charset="0"/>
              </a:rPr>
              <a:t>Check whether the given input string is accepted or not by the parser</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Ex: S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(L) / a	L  L,S / S</a:t>
            </a: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1526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Shift Reduce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mainly uses 2 data structures</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Stack (stores the symbols of the grammar &amp; initially the bottom of the stack is $)</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Input Buffer (stores the symbols of the input to be parsed &amp; end of the input symbol is $)</a:t>
            </a: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Actions of shift reduce parser:</a:t>
            </a:r>
          </a:p>
          <a:p>
            <a:pPr marL="457200" indent="-4572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Shift	2)   Reduce	3)   Action	4)    Error</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Shift-reduce parsing uses two unique steps for bottom-up parsing</a:t>
            </a:r>
          </a:p>
          <a:p>
            <a:pPr>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These steps are known as shift-step and reduce-step</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1. Shift step:</a:t>
            </a:r>
            <a:r>
              <a:rPr lang="en-US" sz="2400" dirty="0">
                <a:solidFill>
                  <a:srgbClr val="002060"/>
                </a:solidFill>
                <a:latin typeface="Times New Roman" panose="02020603050405020304" pitchFamily="18" charset="0"/>
                <a:cs typeface="Times New Roman" panose="02020603050405020304" pitchFamily="18" charset="0"/>
              </a:rPr>
              <a:t> It refers to the input symbol that is pushed into the stack</a:t>
            </a: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2. Reduce step:</a:t>
            </a:r>
            <a:r>
              <a:rPr lang="en-US" sz="2400" dirty="0">
                <a:solidFill>
                  <a:srgbClr val="002060"/>
                </a:solidFill>
                <a:latin typeface="Times New Roman" panose="02020603050405020304" pitchFamily="18" charset="0"/>
                <a:cs typeface="Times New Roman" panose="02020603050405020304" pitchFamily="18" charset="0"/>
              </a:rPr>
              <a:t> When the parser finds a complete grammar rule (RHS) and replaces it to (LHS), it is known as reduce-step. This occurs when the top of the stack contains a handle. To reduce, a POP function is performed on the stack which pops off the handle and replaces it with LHS non-terminal symbol.</a:t>
            </a:r>
          </a:p>
          <a:p>
            <a:pPr marL="0" indent="0">
              <a:buNone/>
            </a:pPr>
            <a:r>
              <a:rPr lang="en-US" sz="2000" b="1" u="sng" dirty="0">
                <a:solidFill>
                  <a:srgbClr val="002060"/>
                </a:solidFill>
                <a:latin typeface="Times New Roman" panose="02020603050405020304" pitchFamily="18" charset="0"/>
                <a:cs typeface="Times New Roman" panose="02020603050405020304" pitchFamily="18" charset="0"/>
              </a:rPr>
              <a:t>Example: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E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E+T / T		</a:t>
            </a:r>
            <a:r>
              <a:rPr lang="en-US" sz="2000" dirty="0">
                <a:solidFill>
                  <a:srgbClr val="002060"/>
                </a:solidFill>
                <a:latin typeface="Times New Roman" panose="02020603050405020304" pitchFamily="18" charset="0"/>
                <a:cs typeface="Times New Roman" panose="02020603050405020304" pitchFamily="18" charset="0"/>
              </a:rPr>
              <a:t> 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 / T</a:t>
            </a:r>
            <a:r>
              <a:rPr lang="en-US" sz="2000" dirty="0">
                <a:solidFill>
                  <a:srgbClr val="002060"/>
                </a:solidFill>
                <a:latin typeface="Times New Roman" panose="02020603050405020304" pitchFamily="18" charset="0"/>
                <a:cs typeface="Times New Roman" panose="02020603050405020304" pitchFamily="18" charset="0"/>
              </a:rPr>
              <a:t>		F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 / id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 id*id</a:t>
            </a:r>
          </a:p>
          <a:p>
            <a:pPr marL="0" indent="0">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(L) / a		L  L,S / S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 (a,(</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077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Handle &amp; Handle Pruning:</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Handle: </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substring which matches with the RHS of the production</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If handle matches with RHS of the production then it is replaced with the corresponding LHS of the production i.e., non-terminal</a:t>
            </a: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Handle Pruning: </a:t>
            </a:r>
          </a:p>
          <a:p>
            <a:pPr marL="0" indent="0">
              <a:buNone/>
            </a:pPr>
            <a:r>
              <a:rPr lang="en-US" sz="2400" dirty="0">
                <a:solidFill>
                  <a:srgbClr val="002060"/>
                </a:solidFill>
                <a:latin typeface="Times New Roman" panose="02020603050405020304" pitchFamily="18" charset="0"/>
                <a:cs typeface="Times New Roman" panose="02020603050405020304" pitchFamily="18" charset="0"/>
              </a:rPr>
              <a:t>The RMD in reverse order is obtained by this i.e.,</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bottom up parser produces the RMD in reverse order and this process is known as handle pruning</a:t>
            </a:r>
          </a:p>
          <a:p>
            <a:pPr marL="0" indent="0" algn="just">
              <a:buNone/>
            </a:pPr>
            <a:r>
              <a:rPr lang="en-US" sz="2000" b="1" u="sng" dirty="0">
                <a:solidFill>
                  <a:srgbClr val="002060"/>
                </a:solidFill>
                <a:latin typeface="Times New Roman" panose="02020603050405020304" pitchFamily="18" charset="0"/>
                <a:cs typeface="Times New Roman" panose="02020603050405020304" pitchFamily="18" charset="0"/>
              </a:rPr>
              <a:t> Example: </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S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aABe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  Abc / b	B  d		</a:t>
            </a:r>
          </a:p>
          <a:p>
            <a:pPr marL="0" indent="0">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abbcde</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Handles during parsing of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abbcde</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 E+T / T	T  T*F / F	F  (E) / id</a:t>
            </a:r>
          </a:p>
          <a:p>
            <a:pPr marL="0" indent="0">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 id * id</a:t>
            </a: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07490342"/>
              </p:ext>
            </p:extLst>
          </p:nvPr>
        </p:nvGraphicFramePr>
        <p:xfrm>
          <a:off x="6458857" y="3755674"/>
          <a:ext cx="5268686" cy="298704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20000"/>
                    </a:ext>
                  </a:extLst>
                </a:gridCol>
                <a:gridCol w="1494972">
                  <a:extLst>
                    <a:ext uri="{9D8B030D-6E8A-4147-A177-3AD203B41FA5}">
                      <a16:colId xmlns:a16="http://schemas.microsoft.com/office/drawing/2014/main" val="20001"/>
                    </a:ext>
                  </a:extLst>
                </a:gridCol>
                <a:gridCol w="1538514">
                  <a:extLst>
                    <a:ext uri="{9D8B030D-6E8A-4147-A177-3AD203B41FA5}">
                      <a16:colId xmlns:a16="http://schemas.microsoft.com/office/drawing/2014/main" val="20002"/>
                    </a:ext>
                  </a:extLst>
                </a:gridCol>
              </a:tblGrid>
              <a:tr h="370840">
                <a:tc>
                  <a:txBody>
                    <a:bodyPr/>
                    <a:lstStyle/>
                    <a:p>
                      <a:r>
                        <a:rPr lang="en-US" sz="2000" dirty="0">
                          <a:latin typeface="Times New Roman" panose="02020603050405020304" pitchFamily="18" charset="0"/>
                          <a:cs typeface="Times New Roman" panose="02020603050405020304" pitchFamily="18" charset="0"/>
                        </a:rPr>
                        <a:t>Right</a:t>
                      </a:r>
                      <a:r>
                        <a:rPr lang="en-US" sz="2000" baseline="0" dirty="0">
                          <a:latin typeface="Times New Roman" panose="02020603050405020304" pitchFamily="18" charset="0"/>
                          <a:cs typeface="Times New Roman" panose="02020603050405020304" pitchFamily="18" charset="0"/>
                        </a:rPr>
                        <a:t> Sentential Form</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Handle</a:t>
                      </a:r>
                    </a:p>
                  </a:txBody>
                  <a:tcPr/>
                </a:tc>
                <a:tc>
                  <a:txBody>
                    <a:bodyPr/>
                    <a:lstStyle/>
                    <a:p>
                      <a:r>
                        <a:rPr lang="en-US" sz="2000" dirty="0">
                          <a:latin typeface="Times New Roman" panose="02020603050405020304" pitchFamily="18" charset="0"/>
                          <a:cs typeface="Times New Roman" panose="02020603050405020304" pitchFamily="18" charset="0"/>
                        </a:rPr>
                        <a:t>Reducing</a:t>
                      </a:r>
                      <a:r>
                        <a:rPr lang="en-US" sz="2000" baseline="0" dirty="0">
                          <a:latin typeface="Times New Roman" panose="02020603050405020304" pitchFamily="18" charset="0"/>
                          <a:cs typeface="Times New Roman" panose="02020603050405020304" pitchFamily="18" charset="0"/>
                        </a:rPr>
                        <a:t> Productions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sz="2400" dirty="0" err="1">
                          <a:latin typeface="Times New Roman" panose="02020603050405020304" pitchFamily="18" charset="0"/>
                          <a:cs typeface="Times New Roman" panose="02020603050405020304" pitchFamily="18" charset="0"/>
                        </a:rPr>
                        <a:t>a</a:t>
                      </a:r>
                      <a:r>
                        <a:rPr lang="en-US" sz="2400" b="1" dirty="0" err="1">
                          <a:latin typeface="Times New Roman" panose="02020603050405020304" pitchFamily="18" charset="0"/>
                          <a:cs typeface="Times New Roman" panose="02020603050405020304" pitchFamily="18" charset="0"/>
                        </a:rPr>
                        <a:t>b</a:t>
                      </a:r>
                      <a:r>
                        <a:rPr lang="en-US" sz="2400" dirty="0" err="1">
                          <a:latin typeface="Times New Roman" panose="02020603050405020304" pitchFamily="18" charset="0"/>
                          <a:cs typeface="Times New Roman" panose="02020603050405020304" pitchFamily="18" charset="0"/>
                        </a:rPr>
                        <a:t>bcde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  b</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sz="2400" dirty="0" err="1">
                          <a:latin typeface="Times New Roman" panose="02020603050405020304" pitchFamily="18" charset="0"/>
                          <a:cs typeface="Times New Roman" panose="02020603050405020304" pitchFamily="18" charset="0"/>
                        </a:rPr>
                        <a:t>a</a:t>
                      </a:r>
                      <a:r>
                        <a:rPr lang="en-US" sz="2400" b="1" dirty="0" err="1">
                          <a:latin typeface="Times New Roman" panose="02020603050405020304" pitchFamily="18" charset="0"/>
                          <a:cs typeface="Times New Roman" panose="02020603050405020304" pitchFamily="18" charset="0"/>
                        </a:rPr>
                        <a:t>Abc</a:t>
                      </a:r>
                      <a:r>
                        <a:rPr lang="en-US" sz="2400" dirty="0" err="1">
                          <a:latin typeface="Times New Roman" panose="02020603050405020304" pitchFamily="18" charset="0"/>
                          <a:cs typeface="Times New Roman" panose="02020603050405020304" pitchFamily="18" charset="0"/>
                        </a:rPr>
                        <a:t>de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Abc</a:t>
                      </a:r>
                    </a:p>
                  </a:txBody>
                  <a:tcPr/>
                </a:tc>
                <a:tc>
                  <a:txBody>
                    <a:bodyPr/>
                    <a:lstStyle/>
                    <a:p>
                      <a:pPr algn="ct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  Abc</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sz="2400" dirty="0" err="1">
                          <a:latin typeface="Times New Roman" panose="02020603050405020304" pitchFamily="18" charset="0"/>
                          <a:cs typeface="Times New Roman" panose="02020603050405020304" pitchFamily="18" charset="0"/>
                        </a:rPr>
                        <a:t>aA</a:t>
                      </a:r>
                      <a:r>
                        <a:rPr lang="en-US" sz="2400" b="1" dirty="0" err="1">
                          <a:latin typeface="Times New Roman" panose="02020603050405020304" pitchFamily="18" charset="0"/>
                          <a:cs typeface="Times New Roman" panose="02020603050405020304" pitchFamily="18" charset="0"/>
                        </a:rPr>
                        <a:t>d</a:t>
                      </a:r>
                      <a:r>
                        <a:rPr lang="en-US" sz="2400" dirty="0" err="1">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d</a:t>
                      </a:r>
                    </a:p>
                  </a:txBody>
                  <a:tcPr/>
                </a:tc>
                <a:tc>
                  <a:txBody>
                    <a:bodyPr/>
                    <a:lstStyle/>
                    <a:p>
                      <a:pPr algn="ct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  d</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sz="2400" b="1" dirty="0" err="1">
                          <a:latin typeface="Times New Roman" panose="02020603050405020304" pitchFamily="18" charset="0"/>
                          <a:cs typeface="Times New Roman" panose="02020603050405020304" pitchFamily="18" charset="0"/>
                        </a:rPr>
                        <a:t>aABe</a:t>
                      </a:r>
                      <a:endParaRPr lang="en-US"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dirty="0" err="1">
                          <a:latin typeface="Times New Roman" panose="02020603050405020304" pitchFamily="18" charset="0"/>
                          <a:cs typeface="Times New Roman" panose="02020603050405020304" pitchFamily="18" charset="0"/>
                        </a:rPr>
                        <a:t>aABe</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solidFill>
                            <a:srgbClr val="002060"/>
                          </a:solidFill>
                          <a:latin typeface="Times New Roman" panose="02020603050405020304" pitchFamily="18" charset="0"/>
                          <a:cs typeface="Times New Roman" panose="02020603050405020304" pitchFamily="18" charset="0"/>
                        </a:rPr>
                        <a:t>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aABe</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algn="ctr"/>
                      <a:r>
                        <a:rPr lang="en-US" sz="2400" dirty="0">
                          <a:latin typeface="Times New Roman" panose="02020603050405020304" pitchFamily="18" charset="0"/>
                          <a:cs typeface="Times New Roman" panose="02020603050405020304" pitchFamily="18" charset="0"/>
                        </a:rPr>
                        <a:t>S</a:t>
                      </a:r>
                    </a:p>
                  </a:txBody>
                  <a:tcPr/>
                </a:tc>
                <a:tc>
                  <a:txBody>
                    <a:bodyPr/>
                    <a:lstStyle/>
                    <a:p>
                      <a:endParaRPr lang="en-US" sz="2400">
                        <a:latin typeface="Times New Roman" panose="02020603050405020304" pitchFamily="18" charset="0"/>
                        <a:cs typeface="Times New Roman" panose="02020603050405020304" pitchFamily="18" charset="0"/>
                      </a:endParaRPr>
                    </a:p>
                  </a:txBody>
                  <a:tcPr/>
                </a:tc>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77720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LR(0)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6" y="653349"/>
            <a:ext cx="11829143" cy="6081279"/>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It is a non recursive shift reduce bottom up parser and also known as LR(k) where L is reading / scanning the input from left to right, R is RMD in reverse for construction of the parser and k is look ahead symbol to make decision</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LR parser algorithm takes input as input buffer, stack and LR parsing table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To construct LR(0), SLR(1) parsing tables, we use canonical collection of LR(0) items</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To construct LALR(1), CLR(1) parsing tables, we use canonical collection of LR(1) items</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Structure of all parsers are same except parsing table   </a:t>
            </a:r>
            <a:r>
              <a:rPr lang="en-US" sz="2400" dirty="0" err="1">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i</a:t>
            </a:r>
            <a:r>
              <a:rPr lang="en-US" sz="240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/p buffer</a:t>
            </a: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o/p</a:t>
            </a: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7030A0"/>
                </a:solidFill>
                <a:latin typeface="Times New Roman" panose="02020603050405020304" pitchFamily="18" charset="0"/>
                <a:cs typeface="Times New Roman" panose="02020603050405020304" pitchFamily="18" charset="0"/>
                <a:sym typeface="Wingdings" panose="05000000000000000000" pitchFamily="2" charset="2"/>
              </a:rPr>
              <a:t>stack</a:t>
            </a:r>
          </a:p>
        </p:txBody>
      </p:sp>
      <p:sp>
        <p:nvSpPr>
          <p:cNvPr id="4" name="Rectangle 3"/>
          <p:cNvSpPr/>
          <p:nvPr/>
        </p:nvSpPr>
        <p:spPr>
          <a:xfrm>
            <a:off x="8302173" y="3730173"/>
            <a:ext cx="3135086"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LR Parser</a:t>
            </a:r>
          </a:p>
        </p:txBody>
      </p:sp>
      <p:sp>
        <p:nvSpPr>
          <p:cNvPr id="5" name="Rectangle 4"/>
          <p:cNvSpPr/>
          <p:nvPr/>
        </p:nvSpPr>
        <p:spPr>
          <a:xfrm>
            <a:off x="8302173" y="5261431"/>
            <a:ext cx="3135086" cy="957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LR Parsing Table</a:t>
            </a:r>
          </a:p>
        </p:txBody>
      </p:sp>
      <p:graphicFrame>
        <p:nvGraphicFramePr>
          <p:cNvPr id="6" name="Table 5"/>
          <p:cNvGraphicFramePr>
            <a:graphicFrameLocks noGrp="1"/>
          </p:cNvGraphicFramePr>
          <p:nvPr>
            <p:extLst>
              <p:ext uri="{D42A27DB-BD31-4B8C-83A1-F6EECF244321}">
                <p14:modId xmlns:p14="http://schemas.microsoft.com/office/powerpoint/2010/main" val="3459009154"/>
              </p:ext>
            </p:extLst>
          </p:nvPr>
        </p:nvGraphicFramePr>
        <p:xfrm>
          <a:off x="8505364" y="3120981"/>
          <a:ext cx="3135088" cy="370840"/>
        </p:xfrm>
        <a:graphic>
          <a:graphicData uri="http://schemas.openxmlformats.org/drawingml/2006/table">
            <a:tbl>
              <a:tblPr firstRow="1" bandRow="1">
                <a:tableStyleId>{5C22544A-7EE6-4342-B048-85BDC9FD1C3A}</a:tableStyleId>
              </a:tblPr>
              <a:tblGrid>
                <a:gridCol w="391886">
                  <a:extLst>
                    <a:ext uri="{9D8B030D-6E8A-4147-A177-3AD203B41FA5}">
                      <a16:colId xmlns:a16="http://schemas.microsoft.com/office/drawing/2014/main" val="20000"/>
                    </a:ext>
                  </a:extLst>
                </a:gridCol>
                <a:gridCol w="391886">
                  <a:extLst>
                    <a:ext uri="{9D8B030D-6E8A-4147-A177-3AD203B41FA5}">
                      <a16:colId xmlns:a16="http://schemas.microsoft.com/office/drawing/2014/main" val="20001"/>
                    </a:ext>
                  </a:extLst>
                </a:gridCol>
                <a:gridCol w="391886">
                  <a:extLst>
                    <a:ext uri="{9D8B030D-6E8A-4147-A177-3AD203B41FA5}">
                      <a16:colId xmlns:a16="http://schemas.microsoft.com/office/drawing/2014/main" val="20002"/>
                    </a:ext>
                  </a:extLst>
                </a:gridCol>
                <a:gridCol w="391886">
                  <a:extLst>
                    <a:ext uri="{9D8B030D-6E8A-4147-A177-3AD203B41FA5}">
                      <a16:colId xmlns:a16="http://schemas.microsoft.com/office/drawing/2014/main" val="20003"/>
                    </a:ext>
                  </a:extLst>
                </a:gridCol>
                <a:gridCol w="391886">
                  <a:extLst>
                    <a:ext uri="{9D8B030D-6E8A-4147-A177-3AD203B41FA5}">
                      <a16:colId xmlns:a16="http://schemas.microsoft.com/office/drawing/2014/main" val="20004"/>
                    </a:ext>
                  </a:extLst>
                </a:gridCol>
                <a:gridCol w="391886">
                  <a:extLst>
                    <a:ext uri="{9D8B030D-6E8A-4147-A177-3AD203B41FA5}">
                      <a16:colId xmlns:a16="http://schemas.microsoft.com/office/drawing/2014/main" val="20005"/>
                    </a:ext>
                  </a:extLst>
                </a:gridCol>
                <a:gridCol w="391886">
                  <a:extLst>
                    <a:ext uri="{9D8B030D-6E8A-4147-A177-3AD203B41FA5}">
                      <a16:colId xmlns:a16="http://schemas.microsoft.com/office/drawing/2014/main" val="20006"/>
                    </a:ext>
                  </a:extLst>
                </a:gridCol>
                <a:gridCol w="391886">
                  <a:extLst>
                    <a:ext uri="{9D8B030D-6E8A-4147-A177-3AD203B41FA5}">
                      <a16:colId xmlns:a16="http://schemas.microsoft.com/office/drawing/2014/main" val="20007"/>
                    </a:ext>
                  </a:extLst>
                </a:gridCol>
              </a:tblGrid>
              <a:tr h="370840">
                <a:tc>
                  <a:txBody>
                    <a:bodyPr/>
                    <a:lstStyle/>
                    <a:p>
                      <a:r>
                        <a:rPr lang="en-US" dirty="0"/>
                        <a:t>   </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cxnSp>
        <p:nvCxnSpPr>
          <p:cNvPr id="7" name="Straight Arrow Connector 6"/>
          <p:cNvCxnSpPr>
            <a:endCxn id="4" idx="0"/>
          </p:cNvCxnSpPr>
          <p:nvPr/>
        </p:nvCxnSpPr>
        <p:spPr>
          <a:xfrm>
            <a:off x="9869716" y="3477307"/>
            <a:ext cx="0" cy="252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a:endCxn id="4" idx="2"/>
          </p:cNvCxnSpPr>
          <p:nvPr/>
        </p:nvCxnSpPr>
        <p:spPr>
          <a:xfrm flipV="1">
            <a:off x="9869716" y="4688116"/>
            <a:ext cx="0" cy="573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029543160"/>
              </p:ext>
            </p:extLst>
          </p:nvPr>
        </p:nvGraphicFramePr>
        <p:xfrm>
          <a:off x="7590969" y="3744696"/>
          <a:ext cx="493486" cy="2225040"/>
        </p:xfrm>
        <a:graphic>
          <a:graphicData uri="http://schemas.openxmlformats.org/drawingml/2006/table">
            <a:tbl>
              <a:tblPr firstRow="1" bandRow="1">
                <a:tableStyleId>{5C22544A-7EE6-4342-B048-85BDC9FD1C3A}</a:tableStyleId>
              </a:tblPr>
              <a:tblGrid>
                <a:gridCol w="493486">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extLst>
                  <a:ext uri="{0D108BD9-81ED-4DB2-BD59-A6C34878D82A}">
                    <a16:rowId xmlns:a16="http://schemas.microsoft.com/office/drawing/2014/main" val="10005"/>
                  </a:ext>
                </a:extLst>
              </a:tr>
            </a:tbl>
          </a:graphicData>
        </a:graphic>
      </p:graphicFrame>
      <p:cxnSp>
        <p:nvCxnSpPr>
          <p:cNvPr id="18" name="Straight Arrow Connector 17"/>
          <p:cNvCxnSpPr/>
          <p:nvPr/>
        </p:nvCxnSpPr>
        <p:spPr>
          <a:xfrm>
            <a:off x="11451772" y="4209144"/>
            <a:ext cx="188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113487" y="4376058"/>
            <a:ext cx="188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1888" y="3710212"/>
            <a:ext cx="5892800" cy="208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7030A0"/>
                </a:solidFill>
                <a:latin typeface="Times New Roman" panose="02020603050405020304" pitchFamily="18" charset="0"/>
                <a:cs typeface="Times New Roman" panose="02020603050405020304" pitchFamily="18" charset="0"/>
              </a:rPr>
              <a:t>Steps required to construct parser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For the given </a:t>
            </a:r>
            <a:r>
              <a:rPr lang="en-US" sz="2000" dirty="0" err="1">
                <a:solidFill>
                  <a:srgbClr val="002060"/>
                </a:solidFill>
                <a:latin typeface="Times New Roman" panose="02020603050405020304" pitchFamily="18" charset="0"/>
                <a:cs typeface="Times New Roman" panose="02020603050405020304" pitchFamily="18" charset="0"/>
              </a:rPr>
              <a:t>i</a:t>
            </a:r>
            <a:r>
              <a:rPr lang="en-US" sz="2000" dirty="0">
                <a:solidFill>
                  <a:srgbClr val="002060"/>
                </a:solidFill>
                <a:latin typeface="Times New Roman" panose="02020603050405020304" pitchFamily="18" charset="0"/>
                <a:cs typeface="Times New Roman" panose="02020603050405020304" pitchFamily="18" charset="0"/>
              </a:rPr>
              <a:t>/p string, write CFG</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Check ambiguity of the grammar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Add augment production to the grammar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Create canonical collection of LR(0) items</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Construct LR(0) parsing table</a:t>
            </a:r>
          </a:p>
          <a:p>
            <a:pPr marL="342900" indent="-342900" algn="ctr">
              <a:buFontTx/>
              <a:buAutoNum type="arabicPeriod"/>
            </a:pPr>
            <a:endParaRPr lang="en-US" dirty="0">
              <a:latin typeface="Times New Roman" panose="02020603050405020304" pitchFamily="18" charset="0"/>
              <a:cs typeface="Times New Roman" panose="02020603050405020304" pitchFamily="18" charset="0"/>
            </a:endParaRPr>
          </a:p>
          <a:p>
            <a:pPr marL="342900" indent="-342900" algn="ctr">
              <a:buFontTx/>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51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Basic Terminology (Cont…):</a:t>
            </a:r>
            <a:endParaRPr lang="en-US" sz="4000" dirty="0">
              <a:solidFill>
                <a:srgbClr val="00B050"/>
              </a:solidFill>
            </a:endParaRPr>
          </a:p>
        </p:txBody>
      </p:sp>
      <p:sp>
        <p:nvSpPr>
          <p:cNvPr id="3" name="Content Placeholder 2"/>
          <p:cNvSpPr>
            <a:spLocks noGrp="1"/>
          </p:cNvSpPr>
          <p:nvPr>
            <p:ph idx="1"/>
          </p:nvPr>
        </p:nvSpPr>
        <p:spPr>
          <a:xfrm>
            <a:off x="566670" y="730918"/>
            <a:ext cx="10972800" cy="5811549"/>
          </a:xfrm>
        </p:spPr>
        <p:txBody>
          <a:bodyPr>
            <a:noAutofit/>
          </a:bodyPr>
          <a:lstStyle/>
          <a:p>
            <a:pPr marL="0" indent="0"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String:</a:t>
            </a:r>
            <a:r>
              <a:rPr lang="en-US" sz="2400" b="1"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It is a finite sequence of symbols chosen from ∑ and is denoted by W or S</a:t>
            </a:r>
            <a:endParaRPr lang="en-IN" sz="24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 {0, 1} then 111, 11, 11, 10, 01… are some of the strings chosen from this ∑ </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If ∑ = {a, b} then aa, bb, ab, </a:t>
            </a:r>
            <a:r>
              <a:rPr lang="en-US" sz="2000" dirty="0" err="1">
                <a:solidFill>
                  <a:srgbClr val="002060"/>
                </a:solidFill>
                <a:latin typeface="Times New Roman" panose="02020603050405020304" pitchFamily="18" charset="0"/>
                <a:cs typeface="Times New Roman" panose="02020603050405020304" pitchFamily="18" charset="0"/>
              </a:rPr>
              <a:t>ba</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abab</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aabb</a:t>
            </a:r>
            <a:r>
              <a:rPr lang="en-US" sz="2000" dirty="0">
                <a:solidFill>
                  <a:srgbClr val="002060"/>
                </a:solidFill>
                <a:latin typeface="Times New Roman" panose="02020603050405020304" pitchFamily="18" charset="0"/>
                <a:cs typeface="Times New Roman" panose="02020603050405020304" pitchFamily="18" charset="0"/>
              </a:rPr>
              <a:t>… are the words chosen from this ∑</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Length of a string w is the no. of symbols composing the string and is denoted by |w|</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w = </a:t>
            </a:r>
            <a:r>
              <a:rPr lang="en-US" sz="2000" dirty="0" err="1">
                <a:solidFill>
                  <a:srgbClr val="002060"/>
                </a:solidFill>
                <a:latin typeface="Times New Roman" panose="02020603050405020304" pitchFamily="18" charset="0"/>
                <a:cs typeface="Times New Roman" panose="02020603050405020304" pitchFamily="18" charset="0"/>
              </a:rPr>
              <a:t>aabb</a:t>
            </a:r>
            <a:r>
              <a:rPr lang="en-US" sz="2000" dirty="0">
                <a:solidFill>
                  <a:srgbClr val="002060"/>
                </a:solidFill>
                <a:latin typeface="Times New Roman" panose="02020603050405020304" pitchFamily="18" charset="0"/>
                <a:cs typeface="Times New Roman" panose="02020603050405020304" pitchFamily="18" charset="0"/>
              </a:rPr>
              <a:t> then |w| = 4 </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If w = 010110 then |w| = 6</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Empty string is the string with zero symbols and zero length &amp; is denoted by ϵ &amp; |ϵ|=0</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prefix of a string is any no. of leading symbols of that string</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suffix of a string is any no. of trailing symbols of that string</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string abc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prefix: </a:t>
            </a:r>
            <a:r>
              <a:rPr lang="en-US" sz="2000" dirty="0">
                <a:solidFill>
                  <a:srgbClr val="002060"/>
                </a:solidFill>
                <a:latin typeface="Times New Roman" panose="02020603050405020304" pitchFamily="18" charset="0"/>
                <a:cs typeface="Times New Roman" panose="02020603050405020304" pitchFamily="18" charset="0"/>
              </a:rPr>
              <a:t>ϵ, a, ab, abc	and suffix: ϵ, c, </a:t>
            </a:r>
            <a:r>
              <a:rPr lang="en-US" sz="2000" dirty="0" err="1">
                <a:solidFill>
                  <a:srgbClr val="002060"/>
                </a:solidFill>
                <a:latin typeface="Times New Roman" panose="02020603050405020304" pitchFamily="18" charset="0"/>
                <a:cs typeface="Times New Roman" panose="02020603050405020304" pitchFamily="18" charset="0"/>
              </a:rPr>
              <a:t>bc</a:t>
            </a:r>
            <a:r>
              <a:rPr lang="en-US" sz="2000" dirty="0">
                <a:solidFill>
                  <a:srgbClr val="002060"/>
                </a:solidFill>
                <a:latin typeface="Times New Roman" panose="02020603050405020304" pitchFamily="18" charset="0"/>
                <a:cs typeface="Times New Roman" panose="02020603050405020304" pitchFamily="18" charset="0"/>
              </a:rPr>
              <a:t>, abc</a:t>
            </a:r>
            <a:endParaRPr lang="en-IN" sz="2400" dirty="0">
              <a:solidFill>
                <a:srgbClr val="002060"/>
              </a:solidFill>
              <a:latin typeface="Times New Roman" panose="02020603050405020304" pitchFamily="18" charset="0"/>
              <a:cs typeface="Times New Roman" panose="02020603050405020304" pitchFamily="18" charset="0"/>
            </a:endParaRPr>
          </a:p>
          <a:p>
            <a:pPr marL="228600" lvl="1" algn="just" eaLnBrk="0" fontAlgn="base" hangingPunct="0">
              <a:spcBef>
                <a:spcPct val="0"/>
              </a:spcBef>
              <a:spcAft>
                <a:spcPct val="0"/>
              </a:spcAf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A prefix / suffix of a string other than the string itself is called a proper prefix / suffix</a:t>
            </a:r>
          </a:p>
          <a:p>
            <a:pPr marL="228600" lvl="1" algn="just" eaLnBrk="0" fontAlgn="base" hangingPunct="0">
              <a:spcBef>
                <a:spcPct val="0"/>
              </a:spcBef>
              <a:spcAft>
                <a:spcPct val="0"/>
              </a:spcAf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Concatenation of 2 strings is writing the 1</a:t>
            </a:r>
            <a:r>
              <a:rPr lang="en-US" baseline="30000" dirty="0">
                <a:solidFill>
                  <a:srgbClr val="002060"/>
                </a:solidFill>
                <a:latin typeface="Times New Roman" panose="02020603050405020304" pitchFamily="18" charset="0"/>
                <a:cs typeface="Times New Roman" panose="02020603050405020304" pitchFamily="18" charset="0"/>
              </a:rPr>
              <a:t>st</a:t>
            </a:r>
            <a:r>
              <a:rPr lang="en-US" dirty="0">
                <a:solidFill>
                  <a:srgbClr val="002060"/>
                </a:solidFill>
                <a:latin typeface="Times New Roman" panose="02020603050405020304" pitchFamily="18" charset="0"/>
                <a:cs typeface="Times New Roman" panose="02020603050405020304" pitchFamily="18" charset="0"/>
              </a:rPr>
              <a:t> string followed by 2</a:t>
            </a:r>
            <a:r>
              <a:rPr lang="en-US" baseline="30000" dirty="0">
                <a:solidFill>
                  <a:srgbClr val="002060"/>
                </a:solidFill>
                <a:latin typeface="Times New Roman" panose="02020603050405020304" pitchFamily="18" charset="0"/>
                <a:cs typeface="Times New Roman" panose="02020603050405020304" pitchFamily="18" charset="0"/>
              </a:rPr>
              <a:t>nd</a:t>
            </a:r>
            <a:r>
              <a:rPr lang="en-US" dirty="0">
                <a:solidFill>
                  <a:srgbClr val="002060"/>
                </a:solidFill>
                <a:latin typeface="Times New Roman" panose="02020603050405020304" pitchFamily="18" charset="0"/>
                <a:cs typeface="Times New Roman" panose="02020603050405020304" pitchFamily="18" charset="0"/>
              </a:rPr>
              <a:t> string with no space </a:t>
            </a:r>
          </a:p>
          <a:p>
            <a:pPr marL="457200" lvl="1"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Example:   </a:t>
            </a:r>
            <a:r>
              <a:rPr lang="en-US" sz="2000" dirty="0">
                <a:solidFill>
                  <a:srgbClr val="002060"/>
                </a:solidFill>
                <a:latin typeface="Times New Roman" panose="02020603050405020304" pitchFamily="18" charset="0"/>
                <a:cs typeface="Times New Roman" panose="02020603050405020304" pitchFamily="18" charset="0"/>
              </a:rPr>
              <a:t>Let x=ab, y=</a:t>
            </a:r>
            <a:r>
              <a:rPr lang="en-US" sz="2000" dirty="0" err="1">
                <a:solidFill>
                  <a:srgbClr val="002060"/>
                </a:solidFill>
                <a:latin typeface="Times New Roman" panose="02020603050405020304" pitchFamily="18" charset="0"/>
                <a:cs typeface="Times New Roman" panose="02020603050405020304" pitchFamily="18" charset="0"/>
              </a:rPr>
              <a:t>pq</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then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xy</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abpq</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and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yx</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pqab</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The empty string </a:t>
            </a:r>
            <a:r>
              <a:rPr lang="en-US" sz="2000" dirty="0">
                <a:solidFill>
                  <a:srgbClr val="002060"/>
                </a:solidFill>
                <a:latin typeface="Times New Roman" panose="02020603050405020304" pitchFamily="18" charset="0"/>
                <a:cs typeface="Times New Roman" panose="02020603050405020304" pitchFamily="18" charset="0"/>
              </a:rPr>
              <a:t>ϵ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is the identity for the concatenation operator   i.e., </a:t>
            </a:r>
            <a:r>
              <a:rPr lang="en-US" sz="2000" dirty="0">
                <a:solidFill>
                  <a:srgbClr val="002060"/>
                </a:solidFill>
                <a:latin typeface="Times New Roman" panose="02020603050405020304" pitchFamily="18" charset="0"/>
                <a:cs typeface="Times New Roman" panose="02020603050405020304" pitchFamily="18" charset="0"/>
              </a:rPr>
              <a:t>ϵw = wϵ = w</a:t>
            </a:r>
          </a:p>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Kleene star:</a:t>
            </a:r>
            <a:r>
              <a:rPr lang="en-US" sz="2400" dirty="0">
                <a:solidFill>
                  <a:srgbClr val="002060"/>
                </a:solidFill>
                <a:latin typeface="Times New Roman" panose="02020603050405020304" pitchFamily="18" charset="0"/>
                <a:cs typeface="Times New Roman" panose="02020603050405020304" pitchFamily="18" charset="0"/>
              </a:rPr>
              <a:t> It is the set of all strings over ∑ is conventionally denoted by ∑</a:t>
            </a:r>
            <a:r>
              <a:rPr lang="en-US" sz="2400" baseline="30000" dirty="0"/>
              <a:t>*</a:t>
            </a:r>
            <a:r>
              <a:rPr lang="en-US" sz="2400" dirty="0">
                <a:solidFill>
                  <a:srgbClr val="002060"/>
                </a:solidFill>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a:t>
            </a:r>
            <a:r>
              <a:rPr lang="en-US" sz="2000" baseline="30000" dirty="0"/>
              <a:t>* </a:t>
            </a:r>
            <a:r>
              <a:rPr lang="en-US" sz="2000" dirty="0">
                <a:solidFill>
                  <a:srgbClr val="002060"/>
                </a:solidFill>
                <a:latin typeface="Times New Roman" panose="02020603050405020304" pitchFamily="18" charset="0"/>
                <a:cs typeface="Times New Roman" panose="02020603050405020304" pitchFamily="18" charset="0"/>
              </a:rPr>
              <a:t> = {ϵ,0,1,00,01,10,11,000,…..111,….} = ∑</a:t>
            </a:r>
            <a:r>
              <a:rPr lang="en-US" sz="2000" baseline="30000" dirty="0"/>
              <a:t>0</a:t>
            </a:r>
            <a:r>
              <a:rPr lang="en-US" sz="2000" dirty="0">
                <a:solidFill>
                  <a:srgbClr val="002060"/>
                </a:solidFill>
                <a:latin typeface="Times New Roman" panose="02020603050405020304" pitchFamily="18" charset="0"/>
                <a:cs typeface="Times New Roman" panose="02020603050405020304" pitchFamily="18" charset="0"/>
              </a:rPr>
              <a:t> U ∑</a:t>
            </a:r>
            <a:r>
              <a:rPr lang="en-US" sz="2000" baseline="30000" dirty="0"/>
              <a:t>1</a:t>
            </a:r>
            <a:r>
              <a:rPr lang="en-US" sz="2000" dirty="0">
                <a:solidFill>
                  <a:srgbClr val="002060"/>
                </a:solidFill>
                <a:latin typeface="Times New Roman" panose="02020603050405020304" pitchFamily="18" charset="0"/>
                <a:cs typeface="Times New Roman" panose="02020603050405020304" pitchFamily="18" charset="0"/>
              </a:rPr>
              <a:t> U ∑</a:t>
            </a:r>
            <a:r>
              <a:rPr lang="en-US" sz="2000" baseline="30000" dirty="0"/>
              <a:t>2</a:t>
            </a:r>
            <a:r>
              <a:rPr lang="en-US" sz="2000" dirty="0">
                <a:solidFill>
                  <a:srgbClr val="002060"/>
                </a:solidFill>
                <a:latin typeface="Times New Roman" panose="02020603050405020304" pitchFamily="18" charset="0"/>
                <a:cs typeface="Times New Roman" panose="02020603050405020304" pitchFamily="18" charset="0"/>
              </a:rPr>
              <a:t> U ∑</a:t>
            </a:r>
            <a:r>
              <a:rPr lang="en-US" sz="2000" baseline="30000" dirty="0"/>
              <a:t>3</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Positive closure:</a:t>
            </a:r>
            <a:r>
              <a:rPr lang="en-US" sz="2400" dirty="0">
                <a:solidFill>
                  <a:srgbClr val="002060"/>
                </a:solidFill>
                <a:latin typeface="Times New Roman" panose="02020603050405020304" pitchFamily="18" charset="0"/>
                <a:cs typeface="Times New Roman" panose="02020603050405020304" pitchFamily="18" charset="0"/>
              </a:rPr>
              <a:t> It is the set of all non-empty strings over ∑ is denoted by ∑</a:t>
            </a:r>
            <a:r>
              <a:rPr lang="en-US" sz="2400" baseline="30000" dirty="0"/>
              <a:t>+</a:t>
            </a:r>
            <a:r>
              <a:rPr lang="en-US" sz="2400" dirty="0">
                <a:solidFill>
                  <a:srgbClr val="002060"/>
                </a:solidFill>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{0,1} then ∑</a:t>
            </a:r>
            <a:r>
              <a:rPr lang="en-US" sz="2000" baseline="30000" dirty="0"/>
              <a:t>+ </a:t>
            </a:r>
            <a:r>
              <a:rPr lang="en-US" sz="2000" dirty="0">
                <a:solidFill>
                  <a:srgbClr val="002060"/>
                </a:solidFill>
                <a:latin typeface="Times New Roman" panose="02020603050405020304" pitchFamily="18" charset="0"/>
                <a:cs typeface="Times New Roman" panose="02020603050405020304" pitchFamily="18" charset="0"/>
              </a:rPr>
              <a:t> = {0,1,00,01,10,11,000,…..111,….} = ∑</a:t>
            </a:r>
            <a:r>
              <a:rPr lang="en-US" sz="2000" baseline="30000" dirty="0"/>
              <a:t>*</a:t>
            </a:r>
            <a:r>
              <a:rPr lang="en-US" sz="2000" dirty="0">
                <a:solidFill>
                  <a:srgbClr val="002060"/>
                </a:solidFill>
                <a:latin typeface="Times New Roman" panose="02020603050405020304" pitchFamily="18" charset="0"/>
                <a:cs typeface="Times New Roman" panose="02020603050405020304" pitchFamily="18" charset="0"/>
              </a:rPr>
              <a:t> -{ϵ}</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2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7386452" y="152400"/>
            <a:ext cx="3048000" cy="1143000"/>
          </a:xfrm>
        </p:spPr>
        <p:txBody>
          <a:bodyPr>
            <a:normAutofit/>
          </a:bodyPr>
          <a:lstStyle/>
          <a:p>
            <a:r>
              <a:rPr lang="en-US" altLang="en-US" sz="2400" b="1" u="sng" dirty="0">
                <a:solidFill>
                  <a:srgbClr val="002060"/>
                </a:solidFill>
                <a:latin typeface="Times New Roman" panose="02020603050405020304" pitchFamily="18" charset="0"/>
                <a:ea typeface="+mn-ea"/>
                <a:cs typeface="Times New Roman" panose="02020603050405020304" pitchFamily="18" charset="0"/>
              </a:rPr>
              <a:t>Ex:</a:t>
            </a:r>
            <a:r>
              <a:rPr lang="en-US" altLang="en-US" sz="2400" dirty="0">
                <a:solidFill>
                  <a:srgbClr val="002060"/>
                </a:solidFill>
                <a:latin typeface="Times New Roman" panose="02020603050405020304" pitchFamily="18" charset="0"/>
                <a:ea typeface="+mn-ea"/>
                <a:cs typeface="Times New Roman" panose="02020603050405020304" pitchFamily="18" charset="0"/>
              </a:rPr>
              <a:t> S</a:t>
            </a:r>
            <a:r>
              <a:rPr lang="en-US" altLang="en-US" sz="24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AA</a:t>
            </a:r>
            <a:br>
              <a:rPr lang="en-US" altLang="en-US" sz="24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br>
            <a:r>
              <a:rPr lang="en-US" altLang="en-US" sz="24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       </a:t>
            </a:r>
            <a:r>
              <a:rPr lang="en-US" altLang="en-US" sz="2400" dirty="0" err="1">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AaA</a:t>
            </a:r>
            <a:br>
              <a:rPr lang="en-US" altLang="en-US" sz="24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br>
            <a:r>
              <a:rPr lang="en-US" altLang="en-US" sz="24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       </a:t>
            </a:r>
            <a:r>
              <a:rPr lang="en-US" alt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altLang="en-US" sz="2400" dirty="0" err="1">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b</a:t>
            </a:r>
            <a:endParaRPr lang="en-US" altLang="en-US" sz="2400" dirty="0">
              <a:solidFill>
                <a:srgbClr val="002060"/>
              </a:solidFill>
              <a:latin typeface="Times New Roman" panose="02020603050405020304" pitchFamily="18" charset="0"/>
              <a:ea typeface="+mn-ea"/>
              <a:cs typeface="Times New Roman" panose="02020603050405020304" pitchFamily="18" charset="0"/>
            </a:endParaRPr>
          </a:p>
        </p:txBody>
      </p:sp>
      <p:sp>
        <p:nvSpPr>
          <p:cNvPr id="53251" name="Rectangle 3"/>
          <p:cNvSpPr>
            <a:spLocks noChangeArrowheads="1"/>
          </p:cNvSpPr>
          <p:nvPr/>
        </p:nvSpPr>
        <p:spPr bwMode="auto">
          <a:xfrm>
            <a:off x="9745256" y="152400"/>
            <a:ext cx="2229031" cy="1089529"/>
          </a:xfrm>
          <a:prstGeom prst="rect">
            <a:avLst/>
          </a:prstGeom>
          <a:noFill/>
          <a:ln w="9525">
            <a:noFill/>
            <a:miter lim="800000"/>
            <a:headEnd/>
            <a:tailEnd/>
          </a:ln>
        </p:spPr>
        <p:txBody>
          <a:bodyPr wrap="square">
            <a:spAutoFit/>
          </a:bodyPr>
          <a:lstStyle/>
          <a:p>
            <a:pPr marL="457200" indent="-457200">
              <a:lnSpc>
                <a:spcPct val="90000"/>
              </a:lnSpc>
            </a:pPr>
            <a:r>
              <a:rPr lang="en-US" altLang="en-US" b="1" dirty="0">
                <a:solidFill>
                  <a:srgbClr val="002060"/>
                </a:solidFill>
                <a:latin typeface="Times New Roman" panose="02020603050405020304" pitchFamily="18" charset="0"/>
                <a:cs typeface="Times New Roman" panose="02020603050405020304" pitchFamily="18" charset="0"/>
              </a:rPr>
              <a:t>Augment Grammar</a:t>
            </a:r>
          </a:p>
          <a:p>
            <a:pPr marL="457200" indent="-457200">
              <a:lnSpc>
                <a:spcPct val="90000"/>
              </a:lnSpc>
            </a:pPr>
            <a:r>
              <a:rPr lang="en-US" altLang="en-US" dirty="0">
                <a:solidFill>
                  <a:srgbClr val="002060"/>
                </a:solidFill>
                <a:latin typeface="Times New Roman" panose="02020603050405020304" pitchFamily="18" charset="0"/>
                <a:cs typeface="Times New Roman" panose="02020603050405020304" pitchFamily="18" charset="0"/>
              </a:rPr>
              <a:t>S’</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dirty="0">
                <a:solidFill>
                  <a:srgbClr val="002060"/>
                </a:solidFill>
                <a:latin typeface="Times New Roman" panose="02020603050405020304" pitchFamily="18" charset="0"/>
                <a:cs typeface="Times New Roman" panose="02020603050405020304" pitchFamily="18" charset="0"/>
              </a:rPr>
              <a:t> S</a:t>
            </a:r>
          </a:p>
          <a:p>
            <a:pPr marL="457200" indent="-457200">
              <a:lnSpc>
                <a:spcPct val="90000"/>
              </a:lnSpc>
            </a:pPr>
            <a:r>
              <a:rPr lang="en-US" altLang="en-US" dirty="0">
                <a:solidFill>
                  <a:srgbClr val="002060"/>
                </a:solidFill>
                <a:latin typeface="Times New Roman" panose="02020603050405020304" pitchFamily="18" charset="0"/>
                <a:cs typeface="Times New Roman" panose="02020603050405020304" pitchFamily="18" charset="0"/>
              </a:rPr>
              <a:t>S</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p>
          <a:p>
            <a:pPr marL="457200" indent="-457200">
              <a:lnSpc>
                <a:spcPct val="90000"/>
              </a:lnSpc>
            </a:pPr>
            <a:r>
              <a:rPr lang="en-US" alt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  </a:t>
            </a:r>
            <a:endParaRPr lang="en-US" altLang="en-US" b="1" dirty="0"/>
          </a:p>
        </p:txBody>
      </p:sp>
      <p:sp>
        <p:nvSpPr>
          <p:cNvPr id="5" name="Rectangle 4"/>
          <p:cNvSpPr/>
          <p:nvPr/>
        </p:nvSpPr>
        <p:spPr>
          <a:xfrm>
            <a:off x="6299203" y="2358570"/>
            <a:ext cx="1219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7030A0"/>
                </a:solidFill>
                <a:latin typeface="Times New Roman" panose="02020603050405020304" pitchFamily="18" charset="0"/>
                <a:cs typeface="Times New Roman" panose="02020603050405020304" pitchFamily="18" charset="0"/>
              </a:rPr>
              <a:t>I0</a:t>
            </a:r>
          </a:p>
          <a:p>
            <a:pPr>
              <a:defRPr/>
            </a:pPr>
            <a:r>
              <a:rPr lang="en-US" dirty="0">
                <a:solidFill>
                  <a:srgbClr val="002060"/>
                </a:solidFill>
                <a:latin typeface="Times New Roman" panose="02020603050405020304" pitchFamily="18" charset="0"/>
                <a:cs typeface="Times New Roman" panose="02020603050405020304" pitchFamily="18" charset="0"/>
              </a:rPr>
              <a:t>S’-&gt;.S   </a:t>
            </a:r>
            <a:r>
              <a:rPr lang="en-US" altLang="en-US" dirty="0">
                <a:solidFill>
                  <a:srgbClr val="002060"/>
                </a:solidFill>
                <a:latin typeface="Times New Roman" panose="02020603050405020304" pitchFamily="18" charset="0"/>
                <a:cs typeface="Times New Roman" panose="02020603050405020304" pitchFamily="18" charset="0"/>
              </a:rPr>
              <a:t>S</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b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b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alt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t>
            </a:r>
            <a:endParaRPr lang="en-US" dirty="0"/>
          </a:p>
        </p:txBody>
      </p:sp>
      <p:cxnSp>
        <p:nvCxnSpPr>
          <p:cNvPr id="6" name="Straight Arrow Connector 5"/>
          <p:cNvCxnSpPr/>
          <p:nvPr/>
        </p:nvCxnSpPr>
        <p:spPr>
          <a:xfrm flipV="1">
            <a:off x="7518402" y="19812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54" name="TextBox 6"/>
          <p:cNvSpPr txBox="1">
            <a:spLocks noChangeArrowheads="1"/>
          </p:cNvSpPr>
          <p:nvPr/>
        </p:nvSpPr>
        <p:spPr bwMode="auto">
          <a:xfrm>
            <a:off x="8284032" y="1752600"/>
            <a:ext cx="290464" cy="369332"/>
          </a:xfrm>
          <a:prstGeom prst="rect">
            <a:avLst/>
          </a:prstGeom>
          <a:noFill/>
          <a:ln w="9525">
            <a:noFill/>
            <a:miter lim="800000"/>
            <a:headEnd/>
            <a:tailEnd/>
          </a:ln>
        </p:spPr>
        <p:txBody>
          <a:bodyPr wrap="none">
            <a:spAutoFit/>
          </a:bodyPr>
          <a:lstStyle/>
          <a:p>
            <a:r>
              <a:rPr lang="en-US" altLang="en-US" dirty="0"/>
              <a:t>S</a:t>
            </a:r>
          </a:p>
        </p:txBody>
      </p:sp>
      <p:sp>
        <p:nvSpPr>
          <p:cNvPr id="8" name="Rectangle 7"/>
          <p:cNvSpPr/>
          <p:nvPr/>
        </p:nvSpPr>
        <p:spPr>
          <a:xfrm>
            <a:off x="8890002" y="13716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7030A0"/>
                </a:solidFill>
                <a:latin typeface="Times New Roman" panose="02020603050405020304" pitchFamily="18" charset="0"/>
                <a:cs typeface="Times New Roman" panose="02020603050405020304" pitchFamily="18" charset="0"/>
              </a:rPr>
              <a:t>I1</a:t>
            </a:r>
          </a:p>
          <a:p>
            <a:pPr>
              <a:defRPr/>
            </a:pPr>
            <a:r>
              <a:rPr lang="en-US" dirty="0">
                <a:solidFill>
                  <a:srgbClr val="002060"/>
                </a:solidFill>
                <a:latin typeface="Times New Roman" panose="02020603050405020304" pitchFamily="18" charset="0"/>
                <a:cs typeface="Times New Roman" panose="02020603050405020304" pitchFamily="18" charset="0"/>
              </a:rPr>
              <a:t>S’-&gt;S.</a:t>
            </a:r>
          </a:p>
        </p:txBody>
      </p:sp>
      <p:sp>
        <p:nvSpPr>
          <p:cNvPr id="9" name="Rectangle 8"/>
          <p:cNvSpPr/>
          <p:nvPr/>
        </p:nvSpPr>
        <p:spPr>
          <a:xfrm>
            <a:off x="8966202" y="2286000"/>
            <a:ext cx="1295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7030A0"/>
                </a:solidFill>
                <a:latin typeface="Times New Roman" panose="02020603050405020304" pitchFamily="18" charset="0"/>
                <a:cs typeface="Times New Roman" panose="02020603050405020304" pitchFamily="18" charset="0"/>
              </a:rPr>
              <a:t>I2</a:t>
            </a:r>
          </a:p>
          <a:p>
            <a:pPr>
              <a:defRPr/>
            </a:pPr>
            <a:r>
              <a:rPr lang="en-US" altLang="en-US" dirty="0">
                <a:solidFill>
                  <a:srgbClr val="002060"/>
                </a:solidFill>
                <a:latin typeface="Times New Roman" panose="02020603050405020304" pitchFamily="18" charset="0"/>
                <a:cs typeface="Times New Roman" panose="02020603050405020304" pitchFamily="18" charset="0"/>
              </a:rPr>
              <a:t>S</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b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b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alt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t>
            </a:r>
            <a:endParaRPr lang="en-US" dirty="0"/>
          </a:p>
        </p:txBody>
      </p:sp>
      <p:cxnSp>
        <p:nvCxnSpPr>
          <p:cNvPr id="10" name="Straight Arrow Connector 9"/>
          <p:cNvCxnSpPr>
            <a:endCxn id="9" idx="1"/>
          </p:cNvCxnSpPr>
          <p:nvPr/>
        </p:nvCxnSpPr>
        <p:spPr>
          <a:xfrm>
            <a:off x="7518402" y="2590800"/>
            <a:ext cx="14478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58" name="TextBox 12"/>
          <p:cNvSpPr txBox="1">
            <a:spLocks noChangeArrowheads="1"/>
          </p:cNvSpPr>
          <p:nvPr/>
        </p:nvSpPr>
        <p:spPr bwMode="auto">
          <a:xfrm>
            <a:off x="8280402" y="2286000"/>
            <a:ext cx="317716" cy="369332"/>
          </a:xfrm>
          <a:prstGeom prst="rect">
            <a:avLst/>
          </a:prstGeom>
          <a:noFill/>
          <a:ln w="9525">
            <a:noFill/>
            <a:miter lim="800000"/>
            <a:headEnd/>
            <a:tailEnd/>
          </a:ln>
        </p:spPr>
        <p:txBody>
          <a:bodyPr wrap="none">
            <a:spAutoFit/>
          </a:bodyPr>
          <a:lstStyle/>
          <a:p>
            <a:r>
              <a:rPr lang="en-US" altLang="en-US" dirty="0"/>
              <a:t>A</a:t>
            </a:r>
          </a:p>
        </p:txBody>
      </p:sp>
      <p:cxnSp>
        <p:nvCxnSpPr>
          <p:cNvPr id="21" name="Straight Arrow Connector 20"/>
          <p:cNvCxnSpPr/>
          <p:nvPr/>
        </p:nvCxnSpPr>
        <p:spPr>
          <a:xfrm>
            <a:off x="7518402" y="3238500"/>
            <a:ext cx="1371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890002" y="32766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7030A0"/>
                </a:solidFill>
                <a:latin typeface="Times New Roman" panose="02020603050405020304" pitchFamily="18" charset="0"/>
                <a:cs typeface="Times New Roman" panose="02020603050405020304" pitchFamily="18" charset="0"/>
              </a:rPr>
              <a:t>I3</a:t>
            </a:r>
          </a:p>
          <a:p>
            <a:pPr>
              <a:defRPr/>
            </a:pPr>
            <a:r>
              <a:rPr lang="en-US" alt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t>
            </a:r>
          </a:p>
          <a:p>
            <a:pPr>
              <a:defRPr/>
            </a:pP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t>
            </a:r>
            <a:r>
              <a:rPr lang="en-US" alt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a:t>
            </a:r>
            <a:endParaRPr lang="en-US" dirty="0"/>
          </a:p>
        </p:txBody>
      </p:sp>
      <p:sp>
        <p:nvSpPr>
          <p:cNvPr id="53264" name="TextBox 12"/>
          <p:cNvSpPr txBox="1">
            <a:spLocks noChangeArrowheads="1"/>
          </p:cNvSpPr>
          <p:nvPr/>
        </p:nvSpPr>
        <p:spPr bwMode="auto">
          <a:xfrm>
            <a:off x="8282667" y="2967038"/>
            <a:ext cx="295274" cy="369332"/>
          </a:xfrm>
          <a:prstGeom prst="rect">
            <a:avLst/>
          </a:prstGeom>
          <a:noFill/>
          <a:ln w="9525">
            <a:noFill/>
            <a:miter lim="800000"/>
            <a:headEnd/>
            <a:tailEnd/>
          </a:ln>
        </p:spPr>
        <p:txBody>
          <a:bodyPr wrap="none">
            <a:spAutoFit/>
          </a:bodyPr>
          <a:lstStyle/>
          <a:p>
            <a:r>
              <a:rPr lang="en-US" altLang="en-US" dirty="0"/>
              <a:t>a</a:t>
            </a:r>
          </a:p>
        </p:txBody>
      </p:sp>
      <p:cxnSp>
        <p:nvCxnSpPr>
          <p:cNvPr id="31" name="Straight Arrow Connector 30"/>
          <p:cNvCxnSpPr/>
          <p:nvPr/>
        </p:nvCxnSpPr>
        <p:spPr>
          <a:xfrm>
            <a:off x="10185402" y="2632526"/>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68" name="TextBox 31"/>
          <p:cNvSpPr txBox="1">
            <a:spLocks noChangeArrowheads="1"/>
          </p:cNvSpPr>
          <p:nvPr/>
        </p:nvSpPr>
        <p:spPr bwMode="auto">
          <a:xfrm>
            <a:off x="10599057" y="2289626"/>
            <a:ext cx="317716" cy="369332"/>
          </a:xfrm>
          <a:prstGeom prst="rect">
            <a:avLst/>
          </a:prstGeom>
          <a:noFill/>
          <a:ln w="9525">
            <a:noFill/>
            <a:miter lim="800000"/>
            <a:headEnd/>
            <a:tailEnd/>
          </a:ln>
        </p:spPr>
        <p:txBody>
          <a:bodyPr wrap="none">
            <a:spAutoFit/>
          </a:bodyPr>
          <a:lstStyle/>
          <a:p>
            <a:r>
              <a:rPr lang="en-US" altLang="en-US" dirty="0"/>
              <a:t>A</a:t>
            </a:r>
          </a:p>
        </p:txBody>
      </p:sp>
      <p:sp>
        <p:nvSpPr>
          <p:cNvPr id="33" name="Rectangle 32"/>
          <p:cNvSpPr/>
          <p:nvPr/>
        </p:nvSpPr>
        <p:spPr>
          <a:xfrm>
            <a:off x="10947402" y="1984826"/>
            <a:ext cx="1143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7030A0"/>
                </a:solidFill>
                <a:latin typeface="Times New Roman" panose="02020603050405020304" pitchFamily="18" charset="0"/>
                <a:cs typeface="Times New Roman" panose="02020603050405020304" pitchFamily="18" charset="0"/>
              </a:rPr>
              <a:t>I5</a:t>
            </a:r>
          </a:p>
          <a:p>
            <a:pPr>
              <a:defRPr/>
            </a:pPr>
            <a:r>
              <a:rPr lang="en-US" altLang="en-US" dirty="0">
                <a:solidFill>
                  <a:srgbClr val="002060"/>
                </a:solidFill>
                <a:latin typeface="Times New Roman" panose="02020603050405020304" pitchFamily="18" charset="0"/>
                <a:cs typeface="Times New Roman" panose="02020603050405020304" pitchFamily="18" charset="0"/>
              </a:rPr>
              <a:t>S</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t>
            </a:r>
            <a:endParaRPr lang="en-US" dirty="0">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a:off x="10203542" y="3634012"/>
            <a:ext cx="7620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71" name="TextBox 34"/>
          <p:cNvSpPr txBox="1">
            <a:spLocks noChangeArrowheads="1"/>
          </p:cNvSpPr>
          <p:nvPr/>
        </p:nvSpPr>
        <p:spPr bwMode="auto">
          <a:xfrm>
            <a:off x="10678880" y="3367312"/>
            <a:ext cx="317716" cy="369332"/>
          </a:xfrm>
          <a:prstGeom prst="rect">
            <a:avLst/>
          </a:prstGeom>
          <a:noFill/>
          <a:ln w="9525">
            <a:noFill/>
            <a:miter lim="800000"/>
            <a:headEnd/>
            <a:tailEnd/>
          </a:ln>
        </p:spPr>
        <p:txBody>
          <a:bodyPr wrap="none">
            <a:spAutoFit/>
          </a:bodyPr>
          <a:lstStyle/>
          <a:p>
            <a:r>
              <a:rPr lang="en-US" altLang="en-US" dirty="0"/>
              <a:t>A</a:t>
            </a:r>
          </a:p>
        </p:txBody>
      </p:sp>
      <p:sp>
        <p:nvSpPr>
          <p:cNvPr id="37" name="Rectangle 36"/>
          <p:cNvSpPr/>
          <p:nvPr/>
        </p:nvSpPr>
        <p:spPr>
          <a:xfrm>
            <a:off x="10951032" y="3291112"/>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7030A0"/>
                </a:solidFill>
                <a:latin typeface="Times New Roman" panose="02020603050405020304" pitchFamily="18" charset="0"/>
                <a:cs typeface="Times New Roman" panose="02020603050405020304" pitchFamily="18" charset="0"/>
              </a:rPr>
              <a:t>I6</a:t>
            </a:r>
          </a:p>
          <a:p>
            <a:pPr>
              <a:defRPr/>
            </a:pPr>
            <a:r>
              <a:rPr lang="en-US" alt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AaA</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8890002" y="42291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7030A0"/>
                </a:solidFill>
                <a:latin typeface="Times New Roman" panose="02020603050405020304" pitchFamily="18" charset="0"/>
                <a:cs typeface="Times New Roman" panose="02020603050405020304" pitchFamily="18" charset="0"/>
              </a:rPr>
              <a:t>I4</a:t>
            </a:r>
          </a:p>
          <a:p>
            <a:pPr>
              <a:defRPr/>
            </a:pPr>
            <a:r>
              <a:rPr lang="en-US" alt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a:t>
            </a:r>
            <a:r>
              <a:rPr lang="en-US" alt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endParaRPr lang="en-US" dirty="0"/>
          </a:p>
        </p:txBody>
      </p:sp>
      <p:cxnSp>
        <p:nvCxnSpPr>
          <p:cNvPr id="4" name="Straight Arrow Connector 3"/>
          <p:cNvCxnSpPr>
            <a:endCxn id="49" idx="1"/>
          </p:cNvCxnSpPr>
          <p:nvPr/>
        </p:nvCxnSpPr>
        <p:spPr>
          <a:xfrm>
            <a:off x="7518402" y="3396734"/>
            <a:ext cx="1371600" cy="121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12"/>
          <p:cNvSpPr txBox="1">
            <a:spLocks noChangeArrowheads="1"/>
          </p:cNvSpPr>
          <p:nvPr/>
        </p:nvSpPr>
        <p:spPr bwMode="auto">
          <a:xfrm>
            <a:off x="8280402" y="3722297"/>
            <a:ext cx="306494" cy="369332"/>
          </a:xfrm>
          <a:prstGeom prst="rect">
            <a:avLst/>
          </a:prstGeom>
          <a:noFill/>
          <a:ln w="9525">
            <a:noFill/>
            <a:miter lim="800000"/>
            <a:headEnd/>
            <a:tailEnd/>
          </a:ln>
        </p:spPr>
        <p:txBody>
          <a:bodyPr wrap="none">
            <a:spAutoFit/>
          </a:bodyPr>
          <a:lstStyle/>
          <a:p>
            <a:r>
              <a:rPr lang="en-US" altLang="en-US" dirty="0"/>
              <a:t>b</a:t>
            </a:r>
          </a:p>
        </p:txBody>
      </p:sp>
      <p:cxnSp>
        <p:nvCxnSpPr>
          <p:cNvPr id="11" name="Curved Connector 10"/>
          <p:cNvCxnSpPr>
            <a:stCxn id="9" idx="3"/>
          </p:cNvCxnSpPr>
          <p:nvPr/>
        </p:nvCxnSpPr>
        <p:spPr>
          <a:xfrm flipH="1">
            <a:off x="10185402" y="2705100"/>
            <a:ext cx="76200" cy="800100"/>
          </a:xfrm>
          <a:prstGeom prst="curvedConnector4">
            <a:avLst>
              <a:gd name="adj1" fmla="val -300000"/>
              <a:gd name="adj2" fmla="val 761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9" idx="3"/>
            <a:endCxn id="49" idx="3"/>
          </p:cNvCxnSpPr>
          <p:nvPr/>
        </p:nvCxnSpPr>
        <p:spPr>
          <a:xfrm flipH="1">
            <a:off x="10185402" y="2705100"/>
            <a:ext cx="76200" cy="1905000"/>
          </a:xfrm>
          <a:prstGeom prst="curvedConnector3">
            <a:avLst>
              <a:gd name="adj1" fmla="val -3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12"/>
          <p:cNvSpPr txBox="1">
            <a:spLocks noChangeArrowheads="1"/>
          </p:cNvSpPr>
          <p:nvPr/>
        </p:nvSpPr>
        <p:spPr bwMode="auto">
          <a:xfrm>
            <a:off x="10411512" y="2709406"/>
            <a:ext cx="295274" cy="369332"/>
          </a:xfrm>
          <a:prstGeom prst="rect">
            <a:avLst/>
          </a:prstGeom>
          <a:noFill/>
          <a:ln w="9525">
            <a:noFill/>
            <a:miter lim="800000"/>
            <a:headEnd/>
            <a:tailEnd/>
          </a:ln>
        </p:spPr>
        <p:txBody>
          <a:bodyPr wrap="none">
            <a:spAutoFit/>
          </a:bodyPr>
          <a:lstStyle/>
          <a:p>
            <a:r>
              <a:rPr lang="en-US" altLang="en-US" dirty="0"/>
              <a:t>a</a:t>
            </a:r>
          </a:p>
        </p:txBody>
      </p:sp>
      <p:sp>
        <p:nvSpPr>
          <p:cNvPr id="59" name="TextBox 12"/>
          <p:cNvSpPr txBox="1">
            <a:spLocks noChangeArrowheads="1"/>
          </p:cNvSpPr>
          <p:nvPr/>
        </p:nvSpPr>
        <p:spPr bwMode="auto">
          <a:xfrm>
            <a:off x="10275325" y="4339668"/>
            <a:ext cx="306494" cy="369332"/>
          </a:xfrm>
          <a:prstGeom prst="rect">
            <a:avLst/>
          </a:prstGeom>
          <a:noFill/>
          <a:ln w="9525">
            <a:noFill/>
            <a:miter lim="800000"/>
            <a:headEnd/>
            <a:tailEnd/>
          </a:ln>
        </p:spPr>
        <p:txBody>
          <a:bodyPr wrap="none">
            <a:spAutoFit/>
          </a:bodyPr>
          <a:lstStyle/>
          <a:p>
            <a:r>
              <a:rPr lang="en-US" altLang="en-US" dirty="0"/>
              <a:t>b</a:t>
            </a:r>
          </a:p>
        </p:txBody>
      </p:sp>
      <p:sp>
        <p:nvSpPr>
          <p:cNvPr id="20" name="Curved Left Arrow 19"/>
          <p:cNvSpPr/>
          <p:nvPr/>
        </p:nvSpPr>
        <p:spPr>
          <a:xfrm>
            <a:off x="10185402" y="3695700"/>
            <a:ext cx="226110" cy="36940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TextBox 12"/>
          <p:cNvSpPr txBox="1">
            <a:spLocks noChangeArrowheads="1"/>
          </p:cNvSpPr>
          <p:nvPr/>
        </p:nvSpPr>
        <p:spPr bwMode="auto">
          <a:xfrm>
            <a:off x="10275325" y="3722297"/>
            <a:ext cx="295274" cy="369332"/>
          </a:xfrm>
          <a:prstGeom prst="rect">
            <a:avLst/>
          </a:prstGeom>
          <a:noFill/>
          <a:ln w="9525">
            <a:noFill/>
            <a:miter lim="800000"/>
            <a:headEnd/>
            <a:tailEnd/>
          </a:ln>
        </p:spPr>
        <p:txBody>
          <a:bodyPr wrap="none">
            <a:spAutoFit/>
          </a:bodyPr>
          <a:lstStyle/>
          <a:p>
            <a:r>
              <a:rPr lang="en-US" altLang="en-US" dirty="0"/>
              <a:t>a</a:t>
            </a:r>
          </a:p>
        </p:txBody>
      </p:sp>
      <p:sp>
        <p:nvSpPr>
          <p:cNvPr id="22" name="Curved Left Arrow 21"/>
          <p:cNvSpPr/>
          <p:nvPr/>
        </p:nvSpPr>
        <p:spPr>
          <a:xfrm>
            <a:off x="10185402" y="3505200"/>
            <a:ext cx="521384" cy="14859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12"/>
          <p:cNvSpPr txBox="1">
            <a:spLocks noChangeArrowheads="1"/>
          </p:cNvSpPr>
          <p:nvPr/>
        </p:nvSpPr>
        <p:spPr bwMode="auto">
          <a:xfrm>
            <a:off x="10666983" y="4347955"/>
            <a:ext cx="306494" cy="369332"/>
          </a:xfrm>
          <a:prstGeom prst="rect">
            <a:avLst/>
          </a:prstGeom>
          <a:noFill/>
          <a:ln w="9525">
            <a:noFill/>
            <a:miter lim="800000"/>
            <a:headEnd/>
            <a:tailEnd/>
          </a:ln>
        </p:spPr>
        <p:txBody>
          <a:bodyPr wrap="none">
            <a:spAutoFit/>
          </a:bodyPr>
          <a:lstStyle/>
          <a:p>
            <a:r>
              <a:rPr lang="en-US" altLang="en-US" dirty="0"/>
              <a:t>b</a:t>
            </a:r>
          </a:p>
        </p:txBody>
      </p:sp>
      <p:sp>
        <p:nvSpPr>
          <p:cNvPr id="24" name="Rectangle 23"/>
          <p:cNvSpPr/>
          <p:nvPr/>
        </p:nvSpPr>
        <p:spPr>
          <a:xfrm>
            <a:off x="219530" y="152400"/>
            <a:ext cx="6798838"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solidFill>
                  <a:srgbClr val="7030A0"/>
                </a:solidFill>
                <a:latin typeface="Times New Roman" panose="02020603050405020304" pitchFamily="18" charset="0"/>
                <a:cs typeface="Times New Roman" panose="02020603050405020304" pitchFamily="18" charset="0"/>
              </a:rPr>
              <a:t>Create LR(0) items:</a:t>
            </a:r>
          </a:p>
          <a:p>
            <a:pPr marL="342900" indent="-342900" algn="ctr">
              <a:buFont typeface="+mj-lt"/>
              <a:buAutoNum type="arabicPeriod"/>
            </a:pPr>
            <a:r>
              <a:rPr lang="en-US" dirty="0">
                <a:latin typeface="Times New Roman" panose="02020603050405020304" pitchFamily="18" charset="0"/>
                <a:cs typeface="Times New Roman" panose="02020603050405020304" pitchFamily="18" charset="0"/>
              </a:rPr>
              <a:t>LR(0) item is a production in G with .(dot) at some position on RHS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LR(0) item is useful to indicate that how much of the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/p has been scanned up to a given point in the process of parsing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 . at the end of production in LR(0) item, we place the reduce node in the entire row</a:t>
            </a:r>
          </a:p>
        </p:txBody>
      </p:sp>
      <p:sp>
        <p:nvSpPr>
          <p:cNvPr id="68" name="Rectangle 67"/>
          <p:cNvSpPr/>
          <p:nvPr/>
        </p:nvSpPr>
        <p:spPr>
          <a:xfrm>
            <a:off x="290286" y="3710212"/>
            <a:ext cx="6892680" cy="2080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a:p>
            <a:pPr algn="ctr"/>
            <a:r>
              <a:rPr lang="en-US" b="1" u="sng" dirty="0">
                <a:solidFill>
                  <a:srgbClr val="7030A0"/>
                </a:solidFill>
                <a:latin typeface="Times New Roman" panose="02020603050405020304" pitchFamily="18" charset="0"/>
                <a:cs typeface="Times New Roman" panose="02020603050405020304" pitchFamily="18" charset="0"/>
              </a:rPr>
              <a:t>Construct LR(0) parsing table:</a:t>
            </a:r>
          </a:p>
          <a:p>
            <a:pPr marL="342900" indent="-342900">
              <a:buAutoNum type="arabicPeriod"/>
            </a:pPr>
            <a:r>
              <a:rPr lang="en-US" dirty="0">
                <a:latin typeface="Times New Roman" panose="02020603050405020304" pitchFamily="18" charset="0"/>
                <a:cs typeface="Times New Roman" panose="02020603050405020304" pitchFamily="18" charset="0"/>
              </a:rPr>
              <a:t>If a state is going to some other state on terminal, it is corresponding to shift move</a:t>
            </a:r>
          </a:p>
          <a:p>
            <a:pPr marL="342900" indent="-342900">
              <a:buFontTx/>
              <a:buAutoNum type="arabicPeriod"/>
            </a:pPr>
            <a:r>
              <a:rPr lang="en-US" dirty="0">
                <a:latin typeface="Times New Roman" panose="02020603050405020304" pitchFamily="18" charset="0"/>
                <a:cs typeface="Times New Roman" panose="02020603050405020304" pitchFamily="18" charset="0"/>
              </a:rPr>
              <a:t>If a state is going to some other state on variable, it is corresponding to goto move</a:t>
            </a:r>
          </a:p>
          <a:p>
            <a:pPr marL="342900" indent="-342900">
              <a:buFontTx/>
              <a:buAutoNum type="arabicPeriod"/>
            </a:pPr>
            <a:r>
              <a:rPr lang="en-US" dirty="0">
                <a:latin typeface="Times New Roman" panose="02020603050405020304" pitchFamily="18" charset="0"/>
                <a:cs typeface="Times New Roman" panose="02020603050405020304" pitchFamily="18" charset="0"/>
              </a:rPr>
              <a:t>If a state contains the final item, write the reduce node in the particular row</a:t>
            </a:r>
          </a:p>
          <a:p>
            <a:pPr marL="342900" indent="-342900" algn="ctr">
              <a:buFontTx/>
              <a:buAutoNum type="arabicPeriod"/>
            </a:pPr>
            <a:endParaRPr lang="en-US" dirty="0">
              <a:latin typeface="Times New Roman" panose="02020603050405020304" pitchFamily="18" charset="0"/>
              <a:cs typeface="Times New Roman" panose="02020603050405020304" pitchFamily="18" charset="0"/>
            </a:endParaRPr>
          </a:p>
          <a:p>
            <a:pPr marL="342900" indent="-342900" algn="ctr">
              <a:buFontTx/>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5603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LR(0) Parser (Cont…):</a:t>
            </a:r>
            <a:br>
              <a:rPr lang="en-US" b="1" u="sng" dirty="0">
                <a:solidFill>
                  <a:srgbClr val="002060"/>
                </a:solidFill>
                <a:latin typeface="Times New Roman" panose="02020603050405020304" pitchFamily="18" charset="0"/>
                <a:cs typeface="Times New Roman" panose="02020603050405020304" pitchFamily="18" charset="0"/>
              </a:rPr>
            </a:br>
            <a:r>
              <a:rPr lang="en-US" sz="2700" b="1" u="sng" dirty="0">
                <a:solidFill>
                  <a:srgbClr val="002060"/>
                </a:solidFill>
                <a:latin typeface="Times New Roman" panose="02020603050405020304" pitchFamily="18" charset="0"/>
                <a:cs typeface="Times New Roman" panose="02020603050405020304" pitchFamily="18" charset="0"/>
              </a:rPr>
              <a:t>LR(0) table</a:t>
            </a:r>
            <a:r>
              <a:rPr lang="en-US" sz="2700" b="1" dirty="0">
                <a:solidFill>
                  <a:srgbClr val="002060"/>
                </a:solidFill>
                <a:latin typeface="Times New Roman" panose="02020603050405020304" pitchFamily="18" charset="0"/>
                <a:cs typeface="Times New Roman" panose="02020603050405020304" pitchFamily="18" charset="0"/>
              </a:rPr>
              <a:t>				 </a:t>
            </a:r>
            <a:r>
              <a:rPr lang="en-US" sz="2700" b="1" u="sng" dirty="0">
                <a:solidFill>
                  <a:srgbClr val="002060"/>
                </a:solidFill>
                <a:latin typeface="Times New Roman" panose="02020603050405020304" pitchFamily="18" charset="0"/>
                <a:cs typeface="Times New Roman" panose="02020603050405020304" pitchFamily="18" charset="0"/>
              </a:rPr>
              <a:t>LR(0) parsing / parsing </a:t>
            </a:r>
            <a:r>
              <a:rPr lang="en-US" sz="2700" b="1" u="sng" dirty="0" err="1">
                <a:solidFill>
                  <a:srgbClr val="002060"/>
                </a:solidFill>
                <a:latin typeface="Times New Roman" panose="02020603050405020304" pitchFamily="18" charset="0"/>
                <a:cs typeface="Times New Roman" panose="02020603050405020304" pitchFamily="18" charset="0"/>
              </a:rPr>
              <a:t>i</a:t>
            </a:r>
            <a:r>
              <a:rPr lang="en-US" sz="2700" b="1" u="sng" dirty="0">
                <a:solidFill>
                  <a:srgbClr val="002060"/>
                </a:solidFill>
                <a:latin typeface="Times New Roman" panose="02020603050405020304" pitchFamily="18" charset="0"/>
                <a:cs typeface="Times New Roman" panose="02020603050405020304" pitchFamily="18" charset="0"/>
              </a:rPr>
              <a:t>/p string</a:t>
            </a:r>
            <a:endParaRPr lang="en-US" sz="27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259313118"/>
              </p:ext>
            </p:extLst>
          </p:nvPr>
        </p:nvGraphicFramePr>
        <p:xfrm>
          <a:off x="609598" y="1338791"/>
          <a:ext cx="4136573" cy="3606800"/>
        </p:xfrm>
        <a:graphic>
          <a:graphicData uri="http://schemas.openxmlformats.org/drawingml/2006/table">
            <a:tbl>
              <a:tblPr firstRow="1" bandRow="1">
                <a:tableStyleId>{5C22544A-7EE6-4342-B048-85BDC9FD1C3A}</a:tableStyleId>
              </a:tblPr>
              <a:tblGrid>
                <a:gridCol w="797605">
                  <a:extLst>
                    <a:ext uri="{9D8B030D-6E8A-4147-A177-3AD203B41FA5}">
                      <a16:colId xmlns:a16="http://schemas.microsoft.com/office/drawing/2014/main" val="20000"/>
                    </a:ext>
                  </a:extLst>
                </a:gridCol>
                <a:gridCol w="638628">
                  <a:extLst>
                    <a:ext uri="{9D8B030D-6E8A-4147-A177-3AD203B41FA5}">
                      <a16:colId xmlns:a16="http://schemas.microsoft.com/office/drawing/2014/main" val="20001"/>
                    </a:ext>
                  </a:extLst>
                </a:gridCol>
                <a:gridCol w="537029">
                  <a:extLst>
                    <a:ext uri="{9D8B030D-6E8A-4147-A177-3AD203B41FA5}">
                      <a16:colId xmlns:a16="http://schemas.microsoft.com/office/drawing/2014/main" val="20002"/>
                    </a:ext>
                  </a:extLst>
                </a:gridCol>
                <a:gridCol w="836749">
                  <a:extLst>
                    <a:ext uri="{9D8B030D-6E8A-4147-A177-3AD203B41FA5}">
                      <a16:colId xmlns:a16="http://schemas.microsoft.com/office/drawing/2014/main" val="20003"/>
                    </a:ext>
                  </a:extLst>
                </a:gridCol>
                <a:gridCol w="382451">
                  <a:extLst>
                    <a:ext uri="{9D8B030D-6E8A-4147-A177-3AD203B41FA5}">
                      <a16:colId xmlns:a16="http://schemas.microsoft.com/office/drawing/2014/main" val="20004"/>
                    </a:ext>
                  </a:extLst>
                </a:gridCol>
                <a:gridCol w="944111">
                  <a:extLst>
                    <a:ext uri="{9D8B030D-6E8A-4147-A177-3AD203B41FA5}">
                      <a16:colId xmlns:a16="http://schemas.microsoft.com/office/drawing/2014/main" val="20005"/>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States</a:t>
                      </a:r>
                    </a:p>
                  </a:txBody>
                  <a:tcPr/>
                </a:tc>
                <a:tc gridSpan="3">
                  <a:txBody>
                    <a:bodyPr/>
                    <a:lstStyle/>
                    <a:p>
                      <a:pPr algn="ctr"/>
                      <a:r>
                        <a:rPr lang="en-US" dirty="0">
                          <a:latin typeface="Times New Roman" panose="02020603050405020304" pitchFamily="18" charset="0"/>
                          <a:cs typeface="Times New Roman" panose="02020603050405020304" pitchFamily="18" charset="0"/>
                        </a:rPr>
                        <a:t>Action / Shift (Terminals)</a:t>
                      </a:r>
                    </a:p>
                  </a:txBody>
                  <a:tcPr/>
                </a:tc>
                <a:tc hMerge="1">
                  <a:txBody>
                    <a:bodyPr/>
                    <a:lstStyle/>
                    <a:p>
                      <a:endParaRPr lang="en-US" dirty="0"/>
                    </a:p>
                  </a:txBody>
                  <a:tcPr/>
                </a:tc>
                <a:tc hMerge="1">
                  <a:txBody>
                    <a:bodyPr/>
                    <a:lstStyle/>
                    <a:p>
                      <a:endParaRPr lang="en-US" dirty="0"/>
                    </a:p>
                  </a:txBody>
                  <a:tcPr/>
                </a:tc>
                <a:tc gridSpan="2">
                  <a:txBody>
                    <a:bodyPr/>
                    <a:lstStyle/>
                    <a:p>
                      <a:pPr algn="ctr"/>
                      <a:r>
                        <a:rPr lang="en-US" dirty="0">
                          <a:latin typeface="Times New Roman" panose="02020603050405020304" pitchFamily="18" charset="0"/>
                          <a:cs typeface="Times New Roman" panose="02020603050405020304" pitchFamily="18" charset="0"/>
                        </a:rPr>
                        <a:t>Goto (Variables)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a:t>
                      </a:r>
                    </a:p>
                  </a:txBody>
                  <a:tcPr/>
                </a:tc>
                <a:tc>
                  <a:txBody>
                    <a:bodyPr/>
                    <a:lstStyle/>
                    <a:p>
                      <a:pPr algn="ctr"/>
                      <a:r>
                        <a:rPr lang="en-US" dirty="0">
                          <a:latin typeface="Times New Roman" panose="02020603050405020304" pitchFamily="18" charset="0"/>
                          <a:cs typeface="Times New Roman" panose="02020603050405020304" pitchFamily="18" charset="0"/>
                        </a:rPr>
                        <a:t>b</a:t>
                      </a:r>
                    </a:p>
                  </a:txBody>
                  <a:tcPr/>
                </a:tc>
                <a:tc>
                  <a:txBody>
                    <a:bodyPr/>
                    <a:lstStyle/>
                    <a:p>
                      <a:pPr algn="ctr"/>
                      <a:r>
                        <a:rPr lang="en-US" dirty="0">
                          <a:latin typeface="Times New Roman" panose="02020603050405020304" pitchFamily="18" charset="0"/>
                          <a:cs typeface="Times New Roman" panose="02020603050405020304" pitchFamily="18" charset="0"/>
                        </a:rPr>
                        <a:t>$</a:t>
                      </a:r>
                    </a:p>
                  </a:txBody>
                  <a:tcPr/>
                </a:tc>
                <a:tc>
                  <a:txBody>
                    <a:bodyPr/>
                    <a:lstStyle/>
                    <a:p>
                      <a:pPr algn="ctr"/>
                      <a:r>
                        <a:rPr lang="en-US" dirty="0">
                          <a:latin typeface="Times New Roman" panose="02020603050405020304" pitchFamily="18" charset="0"/>
                          <a:cs typeface="Times New Roman" panose="02020603050405020304" pitchFamily="18" charset="0"/>
                        </a:rPr>
                        <a:t>S</a:t>
                      </a:r>
                    </a:p>
                  </a:txBody>
                  <a:tcPr/>
                </a:tc>
                <a:tc>
                  <a:txBody>
                    <a:bodyPr/>
                    <a:lstStyle/>
                    <a:p>
                      <a:pPr algn="ctr"/>
                      <a:r>
                        <a:rPr lang="en-US" dirty="0">
                          <a:latin typeface="Times New Roman" panose="02020603050405020304" pitchFamily="18" charset="0"/>
                          <a:cs typeface="Times New Roman" panose="02020603050405020304" pitchFamily="18" charset="0"/>
                        </a:rPr>
                        <a:t>A</a:t>
                      </a:r>
                    </a:p>
                  </a:txBody>
                  <a:tcPr/>
                </a:tc>
                <a:extLst>
                  <a:ext uri="{0D108BD9-81ED-4DB2-BD59-A6C34878D82A}">
                    <a16:rowId xmlns:a16="http://schemas.microsoft.com/office/drawing/2014/main" val="10001"/>
                  </a:ext>
                </a:extLst>
              </a:tr>
              <a:tr h="370840">
                <a:tc>
                  <a:txBody>
                    <a:bodyPr/>
                    <a:lstStyle/>
                    <a:p>
                      <a:pPr algn="ctr"/>
                      <a:r>
                        <a:rPr lang="en-US" dirty="0">
                          <a:latin typeface="Times New Roman" panose="02020603050405020304" pitchFamily="18" charset="0"/>
                          <a:cs typeface="Times New Roman" panose="02020603050405020304" pitchFamily="18" charset="0"/>
                        </a:rPr>
                        <a:t>Io</a:t>
                      </a:r>
                    </a:p>
                  </a:txBody>
                  <a:tcPr/>
                </a:tc>
                <a:tc>
                  <a:txBody>
                    <a:bodyPr/>
                    <a:lstStyle/>
                    <a:p>
                      <a:pPr algn="ctr"/>
                      <a:r>
                        <a:rPr lang="en-US" dirty="0">
                          <a:latin typeface="Times New Roman" panose="02020603050405020304" pitchFamily="18" charset="0"/>
                          <a:cs typeface="Times New Roman" panose="02020603050405020304" pitchFamily="18" charset="0"/>
                        </a:rPr>
                        <a:t>S3</a:t>
                      </a:r>
                    </a:p>
                  </a:txBody>
                  <a:tcPr/>
                </a:tc>
                <a:tc>
                  <a:txBody>
                    <a:bodyPr/>
                    <a:lstStyle/>
                    <a:p>
                      <a:pPr algn="ctr"/>
                      <a:r>
                        <a:rPr lang="en-US" dirty="0">
                          <a:latin typeface="Times New Roman" panose="02020603050405020304" pitchFamily="18" charset="0"/>
                          <a:cs typeface="Times New Roman" panose="02020603050405020304" pitchFamily="18" charset="0"/>
                        </a:rPr>
                        <a:t>S4</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0002"/>
                  </a:ext>
                </a:extLst>
              </a:tr>
              <a:tr h="370840">
                <a:tc>
                  <a:txBody>
                    <a:bodyPr/>
                    <a:lstStyle/>
                    <a:p>
                      <a:pPr algn="ctr"/>
                      <a:r>
                        <a:rPr lang="en-US" dirty="0">
                          <a:latin typeface="Times New Roman" panose="02020603050405020304" pitchFamily="18" charset="0"/>
                          <a:cs typeface="Times New Roman" panose="02020603050405020304" pitchFamily="18" charset="0"/>
                        </a:rPr>
                        <a:t>I1</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accept</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algn="ctr"/>
                      <a:r>
                        <a:rPr lang="en-US" dirty="0">
                          <a:latin typeface="Times New Roman" panose="02020603050405020304" pitchFamily="18" charset="0"/>
                          <a:cs typeface="Times New Roman" panose="02020603050405020304" pitchFamily="18" charset="0"/>
                        </a:rPr>
                        <a:t>I2</a:t>
                      </a:r>
                    </a:p>
                  </a:txBody>
                  <a:tcPr/>
                </a:tc>
                <a:tc>
                  <a:txBody>
                    <a:bodyPr/>
                    <a:lstStyle/>
                    <a:p>
                      <a:pPr algn="ctr"/>
                      <a:r>
                        <a:rPr lang="en-US" dirty="0">
                          <a:latin typeface="Times New Roman" panose="02020603050405020304" pitchFamily="18" charset="0"/>
                          <a:cs typeface="Times New Roman" panose="02020603050405020304" pitchFamily="18" charset="0"/>
                        </a:rPr>
                        <a:t>S3</a:t>
                      </a:r>
                    </a:p>
                  </a:txBody>
                  <a:tcPr/>
                </a:tc>
                <a:tc>
                  <a:txBody>
                    <a:bodyPr/>
                    <a:lstStyle/>
                    <a:p>
                      <a:pPr algn="ctr"/>
                      <a:r>
                        <a:rPr lang="en-US" dirty="0">
                          <a:latin typeface="Times New Roman" panose="02020603050405020304" pitchFamily="18" charset="0"/>
                          <a:cs typeface="Times New Roman" panose="02020603050405020304" pitchFamily="18" charset="0"/>
                        </a:rPr>
                        <a:t>S4</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10004"/>
                  </a:ext>
                </a:extLst>
              </a:tr>
              <a:tr h="370840">
                <a:tc>
                  <a:txBody>
                    <a:bodyPr/>
                    <a:lstStyle/>
                    <a:p>
                      <a:pPr algn="ctr"/>
                      <a:r>
                        <a:rPr lang="en-US" dirty="0">
                          <a:latin typeface="Times New Roman" panose="02020603050405020304" pitchFamily="18" charset="0"/>
                          <a:cs typeface="Times New Roman" panose="02020603050405020304" pitchFamily="18" charset="0"/>
                        </a:rPr>
                        <a:t>I3</a:t>
                      </a:r>
                    </a:p>
                  </a:txBody>
                  <a:tcPr/>
                </a:tc>
                <a:tc>
                  <a:txBody>
                    <a:bodyPr/>
                    <a:lstStyle/>
                    <a:p>
                      <a:pPr algn="ctr"/>
                      <a:r>
                        <a:rPr lang="en-US" dirty="0">
                          <a:latin typeface="Times New Roman" panose="02020603050405020304" pitchFamily="18" charset="0"/>
                          <a:cs typeface="Times New Roman" panose="02020603050405020304" pitchFamily="18" charset="0"/>
                        </a:rPr>
                        <a:t>S3</a:t>
                      </a:r>
                    </a:p>
                  </a:txBody>
                  <a:tcPr/>
                </a:tc>
                <a:tc>
                  <a:txBody>
                    <a:bodyPr/>
                    <a:lstStyle/>
                    <a:p>
                      <a:pPr algn="ctr"/>
                      <a:r>
                        <a:rPr lang="en-US" dirty="0">
                          <a:latin typeface="Times New Roman" panose="02020603050405020304" pitchFamily="18" charset="0"/>
                          <a:cs typeface="Times New Roman" panose="02020603050405020304" pitchFamily="18" charset="0"/>
                        </a:rPr>
                        <a:t>S4</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0005"/>
                  </a:ext>
                </a:extLst>
              </a:tr>
              <a:tr h="370840">
                <a:tc>
                  <a:txBody>
                    <a:bodyPr/>
                    <a:lstStyle/>
                    <a:p>
                      <a:pPr algn="ctr"/>
                      <a:r>
                        <a:rPr lang="en-US" dirty="0">
                          <a:latin typeface="Times New Roman" panose="02020603050405020304" pitchFamily="18" charset="0"/>
                          <a:cs typeface="Times New Roman" panose="02020603050405020304" pitchFamily="18" charset="0"/>
                        </a:rPr>
                        <a:t>I4</a:t>
                      </a:r>
                    </a:p>
                  </a:txBody>
                  <a:tcPr/>
                </a:tc>
                <a:tc>
                  <a:txBody>
                    <a:bodyPr/>
                    <a:lstStyle/>
                    <a:p>
                      <a:pPr algn="ctr"/>
                      <a:r>
                        <a:rPr lang="en-US" dirty="0">
                          <a:latin typeface="Times New Roman" panose="02020603050405020304" pitchFamily="18" charset="0"/>
                          <a:cs typeface="Times New Roman" panose="02020603050405020304" pitchFamily="18" charset="0"/>
                        </a:rPr>
                        <a:t>r3</a:t>
                      </a:r>
                    </a:p>
                  </a:txBody>
                  <a:tcPr/>
                </a:tc>
                <a:tc>
                  <a:txBody>
                    <a:bodyPr/>
                    <a:lstStyle/>
                    <a:p>
                      <a:pPr algn="ctr"/>
                      <a:r>
                        <a:rPr lang="en-US" dirty="0">
                          <a:latin typeface="Times New Roman" panose="02020603050405020304" pitchFamily="18" charset="0"/>
                          <a:cs typeface="Times New Roman" panose="02020603050405020304" pitchFamily="18" charset="0"/>
                        </a:rPr>
                        <a:t>r3</a:t>
                      </a:r>
                    </a:p>
                  </a:txBody>
                  <a:tcPr/>
                </a:tc>
                <a:tc>
                  <a:txBody>
                    <a:bodyPr/>
                    <a:lstStyle/>
                    <a:p>
                      <a:pPr algn="ctr"/>
                      <a:r>
                        <a:rPr lang="en-US" dirty="0">
                          <a:latin typeface="Times New Roman" panose="02020603050405020304" pitchFamily="18" charset="0"/>
                          <a:cs typeface="Times New Roman" panose="02020603050405020304" pitchFamily="18" charset="0"/>
                        </a:rPr>
                        <a:t>r3</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pPr algn="ctr"/>
                      <a:r>
                        <a:rPr lang="en-US" dirty="0">
                          <a:latin typeface="Times New Roman" panose="02020603050405020304" pitchFamily="18" charset="0"/>
                          <a:cs typeface="Times New Roman" panose="02020603050405020304" pitchFamily="18" charset="0"/>
                        </a:rPr>
                        <a:t>I5</a:t>
                      </a:r>
                    </a:p>
                  </a:txBody>
                  <a:tcPr/>
                </a:tc>
                <a:tc>
                  <a:txBody>
                    <a:bodyPr/>
                    <a:lstStyle/>
                    <a:p>
                      <a:pPr algn="ctr"/>
                      <a:r>
                        <a:rPr lang="en-US" dirty="0">
                          <a:latin typeface="Times New Roman" panose="02020603050405020304" pitchFamily="18" charset="0"/>
                          <a:cs typeface="Times New Roman" panose="02020603050405020304" pitchFamily="18" charset="0"/>
                        </a:rPr>
                        <a:t>r1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r1</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a:txBody>
                    <a:bodyPr/>
                    <a:lstStyle/>
                    <a:p>
                      <a:pPr algn="ctr"/>
                      <a:r>
                        <a:rPr lang="en-US" dirty="0">
                          <a:latin typeface="Times New Roman" panose="02020603050405020304" pitchFamily="18" charset="0"/>
                          <a:cs typeface="Times New Roman" panose="02020603050405020304" pitchFamily="18" charset="0"/>
                        </a:rPr>
                        <a:t>I6</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pPr algn="ctr"/>
                      <a:r>
                        <a:rPr lang="en-US" dirty="0">
                          <a:latin typeface="Times New Roman" panose="02020603050405020304" pitchFamily="18" charset="0"/>
                          <a:cs typeface="Times New Roman" panose="02020603050405020304" pitchFamily="18" charset="0"/>
                        </a:rPr>
                        <a:t>r2</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77101780"/>
              </p:ext>
            </p:extLst>
          </p:nvPr>
        </p:nvGraphicFramePr>
        <p:xfrm>
          <a:off x="5123541" y="1329265"/>
          <a:ext cx="6633029" cy="4079240"/>
        </p:xfrm>
        <a:graphic>
          <a:graphicData uri="http://schemas.openxmlformats.org/drawingml/2006/table">
            <a:tbl>
              <a:tblPr firstRow="1" bandRow="1">
                <a:tableStyleId>{5C22544A-7EE6-4342-B048-85BDC9FD1C3A}</a:tableStyleId>
              </a:tblPr>
              <a:tblGrid>
                <a:gridCol w="986973">
                  <a:extLst>
                    <a:ext uri="{9D8B030D-6E8A-4147-A177-3AD203B41FA5}">
                      <a16:colId xmlns:a16="http://schemas.microsoft.com/office/drawing/2014/main" val="20000"/>
                    </a:ext>
                  </a:extLst>
                </a:gridCol>
                <a:gridCol w="2969908">
                  <a:extLst>
                    <a:ext uri="{9D8B030D-6E8A-4147-A177-3AD203B41FA5}">
                      <a16:colId xmlns:a16="http://schemas.microsoft.com/office/drawing/2014/main" val="20001"/>
                    </a:ext>
                  </a:extLst>
                </a:gridCol>
                <a:gridCol w="1017891">
                  <a:extLst>
                    <a:ext uri="{9D8B030D-6E8A-4147-A177-3AD203B41FA5}">
                      <a16:colId xmlns:a16="http://schemas.microsoft.com/office/drawing/2014/main" val="20002"/>
                    </a:ext>
                  </a:extLst>
                </a:gridCol>
                <a:gridCol w="1658257">
                  <a:extLst>
                    <a:ext uri="{9D8B030D-6E8A-4147-A177-3AD203B41FA5}">
                      <a16:colId xmlns:a16="http://schemas.microsoft.com/office/drawing/2014/main" val="20003"/>
                    </a:ext>
                  </a:extLst>
                </a:gridCol>
              </a:tblGrid>
              <a:tr h="370840">
                <a:tc>
                  <a:txBody>
                    <a:bodyPr/>
                    <a:lstStyle/>
                    <a:p>
                      <a:r>
                        <a:rPr lang="en-US" dirty="0"/>
                        <a:t>Step no.</a:t>
                      </a:r>
                    </a:p>
                  </a:txBody>
                  <a:tcPr/>
                </a:tc>
                <a:tc>
                  <a:txBody>
                    <a:bodyPr/>
                    <a:lstStyle/>
                    <a:p>
                      <a:r>
                        <a:rPr lang="en-US" dirty="0"/>
                        <a:t>Parsing Stack</a:t>
                      </a:r>
                    </a:p>
                  </a:txBody>
                  <a:tcPr/>
                </a:tc>
                <a:tc>
                  <a:txBody>
                    <a:bodyPr/>
                    <a:lstStyle/>
                    <a:p>
                      <a:r>
                        <a:rPr lang="en-US" dirty="0" err="1"/>
                        <a:t>i</a:t>
                      </a:r>
                      <a:r>
                        <a:rPr lang="en-US" dirty="0"/>
                        <a:t>/p</a:t>
                      </a:r>
                    </a:p>
                  </a:txBody>
                  <a:tcPr/>
                </a:tc>
                <a:tc>
                  <a:txBody>
                    <a:bodyPr/>
                    <a:lstStyle/>
                    <a:p>
                      <a:r>
                        <a:rPr lang="en-US" dirty="0"/>
                        <a:t>Action</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t>
                      </a:r>
                      <a:r>
                        <a:rPr lang="en-US" b="1" dirty="0"/>
                        <a:t>0</a:t>
                      </a:r>
                      <a:r>
                        <a:rPr lang="en-US" dirty="0"/>
                        <a:t> (empty)</a:t>
                      </a:r>
                    </a:p>
                  </a:txBody>
                  <a:tcPr/>
                </a:tc>
                <a:tc>
                  <a:txBody>
                    <a:bodyPr/>
                    <a:lstStyle/>
                    <a:p>
                      <a:r>
                        <a:rPr lang="en-US" b="1" dirty="0" err="1"/>
                        <a:t>a</a:t>
                      </a:r>
                      <a:r>
                        <a:rPr lang="en-US" dirty="0" err="1"/>
                        <a:t>abb</a:t>
                      </a:r>
                      <a:r>
                        <a:rPr lang="en-US" dirty="0"/>
                        <a:t>$</a:t>
                      </a:r>
                    </a:p>
                  </a:txBody>
                  <a:tcPr/>
                </a:tc>
                <a:tc>
                  <a:txBody>
                    <a:bodyPr/>
                    <a:lstStyle/>
                    <a:p>
                      <a:r>
                        <a:rPr lang="en-US" dirty="0"/>
                        <a:t>shift3</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$0a</a:t>
                      </a:r>
                      <a:r>
                        <a:rPr lang="en-US" b="1" dirty="0"/>
                        <a:t>3</a:t>
                      </a:r>
                    </a:p>
                  </a:txBody>
                  <a:tcPr/>
                </a:tc>
                <a:tc>
                  <a:txBody>
                    <a:bodyPr/>
                    <a:lstStyle/>
                    <a:p>
                      <a:r>
                        <a:rPr lang="en-US" b="1" dirty="0" err="1"/>
                        <a:t>a</a:t>
                      </a:r>
                      <a:r>
                        <a:rPr lang="en-US" dirty="0" err="1"/>
                        <a:t>bb</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shift3</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$0a3a</a:t>
                      </a:r>
                      <a:r>
                        <a:rPr lang="en-US" b="1" dirty="0"/>
                        <a:t>3</a:t>
                      </a:r>
                    </a:p>
                  </a:txBody>
                  <a:tcPr/>
                </a:tc>
                <a:tc>
                  <a:txBody>
                    <a:bodyPr/>
                    <a:lstStyle/>
                    <a:p>
                      <a:r>
                        <a:rPr lang="en-US" b="1" dirty="0"/>
                        <a:t>b</a:t>
                      </a:r>
                      <a:r>
                        <a:rPr lang="en-US"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shift4</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$0a3a3b</a:t>
                      </a:r>
                      <a:r>
                        <a:rPr lang="en-US" b="1" dirty="0"/>
                        <a:t>4</a:t>
                      </a:r>
                    </a:p>
                  </a:txBody>
                  <a:tcPr/>
                </a:tc>
                <a:tc>
                  <a:txBody>
                    <a:bodyPr/>
                    <a:lstStyle/>
                    <a:p>
                      <a:r>
                        <a:rPr lang="en-US" b="1" dirty="0"/>
                        <a:t>b</a:t>
                      </a:r>
                      <a:r>
                        <a:rPr lang="en-US" dirty="0"/>
                        <a:t>$</a:t>
                      </a:r>
                    </a:p>
                  </a:txBody>
                  <a:tcPr/>
                </a:tc>
                <a:tc>
                  <a:txBody>
                    <a:bodyPr/>
                    <a:lstStyle/>
                    <a:p>
                      <a:r>
                        <a:rPr lang="en-US" dirty="0"/>
                        <a:t>reduce r3</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$0a3a3A</a:t>
                      </a:r>
                      <a:r>
                        <a:rPr lang="en-US" b="1" dirty="0"/>
                        <a:t>6</a:t>
                      </a:r>
                    </a:p>
                  </a:txBody>
                  <a:tcPr/>
                </a:tc>
                <a:tc>
                  <a:txBody>
                    <a:bodyPr/>
                    <a:lstStyle/>
                    <a:p>
                      <a:r>
                        <a:rPr lang="en-US" b="1" dirty="0"/>
                        <a:t>b</a:t>
                      </a:r>
                      <a:r>
                        <a:rPr lang="en-US" dirty="0"/>
                        <a:t>$</a:t>
                      </a:r>
                    </a:p>
                  </a:txBody>
                  <a:tcPr/>
                </a:tc>
                <a:tc>
                  <a:txBody>
                    <a:bodyPr/>
                    <a:lstStyle/>
                    <a:p>
                      <a:r>
                        <a:rPr lang="en-US" dirty="0"/>
                        <a:t>reduce r2</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$0a3A</a:t>
                      </a:r>
                      <a:r>
                        <a:rPr lang="en-US" b="1" dirty="0"/>
                        <a:t>6</a:t>
                      </a:r>
                    </a:p>
                  </a:txBody>
                  <a:tcPr/>
                </a:tc>
                <a:tc>
                  <a:txBody>
                    <a:bodyPr/>
                    <a:lstStyle/>
                    <a:p>
                      <a:r>
                        <a:rPr lang="en-US" b="1" dirty="0"/>
                        <a:t>b</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reduce r2</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a:t>$0A</a:t>
                      </a:r>
                      <a:r>
                        <a:rPr lang="en-US" b="1"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a:t>
                      </a: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shift4</a:t>
                      </a:r>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r>
                        <a:rPr lang="en-US" dirty="0"/>
                        <a:t>$0A2</a:t>
                      </a:r>
                      <a:r>
                        <a:rPr lang="en-US" b="1" dirty="0"/>
                        <a:t>b4</a:t>
                      </a:r>
                    </a:p>
                  </a:txBody>
                  <a:tcPr/>
                </a:tc>
                <a:tc>
                  <a:txBody>
                    <a:bodyPr/>
                    <a:lstStyle/>
                    <a:p>
                      <a:r>
                        <a:rPr lang="en-US" b="1"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reduce r3</a:t>
                      </a:r>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r>
                        <a:rPr lang="en-US" dirty="0"/>
                        <a:t>$0A2A</a:t>
                      </a:r>
                      <a:r>
                        <a:rPr lang="en-US" b="1" dirty="0"/>
                        <a:t>5</a:t>
                      </a:r>
                    </a:p>
                  </a:txBody>
                  <a:tcPr/>
                </a:tc>
                <a:tc>
                  <a:txBody>
                    <a:bodyPr/>
                    <a:lstStyle/>
                    <a:p>
                      <a:r>
                        <a:rPr lang="en-US" b="1" dirty="0"/>
                        <a:t>$</a:t>
                      </a:r>
                    </a:p>
                  </a:txBody>
                  <a:tcPr/>
                </a:tc>
                <a:tc>
                  <a:txBody>
                    <a:bodyPr/>
                    <a:lstStyle/>
                    <a:p>
                      <a:r>
                        <a:rPr lang="en-US" dirty="0"/>
                        <a:t>reduce r1</a:t>
                      </a:r>
                    </a:p>
                  </a:txBody>
                  <a:tcPr/>
                </a:tc>
                <a:extLst>
                  <a:ext uri="{0D108BD9-81ED-4DB2-BD59-A6C34878D82A}">
                    <a16:rowId xmlns:a16="http://schemas.microsoft.com/office/drawing/2014/main" val="10009"/>
                  </a:ext>
                </a:extLst>
              </a:tr>
              <a:tr h="370840">
                <a:tc>
                  <a:txBody>
                    <a:bodyPr/>
                    <a:lstStyle/>
                    <a:p>
                      <a:r>
                        <a:rPr lang="en-US" dirty="0"/>
                        <a:t>10</a:t>
                      </a:r>
                    </a:p>
                  </a:txBody>
                  <a:tcPr/>
                </a:tc>
                <a:tc>
                  <a:txBody>
                    <a:bodyPr/>
                    <a:lstStyle/>
                    <a:p>
                      <a:r>
                        <a:rPr lang="en-US" dirty="0"/>
                        <a:t>$0S</a:t>
                      </a:r>
                      <a:r>
                        <a:rPr lang="en-US" b="1" dirty="0"/>
                        <a:t>1</a:t>
                      </a:r>
                    </a:p>
                  </a:txBody>
                  <a:tcPr/>
                </a:tc>
                <a:tc>
                  <a:txBody>
                    <a:bodyPr/>
                    <a:lstStyle/>
                    <a:p>
                      <a:r>
                        <a:rPr lang="en-US" b="1" dirty="0"/>
                        <a:t>$</a:t>
                      </a:r>
                    </a:p>
                  </a:txBody>
                  <a:tcPr/>
                </a:tc>
                <a:tc>
                  <a:txBody>
                    <a:bodyPr/>
                    <a:lstStyle/>
                    <a:p>
                      <a:r>
                        <a:rPr lang="en-US" dirty="0"/>
                        <a:t>accept</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712671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SLR(1)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Steps required to construct parser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For the given </a:t>
            </a:r>
            <a:r>
              <a:rPr lang="en-US" sz="2000" dirty="0" err="1">
                <a:solidFill>
                  <a:srgbClr val="002060"/>
                </a:solidFill>
                <a:latin typeface="Times New Roman" panose="02020603050405020304" pitchFamily="18" charset="0"/>
                <a:cs typeface="Times New Roman" panose="02020603050405020304" pitchFamily="18" charset="0"/>
              </a:rPr>
              <a:t>i</a:t>
            </a:r>
            <a:r>
              <a:rPr lang="en-US" sz="2000" dirty="0">
                <a:solidFill>
                  <a:srgbClr val="002060"/>
                </a:solidFill>
                <a:latin typeface="Times New Roman" panose="02020603050405020304" pitchFamily="18" charset="0"/>
                <a:cs typeface="Times New Roman" panose="02020603050405020304" pitchFamily="18" charset="0"/>
              </a:rPr>
              <a:t>/p string, write CFG</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Check ambiguity of the grammar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Add augment production to the grammar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Create canonical collection of LR(0) items</a:t>
            </a:r>
          </a:p>
          <a:p>
            <a:pPr lvl="1" algn="just">
              <a:buFont typeface="Wingdings" panose="05000000000000000000" pitchFamily="2" charset="2"/>
              <a:buChar char="Ø"/>
            </a:pPr>
            <a:r>
              <a:rPr lang="en-US" sz="2000">
                <a:solidFill>
                  <a:srgbClr val="002060"/>
                </a:solidFill>
                <a:latin typeface="Times New Roman" panose="02020603050405020304" pitchFamily="18" charset="0"/>
                <a:cs typeface="Times New Roman" panose="02020603050405020304" pitchFamily="18" charset="0"/>
              </a:rPr>
              <a:t>Construct SLR(1) </a:t>
            </a:r>
            <a:r>
              <a:rPr lang="en-US" sz="2000" dirty="0">
                <a:solidFill>
                  <a:srgbClr val="002060"/>
                </a:solidFill>
                <a:latin typeface="Times New Roman" panose="02020603050405020304" pitchFamily="18" charset="0"/>
                <a:cs typeface="Times New Roman" panose="02020603050405020304" pitchFamily="18" charset="0"/>
              </a:rPr>
              <a:t>parsing table</a:t>
            </a:r>
          </a:p>
        </p:txBody>
      </p:sp>
    </p:spTree>
    <p:extLst>
      <p:ext uri="{BB962C8B-B14F-4D97-AF65-F5344CB8AC3E}">
        <p14:creationId xmlns:p14="http://schemas.microsoft.com/office/powerpoint/2010/main" val="2523867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CLR(1) / LR(1)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Steps required to construct parser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While constructing a parse table for this, we use LR(1) items</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LR(1) items = LR(0) items + look ahead symbols</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For final items, we need to apply reduction on the look ahead symbols of the corresponding production</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Number of states might be greater or equal to the LR(0) or SLR(1) i.e., CLR(1) &gt;= LR(0) = SLR(1)</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Number of blanks in the parsing table is high</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Error detection capability becomes more because of more no. of blanks</a:t>
            </a:r>
          </a:p>
          <a:p>
            <a:pPr algn="just">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Example:</a:t>
            </a:r>
          </a:p>
          <a:p>
            <a:pPr marL="800100" lvl="1" indent="-342900" algn="just">
              <a:buFont typeface="+mj-lt"/>
              <a:buAutoNum type="arabicPeriod"/>
            </a:pPr>
            <a:r>
              <a:rPr lang="en-US" sz="1600" b="1" dirty="0">
                <a:solidFill>
                  <a:srgbClr val="002060"/>
                </a:solidFill>
                <a:latin typeface="Times New Roman" panose="02020603050405020304" pitchFamily="18" charset="0"/>
                <a:cs typeface="Times New Roman" panose="02020603050405020304" pitchFamily="18" charset="0"/>
              </a:rPr>
              <a:t>S </a:t>
            </a:r>
            <a:r>
              <a:rPr lang="en-US" sz="1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AA	A  Aa / d</a:t>
            </a:r>
          </a:p>
          <a:p>
            <a:pPr marL="800100" lvl="1" indent="-342900" algn="just">
              <a:buFont typeface="+mj-lt"/>
              <a:buAutoNum type="arabicPeriod"/>
            </a:pPr>
            <a:r>
              <a:rPr lang="en-US" sz="1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  (A)	A  a</a:t>
            </a:r>
          </a:p>
          <a:p>
            <a:pPr marL="800100" lvl="1" indent="-342900" algn="just">
              <a:buFont typeface="+mj-lt"/>
              <a:buAutoNum type="arabicPeriod"/>
            </a:pPr>
            <a:endParaRPr lang="en-US"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2479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LALR(1) Parser:</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Steps required to construct parser</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While constructing a parse table for this, we u	use LR(1) items</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LR(1) items = LR(0) items + look ahead symbols</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For final items, we need to apply reduction on the look ahead symbols of the corresponding production</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Number of states are equal to the LR(0) and SLR(1) i.e., LALR(1) = LR(0) = SLR(1)</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Number of blanks in the parsing table is lesser than CLR(1)</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Error detection capability becomes less compared from CLR(1)</a:t>
            </a:r>
          </a:p>
          <a:p>
            <a:pPr algn="just">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rPr>
              <a:t>Example:</a:t>
            </a:r>
          </a:p>
          <a:p>
            <a:pPr marL="800100" lvl="1" indent="-342900" algn="just">
              <a:buFont typeface="+mj-lt"/>
              <a:buAutoNum type="arabicPeriod"/>
            </a:pPr>
            <a:r>
              <a:rPr lang="en-US" sz="1600" b="1" dirty="0">
                <a:solidFill>
                  <a:srgbClr val="002060"/>
                </a:solidFill>
                <a:latin typeface="Times New Roman" panose="02020603050405020304" pitchFamily="18" charset="0"/>
                <a:cs typeface="Times New Roman" panose="02020603050405020304" pitchFamily="18" charset="0"/>
              </a:rPr>
              <a:t>S </a:t>
            </a:r>
            <a:r>
              <a:rPr lang="en-US" sz="1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AA	A  Aa / d</a:t>
            </a:r>
          </a:p>
          <a:p>
            <a:pPr marL="800100" lvl="1" indent="-342900" algn="just">
              <a:buFont typeface="+mj-lt"/>
              <a:buAutoNum type="arabicPeriod"/>
            </a:pPr>
            <a:r>
              <a:rPr lang="en-US" sz="16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  (A)	A  a</a:t>
            </a:r>
          </a:p>
          <a:p>
            <a:pPr marL="800100" lvl="1" indent="-342900" algn="just">
              <a:buFont typeface="+mj-lt"/>
              <a:buAutoNum type="arabicPeriod"/>
            </a:pPr>
            <a:endParaRPr lang="en-US"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919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YACC Tool:</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Yet another compiler compiler</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Lex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002060"/>
                </a:solidFill>
                <a:latin typeface="Times New Roman" panose="02020603050405020304" pitchFamily="18" charset="0"/>
                <a:cs typeface="Times New Roman" panose="02020603050405020304" pitchFamily="18" charset="0"/>
              </a:rPr>
              <a:t>lexical analyzer generator</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YACC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parser </a:t>
            </a:r>
            <a:r>
              <a:rPr lang="en-US" sz="2400" dirty="0">
                <a:solidFill>
                  <a:srgbClr val="002060"/>
                </a:solidFill>
                <a:latin typeface="Times New Roman" panose="02020603050405020304" pitchFamily="18" charset="0"/>
                <a:cs typeface="Times New Roman" panose="02020603050405020304" pitchFamily="18" charset="0"/>
              </a:rPr>
              <a:t>generator</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Lex tool is an automated tool which is used to help to lexical analyzer to generate tokens</a:t>
            </a:r>
            <a:endParaRPr lang="en-US" sz="1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2703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Unit – 3 </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Syntax Directed Translation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US" sz="2400" dirty="0">
                <a:solidFill>
                  <a:srgbClr val="002060"/>
                </a:solidFill>
                <a:latin typeface="Times New Roman" panose="02020603050405020304" pitchFamily="18" charset="0"/>
                <a:cs typeface="Times New Roman" panose="02020603050405020304" pitchFamily="18" charset="0"/>
              </a:rPr>
              <a:t>Definitions 					</a:t>
            </a:r>
            <a:r>
              <a:rPr lang="en-US" sz="2400" b="1" dirty="0">
                <a:solidFill>
                  <a:srgbClr val="002060"/>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Construction of Syntax Trees</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US" sz="2400" dirty="0">
                <a:solidFill>
                  <a:srgbClr val="002060"/>
                </a:solidFill>
                <a:latin typeface="Times New Roman" panose="02020603050405020304" pitchFamily="18" charset="0"/>
                <a:cs typeface="Times New Roman" panose="02020603050405020304" pitchFamily="18" charset="0"/>
              </a:rPr>
              <a:t>S-attributed and L-attributed grammars 	</a:t>
            </a:r>
            <a:r>
              <a:rPr lang="en-US" sz="2400" b="1" dirty="0">
                <a:solidFill>
                  <a:srgbClr val="002060"/>
                </a:solidFill>
                <a:latin typeface="Times New Roman" panose="02020603050405020304" pitchFamily="18" charset="0"/>
                <a:cs typeface="Times New Roman" panose="02020603050405020304" pitchFamily="18" charset="0"/>
              </a:rPr>
              <a:t>4. </a:t>
            </a:r>
            <a:r>
              <a:rPr lang="en-US" sz="2400" dirty="0">
                <a:solidFill>
                  <a:srgbClr val="002060"/>
                </a:solidFill>
                <a:latin typeface="Times New Roman" panose="02020603050405020304" pitchFamily="18" charset="0"/>
                <a:cs typeface="Times New Roman" panose="02020603050405020304" pitchFamily="18" charset="0"/>
              </a:rPr>
              <a:t>Intermediate code generation </a:t>
            </a:r>
            <a:endParaRPr lang="en-US"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5. </a:t>
            </a:r>
            <a:r>
              <a:rPr lang="en-US" sz="2400" dirty="0">
                <a:solidFill>
                  <a:srgbClr val="002060"/>
                </a:solidFill>
                <a:latin typeface="Times New Roman" panose="02020603050405020304" pitchFamily="18" charset="0"/>
                <a:cs typeface="Times New Roman" panose="02020603050405020304" pitchFamily="18" charset="0"/>
              </a:rPr>
              <a:t>Abstract syntax tree		 		</a:t>
            </a:r>
            <a:r>
              <a:rPr lang="en-US" sz="2400" b="1" dirty="0">
                <a:solidFill>
                  <a:srgbClr val="002060"/>
                </a:solidFill>
                <a:latin typeface="Times New Roman" panose="02020603050405020304" pitchFamily="18" charset="0"/>
                <a:cs typeface="Times New Roman" panose="02020603050405020304" pitchFamily="18" charset="0"/>
              </a:rPr>
              <a:t>6. </a:t>
            </a:r>
            <a:r>
              <a:rPr lang="en-US" sz="2400" dirty="0">
                <a:solidFill>
                  <a:srgbClr val="002060"/>
                </a:solidFill>
                <a:latin typeface="Times New Roman" panose="02020603050405020304" pitchFamily="18" charset="0"/>
                <a:cs typeface="Times New Roman" panose="02020603050405020304" pitchFamily="18" charset="0"/>
              </a:rPr>
              <a:t>Translation of simple statements and 							    control flow statements</a:t>
            </a:r>
          </a:p>
        </p:txBody>
      </p:sp>
    </p:spTree>
    <p:extLst>
      <p:ext uri="{BB962C8B-B14F-4D97-AF65-F5344CB8AC3E}">
        <p14:creationId xmlns:p14="http://schemas.microsoft.com/office/powerpoint/2010/main" val="39127280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Syntax Directed Definition:</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CFG together with semantic rules (CFG + semantic rules)</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Attributes are associated with grammar symbols and semantic (it provides a meaning to the corresponding production) rules are associated with production rules</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Attributes may be numbers, strings, references, datatypes, memory location etc…</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If ‘X’ is a symbol and ‘a’ is one of its attribute then </a:t>
            </a:r>
            <a:r>
              <a:rPr lang="en-US" sz="2400" dirty="0" err="1">
                <a:solidFill>
                  <a:srgbClr val="002060"/>
                </a:solidFill>
                <a:latin typeface="Times New Roman" panose="02020603050405020304" pitchFamily="18" charset="0"/>
                <a:cs typeface="Times New Roman" panose="02020603050405020304" pitchFamily="18" charset="0"/>
              </a:rPr>
              <a:t>X.a</a:t>
            </a:r>
            <a:r>
              <a:rPr lang="en-US" sz="2400" dirty="0">
                <a:solidFill>
                  <a:srgbClr val="002060"/>
                </a:solidFill>
                <a:latin typeface="Times New Roman" panose="02020603050405020304" pitchFamily="18" charset="0"/>
                <a:cs typeface="Times New Roman" panose="02020603050405020304" pitchFamily="18" charset="0"/>
              </a:rPr>
              <a:t> denotes value at node ‘X’</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Every symbol must contain an attribute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Every production must contain semantic rule</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Ex:      productions	 semantic rules (informal notation)</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E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 + T	</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E.val</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a:t>
            </a:r>
            <a:r>
              <a:rPr lang="en-US" sz="2400" dirty="0" err="1">
                <a:solidFill>
                  <a:srgbClr val="002060"/>
                </a:solidFill>
                <a:latin typeface="Times New Roman" panose="02020603050405020304" pitchFamily="18" charset="0"/>
                <a:cs typeface="Times New Roman" panose="02020603050405020304" pitchFamily="18" charset="0"/>
              </a:rPr>
              <a:t>.val</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a:t>
            </a:r>
            <a:r>
              <a:rPr lang="en-US" sz="2400" dirty="0" err="1">
                <a:solidFill>
                  <a:srgbClr val="002060"/>
                </a:solidFill>
                <a:latin typeface="Times New Roman" panose="02020603050405020304" pitchFamily="18" charset="0"/>
                <a:cs typeface="Times New Roman" panose="02020603050405020304" pitchFamily="18" charset="0"/>
              </a:rPr>
              <a:t>.val</a:t>
            </a: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E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		 </a:t>
            </a:r>
            <a:r>
              <a:rPr lang="en-US" sz="2400" dirty="0" err="1">
                <a:solidFill>
                  <a:srgbClr val="002060"/>
                </a:solidFill>
                <a:latin typeface="Times New Roman" panose="02020603050405020304" pitchFamily="18" charset="0"/>
                <a:cs typeface="Times New Roman" panose="02020603050405020304" pitchFamily="18" charset="0"/>
              </a:rPr>
              <a:t>E.val</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a:t>
            </a:r>
            <a:r>
              <a:rPr lang="en-US" sz="2400" dirty="0" err="1">
                <a:solidFill>
                  <a:srgbClr val="002060"/>
                </a:solidFill>
                <a:latin typeface="Times New Roman" panose="02020603050405020304" pitchFamily="18" charset="0"/>
                <a:cs typeface="Times New Roman" panose="02020603050405020304" pitchFamily="18" charset="0"/>
              </a:rPr>
              <a:t>.val</a:t>
            </a: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Types of attributes:</a:t>
            </a:r>
          </a:p>
          <a:p>
            <a:pPr marL="457200" indent="-457200" algn="just">
              <a:buAutoNum type="arabicPeriod"/>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Synthesized </a:t>
            </a:r>
            <a:r>
              <a:rPr lang="en-US" sz="2400" dirty="0">
                <a:solidFill>
                  <a:srgbClr val="002060"/>
                </a:solidFill>
                <a:latin typeface="Times New Roman" panose="02020603050405020304" pitchFamily="18" charset="0"/>
                <a:cs typeface="Times New Roman" panose="02020603050405020304" pitchFamily="18" charset="0"/>
              </a:rPr>
              <a:t>attribute		2.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Inherited </a:t>
            </a:r>
            <a:r>
              <a:rPr lang="en-US" sz="2400" dirty="0">
                <a:solidFill>
                  <a:srgbClr val="002060"/>
                </a:solidFill>
                <a:latin typeface="Times New Roman" panose="02020603050405020304" pitchFamily="18" charset="0"/>
                <a:cs typeface="Times New Roman" panose="02020603050405020304" pitchFamily="18" charset="0"/>
              </a:rPr>
              <a:t>attribute</a:t>
            </a: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726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SDD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marL="457200" indent="-457200" algn="just">
              <a:buAutoNum type="arabicPeriod"/>
            </a:pPr>
            <a:r>
              <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Synthesized </a:t>
            </a:r>
            <a:r>
              <a:rPr lang="en-US" sz="2400" b="1" u="sng" dirty="0">
                <a:solidFill>
                  <a:srgbClr val="002060"/>
                </a:solidFill>
                <a:latin typeface="Times New Roman" panose="02020603050405020304" pitchFamily="18" charset="0"/>
                <a:cs typeface="Times New Roman" panose="02020603050405020304" pitchFamily="18" charset="0"/>
              </a:rPr>
              <a:t>attribute:</a:t>
            </a: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a node takes value from its children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Ex: A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BCD where A is a parent node and B, C, D are children nodes</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B.s</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C.s         parent node A is taking the values from its children nodes B, C, D</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D.s</a:t>
            </a:r>
          </a:p>
          <a:p>
            <a:pPr marL="0" indent="0" algn="just">
              <a:buNone/>
            </a:pP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2.   </a:t>
            </a:r>
            <a:r>
              <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Inherited </a:t>
            </a:r>
            <a:r>
              <a:rPr lang="en-US" sz="2400" b="1" u="sng" dirty="0">
                <a:solidFill>
                  <a:srgbClr val="002060"/>
                </a:solidFill>
                <a:latin typeface="Times New Roman" panose="02020603050405020304" pitchFamily="18" charset="0"/>
                <a:cs typeface="Times New Roman" panose="02020603050405020304" pitchFamily="18" charset="0"/>
              </a:rPr>
              <a:t>attribute:</a:t>
            </a:r>
            <a:endPar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lvl="1"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a node takes value from its parent / siblings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Ex: A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BCD where A is a parent node and B, C, D are children nodes</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C</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C</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children node C is taking the values from its parent A / sibling node (B,D)</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C</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D.i</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7" name="Right Brace 6"/>
          <p:cNvSpPr/>
          <p:nvPr/>
        </p:nvSpPr>
        <p:spPr>
          <a:xfrm>
            <a:off x="3352800" y="1741714"/>
            <a:ext cx="290286" cy="10014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3381830" y="3886349"/>
            <a:ext cx="290286" cy="10014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544263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47617"/>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Syntax Directed Definition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204651"/>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Types of SDD:</a:t>
            </a:r>
          </a:p>
          <a:p>
            <a:pPr marL="457200" indent="-457200" algn="just">
              <a:buAutoNum type="arabicPeriod"/>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S-Attributed SDD / S-Attributed definitions / S-Attributed grammar</a:t>
            </a:r>
            <a:endParaRPr lang="en-US" sz="24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AutoNum type="arabicPeriod"/>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L-Attributed SDD / L-Attributed definitions / L-Attributed grammar</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93171426"/>
              </p:ext>
            </p:extLst>
          </p:nvPr>
        </p:nvGraphicFramePr>
        <p:xfrm>
          <a:off x="362857" y="1959637"/>
          <a:ext cx="11364687" cy="3718560"/>
        </p:xfrm>
        <a:graphic>
          <a:graphicData uri="http://schemas.openxmlformats.org/drawingml/2006/table">
            <a:tbl>
              <a:tblPr firstRow="1" bandRow="1">
                <a:tableStyleId>{5C22544A-7EE6-4342-B048-85BDC9FD1C3A}</a:tableStyleId>
              </a:tblPr>
              <a:tblGrid>
                <a:gridCol w="994410">
                  <a:extLst>
                    <a:ext uri="{9D8B030D-6E8A-4147-A177-3AD203B41FA5}">
                      <a16:colId xmlns:a16="http://schemas.microsoft.com/office/drawing/2014/main" val="20000"/>
                    </a:ext>
                  </a:extLst>
                </a:gridCol>
                <a:gridCol w="5335363">
                  <a:extLst>
                    <a:ext uri="{9D8B030D-6E8A-4147-A177-3AD203B41FA5}">
                      <a16:colId xmlns:a16="http://schemas.microsoft.com/office/drawing/2014/main" val="20001"/>
                    </a:ext>
                  </a:extLst>
                </a:gridCol>
                <a:gridCol w="5034914">
                  <a:extLst>
                    <a:ext uri="{9D8B030D-6E8A-4147-A177-3AD203B41FA5}">
                      <a16:colId xmlns:a16="http://schemas.microsoft.com/office/drawing/2014/main" val="20002"/>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S.No.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S-Attributed SDD / definitions / grammar</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L-Attributed SDD / definitions / grammar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l"/>
                      <a:r>
                        <a:rPr lang="en-US" sz="2000" kern="1200" dirty="0">
                          <a:solidFill>
                            <a:srgbClr val="002060"/>
                          </a:solidFill>
                          <a:latin typeface="Times New Roman" panose="02020603050405020304" pitchFamily="18" charset="0"/>
                          <a:ea typeface="+mn-ea"/>
                          <a:cs typeface="Times New Roman" panose="02020603050405020304" pitchFamily="18" charset="0"/>
                        </a:rPr>
                        <a:t>It uses only synthesized attributes </a:t>
                      </a:r>
                    </a:p>
                    <a:p>
                      <a:pPr algn="l"/>
                      <a:r>
                        <a:rPr lang="en-US" sz="2000" b="1" u="sng" kern="1200" dirty="0">
                          <a:solidFill>
                            <a:srgbClr val="002060"/>
                          </a:solidFill>
                          <a:latin typeface="Times New Roman" panose="02020603050405020304" pitchFamily="18" charset="0"/>
                          <a:ea typeface="+mn-ea"/>
                          <a:cs typeface="Times New Roman" panose="02020603050405020304" pitchFamily="18" charset="0"/>
                        </a:rPr>
                        <a:t>Ex:</a:t>
                      </a:r>
                      <a:r>
                        <a:rPr lang="en-US" sz="2000" b="1" u="none" kern="1200" dirty="0">
                          <a:solidFill>
                            <a:srgbClr val="002060"/>
                          </a:solidFill>
                          <a:latin typeface="Times New Roman" panose="02020603050405020304" pitchFamily="18" charset="0"/>
                          <a:ea typeface="+mn-ea"/>
                          <a:cs typeface="Times New Roman" panose="02020603050405020304" pitchFamily="18" charset="0"/>
                        </a:rPr>
                        <a:t> </a:t>
                      </a:r>
                      <a:r>
                        <a:rPr lang="en-US" sz="2000" kern="1200" baseline="0" dirty="0">
                          <a:solidFill>
                            <a:srgbClr val="002060"/>
                          </a:solidFill>
                          <a:latin typeface="Times New Roman" panose="02020603050405020304" pitchFamily="18" charset="0"/>
                          <a:ea typeface="+mn-ea"/>
                          <a:cs typeface="Times New Roman" panose="02020603050405020304" pitchFamily="18" charset="0"/>
                        </a:rPr>
                        <a:t> </a:t>
                      </a:r>
                      <a:r>
                        <a:rPr lang="en-US" sz="2000" kern="1200" dirty="0">
                          <a:solidFill>
                            <a:srgbClr val="002060"/>
                          </a:solidFill>
                          <a:latin typeface="Times New Roman" panose="02020603050405020304" pitchFamily="18" charset="0"/>
                          <a:ea typeface="+mn-ea"/>
                          <a:cs typeface="Times New Roman" panose="02020603050405020304" pitchFamily="18" charset="0"/>
                        </a:rPr>
                        <a:t>A</a:t>
                      </a:r>
                      <a:r>
                        <a:rPr lang="en-US" sz="2000" kern="12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 BCD</a:t>
                      </a:r>
                    </a:p>
                    <a:p>
                      <a:pPr algn="l"/>
                      <a:r>
                        <a:rPr lang="en-US" sz="2000" kern="12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            </a:t>
                      </a:r>
                      <a:r>
                        <a:rPr lang="en-US" sz="2000" kern="1200" dirty="0">
                          <a:solidFill>
                            <a:srgbClr val="002060"/>
                          </a:solidFill>
                          <a:latin typeface="Times New Roman" panose="02020603050405020304" pitchFamily="18" charset="0"/>
                          <a:ea typeface="+mn-ea"/>
                          <a:cs typeface="Times New Roman" panose="02020603050405020304" pitchFamily="18" charset="0"/>
                        </a:rPr>
                        <a:t>A</a:t>
                      </a:r>
                      <a:r>
                        <a:rPr lang="en-US" sz="2000" kern="12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.s  B.s     </a:t>
                      </a:r>
                      <a:r>
                        <a:rPr lang="en-US" sz="2000" kern="1200" dirty="0">
                          <a:solidFill>
                            <a:srgbClr val="002060"/>
                          </a:solidFill>
                          <a:latin typeface="Times New Roman" panose="02020603050405020304" pitchFamily="18" charset="0"/>
                          <a:ea typeface="+mn-ea"/>
                          <a:cs typeface="Times New Roman" panose="02020603050405020304" pitchFamily="18" charset="0"/>
                        </a:rPr>
                        <a:t>A</a:t>
                      </a:r>
                      <a:r>
                        <a:rPr lang="en-US" sz="2000" kern="12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.s  C.s  </a:t>
                      </a:r>
                      <a:r>
                        <a:rPr lang="en-US" sz="2000" kern="1200" dirty="0">
                          <a:solidFill>
                            <a:srgbClr val="002060"/>
                          </a:solidFill>
                          <a:latin typeface="Times New Roman" panose="02020603050405020304" pitchFamily="18" charset="0"/>
                          <a:ea typeface="+mn-ea"/>
                          <a:cs typeface="Times New Roman" panose="02020603050405020304" pitchFamily="18" charset="0"/>
                        </a:rPr>
                        <a:t>    A</a:t>
                      </a:r>
                      <a:r>
                        <a:rPr lang="en-US" sz="2000" kern="12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.s  D.s</a:t>
                      </a:r>
                      <a:endParaRPr lang="en-US" sz="2000" kern="1200" dirty="0">
                        <a:solidFill>
                          <a:srgbClr val="002060"/>
                        </a:solidFill>
                        <a:latin typeface="Times New Roman" panose="02020603050405020304" pitchFamily="18" charset="0"/>
                        <a:ea typeface="+mn-ea"/>
                        <a:cs typeface="Times New Roman" panose="02020603050405020304" pitchFamily="18" charset="0"/>
                      </a:endParaRPr>
                    </a:p>
                    <a:p>
                      <a:pPr marL="457200" lvl="1" indent="0" algn="l" defTabSz="914400" rtl="0" eaLnBrk="1" latinLnBrk="0" hangingPunct="1">
                        <a:buNone/>
                      </a:pPr>
                      <a:endParaRPr lang="en-US" sz="2000" kern="1200" dirty="0">
                        <a:solidFill>
                          <a:srgbClr val="00206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2060"/>
                          </a:solidFill>
                          <a:latin typeface="Times New Roman" panose="02020603050405020304" pitchFamily="18" charset="0"/>
                          <a:ea typeface="+mn-ea"/>
                          <a:cs typeface="Times New Roman" panose="02020603050405020304" pitchFamily="18" charset="0"/>
                        </a:rPr>
                        <a:t>It uses </a:t>
                      </a:r>
                      <a:r>
                        <a:rPr lang="en-US" sz="2000" kern="1200" baseline="0" dirty="0">
                          <a:solidFill>
                            <a:srgbClr val="002060"/>
                          </a:solidFill>
                          <a:latin typeface="Times New Roman" panose="02020603050405020304" pitchFamily="18" charset="0"/>
                          <a:ea typeface="+mn-ea"/>
                          <a:cs typeface="Times New Roman" panose="02020603050405020304" pitchFamily="18" charset="0"/>
                        </a:rPr>
                        <a:t>both </a:t>
                      </a:r>
                      <a:r>
                        <a:rPr lang="en-US" sz="2000" kern="1200" dirty="0">
                          <a:solidFill>
                            <a:srgbClr val="002060"/>
                          </a:solidFill>
                          <a:latin typeface="Times New Roman" panose="02020603050405020304" pitchFamily="18" charset="0"/>
                          <a:ea typeface="+mn-ea"/>
                          <a:cs typeface="Times New Roman" panose="02020603050405020304" pitchFamily="18" charset="0"/>
                        </a:rPr>
                        <a:t>synthesized and inherited attributes but each inherited attribute is restricted to inherits from its parent or left sibling</a:t>
                      </a:r>
                    </a:p>
                    <a:p>
                      <a:pPr algn="l"/>
                      <a:r>
                        <a:rPr lang="en-US" sz="2000" b="1" u="sng" kern="1200" dirty="0">
                          <a:solidFill>
                            <a:srgbClr val="002060"/>
                          </a:solidFill>
                          <a:latin typeface="Times New Roman" panose="02020603050405020304" pitchFamily="18" charset="0"/>
                          <a:ea typeface="+mn-ea"/>
                          <a:cs typeface="Times New Roman" panose="02020603050405020304" pitchFamily="18" charset="0"/>
                        </a:rPr>
                        <a:t>Ex:</a:t>
                      </a:r>
                      <a:r>
                        <a:rPr lang="en-US" sz="2000" b="1" u="none" kern="1200" dirty="0">
                          <a:solidFill>
                            <a:srgbClr val="002060"/>
                          </a:solidFill>
                          <a:latin typeface="Times New Roman" panose="02020603050405020304" pitchFamily="18" charset="0"/>
                          <a:ea typeface="+mn-ea"/>
                          <a:cs typeface="Times New Roman" panose="02020603050405020304" pitchFamily="18" charset="0"/>
                        </a:rPr>
                        <a:t> </a:t>
                      </a:r>
                      <a:r>
                        <a:rPr lang="en-US" sz="2000" kern="1200" baseline="0" dirty="0">
                          <a:solidFill>
                            <a:srgbClr val="002060"/>
                          </a:solidFill>
                          <a:latin typeface="Times New Roman" panose="02020603050405020304" pitchFamily="18" charset="0"/>
                          <a:ea typeface="+mn-ea"/>
                          <a:cs typeface="Times New Roman" panose="02020603050405020304" pitchFamily="18" charset="0"/>
                        </a:rPr>
                        <a:t> </a:t>
                      </a:r>
                      <a:r>
                        <a:rPr lang="en-US" sz="2000" kern="1200" dirty="0">
                          <a:solidFill>
                            <a:srgbClr val="002060"/>
                          </a:solidFill>
                          <a:latin typeface="Times New Roman" panose="02020603050405020304" pitchFamily="18" charset="0"/>
                          <a:ea typeface="+mn-ea"/>
                          <a:cs typeface="Times New Roman" panose="02020603050405020304" pitchFamily="18" charset="0"/>
                        </a:rPr>
                        <a:t>A</a:t>
                      </a:r>
                      <a:r>
                        <a:rPr lang="en-US" sz="2000" kern="1200" dirty="0">
                          <a:solidFill>
                            <a:srgbClr val="002060"/>
                          </a:solidFill>
                          <a:latin typeface="Times New Roman" panose="02020603050405020304" pitchFamily="18" charset="0"/>
                          <a:ea typeface="+mn-ea"/>
                          <a:cs typeface="Times New Roman" panose="02020603050405020304" pitchFamily="18" charset="0"/>
                          <a:sym typeface="Wingdings" panose="05000000000000000000" pitchFamily="2" charset="2"/>
                        </a:rPr>
                        <a:t> BCD</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C</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2060"/>
                          </a:solidFill>
                          <a:latin typeface="Times New Roman" panose="02020603050405020304" pitchFamily="18" charset="0"/>
                          <a:cs typeface="Times New Roman" panose="02020603050405020304" pitchFamily="18" charset="0"/>
                        </a:rPr>
                        <a:t>C</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but </a:t>
                      </a:r>
                      <a:r>
                        <a:rPr lang="en-US" sz="2000" dirty="0" err="1">
                          <a:solidFill>
                            <a:srgbClr val="002060"/>
                          </a:solidFill>
                          <a:latin typeface="Times New Roman" panose="02020603050405020304" pitchFamily="18" charset="0"/>
                          <a:cs typeface="Times New Roman" panose="02020603050405020304" pitchFamily="18" charset="0"/>
                        </a:rPr>
                        <a:t>C</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D.i</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0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2060"/>
                          </a:solidFill>
                          <a:latin typeface="Times New Roman" panose="02020603050405020304" pitchFamily="18" charset="0"/>
                          <a:ea typeface="+mn-ea"/>
                          <a:cs typeface="Times New Roman" panose="02020603050405020304" pitchFamily="18" charset="0"/>
                        </a:rPr>
                        <a:t>Semantic actions are always placed at right end of the productions. So it is also called as postfix SDD</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2060"/>
                          </a:solidFill>
                          <a:latin typeface="Times New Roman" panose="02020603050405020304" pitchFamily="18" charset="0"/>
                          <a:ea typeface="+mn-ea"/>
                          <a:cs typeface="Times New Roman" panose="02020603050405020304" pitchFamily="18" charset="0"/>
                        </a:rPr>
                        <a:t>Semantic actions are placed anywhere on RHS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2060"/>
                          </a:solidFill>
                          <a:latin typeface="Times New Roman" panose="02020603050405020304" pitchFamily="18" charset="0"/>
                          <a:ea typeface="+mn-ea"/>
                          <a:cs typeface="Times New Roman" panose="02020603050405020304" pitchFamily="18" charset="0"/>
                        </a:rPr>
                        <a:t>Attributes are evaluated</a:t>
                      </a:r>
                      <a:r>
                        <a:rPr lang="en-US" sz="2000" kern="1200" baseline="0" dirty="0">
                          <a:solidFill>
                            <a:srgbClr val="002060"/>
                          </a:solidFill>
                          <a:latin typeface="Times New Roman" panose="02020603050405020304" pitchFamily="18" charset="0"/>
                          <a:ea typeface="+mn-ea"/>
                          <a:cs typeface="Times New Roman" panose="02020603050405020304" pitchFamily="18" charset="0"/>
                        </a:rPr>
                        <a:t> with bottom up parsing</a:t>
                      </a:r>
                      <a:endParaRPr lang="en-US" sz="2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dirty="0">
                          <a:solidFill>
                            <a:srgbClr val="002060"/>
                          </a:solidFill>
                          <a:latin typeface="Times New Roman" panose="02020603050405020304" pitchFamily="18" charset="0"/>
                          <a:ea typeface="+mn-ea"/>
                          <a:cs typeface="Times New Roman" panose="02020603050405020304" pitchFamily="18" charset="0"/>
                        </a:rPr>
                        <a:t>Attributes are evaluated by traversing parse tree depth first left to right order</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4067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Formal Language:</a:t>
            </a:r>
            <a:endParaRPr lang="en-US" sz="4000" dirty="0">
              <a:solidFill>
                <a:srgbClr val="00B050"/>
              </a:solidFill>
            </a:endParaRPr>
          </a:p>
        </p:txBody>
      </p:sp>
      <p:sp>
        <p:nvSpPr>
          <p:cNvPr id="3" name="Content Placeholder 2"/>
          <p:cNvSpPr>
            <a:spLocks noGrp="1"/>
          </p:cNvSpPr>
          <p:nvPr>
            <p:ph idx="1"/>
          </p:nvPr>
        </p:nvSpPr>
        <p:spPr>
          <a:xfrm>
            <a:off x="566670" y="730918"/>
            <a:ext cx="11140226" cy="5978975"/>
          </a:xfrm>
        </p:spPr>
        <p:txBody>
          <a:bodyPr>
            <a:noAutofit/>
          </a:bodyPr>
          <a:lstStyle/>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Automaton:</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Wingdings" panose="05000000000000000000" pitchFamily="2" charset="2"/>
              <a:buChar char="Ø"/>
            </a:pPr>
            <a:r>
              <a:rPr lang="en-US" sz="2200" dirty="0">
                <a:solidFill>
                  <a:srgbClr val="002060"/>
                </a:solidFill>
                <a:latin typeface="Times New Roman" panose="02020603050405020304" pitchFamily="18" charset="0"/>
                <a:cs typeface="Times New Roman" panose="02020603050405020304" pitchFamily="18" charset="0"/>
              </a:rPr>
              <a:t>An automaton (plural: automata) is a self-operating machine. The term "Automata" is derived from the Greek word "α</a:t>
            </a:r>
            <a:r>
              <a:rPr lang="en-US" sz="2200" dirty="0" err="1">
                <a:solidFill>
                  <a:srgbClr val="002060"/>
                </a:solidFill>
                <a:latin typeface="Times New Roman" panose="02020603050405020304" pitchFamily="18" charset="0"/>
                <a:cs typeface="Times New Roman" panose="02020603050405020304" pitchFamily="18" charset="0"/>
              </a:rPr>
              <a:t>ὐτόμ</a:t>
            </a:r>
            <a:r>
              <a:rPr lang="en-US" sz="2200" dirty="0">
                <a:solidFill>
                  <a:srgbClr val="002060"/>
                </a:solidFill>
                <a:latin typeface="Times New Roman" panose="02020603050405020304" pitchFamily="18" charset="0"/>
                <a:cs typeface="Times New Roman" panose="02020603050405020304" pitchFamily="18" charset="0"/>
              </a:rPr>
              <a:t>ατα“.</a:t>
            </a:r>
            <a:endParaRPr lang="en-IN" sz="22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lang="en-US" sz="2400" b="1" u="sng" dirty="0">
                <a:solidFill>
                  <a:srgbClr val="002060"/>
                </a:solidFill>
                <a:latin typeface="Times New Roman" panose="02020603050405020304" pitchFamily="18" charset="0"/>
                <a:cs typeface="Times New Roman" panose="02020603050405020304" pitchFamily="18" charset="0"/>
              </a:rPr>
              <a:t>Language:</a:t>
            </a:r>
          </a:p>
          <a:p>
            <a:pPr algn="just" eaLnBrk="0" fontAlgn="base" hangingPunct="0">
              <a:spcBef>
                <a:spcPct val="0"/>
              </a:spcBef>
              <a:spcAft>
                <a:spcPct val="0"/>
              </a:spcAf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A language L is a set of strings over the given alphabet and it can be finite or infinite</a:t>
            </a:r>
          </a:p>
          <a:p>
            <a:pPr marL="0" indent="0" algn="just" eaLnBrk="0" fontAlgn="base" hangingPunct="0">
              <a:spcBef>
                <a:spcPct val="0"/>
              </a:spcBef>
              <a:spcAft>
                <a:spcPct val="0"/>
              </a:spcAf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a:t>
            </a:r>
            <a:r>
              <a:rPr lang="en-US" sz="2000" b="1" dirty="0">
                <a:solidFill>
                  <a:srgbClr val="002060"/>
                </a:solidFill>
                <a:latin typeface="Times New Roman" panose="02020603050405020304" pitchFamily="18" charset="0"/>
                <a:cs typeface="Times New Roman" panose="02020603050405020304" pitchFamily="18" charset="0"/>
              </a:rPr>
              <a:t> ∑ = </a:t>
            </a:r>
            <a:r>
              <a:rPr lang="en-US" sz="2000" dirty="0">
                <a:solidFill>
                  <a:srgbClr val="002060"/>
                </a:solidFill>
                <a:latin typeface="Times New Roman" panose="02020603050405020304" pitchFamily="18" charset="0"/>
                <a:cs typeface="Times New Roman" panose="02020603050405020304" pitchFamily="18" charset="0"/>
              </a:rPr>
              <a:t>{a, b} then  </a:t>
            </a:r>
          </a:p>
          <a:p>
            <a:pPr marL="0"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1. L1</a:t>
            </a:r>
            <a:r>
              <a:rPr lang="en-IN" sz="2000" dirty="0">
                <a:solidFill>
                  <a:srgbClr val="002060"/>
                </a:solidFill>
                <a:latin typeface="Times New Roman" panose="02020603050405020304" pitchFamily="18" charset="0"/>
                <a:cs typeface="Times New Roman" panose="02020603050405020304" pitchFamily="18" charset="0"/>
              </a:rPr>
              <a:t> = { set of all strings of length 2} = {aa, ab, </a:t>
            </a:r>
            <a:r>
              <a:rPr lang="en-IN" sz="2000" dirty="0" err="1">
                <a:solidFill>
                  <a:srgbClr val="002060"/>
                </a:solidFill>
                <a:latin typeface="Times New Roman" panose="02020603050405020304" pitchFamily="18" charset="0"/>
                <a:cs typeface="Times New Roman" panose="02020603050405020304" pitchFamily="18" charset="0"/>
              </a:rPr>
              <a:t>ba</a:t>
            </a:r>
            <a:r>
              <a:rPr lang="en-IN" sz="2000" dirty="0">
                <a:solidFill>
                  <a:srgbClr val="002060"/>
                </a:solidFill>
                <a:latin typeface="Times New Roman" panose="02020603050405020304" pitchFamily="18" charset="0"/>
                <a:cs typeface="Times New Roman" panose="02020603050405020304" pitchFamily="18" charset="0"/>
              </a:rPr>
              <a:t>, bb} --- Finite</a:t>
            </a:r>
          </a:p>
          <a:p>
            <a:pPr marL="457200" lvl="1" indent="0" algn="just" eaLnBrk="0" fontAlgn="base" hangingPunct="0">
              <a:spcBef>
                <a:spcPct val="0"/>
              </a:spcBef>
              <a:spcAft>
                <a:spcPct val="0"/>
              </a:spcAft>
              <a:buNone/>
            </a:pPr>
            <a:r>
              <a:rPr lang="en-IN" sz="2000" dirty="0">
                <a:solidFill>
                  <a:srgbClr val="002060"/>
                </a:solidFill>
                <a:latin typeface="Times New Roman" panose="02020603050405020304" pitchFamily="18" charset="0"/>
                <a:cs typeface="Times New Roman" panose="02020603050405020304" pitchFamily="18" charset="0"/>
              </a:rPr>
              <a:t>	             2. </a:t>
            </a:r>
            <a:r>
              <a:rPr lang="en-US" sz="2000" dirty="0">
                <a:solidFill>
                  <a:srgbClr val="002060"/>
                </a:solidFill>
                <a:latin typeface="Times New Roman" panose="02020603050405020304" pitchFamily="18" charset="0"/>
                <a:cs typeface="Times New Roman" panose="02020603050405020304" pitchFamily="18" charset="0"/>
              </a:rPr>
              <a:t>L2</a:t>
            </a:r>
            <a:r>
              <a:rPr lang="en-IN" sz="2000" dirty="0">
                <a:solidFill>
                  <a:srgbClr val="002060"/>
                </a:solidFill>
                <a:latin typeface="Times New Roman" panose="02020603050405020304" pitchFamily="18" charset="0"/>
                <a:cs typeface="Times New Roman" panose="02020603050405020304" pitchFamily="18" charset="0"/>
              </a:rPr>
              <a:t> = { set of all strings which starts with a} ={a, aa, ab, </a:t>
            </a:r>
            <a:r>
              <a:rPr lang="en-IN" sz="2000" dirty="0" err="1">
                <a:solidFill>
                  <a:srgbClr val="002060"/>
                </a:solidFill>
                <a:latin typeface="Times New Roman" panose="02020603050405020304" pitchFamily="18" charset="0"/>
                <a:cs typeface="Times New Roman" panose="02020603050405020304" pitchFamily="18" charset="0"/>
              </a:rPr>
              <a:t>aaa</a:t>
            </a:r>
            <a:r>
              <a:rPr lang="en-IN" sz="2000" dirty="0">
                <a:solidFill>
                  <a:srgbClr val="002060"/>
                </a:solidFill>
                <a:latin typeface="Times New Roman" panose="02020603050405020304" pitchFamily="18" charset="0"/>
                <a:cs typeface="Times New Roman" panose="02020603050405020304" pitchFamily="18" charset="0"/>
              </a:rPr>
              <a:t>, aba, </a:t>
            </a:r>
            <a:r>
              <a:rPr lang="en-IN" sz="2000" dirty="0" err="1">
                <a:solidFill>
                  <a:srgbClr val="002060"/>
                </a:solidFill>
                <a:latin typeface="Times New Roman" panose="02020603050405020304" pitchFamily="18" charset="0"/>
                <a:cs typeface="Times New Roman" panose="02020603050405020304" pitchFamily="18" charset="0"/>
              </a:rPr>
              <a:t>abb</a:t>
            </a:r>
            <a:r>
              <a:rPr lang="en-IN" sz="2000" dirty="0">
                <a:solidFill>
                  <a:srgbClr val="002060"/>
                </a:solidFill>
                <a:latin typeface="Times New Roman" panose="02020603050405020304" pitchFamily="18" charset="0"/>
                <a:cs typeface="Times New Roman" panose="02020603050405020304" pitchFamily="18" charset="0"/>
              </a:rPr>
              <a:t>, ……} --- Infinite</a:t>
            </a: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3. Language containing the null string is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lgn="just" eaLnBrk="0" fontAlgn="base" hangingPunct="0">
              <a:spcBef>
                <a:spcPct val="0"/>
              </a:spcBef>
              <a:spcAft>
                <a:spcPct val="0"/>
              </a:spcAft>
              <a:buNone/>
            </a:pPr>
            <a:r>
              <a:rPr lang="en-US" sz="2000" dirty="0">
                <a:solidFill>
                  <a:srgbClr val="002060"/>
                </a:solidFill>
                <a:latin typeface="Times New Roman" panose="02020603050405020304" pitchFamily="18" charset="0"/>
                <a:cs typeface="Times New Roman" panose="02020603050405020304" pitchFamily="18" charset="0"/>
              </a:rPr>
              <a:t>                    4. Null language: { } = </a:t>
            </a:r>
            <a:r>
              <a:rPr lang="az-Cyrl-AZ" sz="2000" dirty="0">
                <a:solidFill>
                  <a:srgbClr val="002060"/>
                </a:solidFill>
                <a:latin typeface="Times New Roman" panose="02020603050405020304" pitchFamily="18" charset="0"/>
                <a:cs typeface="Times New Roman" panose="02020603050405020304" pitchFamily="18" charset="0"/>
              </a:rPr>
              <a:t>ф</a:t>
            </a:r>
            <a:endParaRPr lang="en-IN" sz="20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Operations on Language:</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Union (or)			6. Complementation (not)</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Intersection (and)			7. Symmetric difference (xor)</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Concatenation (join)		8. Length sub-setting of a language</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Reversal				9. Kleene star / Positive closure</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rPr>
              <a:t>Palindrome			10. De Morgan’s Laws</a:t>
            </a:r>
            <a:endParaRPr lang="en-IN" sz="2000" dirty="0">
              <a:solidFill>
                <a:srgbClr val="002060"/>
              </a:solidFill>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87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333829" y="190500"/>
            <a:ext cx="7082971" cy="833178"/>
          </a:xfrm>
          <a:prstGeom prst="rect">
            <a:avLst/>
          </a:prstGeom>
          <a:noFill/>
          <a:ln w="9525">
            <a:noFill/>
            <a:round/>
            <a:headEnd/>
            <a:tailEnd/>
          </a:ln>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u="sng" dirty="0">
                <a:solidFill>
                  <a:srgbClr val="002060"/>
                </a:solidFill>
                <a:latin typeface="Times New Roman" panose="02020603050405020304" pitchFamily="18" charset="0"/>
                <a:cs typeface="Times New Roman" panose="02020603050405020304" pitchFamily="18" charset="0"/>
              </a:rPr>
              <a:t>SDD of a simple desk calculator / SDD for evaluation of an expression / </a:t>
            </a:r>
            <a:r>
              <a:rPr lang="en-US" sz="2400" b="1" u="sng" dirty="0" err="1">
                <a:solidFill>
                  <a:srgbClr val="002060"/>
                </a:solidFill>
                <a:latin typeface="Times New Roman" panose="02020603050405020304" pitchFamily="18" charset="0"/>
                <a:cs typeface="Times New Roman" panose="02020603050405020304" pitchFamily="18" charset="0"/>
              </a:rPr>
              <a:t>Annoted</a:t>
            </a:r>
            <a:r>
              <a:rPr lang="en-US" sz="2400" b="1" u="sng" dirty="0">
                <a:solidFill>
                  <a:srgbClr val="002060"/>
                </a:solidFill>
                <a:latin typeface="Times New Roman" panose="02020603050405020304" pitchFamily="18" charset="0"/>
                <a:cs typeface="Times New Roman" panose="02020603050405020304" pitchFamily="18" charset="0"/>
              </a:rPr>
              <a:t> parse tree for (3*5+4)n</a:t>
            </a:r>
          </a:p>
        </p:txBody>
      </p:sp>
      <p:sp>
        <p:nvSpPr>
          <p:cNvPr id="8195" name="Oval 2"/>
          <p:cNvSpPr>
            <a:spLocks noChangeArrowheads="1"/>
          </p:cNvSpPr>
          <p:nvPr/>
        </p:nvSpPr>
        <p:spPr bwMode="auto">
          <a:xfrm>
            <a:off x="4604656" y="51054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8196" name="Text Box 3"/>
          <p:cNvSpPr txBox="1">
            <a:spLocks noChangeArrowheads="1"/>
          </p:cNvSpPr>
          <p:nvPr/>
        </p:nvSpPr>
        <p:spPr bwMode="auto">
          <a:xfrm>
            <a:off x="4717371" y="5149850"/>
            <a:ext cx="999354" cy="6485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digit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err="1">
                <a:solidFill>
                  <a:srgbClr val="000000"/>
                </a:solidFill>
              </a:rPr>
              <a:t>lexval</a:t>
            </a:r>
            <a:r>
              <a:rPr lang="en-US" i="1" dirty="0">
                <a:solidFill>
                  <a:srgbClr val="000000"/>
                </a:solidFill>
              </a:rPr>
              <a:t> =3</a:t>
            </a:r>
          </a:p>
        </p:txBody>
      </p:sp>
      <p:sp>
        <p:nvSpPr>
          <p:cNvPr id="8197" name="Oval 4"/>
          <p:cNvSpPr>
            <a:spLocks noChangeArrowheads="1"/>
          </p:cNvSpPr>
          <p:nvPr/>
        </p:nvSpPr>
        <p:spPr bwMode="auto">
          <a:xfrm>
            <a:off x="6843259" y="513715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8198" name="Text Box 5"/>
          <p:cNvSpPr txBox="1">
            <a:spLocks noChangeArrowheads="1"/>
          </p:cNvSpPr>
          <p:nvPr/>
        </p:nvSpPr>
        <p:spPr bwMode="auto">
          <a:xfrm>
            <a:off x="6941458" y="5181600"/>
            <a:ext cx="999354" cy="6485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digit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err="1">
                <a:solidFill>
                  <a:srgbClr val="000000"/>
                </a:solidFill>
              </a:rPr>
              <a:t>lexval</a:t>
            </a:r>
            <a:r>
              <a:rPr lang="en-US" i="1" dirty="0">
                <a:solidFill>
                  <a:srgbClr val="000000"/>
                </a:solidFill>
              </a:rPr>
              <a:t> =5</a:t>
            </a:r>
          </a:p>
        </p:txBody>
      </p:sp>
      <p:sp>
        <p:nvSpPr>
          <p:cNvPr id="8199" name="Oval 6"/>
          <p:cNvSpPr>
            <a:spLocks noChangeArrowheads="1"/>
          </p:cNvSpPr>
          <p:nvPr/>
        </p:nvSpPr>
        <p:spPr bwMode="auto">
          <a:xfrm>
            <a:off x="9891486" y="496026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8200" name="Text Box 7"/>
          <p:cNvSpPr txBox="1">
            <a:spLocks noChangeArrowheads="1"/>
          </p:cNvSpPr>
          <p:nvPr/>
        </p:nvSpPr>
        <p:spPr bwMode="auto">
          <a:xfrm>
            <a:off x="9975171" y="5004710"/>
            <a:ext cx="999354" cy="6485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digit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dirty="0" err="1">
                <a:solidFill>
                  <a:srgbClr val="000000"/>
                </a:solidFill>
              </a:rPr>
              <a:t>lexval</a:t>
            </a:r>
            <a:r>
              <a:rPr lang="en-US" i="1" dirty="0">
                <a:solidFill>
                  <a:srgbClr val="000000"/>
                </a:solidFill>
              </a:rPr>
              <a:t> =4</a:t>
            </a:r>
          </a:p>
        </p:txBody>
      </p:sp>
      <p:sp>
        <p:nvSpPr>
          <p:cNvPr id="8201" name="Oval 8"/>
          <p:cNvSpPr>
            <a:spLocks noChangeArrowheads="1"/>
          </p:cNvSpPr>
          <p:nvPr/>
        </p:nvSpPr>
        <p:spPr bwMode="auto">
          <a:xfrm>
            <a:off x="4880428" y="4191000"/>
            <a:ext cx="1143000" cy="609600"/>
          </a:xfrm>
          <a:prstGeom prst="ellipse">
            <a:avLst/>
          </a:prstGeom>
          <a:noFill/>
          <a:ln w="25560">
            <a:solidFill>
              <a:srgbClr val="000000"/>
            </a:solidFill>
            <a:miter lim="800000"/>
            <a:headEnd/>
            <a:tailEnd/>
          </a:ln>
        </p:spPr>
        <p:txBody>
          <a:bodyPr wrap="none" anchor="ctr"/>
          <a:lstStyle/>
          <a:p>
            <a:endParaRPr lang="en-US"/>
          </a:p>
        </p:txBody>
      </p:sp>
      <p:sp>
        <p:nvSpPr>
          <p:cNvPr id="8202" name="Text Box 9"/>
          <p:cNvSpPr txBox="1">
            <a:spLocks noChangeArrowheads="1"/>
          </p:cNvSpPr>
          <p:nvPr/>
        </p:nvSpPr>
        <p:spPr bwMode="auto">
          <a:xfrm>
            <a:off x="8806548" y="5199745"/>
            <a:ext cx="297174"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t>
            </a:r>
          </a:p>
        </p:txBody>
      </p:sp>
      <p:sp>
        <p:nvSpPr>
          <p:cNvPr id="8203" name="Text Box 10"/>
          <p:cNvSpPr txBox="1">
            <a:spLocks noChangeArrowheads="1"/>
          </p:cNvSpPr>
          <p:nvPr/>
        </p:nvSpPr>
        <p:spPr bwMode="auto">
          <a:xfrm>
            <a:off x="6224587" y="5330372"/>
            <a:ext cx="297174"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000000"/>
                </a:solidFill>
              </a:rPr>
              <a:t>*</a:t>
            </a:r>
          </a:p>
        </p:txBody>
      </p:sp>
      <p:sp>
        <p:nvSpPr>
          <p:cNvPr id="8204" name="Text Box 11"/>
          <p:cNvSpPr txBox="1">
            <a:spLocks noChangeArrowheads="1"/>
          </p:cNvSpPr>
          <p:nvPr/>
        </p:nvSpPr>
        <p:spPr bwMode="auto">
          <a:xfrm>
            <a:off x="11487605" y="5025576"/>
            <a:ext cx="305190"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n</a:t>
            </a:r>
          </a:p>
        </p:txBody>
      </p:sp>
      <p:sp>
        <p:nvSpPr>
          <p:cNvPr id="8205" name="Text Box 12"/>
          <p:cNvSpPr txBox="1">
            <a:spLocks noChangeArrowheads="1"/>
          </p:cNvSpPr>
          <p:nvPr/>
        </p:nvSpPr>
        <p:spPr bwMode="auto">
          <a:xfrm>
            <a:off x="4854348" y="4304846"/>
            <a:ext cx="847005"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F </a:t>
            </a:r>
            <a:r>
              <a:rPr lang="en-US" i="1">
                <a:solidFill>
                  <a:srgbClr val="000000"/>
                </a:solidFill>
              </a:rPr>
              <a:t>val</a:t>
            </a:r>
            <a:r>
              <a:rPr lang="en-US">
                <a:solidFill>
                  <a:srgbClr val="000000"/>
                </a:solidFill>
              </a:rPr>
              <a:t>=3</a:t>
            </a:r>
          </a:p>
        </p:txBody>
      </p:sp>
      <p:sp>
        <p:nvSpPr>
          <p:cNvPr id="8206" name="Oval 13"/>
          <p:cNvSpPr>
            <a:spLocks noChangeArrowheads="1"/>
          </p:cNvSpPr>
          <p:nvPr/>
        </p:nvSpPr>
        <p:spPr bwMode="auto">
          <a:xfrm>
            <a:off x="6894286" y="4191000"/>
            <a:ext cx="1143000" cy="609600"/>
          </a:xfrm>
          <a:prstGeom prst="ellipse">
            <a:avLst/>
          </a:prstGeom>
          <a:noFill/>
          <a:ln w="25560">
            <a:solidFill>
              <a:srgbClr val="000000"/>
            </a:solidFill>
            <a:miter lim="800000"/>
            <a:headEnd/>
            <a:tailEnd/>
          </a:ln>
        </p:spPr>
        <p:txBody>
          <a:bodyPr wrap="none" anchor="ctr"/>
          <a:lstStyle/>
          <a:p>
            <a:endParaRPr lang="en-US"/>
          </a:p>
        </p:txBody>
      </p:sp>
      <p:sp>
        <p:nvSpPr>
          <p:cNvPr id="8207" name="Text Box 14"/>
          <p:cNvSpPr txBox="1">
            <a:spLocks noChangeArrowheads="1"/>
          </p:cNvSpPr>
          <p:nvPr/>
        </p:nvSpPr>
        <p:spPr bwMode="auto">
          <a:xfrm>
            <a:off x="6969806" y="4232276"/>
            <a:ext cx="847005"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F </a:t>
            </a:r>
            <a:r>
              <a:rPr lang="en-US" i="1" dirty="0" err="1">
                <a:solidFill>
                  <a:srgbClr val="000000"/>
                </a:solidFill>
              </a:rPr>
              <a:t>val</a:t>
            </a:r>
            <a:r>
              <a:rPr lang="en-US" dirty="0">
                <a:solidFill>
                  <a:srgbClr val="000000"/>
                </a:solidFill>
              </a:rPr>
              <a:t>=5</a:t>
            </a:r>
          </a:p>
        </p:txBody>
      </p:sp>
      <p:sp>
        <p:nvSpPr>
          <p:cNvPr id="8208" name="Oval 15"/>
          <p:cNvSpPr>
            <a:spLocks noChangeArrowheads="1"/>
          </p:cNvSpPr>
          <p:nvPr/>
        </p:nvSpPr>
        <p:spPr bwMode="auto">
          <a:xfrm>
            <a:off x="9833430" y="4045860"/>
            <a:ext cx="1143000" cy="609600"/>
          </a:xfrm>
          <a:prstGeom prst="ellipse">
            <a:avLst/>
          </a:prstGeom>
          <a:noFill/>
          <a:ln w="25560">
            <a:solidFill>
              <a:srgbClr val="000000"/>
            </a:solidFill>
            <a:miter lim="800000"/>
            <a:headEnd/>
            <a:tailEnd/>
          </a:ln>
        </p:spPr>
        <p:txBody>
          <a:bodyPr wrap="none" anchor="ctr"/>
          <a:lstStyle/>
          <a:p>
            <a:endParaRPr lang="en-US"/>
          </a:p>
        </p:txBody>
      </p:sp>
      <p:sp>
        <p:nvSpPr>
          <p:cNvPr id="8209" name="Text Box 16"/>
          <p:cNvSpPr txBox="1">
            <a:spLocks noChangeArrowheads="1"/>
          </p:cNvSpPr>
          <p:nvPr/>
        </p:nvSpPr>
        <p:spPr bwMode="auto">
          <a:xfrm>
            <a:off x="9850894" y="4087136"/>
            <a:ext cx="847005"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F </a:t>
            </a:r>
            <a:r>
              <a:rPr lang="en-US" i="1">
                <a:solidFill>
                  <a:srgbClr val="000000"/>
                </a:solidFill>
              </a:rPr>
              <a:t>val</a:t>
            </a:r>
            <a:r>
              <a:rPr lang="en-US">
                <a:solidFill>
                  <a:srgbClr val="000000"/>
                </a:solidFill>
              </a:rPr>
              <a:t>=4</a:t>
            </a:r>
          </a:p>
        </p:txBody>
      </p:sp>
      <p:sp>
        <p:nvSpPr>
          <p:cNvPr id="8210" name="Oval 17"/>
          <p:cNvSpPr>
            <a:spLocks noChangeArrowheads="1"/>
          </p:cNvSpPr>
          <p:nvPr/>
        </p:nvSpPr>
        <p:spPr bwMode="auto">
          <a:xfrm>
            <a:off x="5217884" y="3425370"/>
            <a:ext cx="1143000" cy="609600"/>
          </a:xfrm>
          <a:prstGeom prst="ellipse">
            <a:avLst/>
          </a:prstGeom>
          <a:noFill/>
          <a:ln w="25560">
            <a:solidFill>
              <a:srgbClr val="000000"/>
            </a:solidFill>
            <a:miter lim="800000"/>
            <a:headEnd/>
            <a:tailEnd/>
          </a:ln>
        </p:spPr>
        <p:txBody>
          <a:bodyPr wrap="none" anchor="ctr"/>
          <a:lstStyle/>
          <a:p>
            <a:endParaRPr lang="en-US"/>
          </a:p>
        </p:txBody>
      </p:sp>
      <p:sp>
        <p:nvSpPr>
          <p:cNvPr id="8211" name="Text Box 18"/>
          <p:cNvSpPr txBox="1">
            <a:spLocks noChangeArrowheads="1"/>
          </p:cNvSpPr>
          <p:nvPr/>
        </p:nvSpPr>
        <p:spPr bwMode="auto">
          <a:xfrm>
            <a:off x="5235348" y="3466646"/>
            <a:ext cx="853417"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T </a:t>
            </a:r>
            <a:r>
              <a:rPr lang="en-US" i="1" dirty="0" err="1">
                <a:solidFill>
                  <a:srgbClr val="000000"/>
                </a:solidFill>
              </a:rPr>
              <a:t>val</a:t>
            </a:r>
            <a:r>
              <a:rPr lang="en-US" dirty="0">
                <a:solidFill>
                  <a:srgbClr val="000000"/>
                </a:solidFill>
              </a:rPr>
              <a:t>=3</a:t>
            </a:r>
          </a:p>
        </p:txBody>
      </p:sp>
      <p:sp>
        <p:nvSpPr>
          <p:cNvPr id="8212" name="Oval 19"/>
          <p:cNvSpPr>
            <a:spLocks noChangeArrowheads="1"/>
          </p:cNvSpPr>
          <p:nvPr/>
        </p:nvSpPr>
        <p:spPr bwMode="auto">
          <a:xfrm>
            <a:off x="6272440" y="2590800"/>
            <a:ext cx="1311275" cy="609600"/>
          </a:xfrm>
          <a:prstGeom prst="ellipse">
            <a:avLst/>
          </a:prstGeom>
          <a:noFill/>
          <a:ln w="25560">
            <a:solidFill>
              <a:srgbClr val="000000"/>
            </a:solidFill>
            <a:miter lim="800000"/>
            <a:headEnd/>
            <a:tailEnd/>
          </a:ln>
        </p:spPr>
        <p:txBody>
          <a:bodyPr wrap="none" anchor="ctr"/>
          <a:lstStyle/>
          <a:p>
            <a:endParaRPr lang="en-US"/>
          </a:p>
        </p:txBody>
      </p:sp>
      <p:sp>
        <p:nvSpPr>
          <p:cNvPr id="8213" name="Text Box 20"/>
          <p:cNvSpPr txBox="1">
            <a:spLocks noChangeArrowheads="1"/>
          </p:cNvSpPr>
          <p:nvPr/>
        </p:nvSpPr>
        <p:spPr bwMode="auto">
          <a:xfrm>
            <a:off x="6493102" y="2632076"/>
            <a:ext cx="970435"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T </a:t>
            </a:r>
            <a:r>
              <a:rPr lang="en-US" i="1" dirty="0" err="1">
                <a:solidFill>
                  <a:srgbClr val="000000"/>
                </a:solidFill>
              </a:rPr>
              <a:t>val</a:t>
            </a:r>
            <a:r>
              <a:rPr lang="en-US" dirty="0">
                <a:solidFill>
                  <a:srgbClr val="000000"/>
                </a:solidFill>
              </a:rPr>
              <a:t>=15</a:t>
            </a:r>
          </a:p>
        </p:txBody>
      </p:sp>
      <p:sp>
        <p:nvSpPr>
          <p:cNvPr id="8214" name="Oval 21"/>
          <p:cNvSpPr>
            <a:spLocks noChangeArrowheads="1"/>
          </p:cNvSpPr>
          <p:nvPr/>
        </p:nvSpPr>
        <p:spPr bwMode="auto">
          <a:xfrm>
            <a:off x="9360355" y="3131460"/>
            <a:ext cx="1143000" cy="609600"/>
          </a:xfrm>
          <a:prstGeom prst="ellipse">
            <a:avLst/>
          </a:prstGeom>
          <a:noFill/>
          <a:ln w="25560">
            <a:solidFill>
              <a:srgbClr val="000000"/>
            </a:solidFill>
            <a:miter lim="800000"/>
            <a:headEnd/>
            <a:tailEnd/>
          </a:ln>
        </p:spPr>
        <p:txBody>
          <a:bodyPr wrap="none" anchor="ctr"/>
          <a:lstStyle/>
          <a:p>
            <a:endParaRPr lang="en-US"/>
          </a:p>
        </p:txBody>
      </p:sp>
      <p:sp>
        <p:nvSpPr>
          <p:cNvPr id="8215" name="Text Box 22"/>
          <p:cNvSpPr txBox="1">
            <a:spLocks noChangeArrowheads="1"/>
          </p:cNvSpPr>
          <p:nvPr/>
        </p:nvSpPr>
        <p:spPr bwMode="auto">
          <a:xfrm>
            <a:off x="9479419" y="3172736"/>
            <a:ext cx="853417"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T </a:t>
            </a:r>
            <a:r>
              <a:rPr lang="en-US" i="1" dirty="0" err="1">
                <a:solidFill>
                  <a:srgbClr val="000000"/>
                </a:solidFill>
              </a:rPr>
              <a:t>val</a:t>
            </a:r>
            <a:r>
              <a:rPr lang="en-US" dirty="0">
                <a:solidFill>
                  <a:srgbClr val="000000"/>
                </a:solidFill>
              </a:rPr>
              <a:t>=4</a:t>
            </a:r>
          </a:p>
        </p:txBody>
      </p:sp>
      <p:sp>
        <p:nvSpPr>
          <p:cNvPr id="8216" name="Oval 23"/>
          <p:cNvSpPr>
            <a:spLocks noChangeArrowheads="1"/>
          </p:cNvSpPr>
          <p:nvPr/>
        </p:nvSpPr>
        <p:spPr bwMode="auto">
          <a:xfrm>
            <a:off x="7654923" y="1752600"/>
            <a:ext cx="1311275" cy="609600"/>
          </a:xfrm>
          <a:prstGeom prst="ellipse">
            <a:avLst/>
          </a:prstGeom>
          <a:noFill/>
          <a:ln w="25560">
            <a:solidFill>
              <a:srgbClr val="000000"/>
            </a:solidFill>
            <a:miter lim="800000"/>
            <a:headEnd/>
            <a:tailEnd/>
          </a:ln>
        </p:spPr>
        <p:txBody>
          <a:bodyPr wrap="none" anchor="ctr"/>
          <a:lstStyle/>
          <a:p>
            <a:endParaRPr lang="en-US"/>
          </a:p>
        </p:txBody>
      </p:sp>
      <p:sp>
        <p:nvSpPr>
          <p:cNvPr id="8217" name="Text Box 24"/>
          <p:cNvSpPr txBox="1">
            <a:spLocks noChangeArrowheads="1"/>
          </p:cNvSpPr>
          <p:nvPr/>
        </p:nvSpPr>
        <p:spPr bwMode="auto">
          <a:xfrm>
            <a:off x="7933642" y="1793876"/>
            <a:ext cx="970435"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E </a:t>
            </a:r>
            <a:r>
              <a:rPr lang="en-US" i="1" dirty="0" err="1">
                <a:solidFill>
                  <a:srgbClr val="000000"/>
                </a:solidFill>
              </a:rPr>
              <a:t>val</a:t>
            </a:r>
            <a:r>
              <a:rPr lang="en-US" dirty="0">
                <a:solidFill>
                  <a:srgbClr val="000000"/>
                </a:solidFill>
              </a:rPr>
              <a:t>=19</a:t>
            </a:r>
          </a:p>
        </p:txBody>
      </p:sp>
      <p:sp>
        <p:nvSpPr>
          <p:cNvPr id="8218" name="Oval 25"/>
          <p:cNvSpPr>
            <a:spLocks noChangeArrowheads="1"/>
          </p:cNvSpPr>
          <p:nvPr/>
        </p:nvSpPr>
        <p:spPr bwMode="auto">
          <a:xfrm>
            <a:off x="7786915" y="685800"/>
            <a:ext cx="1311275" cy="609600"/>
          </a:xfrm>
          <a:prstGeom prst="ellipse">
            <a:avLst/>
          </a:prstGeom>
          <a:noFill/>
          <a:ln w="25560">
            <a:solidFill>
              <a:srgbClr val="000000"/>
            </a:solidFill>
            <a:miter lim="800000"/>
            <a:headEnd/>
            <a:tailEnd/>
          </a:ln>
        </p:spPr>
        <p:txBody>
          <a:bodyPr wrap="none" anchor="ctr"/>
          <a:lstStyle/>
          <a:p>
            <a:endParaRPr lang="en-US"/>
          </a:p>
        </p:txBody>
      </p:sp>
      <p:sp>
        <p:nvSpPr>
          <p:cNvPr id="8219" name="Text Box 26"/>
          <p:cNvSpPr txBox="1">
            <a:spLocks noChangeArrowheads="1"/>
          </p:cNvSpPr>
          <p:nvPr/>
        </p:nvSpPr>
        <p:spPr bwMode="auto">
          <a:xfrm>
            <a:off x="8294480" y="733678"/>
            <a:ext cx="279541"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L</a:t>
            </a:r>
          </a:p>
        </p:txBody>
      </p:sp>
      <p:sp>
        <p:nvSpPr>
          <p:cNvPr id="8220" name="Line 27"/>
          <p:cNvSpPr>
            <a:spLocks noChangeShapeType="1"/>
          </p:cNvSpPr>
          <p:nvPr/>
        </p:nvSpPr>
        <p:spPr bwMode="auto">
          <a:xfrm>
            <a:off x="5413828" y="4800600"/>
            <a:ext cx="1588" cy="304800"/>
          </a:xfrm>
          <a:prstGeom prst="line">
            <a:avLst/>
          </a:prstGeom>
          <a:noFill/>
          <a:ln w="25560">
            <a:solidFill>
              <a:srgbClr val="000000"/>
            </a:solidFill>
            <a:miter lim="800000"/>
            <a:headEnd/>
            <a:tailEnd type="triangle" w="med" len="med"/>
          </a:ln>
        </p:spPr>
        <p:txBody>
          <a:bodyPr/>
          <a:lstStyle/>
          <a:p>
            <a:endParaRPr lang="en-IN"/>
          </a:p>
        </p:txBody>
      </p:sp>
      <p:sp>
        <p:nvSpPr>
          <p:cNvPr id="8221" name="Line 28"/>
          <p:cNvSpPr>
            <a:spLocks noChangeShapeType="1"/>
          </p:cNvSpPr>
          <p:nvPr/>
        </p:nvSpPr>
        <p:spPr bwMode="auto">
          <a:xfrm flipH="1">
            <a:off x="5521098" y="4034970"/>
            <a:ext cx="155575" cy="228600"/>
          </a:xfrm>
          <a:prstGeom prst="line">
            <a:avLst/>
          </a:prstGeom>
          <a:noFill/>
          <a:ln w="25560">
            <a:solidFill>
              <a:srgbClr val="000000"/>
            </a:solidFill>
            <a:miter lim="800000"/>
            <a:headEnd/>
            <a:tailEnd type="triangle" w="med" len="med"/>
          </a:ln>
        </p:spPr>
        <p:txBody>
          <a:bodyPr/>
          <a:lstStyle/>
          <a:p>
            <a:endParaRPr lang="en-IN"/>
          </a:p>
        </p:txBody>
      </p:sp>
      <p:sp>
        <p:nvSpPr>
          <p:cNvPr id="8222" name="Line 29"/>
          <p:cNvSpPr>
            <a:spLocks noChangeShapeType="1"/>
          </p:cNvSpPr>
          <p:nvPr/>
        </p:nvSpPr>
        <p:spPr bwMode="auto">
          <a:xfrm flipH="1">
            <a:off x="5829528" y="3200400"/>
            <a:ext cx="765175" cy="228600"/>
          </a:xfrm>
          <a:prstGeom prst="line">
            <a:avLst/>
          </a:prstGeom>
          <a:noFill/>
          <a:ln w="25560">
            <a:solidFill>
              <a:srgbClr val="000000"/>
            </a:solidFill>
            <a:miter lim="800000"/>
            <a:headEnd/>
            <a:tailEnd type="triangle" w="med" len="med"/>
          </a:ln>
        </p:spPr>
        <p:txBody>
          <a:bodyPr/>
          <a:lstStyle/>
          <a:p>
            <a:endParaRPr lang="en-IN"/>
          </a:p>
        </p:txBody>
      </p:sp>
      <p:sp>
        <p:nvSpPr>
          <p:cNvPr id="8223" name="Line 30"/>
          <p:cNvSpPr>
            <a:spLocks noChangeShapeType="1"/>
          </p:cNvSpPr>
          <p:nvPr/>
        </p:nvSpPr>
        <p:spPr bwMode="auto">
          <a:xfrm flipH="1">
            <a:off x="6362928" y="3200400"/>
            <a:ext cx="384175" cy="2133600"/>
          </a:xfrm>
          <a:prstGeom prst="line">
            <a:avLst/>
          </a:prstGeom>
          <a:noFill/>
          <a:ln w="25560">
            <a:solidFill>
              <a:srgbClr val="000000"/>
            </a:solidFill>
            <a:miter lim="800000"/>
            <a:headEnd/>
            <a:tailEnd type="triangle" w="med" len="med"/>
          </a:ln>
        </p:spPr>
        <p:txBody>
          <a:bodyPr/>
          <a:lstStyle/>
          <a:p>
            <a:endParaRPr lang="en-IN"/>
          </a:p>
        </p:txBody>
      </p:sp>
      <p:sp>
        <p:nvSpPr>
          <p:cNvPr id="8224" name="Line 31"/>
          <p:cNvSpPr>
            <a:spLocks noChangeShapeType="1"/>
          </p:cNvSpPr>
          <p:nvPr/>
        </p:nvSpPr>
        <p:spPr bwMode="auto">
          <a:xfrm>
            <a:off x="6850742" y="3200400"/>
            <a:ext cx="381000" cy="990600"/>
          </a:xfrm>
          <a:prstGeom prst="line">
            <a:avLst/>
          </a:prstGeom>
          <a:noFill/>
          <a:ln w="25560">
            <a:solidFill>
              <a:srgbClr val="000000"/>
            </a:solidFill>
            <a:miter lim="800000"/>
            <a:headEnd/>
            <a:tailEnd type="triangle" w="med" len="med"/>
          </a:ln>
        </p:spPr>
        <p:txBody>
          <a:bodyPr/>
          <a:lstStyle/>
          <a:p>
            <a:endParaRPr lang="en-IN"/>
          </a:p>
        </p:txBody>
      </p:sp>
      <p:sp>
        <p:nvSpPr>
          <p:cNvPr id="8225" name="Line 32"/>
          <p:cNvSpPr>
            <a:spLocks noChangeShapeType="1"/>
          </p:cNvSpPr>
          <p:nvPr/>
        </p:nvSpPr>
        <p:spPr bwMode="auto">
          <a:xfrm>
            <a:off x="7340600" y="4800600"/>
            <a:ext cx="76200" cy="304800"/>
          </a:xfrm>
          <a:prstGeom prst="line">
            <a:avLst/>
          </a:prstGeom>
          <a:noFill/>
          <a:ln w="25560">
            <a:solidFill>
              <a:srgbClr val="000000"/>
            </a:solidFill>
            <a:miter lim="800000"/>
            <a:headEnd/>
            <a:tailEnd type="triangle" w="med" len="med"/>
          </a:ln>
        </p:spPr>
        <p:txBody>
          <a:bodyPr/>
          <a:lstStyle/>
          <a:p>
            <a:endParaRPr lang="en-IN"/>
          </a:p>
        </p:txBody>
      </p:sp>
      <p:sp>
        <p:nvSpPr>
          <p:cNvPr id="8226" name="Line 33"/>
          <p:cNvSpPr>
            <a:spLocks noChangeShapeType="1"/>
          </p:cNvSpPr>
          <p:nvPr/>
        </p:nvSpPr>
        <p:spPr bwMode="auto">
          <a:xfrm flipH="1">
            <a:off x="6954387" y="2209800"/>
            <a:ext cx="765175" cy="381000"/>
          </a:xfrm>
          <a:prstGeom prst="line">
            <a:avLst/>
          </a:prstGeom>
          <a:noFill/>
          <a:ln w="25560">
            <a:solidFill>
              <a:srgbClr val="000000"/>
            </a:solidFill>
            <a:miter lim="800000"/>
            <a:headEnd/>
            <a:tailEnd type="triangle" w="med" len="med"/>
          </a:ln>
        </p:spPr>
        <p:txBody>
          <a:bodyPr/>
          <a:lstStyle/>
          <a:p>
            <a:endParaRPr lang="en-IN"/>
          </a:p>
        </p:txBody>
      </p:sp>
      <p:sp>
        <p:nvSpPr>
          <p:cNvPr id="8227" name="Line 34"/>
          <p:cNvSpPr>
            <a:spLocks noChangeShapeType="1"/>
          </p:cNvSpPr>
          <p:nvPr/>
        </p:nvSpPr>
        <p:spPr bwMode="auto">
          <a:xfrm>
            <a:off x="8995230" y="2140860"/>
            <a:ext cx="914400" cy="990600"/>
          </a:xfrm>
          <a:prstGeom prst="line">
            <a:avLst/>
          </a:prstGeom>
          <a:noFill/>
          <a:ln w="25560">
            <a:solidFill>
              <a:srgbClr val="000000"/>
            </a:solidFill>
            <a:miter lim="800000"/>
            <a:headEnd/>
            <a:tailEnd type="triangle" w="med" len="med"/>
          </a:ln>
        </p:spPr>
        <p:txBody>
          <a:bodyPr/>
          <a:lstStyle/>
          <a:p>
            <a:endParaRPr lang="en-IN"/>
          </a:p>
        </p:txBody>
      </p:sp>
      <p:sp>
        <p:nvSpPr>
          <p:cNvPr id="8228" name="Line 35"/>
          <p:cNvSpPr>
            <a:spLocks noChangeShapeType="1"/>
          </p:cNvSpPr>
          <p:nvPr/>
        </p:nvSpPr>
        <p:spPr bwMode="auto">
          <a:xfrm>
            <a:off x="10138230" y="3741060"/>
            <a:ext cx="152400" cy="304800"/>
          </a:xfrm>
          <a:prstGeom prst="line">
            <a:avLst/>
          </a:prstGeom>
          <a:noFill/>
          <a:ln w="25560">
            <a:solidFill>
              <a:srgbClr val="000000"/>
            </a:solidFill>
            <a:miter lim="800000"/>
            <a:headEnd/>
            <a:tailEnd type="triangle" w="med" len="med"/>
          </a:ln>
        </p:spPr>
        <p:txBody>
          <a:bodyPr/>
          <a:lstStyle/>
          <a:p>
            <a:endParaRPr lang="en-IN"/>
          </a:p>
        </p:txBody>
      </p:sp>
      <p:sp>
        <p:nvSpPr>
          <p:cNvPr id="8229" name="Line 36"/>
          <p:cNvSpPr>
            <a:spLocks noChangeShapeType="1"/>
          </p:cNvSpPr>
          <p:nvPr/>
        </p:nvSpPr>
        <p:spPr bwMode="auto">
          <a:xfrm>
            <a:off x="10366830" y="4655460"/>
            <a:ext cx="76200" cy="304800"/>
          </a:xfrm>
          <a:prstGeom prst="line">
            <a:avLst/>
          </a:prstGeom>
          <a:noFill/>
          <a:ln w="25560">
            <a:solidFill>
              <a:srgbClr val="000000"/>
            </a:solidFill>
            <a:miter lim="800000"/>
            <a:headEnd/>
            <a:tailEnd type="triangle" w="med" len="med"/>
          </a:ln>
        </p:spPr>
        <p:txBody>
          <a:bodyPr/>
          <a:lstStyle/>
          <a:p>
            <a:endParaRPr lang="en-IN"/>
          </a:p>
        </p:txBody>
      </p:sp>
      <p:sp>
        <p:nvSpPr>
          <p:cNvPr id="8230" name="Line 37"/>
          <p:cNvSpPr>
            <a:spLocks noChangeShapeType="1"/>
          </p:cNvSpPr>
          <p:nvPr/>
        </p:nvSpPr>
        <p:spPr bwMode="auto">
          <a:xfrm>
            <a:off x="8548915" y="2376714"/>
            <a:ext cx="381000" cy="2819400"/>
          </a:xfrm>
          <a:prstGeom prst="line">
            <a:avLst/>
          </a:prstGeom>
          <a:noFill/>
          <a:ln w="25560">
            <a:solidFill>
              <a:srgbClr val="000000"/>
            </a:solidFill>
            <a:miter lim="800000"/>
            <a:headEnd/>
            <a:tailEnd type="triangle" w="med" len="med"/>
          </a:ln>
        </p:spPr>
        <p:txBody>
          <a:bodyPr/>
          <a:lstStyle/>
          <a:p>
            <a:endParaRPr lang="en-IN"/>
          </a:p>
        </p:txBody>
      </p:sp>
      <p:sp>
        <p:nvSpPr>
          <p:cNvPr id="8231" name="Freeform 38"/>
          <p:cNvSpPr>
            <a:spLocks/>
          </p:cNvSpPr>
          <p:nvPr/>
        </p:nvSpPr>
        <p:spPr bwMode="auto">
          <a:xfrm>
            <a:off x="9133116" y="1045032"/>
            <a:ext cx="2438400" cy="4038600"/>
          </a:xfrm>
          <a:custGeom>
            <a:avLst/>
            <a:gdLst>
              <a:gd name="T0" fmla="*/ 0 w 1536"/>
              <a:gd name="T1" fmla="*/ 0 h 2544"/>
              <a:gd name="T2" fmla="*/ 2147483647 w 1536"/>
              <a:gd name="T3" fmla="*/ 2147483647 h 2544"/>
              <a:gd name="T4" fmla="*/ 2147483647 w 1536"/>
              <a:gd name="T5" fmla="*/ 2147483647 h 2544"/>
              <a:gd name="T6" fmla="*/ 0 60000 65536"/>
              <a:gd name="T7" fmla="*/ 0 60000 65536"/>
              <a:gd name="T8" fmla="*/ 0 60000 65536"/>
              <a:gd name="T9" fmla="*/ 0 w 1536"/>
              <a:gd name="T10" fmla="*/ 0 h 2544"/>
              <a:gd name="T11" fmla="*/ 1536 w 1536"/>
              <a:gd name="T12" fmla="*/ 2544 h 2544"/>
            </a:gdLst>
            <a:ahLst/>
            <a:cxnLst>
              <a:cxn ang="T6">
                <a:pos x="T0" y="T1"/>
              </a:cxn>
              <a:cxn ang="T7">
                <a:pos x="T2" y="T3"/>
              </a:cxn>
              <a:cxn ang="T8">
                <a:pos x="T4" y="T5"/>
              </a:cxn>
            </a:cxnLst>
            <a:rect l="T9" t="T10" r="T11" b="T12"/>
            <a:pathLst>
              <a:path w="1536" h="2544">
                <a:moveTo>
                  <a:pt x="0" y="0"/>
                </a:moveTo>
                <a:cubicBezTo>
                  <a:pt x="448" y="460"/>
                  <a:pt x="896" y="920"/>
                  <a:pt x="1152" y="1344"/>
                </a:cubicBezTo>
                <a:cubicBezTo>
                  <a:pt x="1408" y="1768"/>
                  <a:pt x="1472" y="2344"/>
                  <a:pt x="1536" y="2544"/>
                </a:cubicBezTo>
              </a:path>
            </a:pathLst>
          </a:custGeom>
          <a:noFill/>
          <a:ln w="25560">
            <a:solidFill>
              <a:srgbClr val="000000"/>
            </a:solidFill>
            <a:round/>
            <a:headEnd/>
            <a:tailEnd type="triangle" w="med" len="med"/>
          </a:ln>
        </p:spPr>
        <p:txBody>
          <a:bodyPr wrap="none" anchor="ctr"/>
          <a:lstStyle/>
          <a:p>
            <a:endParaRPr lang="en-US"/>
          </a:p>
        </p:txBody>
      </p:sp>
      <p:sp>
        <p:nvSpPr>
          <p:cNvPr id="8232" name="Line 39"/>
          <p:cNvSpPr>
            <a:spLocks noChangeShapeType="1"/>
          </p:cNvSpPr>
          <p:nvPr/>
        </p:nvSpPr>
        <p:spPr bwMode="auto">
          <a:xfrm>
            <a:off x="8396514" y="1295400"/>
            <a:ext cx="1588" cy="457200"/>
          </a:xfrm>
          <a:prstGeom prst="line">
            <a:avLst/>
          </a:prstGeom>
          <a:noFill/>
          <a:ln w="25560">
            <a:solidFill>
              <a:srgbClr val="000000"/>
            </a:solidFill>
            <a:miter lim="800000"/>
            <a:headEnd/>
            <a:tailEnd type="triangle" w="med" len="med"/>
          </a:ln>
        </p:spPr>
        <p:txBody>
          <a:bodyPr/>
          <a:lstStyle/>
          <a:p>
            <a:endParaRPr lang="en-IN"/>
          </a:p>
        </p:txBody>
      </p:sp>
      <p:sp>
        <p:nvSpPr>
          <p:cNvPr id="8233" name="Freeform 40"/>
          <p:cNvSpPr>
            <a:spLocks noChangeArrowheads="1"/>
          </p:cNvSpPr>
          <p:nvPr/>
        </p:nvSpPr>
        <p:spPr bwMode="auto">
          <a:xfrm>
            <a:off x="4662714" y="812802"/>
            <a:ext cx="3505200" cy="914400"/>
          </a:xfrm>
          <a:custGeom>
            <a:avLst/>
            <a:gdLst>
              <a:gd name="T0" fmla="*/ 2147483647 w 2208"/>
              <a:gd name="T1" fmla="*/ 0 h 576"/>
              <a:gd name="T2" fmla="*/ 2147483647 w 2208"/>
              <a:gd name="T3" fmla="*/ 2147483647 h 576"/>
              <a:gd name="T4" fmla="*/ 2147483647 w 2208"/>
              <a:gd name="T5" fmla="*/ 2147483647 h 576"/>
              <a:gd name="T6" fmla="*/ 0 w 2208"/>
              <a:gd name="T7" fmla="*/ 2147483647 h 576"/>
              <a:gd name="T8" fmla="*/ 0 60000 65536"/>
              <a:gd name="T9" fmla="*/ 0 60000 65536"/>
              <a:gd name="T10" fmla="*/ 0 60000 65536"/>
              <a:gd name="T11" fmla="*/ 0 60000 65536"/>
              <a:gd name="T12" fmla="*/ 0 w 2208"/>
              <a:gd name="T13" fmla="*/ 0 h 576"/>
              <a:gd name="T14" fmla="*/ 2208 w 2208"/>
              <a:gd name="T15" fmla="*/ 576 h 576"/>
            </a:gdLst>
            <a:ahLst/>
            <a:cxnLst>
              <a:cxn ang="T8">
                <a:pos x="T0" y="T1"/>
              </a:cxn>
              <a:cxn ang="T9">
                <a:pos x="T2" y="T3"/>
              </a:cxn>
              <a:cxn ang="T10">
                <a:pos x="T4" y="T5"/>
              </a:cxn>
              <a:cxn ang="T11">
                <a:pos x="T6" y="T7"/>
              </a:cxn>
            </a:cxnLst>
            <a:rect l="T12" t="T13" r="T14" b="T15"/>
            <a:pathLst>
              <a:path w="2208" h="576">
                <a:moveTo>
                  <a:pt x="2208" y="0"/>
                </a:moveTo>
                <a:cubicBezTo>
                  <a:pt x="1556" y="240"/>
                  <a:pt x="904" y="480"/>
                  <a:pt x="576" y="528"/>
                </a:cubicBezTo>
                <a:cubicBezTo>
                  <a:pt x="248" y="576"/>
                  <a:pt x="336" y="320"/>
                  <a:pt x="240" y="288"/>
                </a:cubicBezTo>
                <a:cubicBezTo>
                  <a:pt x="144" y="256"/>
                  <a:pt x="72" y="296"/>
                  <a:pt x="0" y="336"/>
                </a:cubicBezTo>
              </a:path>
            </a:pathLst>
          </a:custGeom>
          <a:noFill/>
          <a:ln w="25560" cap="rnd">
            <a:solidFill>
              <a:srgbClr val="000000"/>
            </a:solidFill>
            <a:prstDash val="sysDot"/>
            <a:round/>
            <a:headEnd/>
            <a:tailEnd/>
          </a:ln>
        </p:spPr>
        <p:txBody>
          <a:bodyPr wrap="none" anchor="ctr"/>
          <a:lstStyle/>
          <a:p>
            <a:endParaRPr lang="en-US"/>
          </a:p>
        </p:txBody>
      </p:sp>
      <p:sp>
        <p:nvSpPr>
          <p:cNvPr id="8234" name="Text Box 41"/>
          <p:cNvSpPr txBox="1">
            <a:spLocks noChangeArrowheads="1"/>
          </p:cNvSpPr>
          <p:nvPr/>
        </p:nvSpPr>
        <p:spPr bwMode="auto">
          <a:xfrm>
            <a:off x="3917720" y="1054484"/>
            <a:ext cx="1005188"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rPr>
              <a:t>Print(19)</a:t>
            </a:r>
          </a:p>
        </p:txBody>
      </p:sp>
      <p:sp>
        <p:nvSpPr>
          <p:cNvPr id="44" name="Text Box 1"/>
          <p:cNvSpPr txBox="1">
            <a:spLocks noChangeArrowheads="1"/>
          </p:cNvSpPr>
          <p:nvPr/>
        </p:nvSpPr>
        <p:spPr bwMode="auto">
          <a:xfrm>
            <a:off x="6577916" y="6165555"/>
            <a:ext cx="4258195" cy="463846"/>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u="sng" dirty="0">
                <a:solidFill>
                  <a:srgbClr val="002060"/>
                </a:solidFill>
                <a:latin typeface="Times New Roman" panose="02020603050405020304" pitchFamily="18" charset="0"/>
                <a:cs typeface="Times New Roman" panose="02020603050405020304" pitchFamily="18" charset="0"/>
              </a:rPr>
              <a:t>Annotated parse tree for 3*5+4n </a:t>
            </a:r>
          </a:p>
        </p:txBody>
      </p:sp>
      <p:sp>
        <p:nvSpPr>
          <p:cNvPr id="2" name="Rectangle 1"/>
          <p:cNvSpPr/>
          <p:nvPr/>
        </p:nvSpPr>
        <p:spPr>
          <a:xfrm>
            <a:off x="7710" y="1478298"/>
            <a:ext cx="6096000" cy="4185761"/>
          </a:xfrm>
          <a:prstGeom prst="rect">
            <a:avLst/>
          </a:prstGeom>
        </p:spPr>
        <p:txBody>
          <a:bodyPr>
            <a:spAutoFit/>
          </a:bodyPr>
          <a:lstStyle/>
          <a:p>
            <a:pPr marL="1587">
              <a:spcBef>
                <a:spcPts val="600"/>
              </a:spcBef>
              <a:buSzPct val="95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Grammar symbols: L, E, T, F, n , + , * ,( , ) , digit</a:t>
            </a:r>
          </a:p>
          <a:p>
            <a:pPr marL="1587">
              <a:spcBef>
                <a:spcPts val="600"/>
              </a:spcBef>
              <a:buSzPct val="95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Non-terminals  L,E, T, F have an attribute called </a:t>
            </a:r>
            <a:r>
              <a:rPr lang="en-US" dirty="0" err="1">
                <a:solidFill>
                  <a:srgbClr val="002060"/>
                </a:solidFill>
                <a:latin typeface="Times New Roman" panose="02020603050405020304" pitchFamily="18" charset="0"/>
                <a:cs typeface="Times New Roman" panose="02020603050405020304" pitchFamily="18" charset="0"/>
              </a:rPr>
              <a:t>val</a:t>
            </a:r>
            <a:endParaRPr lang="en-US" dirty="0">
              <a:solidFill>
                <a:srgbClr val="002060"/>
              </a:solidFill>
              <a:latin typeface="Times New Roman" panose="02020603050405020304" pitchFamily="18" charset="0"/>
              <a:cs typeface="Times New Roman" panose="02020603050405020304" pitchFamily="18" charset="0"/>
            </a:endParaRPr>
          </a:p>
          <a:p>
            <a:pPr marL="1587">
              <a:spcBef>
                <a:spcPts val="600"/>
              </a:spcBef>
              <a:buSzPct val="95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Terminal digit has an attribute called </a:t>
            </a:r>
            <a:r>
              <a:rPr lang="en-US" dirty="0" err="1">
                <a:solidFill>
                  <a:srgbClr val="002060"/>
                </a:solidFill>
                <a:latin typeface="Times New Roman" panose="02020603050405020304" pitchFamily="18" charset="0"/>
                <a:cs typeface="Times New Roman" panose="02020603050405020304" pitchFamily="18" charset="0"/>
              </a:rPr>
              <a:t>lexval</a:t>
            </a:r>
            <a:r>
              <a:rPr lang="en-US" dirty="0">
                <a:solidFill>
                  <a:srgbClr val="002060"/>
                </a:solidFill>
                <a:latin typeface="Times New Roman" panose="02020603050405020304" pitchFamily="18" charset="0"/>
                <a:cs typeface="Times New Roman" panose="02020603050405020304" pitchFamily="18" charset="0"/>
              </a:rPr>
              <a:t> and </a:t>
            </a:r>
            <a:r>
              <a:rPr lang="en-US" dirty="0" err="1">
                <a:solidFill>
                  <a:srgbClr val="002060"/>
                </a:solidFill>
                <a:latin typeface="Times New Roman" panose="02020603050405020304" pitchFamily="18" charset="0"/>
                <a:cs typeface="Times New Roman" panose="02020603050405020304" pitchFamily="18" charset="0"/>
              </a:rPr>
              <a:t>lexval</a:t>
            </a:r>
            <a:r>
              <a:rPr lang="en-US" dirty="0">
                <a:solidFill>
                  <a:srgbClr val="002060"/>
                </a:solidFill>
                <a:latin typeface="Times New Roman" panose="02020603050405020304" pitchFamily="18" charset="0"/>
                <a:cs typeface="Times New Roman" panose="02020603050405020304" pitchFamily="18" charset="0"/>
              </a:rPr>
              <a:t> is provided by lexical analyzer</a:t>
            </a: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b="1" u="sng" dirty="0">
                <a:solidFill>
                  <a:srgbClr val="002060"/>
                </a:solidFill>
                <a:latin typeface="Times New Roman" panose="02020603050405020304" pitchFamily="18" charset="0"/>
                <a:cs typeface="Times New Roman" panose="02020603050405020304" pitchFamily="18" charset="0"/>
              </a:rPr>
              <a:t>Production	Semantic Rule</a:t>
            </a: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L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E </a:t>
            </a:r>
            <a:r>
              <a:rPr lang="en-US" dirty="0">
                <a:solidFill>
                  <a:srgbClr val="FF0000"/>
                </a:solidFill>
                <a:latin typeface="Times New Roman" panose="02020603050405020304" pitchFamily="18" charset="0"/>
                <a:cs typeface="Times New Roman" panose="02020603050405020304" pitchFamily="18" charset="0"/>
              </a:rPr>
              <a:t>n</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L.val</a:t>
            </a:r>
            <a:r>
              <a:rPr lang="en-US" dirty="0">
                <a:solidFill>
                  <a:srgbClr val="002060"/>
                </a:solidFill>
                <a:latin typeface="Times New Roman" panose="02020603050405020304" pitchFamily="18" charset="0"/>
                <a:cs typeface="Times New Roman" panose="02020603050405020304" pitchFamily="18" charset="0"/>
              </a:rPr>
              <a:t> = E</a:t>
            </a:r>
            <a:r>
              <a:rPr lang="en-US" baseline="-25000" dirty="0">
                <a:solidFill>
                  <a:schemeClr val="tx2"/>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.val    	print(</a:t>
            </a:r>
            <a:r>
              <a:rPr lang="en-US" dirty="0" err="1">
                <a:solidFill>
                  <a:srgbClr val="002060"/>
                </a:solidFill>
                <a:latin typeface="Times New Roman" panose="02020603050405020304" pitchFamily="18" charset="0"/>
                <a:cs typeface="Times New Roman" panose="02020603050405020304" pitchFamily="18" charset="0"/>
              </a:rPr>
              <a:t>E.val</a:t>
            </a:r>
            <a:r>
              <a:rPr lang="en-US" dirty="0">
                <a:solidFill>
                  <a:srgbClr val="002060"/>
                </a:solidFill>
                <a:latin typeface="Times New Roman" panose="02020603050405020304" pitchFamily="18" charset="0"/>
                <a:cs typeface="Times New Roman" panose="02020603050405020304" pitchFamily="18" charset="0"/>
              </a:rPr>
              <a:t>)</a:t>
            </a: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E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E</a:t>
            </a:r>
            <a:r>
              <a:rPr lang="en-US" baseline="-25000" dirty="0">
                <a:solidFill>
                  <a:schemeClr val="tx2"/>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T	</a:t>
            </a:r>
            <a:r>
              <a:rPr lang="en-US" dirty="0" err="1">
                <a:solidFill>
                  <a:srgbClr val="002060"/>
                </a:solidFill>
                <a:latin typeface="Times New Roman" panose="02020603050405020304" pitchFamily="18" charset="0"/>
                <a:cs typeface="Times New Roman" panose="02020603050405020304" pitchFamily="18" charset="0"/>
              </a:rPr>
              <a:t>E.val</a:t>
            </a:r>
            <a:r>
              <a:rPr lang="en-US" dirty="0">
                <a:solidFill>
                  <a:srgbClr val="002060"/>
                </a:solidFill>
                <a:latin typeface="Times New Roman" panose="02020603050405020304" pitchFamily="18" charset="0"/>
                <a:cs typeface="Times New Roman" panose="02020603050405020304" pitchFamily="18" charset="0"/>
              </a:rPr>
              <a:t> = E</a:t>
            </a:r>
            <a:r>
              <a:rPr lang="en-US" baseline="-25000" dirty="0">
                <a:solidFill>
                  <a:schemeClr val="tx2"/>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.val + </a:t>
            </a:r>
            <a:r>
              <a:rPr lang="en-US" dirty="0" err="1">
                <a:solidFill>
                  <a:srgbClr val="002060"/>
                </a:solidFill>
                <a:latin typeface="Times New Roman" panose="02020603050405020304" pitchFamily="18" charset="0"/>
                <a:cs typeface="Times New Roman" panose="02020603050405020304" pitchFamily="18" charset="0"/>
              </a:rPr>
              <a:t>T.val</a:t>
            </a:r>
            <a:r>
              <a:rPr lang="en-US" dirty="0">
                <a:solidFill>
                  <a:srgbClr val="002060"/>
                </a:solidFill>
                <a:latin typeface="Times New Roman" panose="02020603050405020304" pitchFamily="18" charset="0"/>
                <a:cs typeface="Times New Roman" panose="02020603050405020304" pitchFamily="18" charset="0"/>
              </a:rPr>
              <a:t> </a:t>
            </a: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E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T		</a:t>
            </a:r>
            <a:r>
              <a:rPr lang="en-US" dirty="0" err="1">
                <a:solidFill>
                  <a:srgbClr val="002060"/>
                </a:solidFill>
                <a:latin typeface="Times New Roman" panose="02020603050405020304" pitchFamily="18" charset="0"/>
                <a:cs typeface="Times New Roman" panose="02020603050405020304" pitchFamily="18" charset="0"/>
              </a:rPr>
              <a:t>E.val</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T.val</a:t>
            </a:r>
            <a:endParaRPr lang="en-US" dirty="0">
              <a:solidFill>
                <a:srgbClr val="002060"/>
              </a:solidFill>
              <a:latin typeface="Times New Roman" panose="02020603050405020304" pitchFamily="18" charset="0"/>
              <a:cs typeface="Times New Roman" panose="02020603050405020304" pitchFamily="18" charset="0"/>
            </a:endParaRP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T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T</a:t>
            </a:r>
            <a:r>
              <a:rPr lang="en-US" baseline="-25000" dirty="0">
                <a:solidFill>
                  <a:schemeClr val="tx2"/>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F	</a:t>
            </a:r>
            <a:r>
              <a:rPr lang="en-US" dirty="0" err="1">
                <a:solidFill>
                  <a:srgbClr val="002060"/>
                </a:solidFill>
                <a:latin typeface="Times New Roman" panose="02020603050405020304" pitchFamily="18" charset="0"/>
                <a:cs typeface="Times New Roman" panose="02020603050405020304" pitchFamily="18" charset="0"/>
              </a:rPr>
              <a:t>T.val</a:t>
            </a:r>
            <a:r>
              <a:rPr lang="en-US" dirty="0">
                <a:solidFill>
                  <a:srgbClr val="002060"/>
                </a:solidFill>
                <a:latin typeface="Times New Roman" panose="02020603050405020304" pitchFamily="18" charset="0"/>
                <a:cs typeface="Times New Roman" panose="02020603050405020304" pitchFamily="18" charset="0"/>
              </a:rPr>
              <a:t> = T</a:t>
            </a:r>
            <a:r>
              <a:rPr lang="en-US" baseline="-25000" dirty="0">
                <a:solidFill>
                  <a:schemeClr val="tx2"/>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.val * </a:t>
            </a:r>
            <a:r>
              <a:rPr lang="en-US" dirty="0" err="1">
                <a:solidFill>
                  <a:srgbClr val="002060"/>
                </a:solidFill>
                <a:latin typeface="Times New Roman" panose="02020603050405020304" pitchFamily="18" charset="0"/>
                <a:cs typeface="Times New Roman" panose="02020603050405020304" pitchFamily="18" charset="0"/>
              </a:rPr>
              <a:t>F.val</a:t>
            </a:r>
            <a:r>
              <a:rPr lang="en-US" dirty="0">
                <a:solidFill>
                  <a:srgbClr val="002060"/>
                </a:solidFill>
                <a:latin typeface="Times New Roman" panose="02020603050405020304" pitchFamily="18" charset="0"/>
                <a:cs typeface="Times New Roman" panose="02020603050405020304" pitchFamily="18" charset="0"/>
              </a:rPr>
              <a:t> </a:t>
            </a: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T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F		</a:t>
            </a:r>
            <a:r>
              <a:rPr lang="en-US" dirty="0" err="1">
                <a:solidFill>
                  <a:srgbClr val="002060"/>
                </a:solidFill>
                <a:latin typeface="Times New Roman" panose="02020603050405020304" pitchFamily="18" charset="0"/>
                <a:cs typeface="Times New Roman" panose="02020603050405020304" pitchFamily="18" charset="0"/>
              </a:rPr>
              <a:t>T.val</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F.val</a:t>
            </a:r>
            <a:r>
              <a:rPr lang="en-US" dirty="0">
                <a:solidFill>
                  <a:srgbClr val="002060"/>
                </a:solidFill>
                <a:latin typeface="Times New Roman" panose="02020603050405020304" pitchFamily="18" charset="0"/>
                <a:cs typeface="Times New Roman" panose="02020603050405020304" pitchFamily="18" charset="0"/>
              </a:rPr>
              <a:t> </a:t>
            </a: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F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E</a:t>
            </a:r>
            <a:r>
              <a:rPr lang="en-US" dirty="0">
                <a:solidFill>
                  <a:srgbClr val="FF000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F.val</a:t>
            </a:r>
            <a:r>
              <a:rPr lang="en-US" dirty="0">
                <a:solidFill>
                  <a:srgbClr val="002060"/>
                </a:solidFill>
                <a:latin typeface="Times New Roman" panose="02020603050405020304" pitchFamily="18" charset="0"/>
                <a:cs typeface="Times New Roman" panose="02020603050405020304" pitchFamily="18" charset="0"/>
              </a:rPr>
              <a:t> = </a:t>
            </a:r>
            <a:r>
              <a:rPr lang="en-US" dirty="0" err="1">
                <a:solidFill>
                  <a:srgbClr val="002060"/>
                </a:solidFill>
                <a:latin typeface="Times New Roman" panose="02020603050405020304" pitchFamily="18" charset="0"/>
                <a:cs typeface="Times New Roman" panose="02020603050405020304" pitchFamily="18" charset="0"/>
              </a:rPr>
              <a:t>E.val</a:t>
            </a:r>
            <a:r>
              <a:rPr lang="en-US" dirty="0">
                <a:solidFill>
                  <a:srgbClr val="002060"/>
                </a:solidFill>
                <a:latin typeface="Times New Roman" panose="02020603050405020304" pitchFamily="18" charset="0"/>
                <a:cs typeface="Times New Roman" panose="02020603050405020304" pitchFamily="18" charset="0"/>
              </a:rPr>
              <a:t> 		</a:t>
            </a:r>
          </a:p>
          <a:p>
            <a:pPr marL="1587" indent="0">
              <a:spcBef>
                <a:spcPts val="600"/>
              </a:spcBef>
              <a:buSzPct val="95000"/>
              <a:buNone/>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dirty="0">
                <a:solidFill>
                  <a:srgbClr val="002060"/>
                </a:solidFill>
                <a:latin typeface="Times New Roman" panose="02020603050405020304" pitchFamily="18" charset="0"/>
                <a:cs typeface="Times New Roman" panose="02020603050405020304" pitchFamily="18" charset="0"/>
              </a:rPr>
              <a:t>F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digit		</a:t>
            </a:r>
            <a:r>
              <a:rPr lang="en-US" dirty="0" err="1">
                <a:solidFill>
                  <a:srgbClr val="002060"/>
                </a:solidFill>
                <a:latin typeface="Times New Roman" panose="02020603050405020304" pitchFamily="18" charset="0"/>
                <a:cs typeface="Times New Roman" panose="02020603050405020304" pitchFamily="18" charset="0"/>
              </a:rPr>
              <a:t>F.val</a:t>
            </a:r>
            <a:r>
              <a:rPr lang="en-US" dirty="0">
                <a:solidFill>
                  <a:srgbClr val="002060"/>
                </a:solidFill>
                <a:latin typeface="Times New Roman" panose="02020603050405020304" pitchFamily="18" charset="0"/>
                <a:cs typeface="Times New Roman" panose="02020603050405020304" pitchFamily="18" charset="0"/>
              </a:rPr>
              <a:t> = digit .</a:t>
            </a:r>
            <a:r>
              <a:rPr lang="en-US" dirty="0" err="1">
                <a:solidFill>
                  <a:srgbClr val="002060"/>
                </a:solidFill>
                <a:latin typeface="Times New Roman" panose="02020603050405020304" pitchFamily="18" charset="0"/>
                <a:cs typeface="Times New Roman" panose="02020603050405020304" pitchFamily="18" charset="0"/>
              </a:rPr>
              <a:t>lexval</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6" name="Text Box 1"/>
          <p:cNvSpPr txBox="1">
            <a:spLocks noChangeArrowheads="1"/>
          </p:cNvSpPr>
          <p:nvPr/>
        </p:nvSpPr>
        <p:spPr bwMode="auto">
          <a:xfrm>
            <a:off x="9073921" y="240801"/>
            <a:ext cx="2858868" cy="463846"/>
          </a:xfrm>
          <a:prstGeom prst="rect">
            <a:avLst/>
          </a:prstGeom>
          <a:noFill/>
          <a:ln w="9525">
            <a:noFill/>
            <a:round/>
            <a:headEnd/>
            <a:tailEnd/>
          </a:ln>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u="sng" dirty="0">
                <a:solidFill>
                  <a:srgbClr val="002060"/>
                </a:solidFill>
                <a:latin typeface="Times New Roman" panose="02020603050405020304" pitchFamily="18" charset="0"/>
                <a:cs typeface="Times New Roman" panose="02020603050405020304" pitchFamily="18" charset="0"/>
              </a:rPr>
              <a:t>Example:</a:t>
            </a:r>
            <a:r>
              <a:rPr lang="en-US" sz="2400" dirty="0">
                <a:solidFill>
                  <a:srgbClr val="002060"/>
                </a:solidFill>
                <a:latin typeface="Times New Roman" panose="02020603050405020304" pitchFamily="18" charset="0"/>
                <a:cs typeface="Times New Roman" panose="02020603050405020304" pitchFamily="18" charset="0"/>
              </a:rPr>
              <a:t> 3*5+4n</a:t>
            </a:r>
          </a:p>
        </p:txBody>
      </p:sp>
      <p:sp>
        <p:nvSpPr>
          <p:cNvPr id="47" name="Text Box 1"/>
          <p:cNvSpPr txBox="1">
            <a:spLocks noChangeArrowheads="1"/>
          </p:cNvSpPr>
          <p:nvPr/>
        </p:nvSpPr>
        <p:spPr bwMode="auto">
          <a:xfrm>
            <a:off x="7711" y="6016477"/>
            <a:ext cx="5513388" cy="833178"/>
          </a:xfrm>
          <a:prstGeom prst="rect">
            <a:avLst/>
          </a:prstGeom>
          <a:noFill/>
          <a:ln w="9525">
            <a:noFill/>
            <a:round/>
            <a:headEnd/>
            <a:tailEnd/>
          </a:ln>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u="sng" dirty="0">
                <a:solidFill>
                  <a:srgbClr val="002060"/>
                </a:solidFill>
                <a:latin typeface="Times New Roman" panose="02020603050405020304" pitchFamily="18" charset="0"/>
                <a:cs typeface="Times New Roman" panose="02020603050405020304" pitchFamily="18" charset="0"/>
              </a:rPr>
              <a:t>Annotated parse tree</a:t>
            </a:r>
            <a:r>
              <a:rPr lang="en-US" sz="2400" dirty="0">
                <a:solidFill>
                  <a:srgbClr val="002060"/>
                </a:solidFill>
                <a:latin typeface="Times New Roman" panose="02020603050405020304" pitchFamily="18" charset="0"/>
                <a:cs typeface="Times New Roman" panose="02020603050405020304" pitchFamily="18" charset="0"/>
              </a:rPr>
              <a:t> is a parse tree which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2060"/>
                </a:solidFill>
                <a:latin typeface="Times New Roman" panose="02020603050405020304" pitchFamily="18" charset="0"/>
                <a:cs typeface="Times New Roman" panose="02020603050405020304" pitchFamily="18" charset="0"/>
              </a:rPr>
              <a:t>contains values at each node</a:t>
            </a:r>
          </a:p>
        </p:txBody>
      </p:sp>
    </p:spTree>
    <p:extLst>
      <p:ext uri="{BB962C8B-B14F-4D97-AF65-F5344CB8AC3E}">
        <p14:creationId xmlns:p14="http://schemas.microsoft.com/office/powerpoint/2010/main" val="38530907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2743200" y="221954"/>
            <a:ext cx="3722022" cy="463846"/>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u="sng" dirty="0">
                <a:solidFill>
                  <a:srgbClr val="002060"/>
                </a:solidFill>
                <a:latin typeface="Times New Roman" panose="02020603050405020304" pitchFamily="18" charset="0"/>
                <a:cs typeface="Times New Roman" panose="02020603050405020304" pitchFamily="18" charset="0"/>
              </a:rPr>
              <a:t>Example:</a:t>
            </a:r>
            <a:r>
              <a:rPr lang="en-US" sz="2400" dirty="0">
                <a:solidFill>
                  <a:srgbClr val="002060"/>
                </a:solidFill>
                <a:latin typeface="Times New Roman" panose="02020603050405020304" pitchFamily="18" charset="0"/>
                <a:cs typeface="Times New Roman" panose="02020603050405020304" pitchFamily="18" charset="0"/>
              </a:rPr>
              <a:t> real id1, id2 , id3</a:t>
            </a:r>
          </a:p>
        </p:txBody>
      </p:sp>
      <p:sp>
        <p:nvSpPr>
          <p:cNvPr id="10243" name="Oval 2"/>
          <p:cNvSpPr>
            <a:spLocks noChangeArrowheads="1"/>
          </p:cNvSpPr>
          <p:nvPr/>
        </p:nvSpPr>
        <p:spPr bwMode="auto">
          <a:xfrm>
            <a:off x="3409950" y="50292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44" name="Oval 3"/>
          <p:cNvSpPr>
            <a:spLocks noChangeArrowheads="1"/>
          </p:cNvSpPr>
          <p:nvPr/>
        </p:nvSpPr>
        <p:spPr bwMode="auto">
          <a:xfrm>
            <a:off x="6680200" y="506095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45" name="Text Box 4"/>
          <p:cNvSpPr txBox="1">
            <a:spLocks noChangeArrowheads="1"/>
          </p:cNvSpPr>
          <p:nvPr/>
        </p:nvSpPr>
        <p:spPr bwMode="auto">
          <a:xfrm>
            <a:off x="6697664" y="5105400"/>
            <a:ext cx="1036735" cy="6485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id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rPr>
              <a:t>entry=</a:t>
            </a:r>
            <a:r>
              <a:rPr lang="en-US">
                <a:solidFill>
                  <a:srgbClr val="000000"/>
                </a:solidFill>
              </a:rPr>
              <a:t>id</a:t>
            </a:r>
            <a:r>
              <a:rPr lang="en-US" baseline="-25000">
                <a:solidFill>
                  <a:srgbClr val="000000"/>
                </a:solidFill>
              </a:rPr>
              <a:t>2</a:t>
            </a:r>
          </a:p>
        </p:txBody>
      </p:sp>
      <p:sp>
        <p:nvSpPr>
          <p:cNvPr id="10246" name="Oval 5"/>
          <p:cNvSpPr>
            <a:spLocks noChangeArrowheads="1"/>
          </p:cNvSpPr>
          <p:nvPr/>
        </p:nvSpPr>
        <p:spPr bwMode="auto">
          <a:xfrm>
            <a:off x="8667750" y="50292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47" name="Text Box 6"/>
          <p:cNvSpPr txBox="1">
            <a:spLocks noChangeArrowheads="1"/>
          </p:cNvSpPr>
          <p:nvPr/>
        </p:nvSpPr>
        <p:spPr bwMode="auto">
          <a:xfrm>
            <a:off x="8685214" y="5073650"/>
            <a:ext cx="1036735" cy="6485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id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rPr>
              <a:t>entry=</a:t>
            </a:r>
            <a:r>
              <a:rPr lang="en-US">
                <a:solidFill>
                  <a:srgbClr val="000000"/>
                </a:solidFill>
              </a:rPr>
              <a:t>id</a:t>
            </a:r>
            <a:r>
              <a:rPr lang="en-US" baseline="-25000">
                <a:solidFill>
                  <a:srgbClr val="000000"/>
                </a:solidFill>
              </a:rPr>
              <a:t>3</a:t>
            </a:r>
          </a:p>
        </p:txBody>
      </p:sp>
      <p:sp>
        <p:nvSpPr>
          <p:cNvPr id="10248" name="Oval 7"/>
          <p:cNvSpPr>
            <a:spLocks noChangeArrowheads="1"/>
          </p:cNvSpPr>
          <p:nvPr/>
        </p:nvSpPr>
        <p:spPr bwMode="auto">
          <a:xfrm>
            <a:off x="5314950" y="38100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49" name="Text Box 8"/>
          <p:cNvSpPr txBox="1">
            <a:spLocks noChangeArrowheads="1"/>
          </p:cNvSpPr>
          <p:nvPr/>
        </p:nvSpPr>
        <p:spPr bwMode="auto">
          <a:xfrm>
            <a:off x="8027989" y="5181601"/>
            <a:ext cx="241069"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a:t>
            </a:r>
          </a:p>
        </p:txBody>
      </p:sp>
      <p:sp>
        <p:nvSpPr>
          <p:cNvPr id="10250" name="Text Box 9"/>
          <p:cNvSpPr txBox="1">
            <a:spLocks noChangeArrowheads="1"/>
          </p:cNvSpPr>
          <p:nvPr/>
        </p:nvSpPr>
        <p:spPr bwMode="auto">
          <a:xfrm>
            <a:off x="5467350" y="3822700"/>
            <a:ext cx="833438" cy="642938"/>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rPr>
              <a:t>in</a:t>
            </a:r>
            <a:r>
              <a:rPr lang="en-US">
                <a:solidFill>
                  <a:srgbClr val="000000"/>
                </a:solidFill>
              </a:rPr>
              <a:t>=real</a:t>
            </a:r>
          </a:p>
        </p:txBody>
      </p:sp>
      <p:sp>
        <p:nvSpPr>
          <p:cNvPr id="10251" name="Text Box 10"/>
          <p:cNvSpPr txBox="1">
            <a:spLocks noChangeArrowheads="1"/>
          </p:cNvSpPr>
          <p:nvPr/>
        </p:nvSpPr>
        <p:spPr bwMode="auto">
          <a:xfrm>
            <a:off x="4113214" y="2971800"/>
            <a:ext cx="1071617" cy="6485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type=real</a:t>
            </a:r>
          </a:p>
        </p:txBody>
      </p:sp>
      <p:sp>
        <p:nvSpPr>
          <p:cNvPr id="10252" name="Oval 11"/>
          <p:cNvSpPr>
            <a:spLocks noChangeArrowheads="1"/>
          </p:cNvSpPr>
          <p:nvPr/>
        </p:nvSpPr>
        <p:spPr bwMode="auto">
          <a:xfrm>
            <a:off x="6838951" y="609600"/>
            <a:ext cx="1311275" cy="609600"/>
          </a:xfrm>
          <a:prstGeom prst="ellipse">
            <a:avLst/>
          </a:prstGeom>
          <a:noFill/>
          <a:ln w="25560">
            <a:solidFill>
              <a:srgbClr val="000000"/>
            </a:solidFill>
            <a:miter lim="800000"/>
            <a:headEnd/>
            <a:tailEnd/>
          </a:ln>
        </p:spPr>
        <p:txBody>
          <a:bodyPr wrap="none" anchor="ctr"/>
          <a:lstStyle/>
          <a:p>
            <a:endParaRPr lang="en-US"/>
          </a:p>
        </p:txBody>
      </p:sp>
      <p:sp>
        <p:nvSpPr>
          <p:cNvPr id="10253" name="Text Box 12"/>
          <p:cNvSpPr txBox="1">
            <a:spLocks noChangeArrowheads="1"/>
          </p:cNvSpPr>
          <p:nvPr/>
        </p:nvSpPr>
        <p:spPr bwMode="auto">
          <a:xfrm>
            <a:off x="7297738" y="685801"/>
            <a:ext cx="324426"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D</a:t>
            </a:r>
          </a:p>
        </p:txBody>
      </p:sp>
      <p:sp>
        <p:nvSpPr>
          <p:cNvPr id="10254" name="Line 13"/>
          <p:cNvSpPr>
            <a:spLocks noChangeShapeType="1"/>
          </p:cNvSpPr>
          <p:nvPr/>
        </p:nvSpPr>
        <p:spPr bwMode="auto">
          <a:xfrm flipH="1">
            <a:off x="5465764" y="4572000"/>
            <a:ext cx="155575" cy="457200"/>
          </a:xfrm>
          <a:prstGeom prst="line">
            <a:avLst/>
          </a:prstGeom>
          <a:noFill/>
          <a:ln w="25560">
            <a:solidFill>
              <a:srgbClr val="000000"/>
            </a:solidFill>
            <a:miter lim="800000"/>
            <a:headEnd/>
            <a:tailEnd type="triangle" w="med" len="med"/>
          </a:ln>
        </p:spPr>
        <p:txBody>
          <a:bodyPr/>
          <a:lstStyle/>
          <a:p>
            <a:endParaRPr lang="en-IN"/>
          </a:p>
        </p:txBody>
      </p:sp>
      <p:sp>
        <p:nvSpPr>
          <p:cNvPr id="10255" name="Line 14"/>
          <p:cNvSpPr>
            <a:spLocks noChangeShapeType="1"/>
          </p:cNvSpPr>
          <p:nvPr/>
        </p:nvSpPr>
        <p:spPr bwMode="auto">
          <a:xfrm flipH="1">
            <a:off x="5922964" y="3352800"/>
            <a:ext cx="307975" cy="457200"/>
          </a:xfrm>
          <a:prstGeom prst="line">
            <a:avLst/>
          </a:prstGeom>
          <a:noFill/>
          <a:ln w="25560">
            <a:solidFill>
              <a:srgbClr val="000000"/>
            </a:solidFill>
            <a:miter lim="800000"/>
            <a:headEnd/>
            <a:tailEnd type="triangle" w="med" len="med"/>
          </a:ln>
        </p:spPr>
        <p:txBody>
          <a:bodyPr/>
          <a:lstStyle/>
          <a:p>
            <a:endParaRPr lang="en-IN"/>
          </a:p>
        </p:txBody>
      </p:sp>
      <p:sp>
        <p:nvSpPr>
          <p:cNvPr id="10256" name="Line 15"/>
          <p:cNvSpPr>
            <a:spLocks noChangeShapeType="1"/>
          </p:cNvSpPr>
          <p:nvPr/>
        </p:nvSpPr>
        <p:spPr bwMode="auto">
          <a:xfrm>
            <a:off x="6838950" y="3429000"/>
            <a:ext cx="533400" cy="1676400"/>
          </a:xfrm>
          <a:prstGeom prst="line">
            <a:avLst/>
          </a:prstGeom>
          <a:noFill/>
          <a:ln w="25560">
            <a:solidFill>
              <a:srgbClr val="000000"/>
            </a:solidFill>
            <a:miter lim="800000"/>
            <a:headEnd/>
            <a:tailEnd type="triangle" w="med" len="med"/>
          </a:ln>
        </p:spPr>
        <p:txBody>
          <a:bodyPr/>
          <a:lstStyle/>
          <a:p>
            <a:endParaRPr lang="en-IN"/>
          </a:p>
        </p:txBody>
      </p:sp>
      <p:sp>
        <p:nvSpPr>
          <p:cNvPr id="10257" name="Line 16"/>
          <p:cNvSpPr>
            <a:spLocks noChangeShapeType="1"/>
          </p:cNvSpPr>
          <p:nvPr/>
        </p:nvSpPr>
        <p:spPr bwMode="auto">
          <a:xfrm flipH="1">
            <a:off x="6761164" y="2133600"/>
            <a:ext cx="536575" cy="533400"/>
          </a:xfrm>
          <a:prstGeom prst="line">
            <a:avLst/>
          </a:prstGeom>
          <a:noFill/>
          <a:ln w="25560">
            <a:solidFill>
              <a:srgbClr val="000000"/>
            </a:solidFill>
            <a:miter lim="800000"/>
            <a:headEnd/>
            <a:tailEnd type="triangle" w="med" len="med"/>
          </a:ln>
        </p:spPr>
        <p:txBody>
          <a:bodyPr/>
          <a:lstStyle/>
          <a:p>
            <a:endParaRPr lang="en-IN"/>
          </a:p>
        </p:txBody>
      </p:sp>
      <p:sp>
        <p:nvSpPr>
          <p:cNvPr id="10258" name="Line 17"/>
          <p:cNvSpPr>
            <a:spLocks noChangeShapeType="1"/>
          </p:cNvSpPr>
          <p:nvPr/>
        </p:nvSpPr>
        <p:spPr bwMode="auto">
          <a:xfrm>
            <a:off x="7600950" y="2286000"/>
            <a:ext cx="533400" cy="3048000"/>
          </a:xfrm>
          <a:prstGeom prst="line">
            <a:avLst/>
          </a:prstGeom>
          <a:noFill/>
          <a:ln w="25560">
            <a:solidFill>
              <a:srgbClr val="000000"/>
            </a:solidFill>
            <a:miter lim="800000"/>
            <a:headEnd/>
            <a:tailEnd type="triangle" w="med" len="med"/>
          </a:ln>
        </p:spPr>
        <p:txBody>
          <a:bodyPr/>
          <a:lstStyle/>
          <a:p>
            <a:endParaRPr lang="en-IN"/>
          </a:p>
        </p:txBody>
      </p:sp>
      <p:sp>
        <p:nvSpPr>
          <p:cNvPr id="10259" name="Line 18"/>
          <p:cNvSpPr>
            <a:spLocks noChangeShapeType="1"/>
          </p:cNvSpPr>
          <p:nvPr/>
        </p:nvSpPr>
        <p:spPr bwMode="auto">
          <a:xfrm>
            <a:off x="7905750" y="2286000"/>
            <a:ext cx="1371600" cy="2743200"/>
          </a:xfrm>
          <a:prstGeom prst="line">
            <a:avLst/>
          </a:prstGeom>
          <a:noFill/>
          <a:ln w="25560">
            <a:solidFill>
              <a:srgbClr val="000000"/>
            </a:solidFill>
            <a:miter lim="800000"/>
            <a:headEnd/>
            <a:tailEnd type="triangle" w="med" len="med"/>
          </a:ln>
        </p:spPr>
        <p:txBody>
          <a:bodyPr/>
          <a:lstStyle/>
          <a:p>
            <a:endParaRPr lang="en-IN"/>
          </a:p>
        </p:txBody>
      </p:sp>
      <p:sp>
        <p:nvSpPr>
          <p:cNvPr id="10260" name="Line 19"/>
          <p:cNvSpPr>
            <a:spLocks noChangeShapeType="1"/>
          </p:cNvSpPr>
          <p:nvPr/>
        </p:nvSpPr>
        <p:spPr bwMode="auto">
          <a:xfrm flipH="1">
            <a:off x="6380164" y="3505200"/>
            <a:ext cx="155575" cy="1828800"/>
          </a:xfrm>
          <a:prstGeom prst="line">
            <a:avLst/>
          </a:prstGeom>
          <a:noFill/>
          <a:ln w="25560">
            <a:solidFill>
              <a:srgbClr val="000000"/>
            </a:solidFill>
            <a:miter lim="800000"/>
            <a:headEnd/>
            <a:tailEnd type="triangle" w="med" len="med"/>
          </a:ln>
        </p:spPr>
        <p:txBody>
          <a:bodyPr/>
          <a:lstStyle/>
          <a:p>
            <a:endParaRPr lang="en-IN"/>
          </a:p>
        </p:txBody>
      </p:sp>
      <p:sp>
        <p:nvSpPr>
          <p:cNvPr id="10261" name="Line 20"/>
          <p:cNvSpPr>
            <a:spLocks noChangeShapeType="1"/>
          </p:cNvSpPr>
          <p:nvPr/>
        </p:nvSpPr>
        <p:spPr bwMode="auto">
          <a:xfrm>
            <a:off x="7677150" y="1219200"/>
            <a:ext cx="1588" cy="228600"/>
          </a:xfrm>
          <a:prstGeom prst="line">
            <a:avLst/>
          </a:prstGeom>
          <a:noFill/>
          <a:ln w="25560">
            <a:solidFill>
              <a:srgbClr val="000000"/>
            </a:solidFill>
            <a:miter lim="800000"/>
            <a:headEnd/>
            <a:tailEnd type="triangle" w="med" len="med"/>
          </a:ln>
        </p:spPr>
        <p:txBody>
          <a:bodyPr/>
          <a:lstStyle/>
          <a:p>
            <a:endParaRPr lang="en-IN"/>
          </a:p>
        </p:txBody>
      </p:sp>
      <p:sp>
        <p:nvSpPr>
          <p:cNvPr id="10262" name="Text Box 21"/>
          <p:cNvSpPr txBox="1">
            <a:spLocks noChangeArrowheads="1"/>
          </p:cNvSpPr>
          <p:nvPr/>
        </p:nvSpPr>
        <p:spPr bwMode="auto">
          <a:xfrm>
            <a:off x="3683001" y="5334000"/>
            <a:ext cx="563563" cy="368300"/>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real</a:t>
            </a:r>
          </a:p>
        </p:txBody>
      </p:sp>
      <p:sp>
        <p:nvSpPr>
          <p:cNvPr id="10263" name="Oval 22"/>
          <p:cNvSpPr>
            <a:spLocks noChangeArrowheads="1"/>
          </p:cNvSpPr>
          <p:nvPr/>
        </p:nvSpPr>
        <p:spPr bwMode="auto">
          <a:xfrm>
            <a:off x="5086350" y="50292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64" name="Text Box 23"/>
          <p:cNvSpPr txBox="1">
            <a:spLocks noChangeArrowheads="1"/>
          </p:cNvSpPr>
          <p:nvPr/>
        </p:nvSpPr>
        <p:spPr bwMode="auto">
          <a:xfrm>
            <a:off x="5091114" y="5105400"/>
            <a:ext cx="1036735" cy="648512"/>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id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rPr>
              <a:t>entry=</a:t>
            </a:r>
            <a:r>
              <a:rPr lang="en-US">
                <a:solidFill>
                  <a:srgbClr val="000000"/>
                </a:solidFill>
              </a:rPr>
              <a:t>id</a:t>
            </a:r>
            <a:r>
              <a:rPr lang="en-US" baseline="-25000">
                <a:solidFill>
                  <a:srgbClr val="000000"/>
                </a:solidFill>
              </a:rPr>
              <a:t>1</a:t>
            </a:r>
          </a:p>
        </p:txBody>
      </p:sp>
      <p:sp>
        <p:nvSpPr>
          <p:cNvPr id="10265" name="Text Box 24"/>
          <p:cNvSpPr txBox="1">
            <a:spLocks noChangeArrowheads="1"/>
          </p:cNvSpPr>
          <p:nvPr/>
        </p:nvSpPr>
        <p:spPr bwMode="auto">
          <a:xfrm>
            <a:off x="6230939" y="5181601"/>
            <a:ext cx="241069" cy="371513"/>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00000"/>
                </a:solidFill>
              </a:rPr>
              <a:t>,</a:t>
            </a:r>
          </a:p>
        </p:txBody>
      </p:sp>
      <p:sp>
        <p:nvSpPr>
          <p:cNvPr id="10266" name="Oval 25"/>
          <p:cNvSpPr>
            <a:spLocks noChangeArrowheads="1"/>
          </p:cNvSpPr>
          <p:nvPr/>
        </p:nvSpPr>
        <p:spPr bwMode="auto">
          <a:xfrm>
            <a:off x="6076950" y="26670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67" name="Text Box 26"/>
          <p:cNvSpPr txBox="1">
            <a:spLocks noChangeArrowheads="1"/>
          </p:cNvSpPr>
          <p:nvPr/>
        </p:nvSpPr>
        <p:spPr bwMode="auto">
          <a:xfrm>
            <a:off x="6229350" y="2679700"/>
            <a:ext cx="833438" cy="642938"/>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rPr>
              <a:t>in</a:t>
            </a:r>
            <a:r>
              <a:rPr lang="en-US">
                <a:solidFill>
                  <a:srgbClr val="000000"/>
                </a:solidFill>
              </a:rPr>
              <a:t>=real</a:t>
            </a:r>
          </a:p>
        </p:txBody>
      </p:sp>
      <p:sp>
        <p:nvSpPr>
          <p:cNvPr id="10268" name="Oval 27"/>
          <p:cNvSpPr>
            <a:spLocks noChangeArrowheads="1"/>
          </p:cNvSpPr>
          <p:nvPr/>
        </p:nvSpPr>
        <p:spPr bwMode="auto">
          <a:xfrm>
            <a:off x="7143750" y="14351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69" name="Text Box 28"/>
          <p:cNvSpPr txBox="1">
            <a:spLocks noChangeArrowheads="1"/>
          </p:cNvSpPr>
          <p:nvPr/>
        </p:nvSpPr>
        <p:spPr bwMode="auto">
          <a:xfrm>
            <a:off x="7296150" y="1447800"/>
            <a:ext cx="833438" cy="642938"/>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00000"/>
                </a:solidFill>
              </a:rPr>
              <a:t>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i="1">
                <a:solidFill>
                  <a:srgbClr val="000000"/>
                </a:solidFill>
              </a:rPr>
              <a:t>in</a:t>
            </a:r>
            <a:r>
              <a:rPr lang="en-US">
                <a:solidFill>
                  <a:srgbClr val="000000"/>
                </a:solidFill>
              </a:rPr>
              <a:t>=real</a:t>
            </a:r>
          </a:p>
        </p:txBody>
      </p:sp>
      <p:sp>
        <p:nvSpPr>
          <p:cNvPr id="10270" name="Oval 29"/>
          <p:cNvSpPr>
            <a:spLocks noChangeArrowheads="1"/>
          </p:cNvSpPr>
          <p:nvPr/>
        </p:nvSpPr>
        <p:spPr bwMode="auto">
          <a:xfrm>
            <a:off x="4095750" y="2895600"/>
            <a:ext cx="1066800" cy="838200"/>
          </a:xfrm>
          <a:prstGeom prst="ellipse">
            <a:avLst/>
          </a:prstGeom>
          <a:noFill/>
          <a:ln w="25560">
            <a:solidFill>
              <a:srgbClr val="000000"/>
            </a:solidFill>
            <a:miter lim="800000"/>
            <a:headEnd/>
            <a:tailEnd/>
          </a:ln>
        </p:spPr>
        <p:txBody>
          <a:bodyPr wrap="none" anchor="ctr"/>
          <a:lstStyle/>
          <a:p>
            <a:endParaRPr lang="en-US"/>
          </a:p>
        </p:txBody>
      </p:sp>
      <p:sp>
        <p:nvSpPr>
          <p:cNvPr id="10271" name="Line 30"/>
          <p:cNvSpPr>
            <a:spLocks noChangeShapeType="1"/>
          </p:cNvSpPr>
          <p:nvPr/>
        </p:nvSpPr>
        <p:spPr bwMode="auto">
          <a:xfrm flipH="1">
            <a:off x="4856164" y="1066800"/>
            <a:ext cx="2060575" cy="1905000"/>
          </a:xfrm>
          <a:prstGeom prst="line">
            <a:avLst/>
          </a:prstGeom>
          <a:noFill/>
          <a:ln w="25560">
            <a:solidFill>
              <a:srgbClr val="000000"/>
            </a:solidFill>
            <a:miter lim="800000"/>
            <a:headEnd/>
            <a:tailEnd type="triangle" w="med" len="med"/>
          </a:ln>
        </p:spPr>
        <p:txBody>
          <a:bodyPr/>
          <a:lstStyle/>
          <a:p>
            <a:endParaRPr lang="en-IN"/>
          </a:p>
        </p:txBody>
      </p:sp>
      <p:sp>
        <p:nvSpPr>
          <p:cNvPr id="10272" name="Line 31"/>
          <p:cNvSpPr>
            <a:spLocks noChangeShapeType="1"/>
          </p:cNvSpPr>
          <p:nvPr/>
        </p:nvSpPr>
        <p:spPr bwMode="auto">
          <a:xfrm flipH="1">
            <a:off x="4017964" y="3733800"/>
            <a:ext cx="460375" cy="1295400"/>
          </a:xfrm>
          <a:prstGeom prst="line">
            <a:avLst/>
          </a:prstGeom>
          <a:noFill/>
          <a:ln w="25560">
            <a:solidFill>
              <a:srgbClr val="000000"/>
            </a:solidFill>
            <a:miter lim="800000"/>
            <a:headEnd/>
            <a:tailEnd type="triangle" w="med" len="med"/>
          </a:ln>
        </p:spPr>
        <p:txBody>
          <a:bodyPr/>
          <a:lstStyle/>
          <a:p>
            <a:endParaRPr lang="en-IN"/>
          </a:p>
        </p:txBody>
      </p:sp>
      <p:sp>
        <p:nvSpPr>
          <p:cNvPr id="10273" name="Text Box 32"/>
          <p:cNvSpPr txBox="1">
            <a:spLocks noChangeArrowheads="1"/>
          </p:cNvSpPr>
          <p:nvPr/>
        </p:nvSpPr>
        <p:spPr bwMode="auto">
          <a:xfrm>
            <a:off x="9058276" y="3397251"/>
            <a:ext cx="1581693" cy="340735"/>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rPr>
              <a:t>addtype(id</a:t>
            </a:r>
            <a:r>
              <a:rPr lang="en-US" sz="1600" baseline="-25000">
                <a:solidFill>
                  <a:srgbClr val="000000"/>
                </a:solidFill>
              </a:rPr>
              <a:t>1</a:t>
            </a:r>
            <a:r>
              <a:rPr lang="en-US" sz="1600">
                <a:solidFill>
                  <a:srgbClr val="000000"/>
                </a:solidFill>
              </a:rPr>
              <a:t>,real)</a:t>
            </a:r>
          </a:p>
        </p:txBody>
      </p:sp>
      <p:sp>
        <p:nvSpPr>
          <p:cNvPr id="10274" name="Freeform 33"/>
          <p:cNvSpPr>
            <a:spLocks noChangeArrowheads="1"/>
          </p:cNvSpPr>
          <p:nvPr/>
        </p:nvSpPr>
        <p:spPr bwMode="auto">
          <a:xfrm>
            <a:off x="5924550" y="3733800"/>
            <a:ext cx="3581400" cy="660400"/>
          </a:xfrm>
          <a:custGeom>
            <a:avLst/>
            <a:gdLst>
              <a:gd name="T0" fmla="*/ 0 w 2160"/>
              <a:gd name="T1" fmla="*/ 2147483647 h 416"/>
              <a:gd name="T2" fmla="*/ 2147483647 w 2160"/>
              <a:gd name="T3" fmla="*/ 2147483647 h 416"/>
              <a:gd name="T4" fmla="*/ 2147483647 w 2160"/>
              <a:gd name="T5" fmla="*/ 2147483647 h 416"/>
              <a:gd name="T6" fmla="*/ 2147483647 w 2160"/>
              <a:gd name="T7" fmla="*/ 2147483647 h 416"/>
              <a:gd name="T8" fmla="*/ 0 60000 65536"/>
              <a:gd name="T9" fmla="*/ 0 60000 65536"/>
              <a:gd name="T10" fmla="*/ 0 60000 65536"/>
              <a:gd name="T11" fmla="*/ 0 60000 65536"/>
              <a:gd name="T12" fmla="*/ 0 w 2160"/>
              <a:gd name="T13" fmla="*/ 0 h 416"/>
              <a:gd name="T14" fmla="*/ 2160 w 2160"/>
              <a:gd name="T15" fmla="*/ 416 h 416"/>
            </a:gdLst>
            <a:ahLst/>
            <a:cxnLst>
              <a:cxn ang="T8">
                <a:pos x="T0" y="T1"/>
              </a:cxn>
              <a:cxn ang="T9">
                <a:pos x="T2" y="T3"/>
              </a:cxn>
              <a:cxn ang="T10">
                <a:pos x="T4" y="T5"/>
              </a:cxn>
              <a:cxn ang="T11">
                <a:pos x="T6" y="T7"/>
              </a:cxn>
            </a:cxnLst>
            <a:rect l="T12" t="T13" r="T14" b="T15"/>
            <a:pathLst>
              <a:path w="2160" h="416">
                <a:moveTo>
                  <a:pt x="0" y="224"/>
                </a:moveTo>
                <a:cubicBezTo>
                  <a:pt x="340" y="112"/>
                  <a:pt x="680" y="0"/>
                  <a:pt x="912" y="32"/>
                </a:cubicBezTo>
                <a:cubicBezTo>
                  <a:pt x="1144" y="64"/>
                  <a:pt x="1184" y="416"/>
                  <a:pt x="1392" y="416"/>
                </a:cubicBezTo>
                <a:cubicBezTo>
                  <a:pt x="1600" y="416"/>
                  <a:pt x="1880" y="224"/>
                  <a:pt x="2160" y="32"/>
                </a:cubicBezTo>
              </a:path>
            </a:pathLst>
          </a:custGeom>
          <a:noFill/>
          <a:ln w="25560" cap="rnd">
            <a:solidFill>
              <a:srgbClr val="000000"/>
            </a:solidFill>
            <a:prstDash val="sysDot"/>
            <a:round/>
            <a:headEnd/>
            <a:tailEnd/>
          </a:ln>
        </p:spPr>
        <p:txBody>
          <a:bodyPr wrap="none" anchor="ctr"/>
          <a:lstStyle/>
          <a:p>
            <a:endParaRPr lang="en-US"/>
          </a:p>
        </p:txBody>
      </p:sp>
      <p:sp>
        <p:nvSpPr>
          <p:cNvPr id="10275" name="Freeform 34"/>
          <p:cNvSpPr>
            <a:spLocks noChangeArrowheads="1"/>
          </p:cNvSpPr>
          <p:nvPr/>
        </p:nvSpPr>
        <p:spPr bwMode="auto">
          <a:xfrm>
            <a:off x="6838950" y="2590800"/>
            <a:ext cx="2743200" cy="381000"/>
          </a:xfrm>
          <a:custGeom>
            <a:avLst/>
            <a:gdLst>
              <a:gd name="T0" fmla="*/ 0 w 1728"/>
              <a:gd name="T1" fmla="*/ 2147483647 h 240"/>
              <a:gd name="T2" fmla="*/ 2147483647 w 1728"/>
              <a:gd name="T3" fmla="*/ 0 h 240"/>
              <a:gd name="T4" fmla="*/ 2147483647 w 1728"/>
              <a:gd name="T5" fmla="*/ 2147483647 h 240"/>
              <a:gd name="T6" fmla="*/ 2147483647 w 1728"/>
              <a:gd name="T7" fmla="*/ 0 h 240"/>
              <a:gd name="T8" fmla="*/ 0 60000 65536"/>
              <a:gd name="T9" fmla="*/ 0 60000 65536"/>
              <a:gd name="T10" fmla="*/ 0 60000 65536"/>
              <a:gd name="T11" fmla="*/ 0 60000 65536"/>
              <a:gd name="T12" fmla="*/ 0 w 1728"/>
              <a:gd name="T13" fmla="*/ 0 h 240"/>
              <a:gd name="T14" fmla="*/ 1728 w 1728"/>
              <a:gd name="T15" fmla="*/ 240 h 240"/>
            </a:gdLst>
            <a:ahLst/>
            <a:cxnLst>
              <a:cxn ang="T8">
                <a:pos x="T0" y="T1"/>
              </a:cxn>
              <a:cxn ang="T9">
                <a:pos x="T2" y="T3"/>
              </a:cxn>
              <a:cxn ang="T10">
                <a:pos x="T4" y="T5"/>
              </a:cxn>
              <a:cxn ang="T11">
                <a:pos x="T6" y="T7"/>
              </a:cxn>
            </a:cxnLst>
            <a:rect l="T12" t="T13" r="T14" b="T15"/>
            <a:pathLst>
              <a:path w="1728" h="240">
                <a:moveTo>
                  <a:pt x="0" y="240"/>
                </a:moveTo>
                <a:cubicBezTo>
                  <a:pt x="236" y="120"/>
                  <a:pt x="472" y="0"/>
                  <a:pt x="672" y="0"/>
                </a:cubicBezTo>
                <a:cubicBezTo>
                  <a:pt x="872" y="0"/>
                  <a:pt x="1024" y="240"/>
                  <a:pt x="1200" y="240"/>
                </a:cubicBezTo>
                <a:cubicBezTo>
                  <a:pt x="1376" y="240"/>
                  <a:pt x="1640" y="40"/>
                  <a:pt x="1728" y="0"/>
                </a:cubicBezTo>
              </a:path>
            </a:pathLst>
          </a:custGeom>
          <a:noFill/>
          <a:ln w="25560" cap="rnd">
            <a:solidFill>
              <a:srgbClr val="000000"/>
            </a:solidFill>
            <a:prstDash val="sysDot"/>
            <a:round/>
            <a:headEnd/>
            <a:tailEnd/>
          </a:ln>
        </p:spPr>
        <p:txBody>
          <a:bodyPr wrap="none" anchor="ctr"/>
          <a:lstStyle/>
          <a:p>
            <a:endParaRPr lang="en-US"/>
          </a:p>
        </p:txBody>
      </p:sp>
      <p:sp>
        <p:nvSpPr>
          <p:cNvPr id="10276" name="Text Box 35"/>
          <p:cNvSpPr txBox="1">
            <a:spLocks noChangeArrowheads="1"/>
          </p:cNvSpPr>
          <p:nvPr/>
        </p:nvSpPr>
        <p:spPr bwMode="auto">
          <a:xfrm>
            <a:off x="9031289" y="2178051"/>
            <a:ext cx="1581693" cy="340735"/>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rPr>
              <a:t>addtype(id</a:t>
            </a:r>
            <a:r>
              <a:rPr lang="en-US" sz="1600" baseline="-25000">
                <a:solidFill>
                  <a:srgbClr val="000000"/>
                </a:solidFill>
              </a:rPr>
              <a:t>2</a:t>
            </a:r>
            <a:r>
              <a:rPr lang="en-US" sz="1600">
                <a:solidFill>
                  <a:srgbClr val="000000"/>
                </a:solidFill>
              </a:rPr>
              <a:t>,real)</a:t>
            </a:r>
          </a:p>
        </p:txBody>
      </p:sp>
      <p:sp>
        <p:nvSpPr>
          <p:cNvPr id="10277" name="Freeform 36"/>
          <p:cNvSpPr>
            <a:spLocks noChangeArrowheads="1"/>
          </p:cNvSpPr>
          <p:nvPr/>
        </p:nvSpPr>
        <p:spPr bwMode="auto">
          <a:xfrm>
            <a:off x="7677150" y="1358900"/>
            <a:ext cx="1828800" cy="495300"/>
          </a:xfrm>
          <a:custGeom>
            <a:avLst/>
            <a:gdLst>
              <a:gd name="T0" fmla="*/ 0 w 1152"/>
              <a:gd name="T1" fmla="*/ 2147483647 h 312"/>
              <a:gd name="T2" fmla="*/ 2147483647 w 1152"/>
              <a:gd name="T3" fmla="*/ 2147483647 h 312"/>
              <a:gd name="T4" fmla="*/ 2147483647 w 1152"/>
              <a:gd name="T5" fmla="*/ 2147483647 h 312"/>
              <a:gd name="T6" fmla="*/ 2147483647 w 1152"/>
              <a:gd name="T7" fmla="*/ 2147483647 h 312"/>
              <a:gd name="T8" fmla="*/ 0 60000 65536"/>
              <a:gd name="T9" fmla="*/ 0 60000 65536"/>
              <a:gd name="T10" fmla="*/ 0 60000 65536"/>
              <a:gd name="T11" fmla="*/ 0 60000 65536"/>
              <a:gd name="T12" fmla="*/ 0 w 1152"/>
              <a:gd name="T13" fmla="*/ 0 h 312"/>
              <a:gd name="T14" fmla="*/ 1152 w 1152"/>
              <a:gd name="T15" fmla="*/ 312 h 312"/>
            </a:gdLst>
            <a:ahLst/>
            <a:cxnLst>
              <a:cxn ang="T8">
                <a:pos x="T0" y="T1"/>
              </a:cxn>
              <a:cxn ang="T9">
                <a:pos x="T2" y="T3"/>
              </a:cxn>
              <a:cxn ang="T10">
                <a:pos x="T4" y="T5"/>
              </a:cxn>
              <a:cxn ang="T11">
                <a:pos x="T6" y="T7"/>
              </a:cxn>
            </a:cxnLst>
            <a:rect l="T12" t="T13" r="T14" b="T15"/>
            <a:pathLst>
              <a:path w="1152" h="312">
                <a:moveTo>
                  <a:pt x="0" y="248"/>
                </a:moveTo>
                <a:cubicBezTo>
                  <a:pt x="180" y="124"/>
                  <a:pt x="360" y="0"/>
                  <a:pt x="480" y="8"/>
                </a:cubicBezTo>
                <a:cubicBezTo>
                  <a:pt x="600" y="16"/>
                  <a:pt x="608" y="280"/>
                  <a:pt x="720" y="296"/>
                </a:cubicBezTo>
                <a:cubicBezTo>
                  <a:pt x="832" y="312"/>
                  <a:pt x="992" y="208"/>
                  <a:pt x="1152" y="104"/>
                </a:cubicBezTo>
              </a:path>
            </a:pathLst>
          </a:custGeom>
          <a:noFill/>
          <a:ln w="25560" cap="rnd">
            <a:solidFill>
              <a:srgbClr val="000000"/>
            </a:solidFill>
            <a:prstDash val="sysDot"/>
            <a:round/>
            <a:headEnd/>
            <a:tailEnd/>
          </a:ln>
        </p:spPr>
        <p:txBody>
          <a:bodyPr wrap="none" anchor="ctr"/>
          <a:lstStyle/>
          <a:p>
            <a:endParaRPr lang="en-US"/>
          </a:p>
        </p:txBody>
      </p:sp>
      <p:sp>
        <p:nvSpPr>
          <p:cNvPr id="10278" name="Text Box 37"/>
          <p:cNvSpPr txBox="1">
            <a:spLocks noChangeArrowheads="1"/>
          </p:cNvSpPr>
          <p:nvPr/>
        </p:nvSpPr>
        <p:spPr bwMode="auto">
          <a:xfrm>
            <a:off x="9058276" y="1143001"/>
            <a:ext cx="1581693" cy="340735"/>
          </a:xfrm>
          <a:prstGeom prst="rect">
            <a:avLst/>
          </a:prstGeom>
          <a:noFill/>
          <a:ln w="9525">
            <a:noFill/>
            <a:round/>
            <a:headEnd/>
            <a:tailEnd/>
          </a:ln>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a:solidFill>
                  <a:srgbClr val="000000"/>
                </a:solidFill>
              </a:rPr>
              <a:t>addtype(id</a:t>
            </a:r>
            <a:r>
              <a:rPr lang="en-US" sz="1600" baseline="-25000">
                <a:solidFill>
                  <a:srgbClr val="000000"/>
                </a:solidFill>
              </a:rPr>
              <a:t>3</a:t>
            </a:r>
            <a:r>
              <a:rPr lang="en-US" sz="1600">
                <a:solidFill>
                  <a:srgbClr val="000000"/>
                </a:solidFill>
              </a:rPr>
              <a:t>,real)</a:t>
            </a:r>
          </a:p>
        </p:txBody>
      </p:sp>
      <p:sp>
        <p:nvSpPr>
          <p:cNvPr id="40" name="Text Box 1"/>
          <p:cNvSpPr txBox="1">
            <a:spLocks noChangeArrowheads="1"/>
          </p:cNvSpPr>
          <p:nvPr/>
        </p:nvSpPr>
        <p:spPr bwMode="auto">
          <a:xfrm>
            <a:off x="3519488" y="6121401"/>
            <a:ext cx="5562600" cy="463846"/>
          </a:xfrm>
          <a:prstGeom prst="rect">
            <a:avLst/>
          </a:prstGeom>
          <a:noFill/>
          <a:ln w="9525">
            <a:noFill/>
            <a:round/>
            <a:headEnd/>
            <a:tailEnd/>
          </a:ln>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rgbClr val="002060"/>
                </a:solidFill>
                <a:latin typeface="Times New Roman" panose="02020603050405020304" pitchFamily="18" charset="0"/>
                <a:cs typeface="Times New Roman" panose="02020603050405020304" pitchFamily="18" charset="0"/>
              </a:rPr>
              <a:t>Annotated pars tree for real id</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id</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 id</a:t>
            </a:r>
            <a:r>
              <a:rPr lang="en-US" sz="2400" baseline="-25000" dirty="0">
                <a:solidFill>
                  <a:schemeClr val="tx2"/>
                </a:solidFill>
                <a:latin typeface="Times New Roman" panose="02020603050405020304" pitchFamily="18" charset="0"/>
                <a:cs typeface="Times New Roman" panose="02020603050405020304" pitchFamily="18" charset="0"/>
              </a:rPr>
              <a:t>3</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428626" y="890013"/>
            <a:ext cx="6096000" cy="2031325"/>
          </a:xfrm>
          <a:prstGeom prst="rect">
            <a:avLst/>
          </a:prstGeom>
        </p:spPr>
        <p:txBody>
          <a:bodyPr>
            <a:spAutoFit/>
          </a:bodyPr>
          <a:lstStyle/>
          <a:p>
            <a:pPr algn="just">
              <a:buSzPct val="9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u="sng" dirty="0">
                <a:solidFill>
                  <a:srgbClr val="002060"/>
                </a:solidFill>
                <a:latin typeface="Times New Roman" panose="02020603050405020304" pitchFamily="18" charset="0"/>
                <a:cs typeface="Times New Roman" panose="02020603050405020304" pitchFamily="18" charset="0"/>
              </a:rPr>
              <a:t>Production	Semantic Rule</a:t>
            </a:r>
          </a:p>
          <a:p>
            <a:pPr algn="just">
              <a:buSzPct val="9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2060"/>
                </a:solidFill>
                <a:latin typeface="Times New Roman" panose="02020603050405020304" pitchFamily="18" charset="0"/>
                <a:cs typeface="Times New Roman" panose="02020603050405020304" pitchFamily="18" charset="0"/>
              </a:rPr>
              <a:t>D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T L		L.in = </a:t>
            </a:r>
            <a:r>
              <a:rPr lang="en-US" dirty="0" err="1">
                <a:solidFill>
                  <a:srgbClr val="002060"/>
                </a:solidFill>
                <a:latin typeface="Times New Roman" panose="02020603050405020304" pitchFamily="18" charset="0"/>
                <a:cs typeface="Times New Roman" panose="02020603050405020304" pitchFamily="18" charset="0"/>
              </a:rPr>
              <a:t>T.type</a:t>
            </a:r>
            <a:endParaRPr lang="en-US" dirty="0">
              <a:solidFill>
                <a:srgbClr val="002060"/>
              </a:solidFill>
              <a:latin typeface="Times New Roman" panose="02020603050405020304" pitchFamily="18" charset="0"/>
              <a:cs typeface="Times New Roman" panose="02020603050405020304" pitchFamily="18" charset="0"/>
            </a:endParaRPr>
          </a:p>
          <a:p>
            <a:pPr algn="just">
              <a:buSzPct val="9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2060"/>
                </a:solidFill>
                <a:latin typeface="Times New Roman" panose="02020603050405020304" pitchFamily="18" charset="0"/>
                <a:cs typeface="Times New Roman" panose="02020603050405020304" pitchFamily="18" charset="0"/>
              </a:rPr>
              <a:t>T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int 		</a:t>
            </a:r>
            <a:r>
              <a:rPr lang="en-US" dirty="0" err="1">
                <a:solidFill>
                  <a:srgbClr val="002060"/>
                </a:solidFill>
                <a:latin typeface="Times New Roman" panose="02020603050405020304" pitchFamily="18" charset="0"/>
                <a:cs typeface="Times New Roman" panose="02020603050405020304" pitchFamily="18" charset="0"/>
              </a:rPr>
              <a:t>T.type</a:t>
            </a:r>
            <a:r>
              <a:rPr lang="en-US" dirty="0">
                <a:solidFill>
                  <a:srgbClr val="002060"/>
                </a:solidFill>
                <a:latin typeface="Times New Roman" panose="02020603050405020304" pitchFamily="18" charset="0"/>
                <a:cs typeface="Times New Roman" panose="02020603050405020304" pitchFamily="18" charset="0"/>
              </a:rPr>
              <a:t> = integer</a:t>
            </a:r>
          </a:p>
          <a:p>
            <a:pPr algn="just">
              <a:buSzPct val="9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2060"/>
                </a:solidFill>
                <a:latin typeface="Times New Roman" panose="02020603050405020304" pitchFamily="18" charset="0"/>
                <a:cs typeface="Times New Roman" panose="02020603050405020304" pitchFamily="18" charset="0"/>
              </a:rPr>
              <a:t>T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real 		</a:t>
            </a:r>
            <a:r>
              <a:rPr lang="en-US" dirty="0" err="1">
                <a:solidFill>
                  <a:srgbClr val="002060"/>
                </a:solidFill>
                <a:latin typeface="Times New Roman" panose="02020603050405020304" pitchFamily="18" charset="0"/>
                <a:cs typeface="Times New Roman" panose="02020603050405020304" pitchFamily="18" charset="0"/>
              </a:rPr>
              <a:t>T.type</a:t>
            </a:r>
            <a:r>
              <a:rPr lang="en-US" dirty="0">
                <a:solidFill>
                  <a:srgbClr val="002060"/>
                </a:solidFill>
                <a:latin typeface="Times New Roman" panose="02020603050405020304" pitchFamily="18" charset="0"/>
                <a:cs typeface="Times New Roman" panose="02020603050405020304" pitchFamily="18" charset="0"/>
              </a:rPr>
              <a:t> = real</a:t>
            </a:r>
          </a:p>
          <a:p>
            <a:pPr algn="just">
              <a:buSzPct val="9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2060"/>
                </a:solidFill>
                <a:latin typeface="Times New Roman" panose="02020603050405020304" pitchFamily="18" charset="0"/>
                <a:cs typeface="Times New Roman" panose="02020603050405020304" pitchFamily="18" charset="0"/>
              </a:rPr>
              <a:t>L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L</a:t>
            </a:r>
            <a:r>
              <a:rPr lang="en-US" baseline="-25000" dirty="0">
                <a:solidFill>
                  <a:schemeClr val="tx2"/>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 , id	 L</a:t>
            </a:r>
            <a:r>
              <a:rPr lang="en-US" baseline="-25000" dirty="0">
                <a:solidFill>
                  <a:schemeClr val="tx2"/>
                </a:solidFill>
                <a:latin typeface="Times New Roman" panose="02020603050405020304" pitchFamily="18" charset="0"/>
                <a:cs typeface="Times New Roman" panose="02020603050405020304" pitchFamily="18" charset="0"/>
              </a:rPr>
              <a:t>1</a:t>
            </a:r>
            <a:r>
              <a:rPr lang="en-US" dirty="0">
                <a:solidFill>
                  <a:srgbClr val="002060"/>
                </a:solidFill>
                <a:latin typeface="Times New Roman" panose="02020603050405020304" pitchFamily="18" charset="0"/>
                <a:cs typeface="Times New Roman" panose="02020603050405020304" pitchFamily="18" charset="0"/>
              </a:rPr>
              <a:t>.in = L.in</a:t>
            </a:r>
          </a:p>
          <a:p>
            <a:pPr algn="just">
              <a:buSzPct val="9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addtype</a:t>
            </a:r>
            <a:r>
              <a:rPr lang="en-US" dirty="0">
                <a:solidFill>
                  <a:srgbClr val="002060"/>
                </a:solidFill>
                <a:latin typeface="Times New Roman" panose="02020603050405020304" pitchFamily="18" charset="0"/>
                <a:cs typeface="Times New Roman" panose="02020603050405020304" pitchFamily="18" charset="0"/>
              </a:rPr>
              <a:t>(</a:t>
            </a:r>
            <a:r>
              <a:rPr lang="en-US" dirty="0" err="1">
                <a:solidFill>
                  <a:srgbClr val="002060"/>
                </a:solidFill>
                <a:latin typeface="Times New Roman" panose="02020603050405020304" pitchFamily="18" charset="0"/>
                <a:cs typeface="Times New Roman" panose="02020603050405020304" pitchFamily="18" charset="0"/>
              </a:rPr>
              <a:t>id.entry</a:t>
            </a:r>
            <a:r>
              <a:rPr lang="en-US" dirty="0">
                <a:solidFill>
                  <a:srgbClr val="002060"/>
                </a:solidFill>
                <a:latin typeface="Times New Roman" panose="02020603050405020304" pitchFamily="18" charset="0"/>
                <a:cs typeface="Times New Roman" panose="02020603050405020304" pitchFamily="18" charset="0"/>
              </a:rPr>
              <a:t>, L.in)</a:t>
            </a:r>
          </a:p>
          <a:p>
            <a:pPr algn="just">
              <a:buSzPct val="9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solidFill>
                  <a:srgbClr val="002060"/>
                </a:solidFill>
                <a:latin typeface="Times New Roman" panose="02020603050405020304" pitchFamily="18" charset="0"/>
                <a:cs typeface="Times New Roman" panose="02020603050405020304" pitchFamily="18" charset="0"/>
              </a:rPr>
              <a:t>L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dirty="0">
                <a:solidFill>
                  <a:srgbClr val="002060"/>
                </a:solidFill>
                <a:latin typeface="Times New Roman" panose="02020603050405020304" pitchFamily="18" charset="0"/>
                <a:cs typeface="Times New Roman" panose="02020603050405020304" pitchFamily="18" charset="0"/>
              </a:rPr>
              <a:t> id 		</a:t>
            </a:r>
            <a:r>
              <a:rPr lang="en-US" dirty="0" err="1">
                <a:solidFill>
                  <a:srgbClr val="002060"/>
                </a:solidFill>
                <a:latin typeface="Times New Roman" panose="02020603050405020304" pitchFamily="18" charset="0"/>
                <a:cs typeface="Times New Roman" panose="02020603050405020304" pitchFamily="18" charset="0"/>
              </a:rPr>
              <a:t>addtype</a:t>
            </a:r>
            <a:r>
              <a:rPr lang="en-US" dirty="0">
                <a:solidFill>
                  <a:srgbClr val="002060"/>
                </a:solidFill>
                <a:latin typeface="Times New Roman" panose="02020603050405020304" pitchFamily="18" charset="0"/>
                <a:cs typeface="Times New Roman" panose="02020603050405020304" pitchFamily="18" charset="0"/>
              </a:rPr>
              <a:t>(</a:t>
            </a:r>
            <a:r>
              <a:rPr lang="en-US" dirty="0" err="1">
                <a:solidFill>
                  <a:srgbClr val="002060"/>
                </a:solidFill>
                <a:latin typeface="Times New Roman" panose="02020603050405020304" pitchFamily="18" charset="0"/>
                <a:cs typeface="Times New Roman" panose="02020603050405020304" pitchFamily="18" charset="0"/>
              </a:rPr>
              <a:t>id.entry</a:t>
            </a:r>
            <a:r>
              <a:rPr lang="en-US" dirty="0">
                <a:solidFill>
                  <a:srgbClr val="002060"/>
                </a:solidFill>
                <a:latin typeface="Times New Roman" panose="02020603050405020304" pitchFamily="18" charset="0"/>
                <a:cs typeface="Times New Roman" panose="02020603050405020304" pitchFamily="18" charset="0"/>
              </a:rPr>
              <a:t>, L.in)</a:t>
            </a:r>
          </a:p>
        </p:txBody>
      </p:sp>
    </p:spTree>
    <p:extLst>
      <p:ext uri="{BB962C8B-B14F-4D97-AF65-F5344CB8AC3E}">
        <p14:creationId xmlns:p14="http://schemas.microsoft.com/office/powerpoint/2010/main" val="24105736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Syntax Directed Translation:</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a CFG together with semantic rules (CFG + semantic rules)</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Semantic actions must be write in {} and appeared in anywhere of RHS of the production</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Semantic actions should be performed based on the corresponding production in bottom up parsing</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Semantic actions should be performed when it is appeared in top down parsing and Semantic action also considered as children of LHS of the production</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Ex:      	E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 + T  {printf(“+”);}	</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E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	       {} 		</a:t>
            </a:r>
            <a:r>
              <a:rPr lang="en-US" sz="240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semantic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action</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 * F  {printf(“*”);} 	</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T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F	       {} 	</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F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num</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{printf(</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num.val</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solidFill>
                <a:srgbClr val="002060"/>
              </a:solidFill>
              <a:latin typeface="Times New Roman" panose="02020603050405020304" pitchFamily="18" charset="0"/>
              <a:cs typeface="Times New Roman" panose="02020603050405020304" pitchFamily="18" charset="0"/>
            </a:endParaRPr>
          </a:p>
        </p:txBody>
      </p:sp>
      <p:cxnSp>
        <p:nvCxnSpPr>
          <p:cNvPr id="5" name="Curved Connector 4"/>
          <p:cNvCxnSpPr/>
          <p:nvPr/>
        </p:nvCxnSpPr>
        <p:spPr>
          <a:xfrm>
            <a:off x="4572001" y="3309260"/>
            <a:ext cx="957943" cy="52251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5540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used to translate the source code into machine code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lies between high level language and low level language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receives the input from its predessor phases and input is in the form of annotated syntax tree							   intermediate code</a:t>
            </a:r>
          </a:p>
          <a:p>
            <a:pPr algn="just">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If the compiler directly translates source code into machine code without using intermediate code then a full native compiler is needed for each new machine </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front end 					        back end</a:t>
            </a:r>
          </a:p>
          <a:p>
            <a:pPr algn="just">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can be represented in two ways </a:t>
            </a:r>
          </a:p>
          <a:p>
            <a:pPr lvl="1" algn="just">
              <a:buFont typeface="Wingdings" panose="05000000000000000000" pitchFamily="2" charset="2"/>
              <a:buChar char="Ø"/>
            </a:pPr>
            <a:r>
              <a:rPr lang="en-US" sz="2000" b="1" dirty="0">
                <a:solidFill>
                  <a:srgbClr val="002060"/>
                </a:solidFill>
                <a:latin typeface="Times New Roman" panose="02020603050405020304" pitchFamily="18" charset="0"/>
                <a:cs typeface="Times New Roman" panose="02020603050405020304" pitchFamily="18" charset="0"/>
              </a:rPr>
              <a:t>High Level Intermediate Code:</a:t>
            </a:r>
            <a:r>
              <a:rPr lang="en-US" sz="2000" dirty="0">
                <a:solidFill>
                  <a:srgbClr val="002060"/>
                </a:solidFill>
                <a:latin typeface="Times New Roman" panose="02020603050405020304" pitchFamily="18" charset="0"/>
                <a:cs typeface="Times New Roman" panose="02020603050405020304" pitchFamily="18" charset="0"/>
              </a:rPr>
              <a:t> It can be represented as source code</a:t>
            </a:r>
          </a:p>
          <a:p>
            <a:pPr lvl="1" algn="just">
              <a:buFont typeface="Wingdings" panose="05000000000000000000" pitchFamily="2" charset="2"/>
              <a:buChar char="Ø"/>
            </a:pPr>
            <a:r>
              <a:rPr lang="en-US" sz="2000" b="1" dirty="0">
                <a:solidFill>
                  <a:srgbClr val="002060"/>
                </a:solidFill>
                <a:latin typeface="Times New Roman" panose="02020603050405020304" pitchFamily="18" charset="0"/>
                <a:cs typeface="Times New Roman" panose="02020603050405020304" pitchFamily="18" charset="0"/>
              </a:rPr>
              <a:t>Low Level Intermediate Code:</a:t>
            </a:r>
            <a:r>
              <a:rPr lang="en-US" sz="2000" dirty="0">
                <a:solidFill>
                  <a:srgbClr val="002060"/>
                </a:solidFill>
                <a:latin typeface="Times New Roman" panose="02020603050405020304" pitchFamily="18" charset="0"/>
                <a:cs typeface="Times New Roman" panose="02020603050405020304" pitchFamily="18" charset="0"/>
              </a:rPr>
              <a:t> It is close to the target machine code</a:t>
            </a: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059543" y="2351313"/>
            <a:ext cx="1857828" cy="39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Parser</a:t>
            </a:r>
          </a:p>
        </p:txBody>
      </p:sp>
      <p:sp>
        <p:nvSpPr>
          <p:cNvPr id="6" name="Rectangle 5"/>
          <p:cNvSpPr/>
          <p:nvPr/>
        </p:nvSpPr>
        <p:spPr>
          <a:xfrm>
            <a:off x="3200400" y="2351313"/>
            <a:ext cx="1857828" cy="39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Static Checker</a:t>
            </a:r>
          </a:p>
        </p:txBody>
      </p:sp>
      <p:sp>
        <p:nvSpPr>
          <p:cNvPr id="7" name="Rectangle 6"/>
          <p:cNvSpPr/>
          <p:nvPr/>
        </p:nvSpPr>
        <p:spPr>
          <a:xfrm>
            <a:off x="5323114" y="2322388"/>
            <a:ext cx="1857828" cy="39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ICG</a:t>
            </a:r>
          </a:p>
        </p:txBody>
      </p:sp>
      <p:sp>
        <p:nvSpPr>
          <p:cNvPr id="8" name="Rectangle 7"/>
          <p:cNvSpPr/>
          <p:nvPr/>
        </p:nvSpPr>
        <p:spPr>
          <a:xfrm>
            <a:off x="7732485" y="2345795"/>
            <a:ext cx="1857828" cy="391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Generator</a:t>
            </a:r>
          </a:p>
        </p:txBody>
      </p:sp>
      <p:cxnSp>
        <p:nvCxnSpPr>
          <p:cNvPr id="10" name="Straight Arrow Connector 9"/>
          <p:cNvCxnSpPr>
            <a:endCxn id="6" idx="1"/>
          </p:cNvCxnSpPr>
          <p:nvPr/>
        </p:nvCxnSpPr>
        <p:spPr>
          <a:xfrm>
            <a:off x="2641600" y="2547255"/>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795158" y="2518329"/>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02715" y="2518534"/>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flipV="1">
            <a:off x="7482115" y="2162627"/>
            <a:ext cx="399142" cy="3557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62856" y="4619170"/>
            <a:ext cx="1569357" cy="515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Analyzer</a:t>
            </a:r>
          </a:p>
        </p:txBody>
      </p:sp>
      <p:sp>
        <p:nvSpPr>
          <p:cNvPr id="17" name="Rectangle 16"/>
          <p:cNvSpPr/>
          <p:nvPr/>
        </p:nvSpPr>
        <p:spPr>
          <a:xfrm>
            <a:off x="2476498" y="4619170"/>
            <a:ext cx="1407884" cy="515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Analyzer</a:t>
            </a:r>
          </a:p>
        </p:txBody>
      </p:sp>
      <p:sp>
        <p:nvSpPr>
          <p:cNvPr id="18" name="Rectangle 17"/>
          <p:cNvSpPr/>
          <p:nvPr/>
        </p:nvSpPr>
        <p:spPr>
          <a:xfrm>
            <a:off x="5604323" y="4626174"/>
            <a:ext cx="1714515" cy="54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ICG</a:t>
            </a:r>
          </a:p>
        </p:txBody>
      </p:sp>
      <p:sp>
        <p:nvSpPr>
          <p:cNvPr id="19" name="Rectangle 18"/>
          <p:cNvSpPr/>
          <p:nvPr/>
        </p:nvSpPr>
        <p:spPr>
          <a:xfrm>
            <a:off x="7618192" y="4595255"/>
            <a:ext cx="1857828" cy="520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Optimizer</a:t>
            </a:r>
          </a:p>
        </p:txBody>
      </p:sp>
      <p:cxnSp>
        <p:nvCxnSpPr>
          <p:cNvPr id="21" name="Straight Arrow Connector 20"/>
          <p:cNvCxnSpPr/>
          <p:nvPr/>
        </p:nvCxnSpPr>
        <p:spPr>
          <a:xfrm>
            <a:off x="3467098" y="4889549"/>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932214" y="4862391"/>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1339" y="4619170"/>
            <a:ext cx="1387924" cy="515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Analyzer</a:t>
            </a:r>
          </a:p>
        </p:txBody>
      </p:sp>
      <p:sp>
        <p:nvSpPr>
          <p:cNvPr id="27" name="Rectangle 26"/>
          <p:cNvSpPr/>
          <p:nvPr/>
        </p:nvSpPr>
        <p:spPr>
          <a:xfrm>
            <a:off x="9775375" y="4564387"/>
            <a:ext cx="1857828" cy="520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Generator</a:t>
            </a:r>
          </a:p>
        </p:txBody>
      </p:sp>
      <p:cxnSp>
        <p:nvCxnSpPr>
          <p:cNvPr id="28" name="Straight Arrow Connector 27"/>
          <p:cNvCxnSpPr/>
          <p:nvPr/>
        </p:nvCxnSpPr>
        <p:spPr>
          <a:xfrm>
            <a:off x="5058228" y="4898264"/>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075721" y="4898264"/>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9249222" y="4883798"/>
            <a:ext cx="558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477000" y="4165600"/>
            <a:ext cx="1480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938661" y="4107544"/>
            <a:ext cx="169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19314" y="4078513"/>
            <a:ext cx="1480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795158" y="4158343"/>
            <a:ext cx="169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6477000" y="3962399"/>
            <a:ext cx="12700" cy="3918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614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Forms of intermediate code:</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1. Syntax Tree/Abstract Syntax Tree   2. Polish/Postfix Notation   3. Three Address Code</a:t>
            </a: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1. Syntax Tree  / Abstract Syntax Tree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Each internal node represents an operator</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Leaf nodes represents an operands</a:t>
            </a: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a*(</a:t>
            </a:r>
            <a:r>
              <a:rPr lang="en-US" sz="2400" dirty="0" err="1">
                <a:solidFill>
                  <a:srgbClr val="002060"/>
                </a:solidFill>
                <a:latin typeface="Times New Roman" panose="02020603050405020304" pitchFamily="18" charset="0"/>
                <a:cs typeface="Times New Roman" panose="02020603050405020304" pitchFamily="18" charset="0"/>
              </a:rPr>
              <a:t>b+c</a:t>
            </a:r>
            <a:r>
              <a:rPr lang="en-US" sz="2400" dirty="0">
                <a:solidFill>
                  <a:srgbClr val="002060"/>
                </a:solidFill>
                <a:latin typeface="Times New Roman" panose="02020603050405020304" pitchFamily="18" charset="0"/>
                <a:cs typeface="Times New Roman" panose="02020603050405020304" pitchFamily="18" charset="0"/>
              </a:rPr>
              <a:t>)/d</a:t>
            </a:r>
          </a:p>
          <a:p>
            <a:pPr marL="0" indent="0" algn="just">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2. Polish / Suffix / Postfix Notation</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In this, the operator appears only after operands</a:t>
            </a: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a+(b*c)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abc*+	    (</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      </a:t>
            </a:r>
            <a:r>
              <a:rPr lang="en-US" sz="24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ab+c</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(a-b)*(c/d)      ab-cd/*</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Oval 3"/>
          <p:cNvSpPr/>
          <p:nvPr/>
        </p:nvSpPr>
        <p:spPr>
          <a:xfrm>
            <a:off x="2859310" y="4688115"/>
            <a:ext cx="362857" cy="275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p:cNvSpPr/>
          <p:nvPr/>
        </p:nvSpPr>
        <p:spPr>
          <a:xfrm>
            <a:off x="3809995" y="4688114"/>
            <a:ext cx="362857" cy="275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p:cNvSpPr/>
          <p:nvPr/>
        </p:nvSpPr>
        <p:spPr>
          <a:xfrm>
            <a:off x="3338281" y="4173990"/>
            <a:ext cx="362857" cy="275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Oval 7"/>
          <p:cNvSpPr/>
          <p:nvPr/>
        </p:nvSpPr>
        <p:spPr>
          <a:xfrm>
            <a:off x="2576280" y="4173990"/>
            <a:ext cx="362857" cy="275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9" name="Oval 8"/>
          <p:cNvSpPr/>
          <p:nvPr/>
        </p:nvSpPr>
        <p:spPr>
          <a:xfrm>
            <a:off x="4140316" y="3609064"/>
            <a:ext cx="362857" cy="275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1" name="Straight Connector 10"/>
          <p:cNvCxnSpPr>
            <a:stCxn id="7" idx="3"/>
            <a:endCxn id="4" idx="7"/>
          </p:cNvCxnSpPr>
          <p:nvPr/>
        </p:nvCxnSpPr>
        <p:spPr>
          <a:xfrm flipH="1">
            <a:off x="3169028" y="4409375"/>
            <a:ext cx="222392" cy="319126"/>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17367" y="3609065"/>
            <a:ext cx="362857" cy="275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Oval 12"/>
          <p:cNvSpPr/>
          <p:nvPr/>
        </p:nvSpPr>
        <p:spPr>
          <a:xfrm>
            <a:off x="3461653" y="3027967"/>
            <a:ext cx="362857" cy="2757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4" name="Straight Connector 13"/>
          <p:cNvCxnSpPr/>
          <p:nvPr/>
        </p:nvCxnSpPr>
        <p:spPr>
          <a:xfrm flipH="1">
            <a:off x="2788269" y="3871902"/>
            <a:ext cx="222392" cy="3191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3207654" y="3234324"/>
            <a:ext cx="350680" cy="454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5"/>
            <a:endCxn id="6" idx="1"/>
          </p:cNvCxnSpPr>
          <p:nvPr/>
        </p:nvCxnSpPr>
        <p:spPr>
          <a:xfrm>
            <a:off x="3647999" y="4409375"/>
            <a:ext cx="215135" cy="319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5"/>
          </p:cNvCxnSpPr>
          <p:nvPr/>
        </p:nvCxnSpPr>
        <p:spPr>
          <a:xfrm>
            <a:off x="3227085" y="3844450"/>
            <a:ext cx="234568" cy="329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5"/>
            <a:endCxn id="9" idx="1"/>
          </p:cNvCxnSpPr>
          <p:nvPr/>
        </p:nvCxnSpPr>
        <p:spPr>
          <a:xfrm>
            <a:off x="3771371" y="3263352"/>
            <a:ext cx="422084" cy="3860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4472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6204650"/>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3. Three Address Code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Each instruction should contain at most 3 addresses</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Each instruction should contain at most 1 operator in the RHS</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rPr>
              <a:t>It is represented in 3 ways	1. Quadruple	    2. Triple	3. Indirect Triple</a:t>
            </a: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Ex:</a:t>
            </a:r>
            <a:r>
              <a:rPr lang="en-US" sz="2400" dirty="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Times New Roman" panose="02020603050405020304" pitchFamily="18" charset="0"/>
                <a:cs typeface="Times New Roman" panose="02020603050405020304" pitchFamily="18" charset="0"/>
              </a:rPr>
              <a:t>x+y</a:t>
            </a:r>
            <a:r>
              <a:rPr lang="en-US" sz="2400" dirty="0">
                <a:solidFill>
                  <a:srgbClr val="002060"/>
                </a:solidFill>
                <a:latin typeface="Times New Roman" panose="02020603050405020304" pitchFamily="18" charset="0"/>
                <a:cs typeface="Times New Roman" panose="02020603050405020304" pitchFamily="18" charset="0"/>
              </a:rPr>
              <a:t>*z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t1 = y*z				t2 = x+t1</a:t>
            </a:r>
          </a:p>
          <a:p>
            <a:pPr marL="457200" lvl="1" indent="0" algn="just">
              <a:buNone/>
            </a:pPr>
            <a:r>
              <a:rPr lang="en-US" sz="20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b="1" u="sng"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a:t>
            </a:r>
            <a:r>
              <a:rPr lang="en-US" sz="20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Quadruple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It contains 4 fields i.e., operator, input1/source1/argument1, input2/source2/argument2, output/result/ destination	</a:t>
            </a:r>
            <a:r>
              <a:rPr lang="en-US" sz="2000" b="1" u="sng" dirty="0">
                <a:solidFill>
                  <a:srgbClr val="002060"/>
                </a:solidFill>
                <a:latin typeface="Times New Roman" panose="02020603050405020304" pitchFamily="18" charset="0"/>
                <a:cs typeface="Times New Roman" panose="02020603050405020304" pitchFamily="18" charset="0"/>
              </a:rPr>
              <a:t> Ex:</a:t>
            </a: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 = b * -c + b * -c</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t1 = -c          t2 = b*t1          t3 = -c          t4 = b*t3          t5 = t2 + t4</a:t>
            </a:r>
          </a:p>
          <a:p>
            <a:pPr marL="457200" lvl="1" indent="0" algn="just">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b="1" u="sng" dirty="0">
                <a:solidFill>
                  <a:srgbClr val="002060"/>
                </a:solidFill>
                <a:latin typeface="Times New Roman" panose="02020603050405020304" pitchFamily="18" charset="0"/>
                <a:cs typeface="Times New Roman" panose="02020603050405020304" pitchFamily="18" charset="0"/>
              </a:rPr>
              <a:t>Drawback:</a:t>
            </a:r>
            <a:r>
              <a:rPr lang="en-US" sz="2000" dirty="0">
                <a:solidFill>
                  <a:srgbClr val="002060"/>
                </a:solidFill>
                <a:latin typeface="Times New Roman" panose="02020603050405020304" pitchFamily="18" charset="0"/>
                <a:cs typeface="Times New Roman" panose="02020603050405020304" pitchFamily="18" charset="0"/>
              </a:rPr>
              <a:t> Large amount of memory is required for storing all the temporary variables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Represent 3 address code in the form of </a:t>
            </a:r>
            <a:r>
              <a:rPr lang="en-US" sz="2000" dirty="0">
                <a:solidFill>
                  <a:srgbClr val="00B0F0"/>
                </a:solidFill>
                <a:latin typeface="Times New Roman" panose="02020603050405020304" pitchFamily="18" charset="0"/>
                <a:cs typeface="Times New Roman" panose="02020603050405020304" pitchFamily="18" charset="0"/>
              </a:rPr>
              <a:t>Quadruple</a:t>
            </a:r>
            <a:r>
              <a:rPr lang="en-US" sz="2000" dirty="0">
                <a:solidFill>
                  <a:srgbClr val="002060"/>
                </a:solidFill>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2835160050"/>
              </p:ext>
            </p:extLst>
          </p:nvPr>
        </p:nvGraphicFramePr>
        <p:xfrm>
          <a:off x="899886" y="4632960"/>
          <a:ext cx="4876800" cy="222504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20000"/>
                    </a:ext>
                  </a:extLst>
                </a:gridCol>
                <a:gridCol w="1059543">
                  <a:extLst>
                    <a:ext uri="{9D8B030D-6E8A-4147-A177-3AD203B41FA5}">
                      <a16:colId xmlns:a16="http://schemas.microsoft.com/office/drawing/2014/main" val="20001"/>
                    </a:ext>
                  </a:extLst>
                </a:gridCol>
                <a:gridCol w="943428">
                  <a:extLst>
                    <a:ext uri="{9D8B030D-6E8A-4147-A177-3AD203B41FA5}">
                      <a16:colId xmlns:a16="http://schemas.microsoft.com/office/drawing/2014/main" val="20002"/>
                    </a:ext>
                  </a:extLst>
                </a:gridCol>
                <a:gridCol w="972457">
                  <a:extLst>
                    <a:ext uri="{9D8B030D-6E8A-4147-A177-3AD203B41FA5}">
                      <a16:colId xmlns:a16="http://schemas.microsoft.com/office/drawing/2014/main" val="20003"/>
                    </a:ext>
                  </a:extLst>
                </a:gridCol>
                <a:gridCol w="783772">
                  <a:extLst>
                    <a:ext uri="{9D8B030D-6E8A-4147-A177-3AD203B41FA5}">
                      <a16:colId xmlns:a16="http://schemas.microsoft.com/office/drawing/2014/main" val="20004"/>
                    </a:ext>
                  </a:extLst>
                </a:gridCol>
              </a:tblGrid>
              <a:tr h="370840">
                <a:tc>
                  <a:txBody>
                    <a:bodyPr/>
                    <a:lstStyle/>
                    <a:p>
                      <a:pPr algn="ctr"/>
                      <a:r>
                        <a:rPr lang="en-US" dirty="0"/>
                        <a:t>address</a:t>
                      </a:r>
                    </a:p>
                  </a:txBody>
                  <a:tcPr/>
                </a:tc>
                <a:tc>
                  <a:txBody>
                    <a:bodyPr/>
                    <a:lstStyle/>
                    <a:p>
                      <a:pPr algn="ctr"/>
                      <a:r>
                        <a:rPr lang="en-US" dirty="0"/>
                        <a:t>Operator</a:t>
                      </a:r>
                    </a:p>
                  </a:txBody>
                  <a:tcPr/>
                </a:tc>
                <a:tc>
                  <a:txBody>
                    <a:bodyPr/>
                    <a:lstStyle/>
                    <a:p>
                      <a:pPr algn="ctr"/>
                      <a:r>
                        <a:rPr lang="en-US" dirty="0"/>
                        <a:t>Source1</a:t>
                      </a:r>
                    </a:p>
                  </a:txBody>
                  <a:tcPr/>
                </a:tc>
                <a:tc>
                  <a:txBody>
                    <a:bodyPr/>
                    <a:lstStyle/>
                    <a:p>
                      <a:pPr algn="ctr"/>
                      <a:r>
                        <a:rPr lang="en-US" dirty="0"/>
                        <a:t>Source2</a:t>
                      </a:r>
                    </a:p>
                  </a:txBody>
                  <a:tcPr/>
                </a:tc>
                <a:tc>
                  <a:txBody>
                    <a:bodyPr/>
                    <a:lstStyle/>
                    <a:p>
                      <a:pPr algn="ctr"/>
                      <a:r>
                        <a:rPr lang="en-US" dirty="0"/>
                        <a:t>Result</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a:t>
                      </a:r>
                    </a:p>
                  </a:txBody>
                  <a:tcPr/>
                </a:tc>
                <a:tc>
                  <a:txBody>
                    <a:bodyPr/>
                    <a:lstStyle/>
                    <a:p>
                      <a:pPr algn="ctr"/>
                      <a:r>
                        <a:rPr lang="en-US" dirty="0"/>
                        <a:t>c</a:t>
                      </a:r>
                    </a:p>
                  </a:txBody>
                  <a:tcPr/>
                </a:tc>
                <a:tc>
                  <a:txBody>
                    <a:bodyPr/>
                    <a:lstStyle/>
                    <a:p>
                      <a:pPr algn="ctr"/>
                      <a:endParaRPr lang="en-US"/>
                    </a:p>
                  </a:txBody>
                  <a:tcPr/>
                </a:tc>
                <a:tc>
                  <a:txBody>
                    <a:bodyPr/>
                    <a:lstStyle/>
                    <a:p>
                      <a:pPr algn="ctr"/>
                      <a:r>
                        <a:rPr lang="en-US" dirty="0"/>
                        <a:t>t1</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a:t>
                      </a:r>
                    </a:p>
                  </a:txBody>
                  <a:tcPr/>
                </a:tc>
                <a:tc>
                  <a:txBody>
                    <a:bodyPr/>
                    <a:lstStyle/>
                    <a:p>
                      <a:pPr algn="ctr"/>
                      <a:r>
                        <a:rPr lang="en-US" dirty="0"/>
                        <a:t>b</a:t>
                      </a:r>
                    </a:p>
                  </a:txBody>
                  <a:tcPr/>
                </a:tc>
                <a:tc>
                  <a:txBody>
                    <a:bodyPr/>
                    <a:lstStyle/>
                    <a:p>
                      <a:pPr algn="ctr"/>
                      <a:r>
                        <a:rPr lang="en-US" dirty="0"/>
                        <a:t>t1</a:t>
                      </a:r>
                    </a:p>
                  </a:txBody>
                  <a:tcPr/>
                </a:tc>
                <a:tc>
                  <a:txBody>
                    <a:bodyPr/>
                    <a:lstStyle/>
                    <a:p>
                      <a:pPr algn="ctr"/>
                      <a:r>
                        <a:rPr lang="en-US" dirty="0"/>
                        <a:t>t2</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a:t>
                      </a:r>
                    </a:p>
                  </a:txBody>
                  <a:tcPr/>
                </a:tc>
                <a:tc>
                  <a:txBody>
                    <a:bodyPr/>
                    <a:lstStyle/>
                    <a:p>
                      <a:pPr algn="ctr"/>
                      <a:r>
                        <a:rPr lang="en-US" dirty="0"/>
                        <a:t>c</a:t>
                      </a:r>
                    </a:p>
                  </a:txBody>
                  <a:tcPr/>
                </a:tc>
                <a:tc>
                  <a:txBody>
                    <a:bodyPr/>
                    <a:lstStyle/>
                    <a:p>
                      <a:pPr algn="ctr"/>
                      <a:endParaRPr lang="en-US"/>
                    </a:p>
                  </a:txBody>
                  <a:tcPr/>
                </a:tc>
                <a:tc>
                  <a:txBody>
                    <a:bodyPr/>
                    <a:lstStyle/>
                    <a:p>
                      <a:pPr algn="ctr"/>
                      <a:r>
                        <a:rPr lang="en-US" dirty="0"/>
                        <a:t>t3</a:t>
                      </a:r>
                    </a:p>
                  </a:txBody>
                  <a:tcPr/>
                </a:tc>
                <a:extLst>
                  <a:ext uri="{0D108BD9-81ED-4DB2-BD59-A6C34878D82A}">
                    <a16:rowId xmlns:a16="http://schemas.microsoft.com/office/drawing/2014/main" val="10003"/>
                  </a:ext>
                </a:extLst>
              </a:tr>
              <a:tr h="370840">
                <a:tc>
                  <a:txBody>
                    <a:bodyPr/>
                    <a:lstStyle/>
                    <a:p>
                      <a:pPr algn="ctr"/>
                      <a:r>
                        <a:rPr lang="en-US" dirty="0"/>
                        <a:t>(3)</a:t>
                      </a:r>
                    </a:p>
                  </a:txBody>
                  <a:tcPr/>
                </a:tc>
                <a:tc>
                  <a:txBody>
                    <a:bodyPr/>
                    <a:lstStyle/>
                    <a:p>
                      <a:pPr algn="ctr"/>
                      <a:r>
                        <a:rPr lang="en-US" dirty="0"/>
                        <a:t>*</a:t>
                      </a:r>
                    </a:p>
                  </a:txBody>
                  <a:tcPr/>
                </a:tc>
                <a:tc>
                  <a:txBody>
                    <a:bodyPr/>
                    <a:lstStyle/>
                    <a:p>
                      <a:pPr algn="ctr"/>
                      <a:r>
                        <a:rPr lang="en-US" dirty="0"/>
                        <a:t>b</a:t>
                      </a:r>
                    </a:p>
                  </a:txBody>
                  <a:tcPr/>
                </a:tc>
                <a:tc>
                  <a:txBody>
                    <a:bodyPr/>
                    <a:lstStyle/>
                    <a:p>
                      <a:pPr algn="ctr"/>
                      <a:r>
                        <a:rPr lang="en-US" dirty="0"/>
                        <a:t>t3</a:t>
                      </a:r>
                    </a:p>
                  </a:txBody>
                  <a:tcPr/>
                </a:tc>
                <a:tc>
                  <a:txBody>
                    <a:bodyPr/>
                    <a:lstStyle/>
                    <a:p>
                      <a:pPr algn="ctr"/>
                      <a:r>
                        <a:rPr lang="en-US" dirty="0"/>
                        <a:t>t4</a:t>
                      </a:r>
                    </a:p>
                  </a:txBody>
                  <a:tcPr/>
                </a:tc>
                <a:extLst>
                  <a:ext uri="{0D108BD9-81ED-4DB2-BD59-A6C34878D82A}">
                    <a16:rowId xmlns:a16="http://schemas.microsoft.com/office/drawing/2014/main" val="10004"/>
                  </a:ext>
                </a:extLst>
              </a:tr>
              <a:tr h="370840">
                <a:tc>
                  <a:txBody>
                    <a:bodyPr/>
                    <a:lstStyle/>
                    <a:p>
                      <a:pPr algn="ctr"/>
                      <a:r>
                        <a:rPr lang="en-US" dirty="0"/>
                        <a:t>(4)</a:t>
                      </a:r>
                    </a:p>
                  </a:txBody>
                  <a:tcPr/>
                </a:tc>
                <a:tc>
                  <a:txBody>
                    <a:bodyPr/>
                    <a:lstStyle/>
                    <a:p>
                      <a:pPr algn="ctr"/>
                      <a:r>
                        <a:rPr lang="en-US" dirty="0"/>
                        <a:t>+</a:t>
                      </a:r>
                    </a:p>
                  </a:txBody>
                  <a:tcPr/>
                </a:tc>
                <a:tc>
                  <a:txBody>
                    <a:bodyPr/>
                    <a:lstStyle/>
                    <a:p>
                      <a:pPr algn="ctr"/>
                      <a:r>
                        <a:rPr lang="en-US" dirty="0"/>
                        <a:t>t2</a:t>
                      </a:r>
                    </a:p>
                  </a:txBody>
                  <a:tcPr/>
                </a:tc>
                <a:tc>
                  <a:txBody>
                    <a:bodyPr/>
                    <a:lstStyle/>
                    <a:p>
                      <a:pPr algn="ctr"/>
                      <a:r>
                        <a:rPr lang="en-US" dirty="0"/>
                        <a:t>t4</a:t>
                      </a:r>
                    </a:p>
                  </a:txBody>
                  <a:tcPr/>
                </a:tc>
                <a:tc>
                  <a:txBody>
                    <a:bodyPr/>
                    <a:lstStyle/>
                    <a:p>
                      <a:pPr algn="ctr"/>
                      <a:r>
                        <a:rPr lang="en-US" dirty="0"/>
                        <a:t>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250774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3. Three Address Code</a:t>
            </a:r>
          </a:p>
          <a:p>
            <a:pPr marL="457200" lvl="1" indent="0" algn="just">
              <a:buNone/>
            </a:pPr>
            <a:r>
              <a:rPr lang="en-US" sz="20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(ii) Triple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It contains 3 fields operator, source1, source2</a:t>
            </a:r>
          </a:p>
          <a:p>
            <a:pPr marL="457200" lvl="1" indent="0" algn="just">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b="1" u="sng" dirty="0">
                <a:solidFill>
                  <a:srgbClr val="002060"/>
                </a:solidFill>
                <a:latin typeface="Times New Roman" panose="02020603050405020304" pitchFamily="18" charset="0"/>
                <a:cs typeface="Times New Roman" panose="02020603050405020304" pitchFamily="18" charset="0"/>
              </a:rPr>
              <a:t>Advantage:</a:t>
            </a:r>
            <a:r>
              <a:rPr lang="en-US" sz="2000" dirty="0">
                <a:solidFill>
                  <a:srgbClr val="002060"/>
                </a:solidFill>
                <a:latin typeface="Times New Roman" panose="02020603050405020304" pitchFamily="18" charset="0"/>
                <a:cs typeface="Times New Roman" panose="02020603050405020304" pitchFamily="18" charset="0"/>
              </a:rPr>
              <a:t> Temporary variables are not required so with less amount of memory we can execute the     	                   instructions</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Represent 3 address code in the form of </a:t>
            </a:r>
            <a:r>
              <a:rPr lang="en-US" sz="2000" dirty="0">
                <a:solidFill>
                  <a:srgbClr val="00B0F0"/>
                </a:solidFill>
                <a:latin typeface="Times New Roman" panose="02020603050405020304" pitchFamily="18" charset="0"/>
                <a:cs typeface="Times New Roman" panose="02020603050405020304" pitchFamily="18" charset="0"/>
              </a:rPr>
              <a:t>Triple</a:t>
            </a:r>
            <a:r>
              <a:rPr lang="en-US" sz="2000" dirty="0">
                <a:solidFill>
                  <a:srgbClr val="002060"/>
                </a:solidFill>
                <a:latin typeface="Times New Roman" panose="02020603050405020304" pitchFamily="18" charset="0"/>
                <a:cs typeface="Times New Roman" panose="02020603050405020304" pitchFamily="18" charset="0"/>
              </a:rPr>
              <a:t>	Represent 3 address code in the form of </a:t>
            </a:r>
            <a:r>
              <a:rPr lang="en-US" sz="2000" dirty="0">
                <a:solidFill>
                  <a:srgbClr val="00B0F0"/>
                </a:solidFill>
                <a:latin typeface="Times New Roman" panose="02020603050405020304" pitchFamily="18" charset="0"/>
                <a:cs typeface="Times New Roman" panose="02020603050405020304" pitchFamily="18" charset="0"/>
              </a:rPr>
              <a:t>Indirect Triple</a:t>
            </a: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r>
              <a:rPr lang="en-US" sz="20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(iii) Indirect Triple</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This is also same as triple but it requires an extra table which contains a pointer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This pointer is pointing to the triples and triple information is available in triple 			  table </a:t>
            </a: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73447247"/>
              </p:ext>
            </p:extLst>
          </p:nvPr>
        </p:nvGraphicFramePr>
        <p:xfrm>
          <a:off x="943428" y="2444780"/>
          <a:ext cx="4557486" cy="2225040"/>
        </p:xfrm>
        <a:graphic>
          <a:graphicData uri="http://schemas.openxmlformats.org/drawingml/2006/table">
            <a:tbl>
              <a:tblPr firstRow="1" bandRow="1">
                <a:tableStyleId>{5C22544A-7EE6-4342-B048-85BDC9FD1C3A}</a:tableStyleId>
              </a:tblPr>
              <a:tblGrid>
                <a:gridCol w="1001486">
                  <a:extLst>
                    <a:ext uri="{9D8B030D-6E8A-4147-A177-3AD203B41FA5}">
                      <a16:colId xmlns:a16="http://schemas.microsoft.com/office/drawing/2014/main" val="20000"/>
                    </a:ext>
                  </a:extLst>
                </a:gridCol>
                <a:gridCol w="1262743">
                  <a:extLst>
                    <a:ext uri="{9D8B030D-6E8A-4147-A177-3AD203B41FA5}">
                      <a16:colId xmlns:a16="http://schemas.microsoft.com/office/drawing/2014/main" val="20001"/>
                    </a:ext>
                  </a:extLst>
                </a:gridCol>
                <a:gridCol w="1277257">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tblGrid>
              <a:tr h="370840">
                <a:tc>
                  <a:txBody>
                    <a:bodyPr/>
                    <a:lstStyle/>
                    <a:p>
                      <a:pPr algn="ctr"/>
                      <a:r>
                        <a:rPr lang="en-US" dirty="0"/>
                        <a:t>address</a:t>
                      </a:r>
                    </a:p>
                  </a:txBody>
                  <a:tcPr/>
                </a:tc>
                <a:tc>
                  <a:txBody>
                    <a:bodyPr/>
                    <a:lstStyle/>
                    <a:p>
                      <a:pPr algn="ctr"/>
                      <a:r>
                        <a:rPr lang="en-US" dirty="0"/>
                        <a:t>Operator</a:t>
                      </a:r>
                    </a:p>
                  </a:txBody>
                  <a:tcPr/>
                </a:tc>
                <a:tc>
                  <a:txBody>
                    <a:bodyPr/>
                    <a:lstStyle/>
                    <a:p>
                      <a:pPr algn="ctr"/>
                      <a:r>
                        <a:rPr lang="en-US" dirty="0"/>
                        <a:t>Source1</a:t>
                      </a:r>
                    </a:p>
                  </a:txBody>
                  <a:tcPr/>
                </a:tc>
                <a:tc>
                  <a:txBody>
                    <a:bodyPr/>
                    <a:lstStyle/>
                    <a:p>
                      <a:pPr algn="ctr"/>
                      <a:r>
                        <a:rPr lang="en-US" dirty="0"/>
                        <a:t>Source2</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a:t>
                      </a:r>
                    </a:p>
                  </a:txBody>
                  <a:tcPr/>
                </a:tc>
                <a:tc>
                  <a:txBody>
                    <a:bodyPr/>
                    <a:lstStyle/>
                    <a:p>
                      <a:pPr algn="ctr"/>
                      <a:r>
                        <a:rPr lang="en-US" dirty="0"/>
                        <a:t>c</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a:t>
                      </a:r>
                    </a:p>
                  </a:txBody>
                  <a:tcPr/>
                </a:tc>
                <a:tc>
                  <a:txBody>
                    <a:bodyPr/>
                    <a:lstStyle/>
                    <a:p>
                      <a:pPr algn="ctr"/>
                      <a:r>
                        <a:rPr lang="en-US" dirty="0"/>
                        <a:t>b</a:t>
                      </a:r>
                    </a:p>
                  </a:txBody>
                  <a:tcPr/>
                </a:tc>
                <a:tc>
                  <a:txBody>
                    <a:bodyPr/>
                    <a:lstStyle/>
                    <a:p>
                      <a:r>
                        <a:rPr lang="en-US" dirty="0"/>
                        <a:t>(0)</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a:t>
                      </a:r>
                    </a:p>
                  </a:txBody>
                  <a:tcPr/>
                </a:tc>
                <a:tc>
                  <a:txBody>
                    <a:bodyPr/>
                    <a:lstStyle/>
                    <a:p>
                      <a:pPr algn="ctr"/>
                      <a:r>
                        <a:rPr lang="en-US" dirty="0"/>
                        <a:t>c</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pPr algn="ctr"/>
                      <a:r>
                        <a:rPr lang="en-US" dirty="0"/>
                        <a:t>(3)</a:t>
                      </a:r>
                    </a:p>
                  </a:txBody>
                  <a:tcPr/>
                </a:tc>
                <a:tc>
                  <a:txBody>
                    <a:bodyPr/>
                    <a:lstStyle/>
                    <a:p>
                      <a:pPr algn="ctr"/>
                      <a:r>
                        <a:rPr lang="en-US" dirty="0"/>
                        <a:t>*</a:t>
                      </a:r>
                    </a:p>
                  </a:txBody>
                  <a:tcPr/>
                </a:tc>
                <a:tc>
                  <a:txBody>
                    <a:bodyPr/>
                    <a:lstStyle/>
                    <a:p>
                      <a:pPr algn="ctr"/>
                      <a:r>
                        <a:rPr lang="en-US" dirty="0"/>
                        <a:t>b</a:t>
                      </a:r>
                    </a:p>
                  </a:txBody>
                  <a:tcPr/>
                </a:tc>
                <a:tc>
                  <a:txBody>
                    <a:bodyPr/>
                    <a:lstStyle/>
                    <a:p>
                      <a:r>
                        <a:rPr lang="en-US" dirty="0"/>
                        <a:t>(2)</a:t>
                      </a:r>
                    </a:p>
                  </a:txBody>
                  <a:tcPr/>
                </a:tc>
                <a:extLst>
                  <a:ext uri="{0D108BD9-81ED-4DB2-BD59-A6C34878D82A}">
                    <a16:rowId xmlns:a16="http://schemas.microsoft.com/office/drawing/2014/main" val="10004"/>
                  </a:ext>
                </a:extLst>
              </a:tr>
              <a:tr h="370840">
                <a:tc>
                  <a:txBody>
                    <a:bodyPr/>
                    <a:lstStyle/>
                    <a:p>
                      <a:pPr algn="ctr"/>
                      <a:r>
                        <a:rPr lang="en-US" dirty="0"/>
                        <a:t>(4)</a:t>
                      </a:r>
                    </a:p>
                  </a:txBody>
                  <a:tcPr/>
                </a:tc>
                <a:tc>
                  <a:txBody>
                    <a:bodyPr/>
                    <a:lstStyle/>
                    <a:p>
                      <a:pPr algn="ctr"/>
                      <a:r>
                        <a:rPr lang="en-US" dirty="0"/>
                        <a:t>+</a:t>
                      </a:r>
                    </a:p>
                  </a:txBody>
                  <a:tcPr/>
                </a:tc>
                <a:tc>
                  <a:txBody>
                    <a:bodyPr/>
                    <a:lstStyle/>
                    <a:p>
                      <a:pPr algn="ctr"/>
                      <a:r>
                        <a:rPr lang="en-US" dirty="0"/>
                        <a:t>(1)</a:t>
                      </a:r>
                    </a:p>
                  </a:txBody>
                  <a:tcPr/>
                </a:tc>
                <a:tc>
                  <a:txBody>
                    <a:bodyPr/>
                    <a:lstStyle/>
                    <a:p>
                      <a:r>
                        <a:rPr lang="en-US" dirty="0"/>
                        <a:t>(3)</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42979000"/>
              </p:ext>
            </p:extLst>
          </p:nvPr>
        </p:nvGraphicFramePr>
        <p:xfrm>
          <a:off x="6654800" y="2430266"/>
          <a:ext cx="2394857" cy="2225040"/>
        </p:xfrm>
        <a:graphic>
          <a:graphicData uri="http://schemas.openxmlformats.org/drawingml/2006/table">
            <a:tbl>
              <a:tblPr firstRow="1" bandRow="1">
                <a:tableStyleId>{5C22544A-7EE6-4342-B048-85BDC9FD1C3A}</a:tableStyleId>
              </a:tblPr>
              <a:tblGrid>
                <a:gridCol w="1248229">
                  <a:extLst>
                    <a:ext uri="{9D8B030D-6E8A-4147-A177-3AD203B41FA5}">
                      <a16:colId xmlns:a16="http://schemas.microsoft.com/office/drawing/2014/main" val="20000"/>
                    </a:ext>
                  </a:extLst>
                </a:gridCol>
                <a:gridCol w="1146628">
                  <a:extLst>
                    <a:ext uri="{9D8B030D-6E8A-4147-A177-3AD203B41FA5}">
                      <a16:colId xmlns:a16="http://schemas.microsoft.com/office/drawing/2014/main" val="20001"/>
                    </a:ext>
                  </a:extLst>
                </a:gridCol>
              </a:tblGrid>
              <a:tr h="370840">
                <a:tc>
                  <a:txBody>
                    <a:bodyPr/>
                    <a:lstStyle/>
                    <a:p>
                      <a:pPr algn="ctr"/>
                      <a:r>
                        <a:rPr lang="en-US" dirty="0"/>
                        <a:t>Pointer</a:t>
                      </a:r>
                    </a:p>
                  </a:txBody>
                  <a:tcPr/>
                </a:tc>
                <a:tc>
                  <a:txBody>
                    <a:bodyPr/>
                    <a:lstStyle/>
                    <a:p>
                      <a:pPr algn="ctr"/>
                      <a:r>
                        <a:rPr lang="en-US" dirty="0"/>
                        <a:t>Triples</a:t>
                      </a:r>
                    </a:p>
                  </a:txBody>
                  <a:tcPr/>
                </a:tc>
                <a:extLst>
                  <a:ext uri="{0D108BD9-81ED-4DB2-BD59-A6C34878D82A}">
                    <a16:rowId xmlns:a16="http://schemas.microsoft.com/office/drawing/2014/main" val="10000"/>
                  </a:ext>
                </a:extLst>
              </a:tr>
              <a:tr h="370840">
                <a:tc>
                  <a:txBody>
                    <a:bodyPr/>
                    <a:lstStyle/>
                    <a:p>
                      <a:pPr algn="ctr"/>
                      <a:r>
                        <a:rPr lang="en-US" dirty="0"/>
                        <a:t>100</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101</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102</a:t>
                      </a:r>
                    </a:p>
                  </a:txBody>
                  <a:tcPr/>
                </a:tc>
                <a:tc>
                  <a:txBody>
                    <a:bodyPr/>
                    <a:lstStyle/>
                    <a:p>
                      <a:pPr algn="ctr"/>
                      <a:r>
                        <a:rPr lang="en-US" dirty="0"/>
                        <a:t>(2)</a:t>
                      </a:r>
                    </a:p>
                  </a:txBody>
                  <a:tcPr/>
                </a:tc>
                <a:extLst>
                  <a:ext uri="{0D108BD9-81ED-4DB2-BD59-A6C34878D82A}">
                    <a16:rowId xmlns:a16="http://schemas.microsoft.com/office/drawing/2014/main" val="10003"/>
                  </a:ext>
                </a:extLst>
              </a:tr>
              <a:tr h="370840">
                <a:tc>
                  <a:txBody>
                    <a:bodyPr/>
                    <a:lstStyle/>
                    <a:p>
                      <a:pPr algn="ctr"/>
                      <a:r>
                        <a:rPr lang="en-US" dirty="0"/>
                        <a:t>103</a:t>
                      </a:r>
                    </a:p>
                  </a:txBody>
                  <a:tcPr/>
                </a:tc>
                <a:tc>
                  <a:txBody>
                    <a:bodyPr/>
                    <a:lstStyle/>
                    <a:p>
                      <a:pPr algn="ctr"/>
                      <a:r>
                        <a:rPr lang="en-US" dirty="0"/>
                        <a:t>(3)</a:t>
                      </a:r>
                    </a:p>
                  </a:txBody>
                  <a:tcPr/>
                </a:tc>
                <a:extLst>
                  <a:ext uri="{0D108BD9-81ED-4DB2-BD59-A6C34878D82A}">
                    <a16:rowId xmlns:a16="http://schemas.microsoft.com/office/drawing/2014/main" val="10004"/>
                  </a:ext>
                </a:extLst>
              </a:tr>
              <a:tr h="370840">
                <a:tc>
                  <a:txBody>
                    <a:bodyPr/>
                    <a:lstStyle/>
                    <a:p>
                      <a:pPr algn="ctr"/>
                      <a:r>
                        <a:rPr lang="en-US" dirty="0"/>
                        <a:t>104</a:t>
                      </a:r>
                    </a:p>
                  </a:txBody>
                  <a:tcPr/>
                </a:tc>
                <a:tc>
                  <a:txBody>
                    <a:bodyPr/>
                    <a:lstStyle/>
                    <a:p>
                      <a:pPr algn="ctr"/>
                      <a:r>
                        <a:rPr lang="en-US" dirty="0"/>
                        <a:t>(4)</a:t>
                      </a:r>
                    </a:p>
                  </a:txBody>
                  <a:tcPr/>
                </a:tc>
                <a:extLst>
                  <a:ext uri="{0D108BD9-81ED-4DB2-BD59-A6C34878D82A}">
                    <a16:rowId xmlns:a16="http://schemas.microsoft.com/office/drawing/2014/main" val="10005"/>
                  </a:ext>
                </a:extLst>
              </a:tr>
            </a:tbl>
          </a:graphicData>
        </a:graphic>
      </p:graphicFrame>
      <p:cxnSp>
        <p:nvCxnSpPr>
          <p:cNvPr id="7" name="Curved Connector 6"/>
          <p:cNvCxnSpPr/>
          <p:nvPr/>
        </p:nvCxnSpPr>
        <p:spPr>
          <a:xfrm flipV="1">
            <a:off x="2656114" y="4669820"/>
            <a:ext cx="4659086" cy="4682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7242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Three Address Code instruction forms</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1. Assignment instructions are of the form x = y </a:t>
            </a:r>
            <a:r>
              <a:rPr lang="en-US" sz="2400" b="1" dirty="0">
                <a:solidFill>
                  <a:srgbClr val="002060"/>
                </a:solidFill>
                <a:latin typeface="Times New Roman" panose="02020603050405020304" pitchFamily="18" charset="0"/>
                <a:cs typeface="Times New Roman" panose="02020603050405020304" pitchFamily="18" charset="0"/>
              </a:rPr>
              <a:t>op</a:t>
            </a:r>
            <a:r>
              <a:rPr lang="en-US" sz="2400" dirty="0">
                <a:solidFill>
                  <a:srgbClr val="002060"/>
                </a:solidFill>
                <a:latin typeface="Times New Roman" panose="02020603050405020304" pitchFamily="18" charset="0"/>
                <a:cs typeface="Times New Roman" panose="02020603050405020304" pitchFamily="18" charset="0"/>
              </a:rPr>
              <a:t> z where op is a binary operator</a:t>
            </a:r>
          </a:p>
          <a:p>
            <a:pPr lvl="1" algn="just">
              <a:buFont typeface="Wingdings" panose="05000000000000000000" pitchFamily="2" charset="2"/>
              <a:buChar char="Ø"/>
            </a:pP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x = y + z , x = y &gt; 3 , x = y &amp;&amp; z</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2. Assignment instructions are of the form x = </a:t>
            </a:r>
            <a:r>
              <a:rPr lang="en-US" sz="2400" b="1" dirty="0">
                <a:solidFill>
                  <a:srgbClr val="002060"/>
                </a:solidFill>
                <a:latin typeface="Times New Roman" panose="02020603050405020304" pitchFamily="18" charset="0"/>
                <a:cs typeface="Times New Roman" panose="02020603050405020304" pitchFamily="18" charset="0"/>
              </a:rPr>
              <a:t>op</a:t>
            </a:r>
            <a:r>
              <a:rPr lang="en-US" sz="2400" dirty="0">
                <a:solidFill>
                  <a:srgbClr val="002060"/>
                </a:solidFill>
                <a:latin typeface="Times New Roman" panose="02020603050405020304" pitchFamily="18" charset="0"/>
                <a:cs typeface="Times New Roman" panose="02020603050405020304" pitchFamily="18" charset="0"/>
              </a:rPr>
              <a:t> z where op is a unary operator</a:t>
            </a:r>
          </a:p>
          <a:p>
            <a:pPr lvl="1" algn="just">
              <a:buFont typeface="Wingdings" panose="05000000000000000000" pitchFamily="2" charset="2"/>
              <a:buChar char="Ø"/>
            </a:pP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x = -y , x = ++y    (increment, decrement, logical not etc…)</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3. Copy instructions are of the form x = y where value of y is assigned to x</a:t>
            </a:r>
          </a:p>
          <a:p>
            <a:pPr lvl="1" algn="just">
              <a:buFont typeface="Wingdings" panose="05000000000000000000" pitchFamily="2" charset="2"/>
              <a:buChar char="Ø"/>
            </a:pP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y = 10 , x = y</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4. Unconditional jump goto L			</a:t>
            </a: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goto 100;	100: statements (to be executed)</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5. </a:t>
            </a:r>
            <a:r>
              <a:rPr lang="en-US" sz="2400" dirty="0" err="1">
                <a:solidFill>
                  <a:srgbClr val="002060"/>
                </a:solidFill>
                <a:latin typeface="Times New Roman" panose="02020603050405020304" pitchFamily="18" charset="0"/>
                <a:cs typeface="Times New Roman" panose="02020603050405020304" pitchFamily="18" charset="0"/>
              </a:rPr>
              <a:t>i</a:t>
            </a:r>
            <a:r>
              <a:rPr lang="en-US" sz="2400" dirty="0">
                <a:solidFill>
                  <a:srgbClr val="002060"/>
                </a:solidFill>
                <a:latin typeface="Times New Roman" panose="02020603050405020304" pitchFamily="18" charset="0"/>
                <a:cs typeface="Times New Roman" panose="02020603050405020304" pitchFamily="18" charset="0"/>
              </a:rPr>
              <a:t>. Conditional jumps are of the form if x </a:t>
            </a:r>
            <a:r>
              <a:rPr lang="en-US" sz="2400" b="1" dirty="0" err="1">
                <a:solidFill>
                  <a:srgbClr val="002060"/>
                </a:solidFill>
                <a:latin typeface="Times New Roman" panose="02020603050405020304" pitchFamily="18" charset="0"/>
                <a:cs typeface="Times New Roman" panose="02020603050405020304" pitchFamily="18" charset="0"/>
              </a:rPr>
              <a:t>relop</a:t>
            </a:r>
            <a:r>
              <a:rPr lang="en-US" sz="2400" dirty="0">
                <a:solidFill>
                  <a:srgbClr val="002060"/>
                </a:solidFill>
                <a:latin typeface="Times New Roman" panose="02020603050405020304" pitchFamily="18" charset="0"/>
                <a:cs typeface="Times New Roman" panose="02020603050405020304" pitchFamily="18" charset="0"/>
              </a:rPr>
              <a:t> y goto L (condition true the L)</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   ii. Conditional jumps are of the form if x goto L1 else goto L2 (x is true then L1 else L2)</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6. Procedure / function calls and returns are implemented using following program</a:t>
            </a:r>
          </a:p>
          <a:p>
            <a:pPr lvl="1" algn="just">
              <a:buFont typeface="Wingdings" panose="05000000000000000000" pitchFamily="2" charset="2"/>
              <a:buChar char="Ø"/>
            </a:pP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x = y + z , x = y &gt; 3 , x = y &amp;&amp; z</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7. Address &amp; pointer assignments are of the form 	</a:t>
            </a: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x = &amp;y , x = *y , *x = y</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8. Indexed copy instructions are of the form </a:t>
            </a:r>
            <a:r>
              <a:rPr lang="en-US" dirty="0">
                <a:solidFill>
                  <a:srgbClr val="002060"/>
                </a:solidFill>
                <a:latin typeface="Times New Roman" panose="02020603050405020304" pitchFamily="18" charset="0"/>
                <a:cs typeface="Times New Roman" panose="02020603050405020304" pitchFamily="18" charset="0"/>
              </a:rPr>
              <a:t>		</a:t>
            </a:r>
            <a:r>
              <a:rPr lang="en-US" sz="2000" b="1" u="sng" dirty="0">
                <a:solidFill>
                  <a:srgbClr val="002060"/>
                </a:solidFill>
                <a:latin typeface="Times New Roman" panose="02020603050405020304" pitchFamily="18" charset="0"/>
                <a:cs typeface="Times New Roman" panose="02020603050405020304" pitchFamily="18" charset="0"/>
              </a:rPr>
              <a:t>Ex:</a:t>
            </a:r>
            <a:r>
              <a:rPr lang="en-US" sz="2000" dirty="0">
                <a:solidFill>
                  <a:srgbClr val="002060"/>
                </a:solidFill>
                <a:latin typeface="Times New Roman" panose="02020603050405020304" pitchFamily="18" charset="0"/>
                <a:cs typeface="Times New Roman" panose="02020603050405020304" pitchFamily="18" charset="0"/>
              </a:rPr>
              <a:t> x = y[</a:t>
            </a:r>
            <a:r>
              <a:rPr lang="en-US" sz="2000" dirty="0" err="1">
                <a:solidFill>
                  <a:srgbClr val="002060"/>
                </a:solidFill>
                <a:latin typeface="Times New Roman" panose="02020603050405020304" pitchFamily="18" charset="0"/>
                <a:cs typeface="Times New Roman" panose="02020603050405020304" pitchFamily="18" charset="0"/>
              </a:rPr>
              <a:t>i</a:t>
            </a:r>
            <a:r>
              <a:rPr lang="en-US" sz="2000" dirty="0">
                <a:solidFill>
                  <a:srgbClr val="002060"/>
                </a:solidFill>
                <a:latin typeface="Times New Roman" panose="02020603050405020304" pitchFamily="18" charset="0"/>
                <a:cs typeface="Times New Roman" panose="02020603050405020304" pitchFamily="18" charset="0"/>
              </a:rPr>
              <a:t>] , x[</a:t>
            </a:r>
            <a:r>
              <a:rPr lang="en-US" sz="2000" dirty="0" err="1">
                <a:solidFill>
                  <a:srgbClr val="002060"/>
                </a:solidFill>
                <a:latin typeface="Times New Roman" panose="02020603050405020304" pitchFamily="18" charset="0"/>
                <a:cs typeface="Times New Roman" panose="02020603050405020304" pitchFamily="18" charset="0"/>
              </a:rPr>
              <a:t>i</a:t>
            </a:r>
            <a:r>
              <a:rPr lang="en-US" sz="2000" dirty="0">
                <a:solidFill>
                  <a:srgbClr val="002060"/>
                </a:solidFill>
                <a:latin typeface="Times New Roman" panose="02020603050405020304" pitchFamily="18" charset="0"/>
                <a:cs typeface="Times New Roman" panose="02020603050405020304" pitchFamily="18" charset="0"/>
              </a:rPr>
              <a:t>] = y</a:t>
            </a: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255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Intermediate code for flow of control statements / SDT or SDD of flow of control statements into three address code</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70C0"/>
                </a:solidFill>
                <a:latin typeface="Times New Roman" panose="02020603050405020304" pitchFamily="18" charset="0"/>
                <a:cs typeface="Times New Roman" panose="02020603050405020304" pitchFamily="18" charset="0"/>
              </a:rPr>
              <a:t>Productions for simple if</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u="sng" dirty="0">
                <a:solidFill>
                  <a:srgbClr val="0070C0"/>
                </a:solidFill>
                <a:latin typeface="Times New Roman" panose="02020603050405020304" pitchFamily="18" charset="0"/>
                <a:cs typeface="Times New Roman" panose="02020603050405020304" pitchFamily="18" charset="0"/>
              </a:rPr>
              <a:t>Productions for if else</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u="sng" dirty="0">
                <a:solidFill>
                  <a:srgbClr val="0070C0"/>
                </a:solidFill>
                <a:latin typeface="Times New Roman" panose="02020603050405020304" pitchFamily="18" charset="0"/>
                <a:cs typeface="Times New Roman" panose="02020603050405020304" pitchFamily="18" charset="0"/>
              </a:rPr>
              <a:t>Productions for while</a:t>
            </a:r>
            <a:r>
              <a:rPr lang="en-US" sz="2400" b="1"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if(B) then S1		</a:t>
            </a:r>
            <a:r>
              <a:rPr lang="en-US" sz="2400" dirty="0">
                <a:solidFill>
                  <a:srgbClr val="002060"/>
                </a:solidFill>
                <a:latin typeface="Times New Roman" panose="02020603050405020304" pitchFamily="18" charset="0"/>
                <a:cs typeface="Times New Roman" panose="02020603050405020304" pitchFamily="18" charset="0"/>
              </a:rPr>
              <a:t>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if(B) then S1 else S2	</a:t>
            </a:r>
            <a:r>
              <a:rPr lang="en-US" sz="2400" dirty="0">
                <a:solidFill>
                  <a:srgbClr val="002060"/>
                </a:solidFill>
                <a:latin typeface="Times New Roman" panose="02020603050405020304" pitchFamily="18" charset="0"/>
                <a:cs typeface="Times New Roman" panose="02020603050405020304" pitchFamily="18" charset="0"/>
              </a:rPr>
              <a:t> S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while(B) then S1</a:t>
            </a:r>
          </a:p>
          <a:p>
            <a:pPr marL="0" indent="0" algn="just">
              <a:buNone/>
            </a:pPr>
            <a:r>
              <a:rPr lang="en-US" sz="2400" b="1" u="sng"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Code for simple if</a:t>
            </a:r>
            <a:r>
              <a:rPr lang="en-US" sz="24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u="sng"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Code for </a:t>
            </a:r>
            <a:r>
              <a:rPr lang="en-US" sz="2400" b="1" u="sng">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if else</a:t>
            </a:r>
            <a:endParaRPr lang="en-US" sz="2400" b="1" u="sng"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t>
            </a:r>
            <a:r>
              <a:rPr lang="en-US" sz="1200" dirty="0" err="1">
                <a:solidFill>
                  <a:srgbClr val="002060"/>
                </a:solidFill>
                <a:latin typeface="Times New Roman" panose="02020603050405020304" pitchFamily="18" charset="0"/>
                <a:cs typeface="Times New Roman" panose="02020603050405020304" pitchFamily="18" charset="0"/>
              </a:rPr>
              <a:t>B.true</a:t>
            </a:r>
            <a:r>
              <a:rPr lang="en-US" sz="1200" dirty="0">
                <a:solidFill>
                  <a:srgbClr val="002060"/>
                </a:solidFill>
                <a:latin typeface="Times New Roman" panose="02020603050405020304" pitchFamily="18" charset="0"/>
                <a:cs typeface="Times New Roman" panose="02020603050405020304" pitchFamily="18" charset="0"/>
              </a:rPr>
              <a:t>			                </a:t>
            </a:r>
            <a:r>
              <a:rPr lang="en-US" sz="1200" dirty="0" err="1">
                <a:solidFill>
                  <a:srgbClr val="002060"/>
                </a:solidFill>
                <a:latin typeface="Times New Roman" panose="02020603050405020304" pitchFamily="18" charset="0"/>
                <a:cs typeface="Times New Roman" panose="02020603050405020304" pitchFamily="18" charset="0"/>
              </a:rPr>
              <a:t>B.true</a:t>
            </a:r>
            <a:r>
              <a:rPr lang="en-US" sz="12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Begin</a:t>
            </a:r>
            <a:r>
              <a:rPr lang="en-US" sz="1200" dirty="0">
                <a:solidFill>
                  <a:srgbClr val="002060"/>
                </a:solidFill>
                <a:latin typeface="Times New Roman" panose="02020603050405020304" pitchFamily="18" charset="0"/>
                <a:cs typeface="Times New Roman" panose="02020603050405020304" pitchFamily="18" charset="0"/>
              </a:rPr>
              <a:t>	                               </a:t>
            </a:r>
            <a:r>
              <a:rPr lang="en-US" sz="1200" dirty="0" err="1">
                <a:solidFill>
                  <a:srgbClr val="002060"/>
                </a:solidFill>
                <a:latin typeface="Times New Roman" panose="02020603050405020304" pitchFamily="18" charset="0"/>
                <a:cs typeface="Times New Roman" panose="02020603050405020304" pitchFamily="18" charset="0"/>
              </a:rPr>
              <a:t>B.true</a:t>
            </a:r>
            <a:endParaRPr lang="en-US" sz="12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r>
              <a:rPr lang="en-US" sz="2000" dirty="0" err="1">
                <a:solidFill>
                  <a:srgbClr val="002060"/>
                </a:solidFill>
                <a:latin typeface="Times New Roman" panose="02020603050405020304" pitchFamily="18" charset="0"/>
                <a:cs typeface="Times New Roman" panose="02020603050405020304" pitchFamily="18" charset="0"/>
              </a:rPr>
              <a:t>B.true</a:t>
            </a:r>
            <a:r>
              <a:rPr lang="en-US" sz="2000" dirty="0">
                <a:solidFill>
                  <a:srgbClr val="002060"/>
                </a:solidFill>
                <a:latin typeface="Times New Roman" panose="02020603050405020304" pitchFamily="18" charset="0"/>
                <a:cs typeface="Times New Roman" panose="02020603050405020304" pitchFamily="18" charset="0"/>
              </a:rPr>
              <a:t> 	           </a:t>
            </a:r>
            <a:r>
              <a:rPr lang="en-US" sz="1200" dirty="0" err="1">
                <a:solidFill>
                  <a:srgbClr val="002060"/>
                </a:solidFill>
                <a:latin typeface="Times New Roman" panose="02020603050405020304" pitchFamily="18" charset="0"/>
                <a:cs typeface="Times New Roman" panose="02020603050405020304" pitchFamily="18" charset="0"/>
              </a:rPr>
              <a:t>B.false</a:t>
            </a:r>
            <a:r>
              <a:rPr lang="en-US" sz="12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B.true</a:t>
            </a:r>
            <a:r>
              <a:rPr lang="en-US" sz="1200" dirty="0">
                <a:solidFill>
                  <a:srgbClr val="002060"/>
                </a:solidFill>
                <a:latin typeface="Times New Roman" panose="02020603050405020304" pitchFamily="18" charset="0"/>
                <a:cs typeface="Times New Roman" panose="02020603050405020304" pitchFamily="18" charset="0"/>
              </a:rPr>
              <a:t> 		                </a:t>
            </a:r>
            <a:r>
              <a:rPr lang="en-US" sz="1200" dirty="0" err="1">
                <a:solidFill>
                  <a:srgbClr val="002060"/>
                </a:solidFill>
                <a:latin typeface="Times New Roman" panose="02020603050405020304" pitchFamily="18" charset="0"/>
                <a:cs typeface="Times New Roman" panose="02020603050405020304" pitchFamily="18" charset="0"/>
              </a:rPr>
              <a:t>B.false</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B.true</a:t>
            </a:r>
            <a:r>
              <a:rPr lang="en-US" sz="2000" dirty="0">
                <a:solidFill>
                  <a:srgbClr val="002060"/>
                </a:solidFill>
                <a:latin typeface="Times New Roman" panose="02020603050405020304" pitchFamily="18" charset="0"/>
                <a:cs typeface="Times New Roman" panose="02020603050405020304" pitchFamily="18" charset="0"/>
              </a:rPr>
              <a:t>	                   </a:t>
            </a:r>
            <a:r>
              <a:rPr lang="en-US" sz="1200" dirty="0" err="1">
                <a:solidFill>
                  <a:srgbClr val="002060"/>
                </a:solidFill>
                <a:latin typeface="Times New Roman" panose="02020603050405020304" pitchFamily="18" charset="0"/>
                <a:cs typeface="Times New Roman" panose="02020603050405020304" pitchFamily="18" charset="0"/>
              </a:rPr>
              <a:t>B.false</a:t>
            </a:r>
            <a:endParaRPr lang="en-US" sz="12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r>
              <a:rPr lang="en-US" sz="2000" dirty="0" err="1">
                <a:solidFill>
                  <a:srgbClr val="002060"/>
                </a:solidFill>
                <a:latin typeface="Times New Roman" panose="02020603050405020304" pitchFamily="18" charset="0"/>
                <a:cs typeface="Times New Roman" panose="02020603050405020304" pitchFamily="18" charset="0"/>
              </a:rPr>
              <a:t>B.false</a:t>
            </a:r>
            <a:r>
              <a:rPr lang="en-US" sz="2000" dirty="0">
                <a:solidFill>
                  <a:srgbClr val="002060"/>
                </a:solidFill>
                <a:latin typeface="Times New Roman" panose="02020603050405020304" pitchFamily="18" charset="0"/>
                <a:cs typeface="Times New Roman" panose="02020603050405020304" pitchFamily="18" charset="0"/>
              </a:rPr>
              <a:t>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B.false</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B.false</a:t>
            </a:r>
            <a:endParaRPr lang="en-US" sz="20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800" b="1" u="sng"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Semantic rule</a:t>
            </a:r>
            <a:r>
              <a:rPr lang="en-US" sz="2800"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S.next</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b="1" u="sng"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Semantic rule</a:t>
            </a:r>
            <a:endParaRPr lang="en-US" b="1" u="sng" dirty="0">
              <a:solidFill>
                <a:srgbClr val="0070C0"/>
              </a:solidFill>
              <a:latin typeface="Times New Roman" panose="02020603050405020304" pitchFamily="18" charset="0"/>
              <a:cs typeface="Times New Roman" panose="02020603050405020304" pitchFamily="18" charset="0"/>
            </a:endParaRPr>
          </a:p>
          <a:p>
            <a:pPr marL="457200" lvl="1" indent="0" algn="just">
              <a:buNone/>
            </a:pPr>
            <a:r>
              <a:rPr lang="en-US" sz="1600" dirty="0" err="1">
                <a:solidFill>
                  <a:srgbClr val="002060"/>
                </a:solidFill>
                <a:latin typeface="Times New Roman" panose="02020603050405020304" pitchFamily="18" charset="0"/>
                <a:cs typeface="Times New Roman" panose="02020603050405020304" pitchFamily="18" charset="0"/>
              </a:rPr>
              <a:t>B.true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newlabel</a:t>
            </a:r>
            <a:r>
              <a:rPr lang="en-US" sz="1600" dirty="0">
                <a:solidFill>
                  <a:srgbClr val="002060"/>
                </a:solidFill>
                <a:latin typeface="Times New Roman" panose="02020603050405020304" pitchFamily="18" charset="0"/>
                <a:cs typeface="Times New Roman" panose="02020603050405020304" pitchFamily="18" charset="0"/>
              </a:rPr>
              <a:t>()</a:t>
            </a:r>
            <a:r>
              <a:rPr lang="en-US" sz="2000" dirty="0">
                <a:solidFill>
                  <a:srgbClr val="002060"/>
                </a:solidFill>
                <a:latin typeface="Times New Roman" panose="02020603050405020304" pitchFamily="18" charset="0"/>
                <a:cs typeface="Times New Roman" panose="02020603050405020304" pitchFamily="18" charset="0"/>
              </a:rPr>
              <a:t>		</a:t>
            </a:r>
            <a:r>
              <a:rPr lang="en-US" b="1" u="sng"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Semantic rule	</a:t>
            </a:r>
            <a:r>
              <a:rPr lang="en-US"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rPr>
              <a:t>Begin = </a:t>
            </a:r>
            <a:r>
              <a:rPr lang="en-US" sz="1600" dirty="0" err="1">
                <a:solidFill>
                  <a:srgbClr val="002060"/>
                </a:solidFill>
                <a:latin typeface="Times New Roman" panose="02020603050405020304" pitchFamily="18" charset="0"/>
                <a:cs typeface="Times New Roman" panose="02020603050405020304" pitchFamily="18" charset="0"/>
              </a:rPr>
              <a:t>newlabel</a:t>
            </a:r>
            <a:r>
              <a:rPr lang="en-US" sz="1600" dirty="0">
                <a:solidFill>
                  <a:srgbClr val="002060"/>
                </a:solidFill>
                <a:latin typeface="Times New Roman" panose="02020603050405020304" pitchFamily="18" charset="0"/>
                <a:cs typeface="Times New Roman" panose="02020603050405020304" pitchFamily="18" charset="0"/>
              </a:rPr>
              <a:t>()</a:t>
            </a:r>
          </a:p>
          <a:p>
            <a:pPr marL="457200" lvl="1" indent="0" algn="just">
              <a:buNone/>
            </a:pPr>
            <a:r>
              <a:rPr lang="en-US" sz="1600" dirty="0">
                <a:solidFill>
                  <a:srgbClr val="002060"/>
                </a:solidFill>
                <a:latin typeface="Times New Roman" panose="02020603050405020304" pitchFamily="18" charset="0"/>
                <a:cs typeface="Times New Roman" panose="02020603050405020304" pitchFamily="18" charset="0"/>
              </a:rPr>
              <a:t>S1.next = </a:t>
            </a:r>
            <a:r>
              <a:rPr lang="en-US" sz="1600" dirty="0" err="1">
                <a:solidFill>
                  <a:srgbClr val="002060"/>
                </a:solidFill>
                <a:latin typeface="Times New Roman" panose="02020603050405020304" pitchFamily="18" charset="0"/>
                <a:cs typeface="Times New Roman" panose="02020603050405020304" pitchFamily="18" charset="0"/>
              </a:rPr>
              <a:t>S.next</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B.true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newlabel</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B.true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newlabel</a:t>
            </a:r>
            <a:r>
              <a:rPr lang="en-US" sz="1600" dirty="0">
                <a:solidFill>
                  <a:srgbClr val="002060"/>
                </a:solidFill>
                <a:latin typeface="Times New Roman" panose="02020603050405020304" pitchFamily="18" charset="0"/>
                <a:cs typeface="Times New Roman" panose="02020603050405020304" pitchFamily="18" charset="0"/>
              </a:rPr>
              <a:t>()</a:t>
            </a:r>
          </a:p>
          <a:p>
            <a:pPr marL="457200" lvl="1" indent="0" algn="just">
              <a:buNone/>
            </a:pPr>
            <a:r>
              <a:rPr lang="en-US" sz="1600" dirty="0" err="1">
                <a:solidFill>
                  <a:srgbClr val="002060"/>
                </a:solidFill>
                <a:latin typeface="Times New Roman" panose="02020603050405020304" pitchFamily="18" charset="0"/>
                <a:cs typeface="Times New Roman" panose="02020603050405020304" pitchFamily="18" charset="0"/>
              </a:rPr>
              <a:t>B.false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S.next</a:t>
            </a:r>
            <a:r>
              <a:rPr lang="en-US" sz="1600" dirty="0">
                <a:solidFill>
                  <a:srgbClr val="002060"/>
                </a:solidFill>
                <a:latin typeface="Times New Roman" panose="02020603050405020304" pitchFamily="18" charset="0"/>
                <a:cs typeface="Times New Roman" panose="02020603050405020304" pitchFamily="18" charset="0"/>
              </a:rPr>
              <a:t>		 	 S1.next = </a:t>
            </a:r>
            <a:r>
              <a:rPr lang="en-US" sz="1600" dirty="0" err="1">
                <a:solidFill>
                  <a:srgbClr val="002060"/>
                </a:solidFill>
                <a:latin typeface="Times New Roman" panose="02020603050405020304" pitchFamily="18" charset="0"/>
                <a:cs typeface="Times New Roman" panose="02020603050405020304" pitchFamily="18" charset="0"/>
              </a:rPr>
              <a:t>S.next</a:t>
            </a:r>
            <a:r>
              <a:rPr lang="en-US" sz="1600" dirty="0">
                <a:solidFill>
                  <a:srgbClr val="002060"/>
                </a:solidFill>
                <a:latin typeface="Times New Roman" panose="02020603050405020304" pitchFamily="18" charset="0"/>
                <a:cs typeface="Times New Roman" panose="02020603050405020304" pitchFamily="18" charset="0"/>
              </a:rPr>
              <a:t>			 S1.next = Begin</a:t>
            </a:r>
          </a:p>
          <a:p>
            <a:pPr marL="457200" lvl="1" indent="0" algn="just">
              <a:buNone/>
            </a:pPr>
            <a:r>
              <a:rPr lang="en-US" sz="1600" dirty="0" err="1">
                <a:solidFill>
                  <a:srgbClr val="002060"/>
                </a:solidFill>
                <a:latin typeface="Times New Roman" panose="02020603050405020304" pitchFamily="18" charset="0"/>
                <a:cs typeface="Times New Roman" panose="02020603050405020304" pitchFamily="18" charset="0"/>
              </a:rPr>
              <a:t>S.code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B.code</a:t>
            </a:r>
            <a:r>
              <a:rPr lang="en-US" sz="1600" dirty="0">
                <a:solidFill>
                  <a:srgbClr val="002060"/>
                </a:solidFill>
                <a:latin typeface="Times New Roman" panose="02020603050405020304" pitchFamily="18" charset="0"/>
                <a:cs typeface="Times New Roman" panose="02020603050405020304" pitchFamily="18" charset="0"/>
              </a:rPr>
              <a:t> ||  label(</a:t>
            </a:r>
            <a:r>
              <a:rPr lang="en-US" sz="1600" dirty="0" err="1">
                <a:solidFill>
                  <a:srgbClr val="002060"/>
                </a:solidFill>
                <a:latin typeface="Times New Roman" panose="02020603050405020304" pitchFamily="18" charset="0"/>
                <a:cs typeface="Times New Roman" panose="02020603050405020304" pitchFamily="18" charset="0"/>
              </a:rPr>
              <a:t>B.true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B.false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newlabel</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B.false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S.next</a:t>
            </a:r>
            <a:endParaRPr lang="en-US" sz="16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r>
              <a:rPr lang="en-US" sz="1600" dirty="0">
                <a:solidFill>
                  <a:srgbClr val="002060"/>
                </a:solidFill>
                <a:latin typeface="Times New Roman" panose="02020603050405020304" pitchFamily="18" charset="0"/>
                <a:cs typeface="Times New Roman" panose="02020603050405020304" pitchFamily="18" charset="0"/>
              </a:rPr>
              <a:t>               S1.code	 	 S2.next = </a:t>
            </a:r>
            <a:r>
              <a:rPr lang="en-US" sz="1600" dirty="0" err="1">
                <a:solidFill>
                  <a:srgbClr val="002060"/>
                </a:solidFill>
                <a:latin typeface="Times New Roman" panose="02020603050405020304" pitchFamily="18" charset="0"/>
                <a:cs typeface="Times New Roman" panose="02020603050405020304" pitchFamily="18" charset="0"/>
              </a:rPr>
              <a:t>S.next</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S.code</a:t>
            </a:r>
            <a:r>
              <a:rPr lang="en-US" sz="1600" dirty="0">
                <a:solidFill>
                  <a:srgbClr val="002060"/>
                </a:solidFill>
                <a:latin typeface="Times New Roman" panose="02020603050405020304" pitchFamily="18" charset="0"/>
                <a:cs typeface="Times New Roman" panose="02020603050405020304" pitchFamily="18" charset="0"/>
              </a:rPr>
              <a:t> = label(Begin) || </a:t>
            </a:r>
            <a:r>
              <a:rPr lang="en-US" sz="1600" dirty="0" err="1">
                <a:solidFill>
                  <a:srgbClr val="002060"/>
                </a:solidFill>
                <a:latin typeface="Times New Roman" panose="02020603050405020304" pitchFamily="18" charset="0"/>
                <a:cs typeface="Times New Roman" panose="02020603050405020304" pitchFamily="18" charset="0"/>
              </a:rPr>
              <a:t>B.code</a:t>
            </a:r>
            <a:r>
              <a:rPr lang="en-US" sz="1600" dirty="0">
                <a:solidFill>
                  <a:srgbClr val="002060"/>
                </a:solidFill>
                <a:latin typeface="Times New Roman" panose="02020603050405020304" pitchFamily="18" charset="0"/>
                <a:cs typeface="Times New Roman" panose="02020603050405020304" pitchFamily="18" charset="0"/>
              </a:rPr>
              <a:t> || label(</a:t>
            </a:r>
            <a:r>
              <a:rPr lang="en-US" sz="1600" dirty="0" err="1">
                <a:solidFill>
                  <a:srgbClr val="002060"/>
                </a:solidFill>
                <a:latin typeface="Times New Roman" panose="02020603050405020304" pitchFamily="18" charset="0"/>
                <a:cs typeface="Times New Roman" panose="02020603050405020304" pitchFamily="18" charset="0"/>
              </a:rPr>
              <a:t>B.true</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S.code</a:t>
            </a:r>
            <a:r>
              <a:rPr lang="en-US" sz="1600" dirty="0">
                <a:solidFill>
                  <a:srgbClr val="002060"/>
                </a:solidFill>
                <a:latin typeface="Times New Roman" panose="02020603050405020304" pitchFamily="18" charset="0"/>
                <a:cs typeface="Times New Roman" panose="02020603050405020304" pitchFamily="18" charset="0"/>
              </a:rPr>
              <a:t> = </a:t>
            </a:r>
            <a:r>
              <a:rPr lang="en-US" sz="1600" dirty="0" err="1">
                <a:solidFill>
                  <a:srgbClr val="002060"/>
                </a:solidFill>
                <a:latin typeface="Times New Roman" panose="02020603050405020304" pitchFamily="18" charset="0"/>
                <a:cs typeface="Times New Roman" panose="02020603050405020304" pitchFamily="18" charset="0"/>
              </a:rPr>
              <a:t>B.code</a:t>
            </a:r>
            <a:r>
              <a:rPr lang="en-US" sz="1600" dirty="0">
                <a:solidFill>
                  <a:srgbClr val="002060"/>
                </a:solidFill>
                <a:latin typeface="Times New Roman" panose="02020603050405020304" pitchFamily="18" charset="0"/>
                <a:cs typeface="Times New Roman" panose="02020603050405020304" pitchFamily="18" charset="0"/>
              </a:rPr>
              <a:t> || label(</a:t>
            </a:r>
            <a:r>
              <a:rPr lang="en-US" sz="1600" dirty="0" err="1">
                <a:solidFill>
                  <a:srgbClr val="002060"/>
                </a:solidFill>
                <a:latin typeface="Times New Roman" panose="02020603050405020304" pitchFamily="18" charset="0"/>
                <a:cs typeface="Times New Roman" panose="02020603050405020304" pitchFamily="18" charset="0"/>
              </a:rPr>
              <a:t>B.true</a:t>
            </a:r>
            <a:r>
              <a:rPr lang="en-US" sz="1600" dirty="0">
                <a:solidFill>
                  <a:srgbClr val="002060"/>
                </a:solidFill>
                <a:latin typeface="Times New Roman" panose="02020603050405020304" pitchFamily="18" charset="0"/>
                <a:cs typeface="Times New Roman" panose="02020603050405020304" pitchFamily="18" charset="0"/>
              </a:rPr>
              <a:t>) || S1.code ||                  || S1.code || gen(‘goto’ Begin)</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t>
            </a:r>
            <a:r>
              <a:rPr lang="en-US" sz="1600" dirty="0">
                <a:solidFill>
                  <a:srgbClr val="002060"/>
                </a:solidFill>
                <a:latin typeface="Times New Roman" panose="02020603050405020304" pitchFamily="18" charset="0"/>
                <a:cs typeface="Times New Roman" panose="02020603050405020304" pitchFamily="18" charset="0"/>
              </a:rPr>
              <a:t>gen(‘goto’ </a:t>
            </a:r>
            <a:r>
              <a:rPr lang="en-US" sz="1600" dirty="0" err="1">
                <a:solidFill>
                  <a:srgbClr val="002060"/>
                </a:solidFill>
                <a:latin typeface="Times New Roman" panose="02020603050405020304" pitchFamily="18" charset="0"/>
                <a:cs typeface="Times New Roman" panose="02020603050405020304" pitchFamily="18" charset="0"/>
              </a:rPr>
              <a:t>S.next</a:t>
            </a:r>
            <a:r>
              <a:rPr lang="en-US" sz="1600" dirty="0">
                <a:solidFill>
                  <a:srgbClr val="002060"/>
                </a:solidFill>
                <a:latin typeface="Times New Roman" panose="02020603050405020304" pitchFamily="18" charset="0"/>
                <a:cs typeface="Times New Roman" panose="02020603050405020304" pitchFamily="18" charset="0"/>
              </a:rPr>
              <a:t>) || label(</a:t>
            </a:r>
            <a:r>
              <a:rPr lang="en-US" sz="1600" dirty="0" err="1">
                <a:solidFill>
                  <a:srgbClr val="002060"/>
                </a:solidFill>
                <a:latin typeface="Times New Roman" panose="02020603050405020304" pitchFamily="18" charset="0"/>
                <a:cs typeface="Times New Roman" panose="02020603050405020304" pitchFamily="18" charset="0"/>
              </a:rPr>
              <a:t>B.false</a:t>
            </a:r>
            <a:r>
              <a:rPr lang="en-US" sz="1600" dirty="0">
                <a:solidFill>
                  <a:srgbClr val="002060"/>
                </a:solidFill>
                <a:latin typeface="Times New Roman" panose="02020603050405020304" pitchFamily="18" charset="0"/>
                <a:cs typeface="Times New Roman" panose="02020603050405020304" pitchFamily="18" charset="0"/>
              </a:rPr>
              <a:t>) || S2.code</a:t>
            </a:r>
          </a:p>
          <a:p>
            <a:pPr marL="457200" lvl="1" indent="0" algn="just">
              <a:buNone/>
            </a:pPr>
            <a:endParaRPr lang="en-US" sz="2000" dirty="0"/>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1542376"/>
              </p:ext>
            </p:extLst>
          </p:nvPr>
        </p:nvGraphicFramePr>
        <p:xfrm>
          <a:off x="1640115" y="2830283"/>
          <a:ext cx="986972" cy="1097280"/>
        </p:xfrm>
        <a:graphic>
          <a:graphicData uri="http://schemas.openxmlformats.org/drawingml/2006/table">
            <a:tbl>
              <a:tblPr firstRow="1" bandRow="1">
                <a:tableStyleId>{5C22544A-7EE6-4342-B048-85BDC9FD1C3A}</a:tableStyleId>
              </a:tblPr>
              <a:tblGrid>
                <a:gridCol w="986972">
                  <a:extLst>
                    <a:ext uri="{9D8B030D-6E8A-4147-A177-3AD203B41FA5}">
                      <a16:colId xmlns:a16="http://schemas.microsoft.com/office/drawing/2014/main" val="20000"/>
                    </a:ext>
                  </a:extLst>
                </a:gridCol>
              </a:tblGrid>
              <a:tr h="328991">
                <a:tc>
                  <a:txBody>
                    <a:bodyPr/>
                    <a:lstStyle/>
                    <a:p>
                      <a:pPr algn="ctr"/>
                      <a:r>
                        <a:rPr lang="en-US" dirty="0" err="1"/>
                        <a:t>B.code</a:t>
                      </a:r>
                      <a:endParaRPr lang="en-US" dirty="0"/>
                    </a:p>
                  </a:txBody>
                  <a:tcPr/>
                </a:tc>
                <a:extLst>
                  <a:ext uri="{0D108BD9-81ED-4DB2-BD59-A6C34878D82A}">
                    <a16:rowId xmlns:a16="http://schemas.microsoft.com/office/drawing/2014/main" val="10000"/>
                  </a:ext>
                </a:extLst>
              </a:tr>
              <a:tr h="328991">
                <a:tc>
                  <a:txBody>
                    <a:bodyPr/>
                    <a:lstStyle/>
                    <a:p>
                      <a:pPr algn="ctr"/>
                      <a:r>
                        <a:rPr lang="en-US" dirty="0"/>
                        <a:t>S1.code</a:t>
                      </a:r>
                    </a:p>
                  </a:txBody>
                  <a:tcPr/>
                </a:tc>
                <a:extLst>
                  <a:ext uri="{0D108BD9-81ED-4DB2-BD59-A6C34878D82A}">
                    <a16:rowId xmlns:a16="http://schemas.microsoft.com/office/drawing/2014/main" val="10001"/>
                  </a:ext>
                </a:extLst>
              </a:tr>
              <a:tr h="328991">
                <a:tc>
                  <a:txBody>
                    <a:bodyPr/>
                    <a:lstStyle/>
                    <a:p>
                      <a:pPr algn="ctr"/>
                      <a:r>
                        <a:rPr lang="en-US" dirty="0" err="1"/>
                        <a:t>S.Next</a:t>
                      </a:r>
                      <a:endParaRPr lang="en-US" dirty="0"/>
                    </a:p>
                  </a:txBody>
                  <a:tcPr/>
                </a:tc>
                <a:extLst>
                  <a:ext uri="{0D108BD9-81ED-4DB2-BD59-A6C34878D82A}">
                    <a16:rowId xmlns:a16="http://schemas.microsoft.com/office/drawing/2014/main" val="10002"/>
                  </a:ext>
                </a:extLst>
              </a:tr>
            </a:tbl>
          </a:graphicData>
        </a:graphic>
      </p:graphicFrame>
      <p:cxnSp>
        <p:nvCxnSpPr>
          <p:cNvPr id="6" name="Straight Arrow Connector 5"/>
          <p:cNvCxnSpPr/>
          <p:nvPr/>
        </p:nvCxnSpPr>
        <p:spPr>
          <a:xfrm flipV="1">
            <a:off x="2627087" y="3004452"/>
            <a:ext cx="3628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27087" y="3004452"/>
            <a:ext cx="362856" cy="29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398905674"/>
              </p:ext>
            </p:extLst>
          </p:nvPr>
        </p:nvGraphicFramePr>
        <p:xfrm>
          <a:off x="4831391" y="2830283"/>
          <a:ext cx="1322666" cy="1752600"/>
        </p:xfrm>
        <a:graphic>
          <a:graphicData uri="http://schemas.openxmlformats.org/drawingml/2006/table">
            <a:tbl>
              <a:tblPr firstRow="1" bandRow="1">
                <a:tableStyleId>{5C22544A-7EE6-4342-B048-85BDC9FD1C3A}</a:tableStyleId>
              </a:tblPr>
              <a:tblGrid>
                <a:gridCol w="1322666">
                  <a:extLst>
                    <a:ext uri="{9D8B030D-6E8A-4147-A177-3AD203B41FA5}">
                      <a16:colId xmlns:a16="http://schemas.microsoft.com/office/drawing/2014/main" val="20000"/>
                    </a:ext>
                  </a:extLst>
                </a:gridCol>
              </a:tblGrid>
              <a:tr h="370840">
                <a:tc>
                  <a:txBody>
                    <a:bodyPr/>
                    <a:lstStyle/>
                    <a:p>
                      <a:pPr algn="ctr"/>
                      <a:r>
                        <a:rPr lang="en-US" dirty="0" err="1"/>
                        <a:t>B.code</a:t>
                      </a:r>
                      <a:endParaRPr lang="en-US" dirty="0"/>
                    </a:p>
                  </a:txBody>
                  <a:tcPr/>
                </a:tc>
                <a:extLst>
                  <a:ext uri="{0D108BD9-81ED-4DB2-BD59-A6C34878D82A}">
                    <a16:rowId xmlns:a16="http://schemas.microsoft.com/office/drawing/2014/main" val="10000"/>
                  </a:ext>
                </a:extLst>
              </a:tr>
              <a:tr h="370840">
                <a:tc>
                  <a:txBody>
                    <a:bodyPr/>
                    <a:lstStyle/>
                    <a:p>
                      <a:pPr algn="ctr"/>
                      <a:r>
                        <a:rPr lang="en-US" dirty="0"/>
                        <a:t>S1.code goto </a:t>
                      </a:r>
                      <a:r>
                        <a:rPr lang="en-US" dirty="0" err="1"/>
                        <a:t>S.next</a:t>
                      </a:r>
                      <a:endParaRPr lang="en-US" dirty="0"/>
                    </a:p>
                  </a:txBody>
                  <a:tcPr/>
                </a:tc>
                <a:extLst>
                  <a:ext uri="{0D108BD9-81ED-4DB2-BD59-A6C34878D82A}">
                    <a16:rowId xmlns:a16="http://schemas.microsoft.com/office/drawing/2014/main" val="10001"/>
                  </a:ext>
                </a:extLst>
              </a:tr>
              <a:tr h="370840">
                <a:tc>
                  <a:txBody>
                    <a:bodyPr/>
                    <a:lstStyle/>
                    <a:p>
                      <a:pPr algn="ctr"/>
                      <a:r>
                        <a:rPr lang="en-US" dirty="0"/>
                        <a:t>S2.code</a:t>
                      </a:r>
                    </a:p>
                  </a:txBody>
                  <a:tcPr/>
                </a:tc>
                <a:extLst>
                  <a:ext uri="{0D108BD9-81ED-4DB2-BD59-A6C34878D82A}">
                    <a16:rowId xmlns:a16="http://schemas.microsoft.com/office/drawing/2014/main" val="100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t>S.Next</a:t>
                      </a:r>
                      <a:endParaRPr lang="en-US" dirty="0"/>
                    </a:p>
                  </a:txBody>
                  <a:tcPr/>
                </a:tc>
                <a:extLst>
                  <a:ext uri="{0D108BD9-81ED-4DB2-BD59-A6C34878D82A}">
                    <a16:rowId xmlns:a16="http://schemas.microsoft.com/office/drawing/2014/main" val="10003"/>
                  </a:ext>
                </a:extLst>
              </a:tr>
            </a:tbl>
          </a:graphicData>
        </a:graphic>
      </p:graphicFrame>
      <p:cxnSp>
        <p:nvCxnSpPr>
          <p:cNvPr id="12" name="Straight Arrow Connector 11"/>
          <p:cNvCxnSpPr/>
          <p:nvPr/>
        </p:nvCxnSpPr>
        <p:spPr>
          <a:xfrm flipV="1">
            <a:off x="6183086" y="3004452"/>
            <a:ext cx="3628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83086" y="3004452"/>
            <a:ext cx="362856" cy="29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3697583287"/>
              </p:ext>
            </p:extLst>
          </p:nvPr>
        </p:nvGraphicFramePr>
        <p:xfrm>
          <a:off x="9035141" y="2830283"/>
          <a:ext cx="1371601" cy="1371600"/>
        </p:xfrm>
        <a:graphic>
          <a:graphicData uri="http://schemas.openxmlformats.org/drawingml/2006/table">
            <a:tbl>
              <a:tblPr firstRow="1" bandRow="1">
                <a:tableStyleId>{5C22544A-7EE6-4342-B048-85BDC9FD1C3A}</a:tableStyleId>
              </a:tblPr>
              <a:tblGrid>
                <a:gridCol w="1371601">
                  <a:extLst>
                    <a:ext uri="{9D8B030D-6E8A-4147-A177-3AD203B41FA5}">
                      <a16:colId xmlns:a16="http://schemas.microsoft.com/office/drawing/2014/main" val="20000"/>
                    </a:ext>
                  </a:extLst>
                </a:gridCol>
              </a:tblGrid>
              <a:tr h="328991">
                <a:tc>
                  <a:txBody>
                    <a:bodyPr/>
                    <a:lstStyle/>
                    <a:p>
                      <a:pPr algn="ctr"/>
                      <a:r>
                        <a:rPr lang="en-US" dirty="0" err="1"/>
                        <a:t>B.code</a:t>
                      </a:r>
                      <a:endParaRPr lang="en-US" dirty="0"/>
                    </a:p>
                  </a:txBody>
                  <a:tcPr/>
                </a:tc>
                <a:extLst>
                  <a:ext uri="{0D108BD9-81ED-4DB2-BD59-A6C34878D82A}">
                    <a16:rowId xmlns:a16="http://schemas.microsoft.com/office/drawing/2014/main" val="10000"/>
                  </a:ext>
                </a:extLst>
              </a:tr>
              <a:tr h="328991">
                <a:tc>
                  <a:txBody>
                    <a:bodyPr/>
                    <a:lstStyle/>
                    <a:p>
                      <a:pPr algn="ctr"/>
                      <a:r>
                        <a:rPr lang="en-US" dirty="0"/>
                        <a:t>S1.code</a:t>
                      </a:r>
                    </a:p>
                    <a:p>
                      <a:pPr algn="ctr"/>
                      <a:r>
                        <a:rPr lang="en-US" dirty="0"/>
                        <a:t>goto Begin</a:t>
                      </a:r>
                    </a:p>
                  </a:txBody>
                  <a:tcPr/>
                </a:tc>
                <a:extLst>
                  <a:ext uri="{0D108BD9-81ED-4DB2-BD59-A6C34878D82A}">
                    <a16:rowId xmlns:a16="http://schemas.microsoft.com/office/drawing/2014/main" val="10001"/>
                  </a:ext>
                </a:extLst>
              </a:tr>
              <a:tr h="328991">
                <a:tc>
                  <a:txBody>
                    <a:bodyPr/>
                    <a:lstStyle/>
                    <a:p>
                      <a:pPr algn="ctr"/>
                      <a:r>
                        <a:rPr lang="en-US" dirty="0" err="1"/>
                        <a:t>S.Next</a:t>
                      </a:r>
                      <a:endParaRPr lang="en-US" dirty="0"/>
                    </a:p>
                  </a:txBody>
                  <a:tcPr/>
                </a:tc>
                <a:extLst>
                  <a:ext uri="{0D108BD9-81ED-4DB2-BD59-A6C34878D82A}">
                    <a16:rowId xmlns:a16="http://schemas.microsoft.com/office/drawing/2014/main" val="10002"/>
                  </a:ext>
                </a:extLst>
              </a:tr>
            </a:tbl>
          </a:graphicData>
        </a:graphic>
      </p:graphicFrame>
      <p:cxnSp>
        <p:nvCxnSpPr>
          <p:cNvPr id="14" name="Straight Arrow Connector 13"/>
          <p:cNvCxnSpPr/>
          <p:nvPr/>
        </p:nvCxnSpPr>
        <p:spPr>
          <a:xfrm flipV="1">
            <a:off x="10413999" y="3001543"/>
            <a:ext cx="3628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0413999" y="3001543"/>
            <a:ext cx="362856" cy="29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860800" y="1553029"/>
            <a:ext cx="29029" cy="509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H="1">
            <a:off x="5080000" y="3962400"/>
            <a:ext cx="5094515" cy="27577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376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Intermediate code for switch statement / Translation of switch statement </a:t>
            </a:r>
            <a:endParaRPr lang="en-US" sz="24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70C0"/>
                </a:solidFill>
                <a:latin typeface="Times New Roman" panose="02020603050405020304" pitchFamily="18" charset="0"/>
                <a:cs typeface="Times New Roman" panose="02020603050405020304" pitchFamily="18" charset="0"/>
              </a:rPr>
              <a:t>Switch statement syntax</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u="sng" dirty="0">
                <a:solidFill>
                  <a:srgbClr val="0070C0"/>
                </a:solidFill>
                <a:latin typeface="Times New Roman" panose="02020603050405020304" pitchFamily="18" charset="0"/>
                <a:cs typeface="Times New Roman" panose="02020603050405020304" pitchFamily="18" charset="0"/>
              </a:rPr>
              <a:t>Translation of switch statement </a:t>
            </a:r>
            <a:r>
              <a:rPr lang="en-US" sz="2400" b="1" dirty="0">
                <a:solidFill>
                  <a:srgbClr val="0070C0"/>
                </a:solidFill>
                <a:latin typeface="Times New Roman" panose="02020603050405020304" pitchFamily="18" charset="0"/>
                <a:cs typeface="Times New Roman" panose="02020603050405020304" pitchFamily="18" charset="0"/>
              </a:rPr>
              <a:t>	</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switch</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code to evaluate E into t	 </a:t>
            </a:r>
            <a:r>
              <a:rPr lang="en-US" sz="2400" dirty="0">
                <a:solidFill>
                  <a:srgbClr val="002060"/>
                </a:solidFill>
                <a:latin typeface="Times New Roman" panose="02020603050405020304" pitchFamily="18" charset="0"/>
                <a:cs typeface="Times New Roman" panose="02020603050405020304" pitchFamily="18" charset="0"/>
              </a:rPr>
              <a:t>test:     if t = v</a:t>
            </a:r>
            <a:r>
              <a:rPr lang="en-US" sz="2400" baseline="-25000" dirty="0">
                <a:solidFill>
                  <a:schemeClr val="tx2"/>
                </a:solidFill>
                <a:latin typeface="Times New Roman" panose="02020603050405020304" pitchFamily="18" charset="0"/>
                <a:cs typeface="Times New Roman" panose="02020603050405020304" pitchFamily="18" charset="0"/>
              </a:rPr>
              <a:t>1</a:t>
            </a:r>
            <a:r>
              <a:rPr lang="en-US" sz="2400" dirty="0">
                <a:solidFill>
                  <a:srgbClr val="002060"/>
                </a:solidFill>
                <a:latin typeface="Times New Roman" panose="02020603050405020304" pitchFamily="18" charset="0"/>
                <a:cs typeface="Times New Roman" panose="02020603050405020304" pitchFamily="18" charset="0"/>
              </a:rPr>
              <a:t> goto L1</a:t>
            </a: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1" dirty="0">
                <a:solidFill>
                  <a:srgbClr val="0070C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 test				</a:t>
            </a:r>
            <a:r>
              <a:rPr lang="en-US" sz="2400" dirty="0">
                <a:solidFill>
                  <a:srgbClr val="002060"/>
                </a:solidFill>
                <a:latin typeface="Times New Roman" panose="02020603050405020304" pitchFamily="18" charset="0"/>
                <a:cs typeface="Times New Roman" panose="02020603050405020304" pitchFamily="18" charset="0"/>
              </a:rPr>
              <a:t> if t = v</a:t>
            </a:r>
            <a:r>
              <a:rPr lang="en-US" sz="2400" baseline="-25000" dirty="0">
                <a:solidFill>
                  <a:schemeClr val="tx2"/>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goto L2</a:t>
            </a:r>
            <a:endPar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case v</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s1		</a:t>
            </a:r>
            <a:r>
              <a:rPr lang="en-US" sz="1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 L</a:t>
            </a:r>
            <a:r>
              <a:rPr lang="en-US" baseline="-25000" dirty="0">
                <a:solidFill>
                  <a:schemeClr val="tx2"/>
                </a:solidFill>
                <a:latin typeface="Times New Roman" panose="02020603050405020304" pitchFamily="18" charset="0"/>
                <a:cs typeface="Times New Roman" panose="02020603050405020304" pitchFamily="18" charset="0"/>
              </a:rPr>
              <a:t>1 </a:t>
            </a:r>
            <a:r>
              <a:rPr lang="en-US" dirty="0">
                <a:solidFill>
                  <a:srgbClr val="002060"/>
                </a:solidFill>
                <a:latin typeface="Times New Roman" panose="02020603050405020304" pitchFamily="18" charset="0"/>
                <a:cs typeface="Times New Roman" panose="02020603050405020304" pitchFamily="18" charset="0"/>
              </a:rPr>
              <a:t>: code for S1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case v</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 s1 		</a:t>
            </a:r>
            <a:r>
              <a:rPr lang="en-US" sz="12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 next 					.</a:t>
            </a:r>
            <a:endParaRPr lang="en-US" dirty="0">
              <a:solidFill>
                <a:srgbClr val="002060"/>
              </a:solidFill>
              <a:latin typeface="Times New Roman" panose="02020603050405020304" pitchFamily="18" charset="0"/>
              <a:cs typeface="Times New Roman" panose="02020603050405020304" pitchFamily="18" charset="0"/>
            </a:endParaRPr>
          </a:p>
          <a:p>
            <a:pPr marL="457200" lvl="1" indent="0" algn="just">
              <a:buNone/>
            </a:pPr>
            <a:r>
              <a:rPr lang="en-US" sz="12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L</a:t>
            </a:r>
            <a:r>
              <a:rPr lang="en-US" baseline="-25000" dirty="0">
                <a:solidFill>
                  <a:schemeClr val="tx2"/>
                </a:solidFill>
                <a:latin typeface="Times New Roman" panose="02020603050405020304" pitchFamily="18" charset="0"/>
                <a:cs typeface="Times New Roman" panose="02020603050405020304" pitchFamily="18" charset="0"/>
              </a:rPr>
              <a:t>2 </a:t>
            </a:r>
            <a:r>
              <a:rPr lang="en-US" dirty="0">
                <a:solidFill>
                  <a:srgbClr val="002060"/>
                </a:solidFill>
                <a:latin typeface="Times New Roman" panose="02020603050405020304" pitchFamily="18" charset="0"/>
                <a:cs typeface="Times New Roman" panose="02020603050405020304" pitchFamily="18" charset="0"/>
              </a:rPr>
              <a:t>: code for S2				.</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 next				</a:t>
            </a:r>
            <a:r>
              <a:rPr lang="en-US" dirty="0">
                <a:solidFill>
                  <a:srgbClr val="002060"/>
                </a:solidFill>
                <a:latin typeface="Times New Roman" panose="02020603050405020304" pitchFamily="18" charset="0"/>
                <a:cs typeface="Times New Roman" panose="02020603050405020304" pitchFamily="18" charset="0"/>
              </a:rPr>
              <a:t> if t = v</a:t>
            </a:r>
            <a:r>
              <a:rPr lang="en-US" baseline="-25000" dirty="0">
                <a:solidFill>
                  <a:schemeClr val="tx2"/>
                </a:solidFill>
                <a:latin typeface="Times New Roman" panose="02020603050405020304" pitchFamily="18" charset="0"/>
                <a:cs typeface="Times New Roman" panose="02020603050405020304" pitchFamily="18" charset="0"/>
              </a:rPr>
              <a:t>n-1</a:t>
            </a:r>
            <a:r>
              <a:rPr lang="en-US" dirty="0">
                <a:solidFill>
                  <a:srgbClr val="002060"/>
                </a:solidFill>
                <a:latin typeface="Times New Roman" panose="02020603050405020304" pitchFamily="18" charset="0"/>
                <a:cs typeface="Times New Roman" panose="02020603050405020304" pitchFamily="18" charset="0"/>
              </a:rPr>
              <a:t> goto Ln-1</a:t>
            </a:r>
          </a:p>
          <a:p>
            <a:pPr marL="457200" lvl="1" indent="0" algn="just">
              <a:buNone/>
            </a:pPr>
            <a:r>
              <a:rPr lang="en-US" sz="2000" dirty="0"/>
              <a:t>         .			</a:t>
            </a:r>
            <a:r>
              <a:rPr lang="en-US" sz="2000" dirty="0">
                <a:solidFill>
                  <a:srgbClr val="002060"/>
                </a:solidFill>
                <a:latin typeface="Times New Roman" panose="02020603050405020304" pitchFamily="18" charset="0"/>
                <a:cs typeface="Times New Roman" panose="02020603050405020304" pitchFamily="18" charset="0"/>
              </a:rPr>
              <a:t>               .					 </a:t>
            </a:r>
            <a:r>
              <a:rPr lang="en-US" dirty="0">
                <a:solidFill>
                  <a:srgbClr val="002060"/>
                </a:solidFill>
                <a:latin typeface="Times New Roman" panose="02020603050405020304" pitchFamily="18" charset="0"/>
                <a:cs typeface="Times New Roman" panose="02020603050405020304" pitchFamily="18" charset="0"/>
              </a:rPr>
              <a:t>goto Ln</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case v</a:t>
            </a:r>
            <a:r>
              <a:rPr lang="en-US" sz="2000" baseline="-25000" dirty="0">
                <a:solidFill>
                  <a:schemeClr val="tx2"/>
                </a:solidFill>
                <a:latin typeface="Times New Roman" panose="02020603050405020304" pitchFamily="18" charset="0"/>
                <a:cs typeface="Times New Roman" panose="02020603050405020304" pitchFamily="18" charset="0"/>
              </a:rPr>
              <a:t>n-1 </a:t>
            </a:r>
            <a:r>
              <a:rPr lang="en-US" sz="2000" dirty="0">
                <a:solidFill>
                  <a:srgbClr val="002060"/>
                </a:solidFill>
                <a:latin typeface="Times New Roman" panose="02020603050405020304" pitchFamily="18" charset="0"/>
                <a:cs typeface="Times New Roman" panose="02020603050405020304" pitchFamily="18" charset="0"/>
              </a:rPr>
              <a:t>: sn-1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next:</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default: </a:t>
            </a:r>
            <a:r>
              <a:rPr lang="en-US" sz="2000" dirty="0" err="1">
                <a:solidFill>
                  <a:srgbClr val="002060"/>
                </a:solidFill>
                <a:latin typeface="Times New Roman" panose="02020603050405020304" pitchFamily="18" charset="0"/>
                <a:cs typeface="Times New Roman" panose="02020603050405020304" pitchFamily="18" charset="0"/>
              </a:rPr>
              <a:t>sn</a:t>
            </a:r>
            <a:r>
              <a:rPr lang="en-US" sz="20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L</a:t>
            </a:r>
            <a:r>
              <a:rPr lang="en-US" baseline="-25000" dirty="0">
                <a:solidFill>
                  <a:schemeClr val="tx2"/>
                </a:solidFill>
                <a:latin typeface="Times New Roman" panose="02020603050405020304" pitchFamily="18" charset="0"/>
                <a:cs typeface="Times New Roman" panose="02020603050405020304" pitchFamily="18" charset="0"/>
              </a:rPr>
              <a:t>n-1 </a:t>
            </a:r>
            <a:r>
              <a:rPr lang="en-US" dirty="0">
                <a:solidFill>
                  <a:srgbClr val="002060"/>
                </a:solidFill>
                <a:latin typeface="Times New Roman" panose="02020603050405020304" pitchFamily="18" charset="0"/>
                <a:cs typeface="Times New Roman" panose="02020603050405020304" pitchFamily="18" charset="0"/>
              </a:rPr>
              <a:t>: code for Sn-1</a:t>
            </a:r>
          </a:p>
          <a:p>
            <a:pPr marL="457200" lvl="1" indent="0" algn="just">
              <a:buNone/>
            </a:pPr>
            <a:r>
              <a:rPr lang="en-US"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 next</a:t>
            </a:r>
            <a:endParaRPr lang="en-US" dirty="0">
              <a:solidFill>
                <a:srgbClr val="002060"/>
              </a:solidFill>
              <a:latin typeface="Times New Roman" panose="02020603050405020304" pitchFamily="18" charset="0"/>
              <a:cs typeface="Times New Roman" panose="02020603050405020304" pitchFamily="18" charset="0"/>
            </a:endParaRP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L</a:t>
            </a:r>
            <a:r>
              <a:rPr lang="en-US" baseline="-25000" dirty="0">
                <a:solidFill>
                  <a:schemeClr val="tx2"/>
                </a:solidFill>
                <a:latin typeface="Times New Roman" panose="02020603050405020304" pitchFamily="18" charset="0"/>
                <a:cs typeface="Times New Roman" panose="02020603050405020304" pitchFamily="18" charset="0"/>
              </a:rPr>
              <a:t>n</a:t>
            </a:r>
            <a:r>
              <a:rPr lang="en-US" dirty="0">
                <a:solidFill>
                  <a:srgbClr val="002060"/>
                </a:solidFill>
                <a:latin typeface="Times New Roman" panose="02020603050405020304" pitchFamily="18" charset="0"/>
                <a:cs typeface="Times New Roman" panose="02020603050405020304" pitchFamily="18" charset="0"/>
              </a:rPr>
              <a:t>: code for Sn</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goto next</a:t>
            </a:r>
            <a:endParaRPr lang="en-US"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p:txBody>
      </p:sp>
      <p:cxnSp>
        <p:nvCxnSpPr>
          <p:cNvPr id="7" name="Straight Connector 6"/>
          <p:cNvCxnSpPr/>
          <p:nvPr/>
        </p:nvCxnSpPr>
        <p:spPr>
          <a:xfrm flipH="1">
            <a:off x="3860800" y="1553029"/>
            <a:ext cx="29029" cy="5094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H="1">
            <a:off x="4884059" y="3962401"/>
            <a:ext cx="5094515" cy="275772"/>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98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a:t>
            </a:r>
            <a:endParaRPr lang="en-US" sz="4000" dirty="0">
              <a:solidFill>
                <a:srgbClr val="00B050"/>
              </a:solidFill>
            </a:endParaRPr>
          </a:p>
        </p:txBody>
      </p:sp>
      <p:sp>
        <p:nvSpPr>
          <p:cNvPr id="3" name="Content Placeholder 2"/>
          <p:cNvSpPr>
            <a:spLocks noGrp="1"/>
          </p:cNvSpPr>
          <p:nvPr>
            <p:ph idx="1"/>
          </p:nvPr>
        </p:nvSpPr>
        <p:spPr>
          <a:xfrm>
            <a:off x="566670" y="730918"/>
            <a:ext cx="10972800" cy="5953217"/>
          </a:xfrm>
        </p:spPr>
        <p:txBody>
          <a:bodyPr>
            <a:noAutofit/>
          </a:bodyPr>
          <a:lstStyle/>
          <a:p>
            <a:pPr>
              <a:buNone/>
            </a:pPr>
            <a:r>
              <a:rPr lang="en-US" sz="2400" b="1" u="sng" dirty="0">
                <a:solidFill>
                  <a:srgbClr val="002060"/>
                </a:solidFill>
                <a:latin typeface="Times New Roman" panose="02020603050405020304" pitchFamily="18" charset="0"/>
                <a:cs typeface="Times New Roman" panose="02020603050405020304" pitchFamily="18" charset="0"/>
              </a:rPr>
              <a:t>1. Union:</a:t>
            </a:r>
            <a:endParaRPr lang="en-IN" sz="2400" b="1" u="sng"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&amp;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languages then the 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containing all strings from both languages</a:t>
            </a:r>
            <a:r>
              <a:rPr lang="en-US" sz="2000" b="1" dirty="0">
                <a:solidFill>
                  <a:srgbClr val="002060"/>
                </a:solidFill>
                <a:latin typeface="Times New Roman" panose="02020603050405020304" pitchFamily="18" charset="0"/>
                <a:cs typeface="Times New Roman" panose="02020603050405020304" pitchFamily="18" charset="0"/>
              </a:rPr>
              <a:t>           </a:t>
            </a:r>
          </a:p>
          <a:p>
            <a:pPr>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{0,01,10,11},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{0,01,001}</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 001,10,11}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{0,000,0000,…}</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U</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a:t>
            </a:r>
            <a:r>
              <a:rPr lang="en-US" sz="2000" dirty="0">
                <a:solidFill>
                  <a:schemeClr val="tx2"/>
                </a:solidFill>
              </a:rPr>
              <a:t>}</a:t>
            </a:r>
            <a:r>
              <a:rPr lang="en-US" sz="2000" baseline="30000" dirty="0">
                <a:solidFill>
                  <a:schemeClr val="tx2"/>
                </a:solidFill>
              </a:rPr>
              <a:t>+</a:t>
            </a:r>
            <a:endParaRPr lang="en-US" sz="2000" dirty="0">
              <a:solidFill>
                <a:schemeClr val="tx2"/>
              </a:solidFill>
            </a:endParaRPr>
          </a:p>
          <a:p>
            <a:pPr marL="0" indent="0">
              <a:buNone/>
            </a:pPr>
            <a:r>
              <a:rPr lang="en-US" sz="2400" b="1" u="sng" dirty="0">
                <a:solidFill>
                  <a:srgbClr val="002060"/>
                </a:solidFill>
                <a:latin typeface="Times New Roman" panose="02020603050405020304" pitchFamily="18" charset="0"/>
                <a:cs typeface="Times New Roman" panose="02020603050405020304" pitchFamily="18" charset="0"/>
              </a:rPr>
              <a:t>2. Intersection:</a:t>
            </a:r>
            <a:endParaRPr lang="en-IN" sz="2400" b="1" u="sng"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&amp;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languages then the 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containing common strings from both languages</a:t>
            </a:r>
            <a:r>
              <a:rPr lang="en-US" sz="2000" b="1" dirty="0">
                <a:solidFill>
                  <a:srgbClr val="002060"/>
                </a:solidFill>
                <a:latin typeface="Times New Roman" panose="02020603050405020304" pitchFamily="18" charset="0"/>
                <a:cs typeface="Times New Roman" panose="02020603050405020304" pitchFamily="18" charset="0"/>
              </a:rPr>
              <a:t>           </a:t>
            </a:r>
          </a:p>
          <a:p>
            <a:pPr>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{0,01,10,11},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{0,01,001}</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Let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{0,000,0000,…}</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{0,000</a:t>
            </a:r>
            <a:r>
              <a:rPr lang="en-US" sz="2000" dirty="0">
                <a:solidFill>
                  <a:schemeClr val="tx2"/>
                </a:solidFill>
              </a:rPr>
              <a:t>}</a:t>
            </a:r>
          </a:p>
          <a:p>
            <a:pPr>
              <a:buNone/>
            </a:pPr>
            <a:r>
              <a:rPr lang="en-US" sz="2400" b="1" u="sng" dirty="0">
                <a:solidFill>
                  <a:srgbClr val="002060"/>
                </a:solidFill>
                <a:latin typeface="Times New Roman" panose="02020603050405020304" pitchFamily="18" charset="0"/>
                <a:cs typeface="Times New Roman" panose="02020603050405020304" pitchFamily="18" charset="0"/>
              </a:rPr>
              <a:t>3. Concatenation:</a:t>
            </a:r>
            <a:endParaRPr lang="en-IN" sz="2400" b="1" u="sng"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&amp;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are two languages then the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containing all strings</a:t>
            </a:r>
          </a:p>
          <a:p>
            <a:pPr>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Let ∑ ={0,1} and 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L</a:t>
            </a:r>
            <a:r>
              <a:rPr lang="en-US" sz="2000" baseline="-25000" dirty="0">
                <a:solidFill>
                  <a:schemeClr val="tx2"/>
                </a:solidFill>
                <a:latin typeface="Times New Roman" panose="02020603050405020304" pitchFamily="18" charset="0"/>
                <a:cs typeface="Times New Roman" panose="02020603050405020304" pitchFamily="18" charset="0"/>
              </a:rPr>
              <a:t>2</a:t>
            </a:r>
            <a:r>
              <a:rPr lang="en-IN" sz="2000" dirty="0">
                <a:solidFill>
                  <a:srgbClr val="002060"/>
                </a:solidFill>
                <a:latin typeface="Times New Roman" panose="02020603050405020304" pitchFamily="18" charset="0"/>
                <a:cs typeface="Times New Roman" panose="02020603050405020304" pitchFamily="18" charset="0"/>
              </a:rPr>
              <a:t> are two languages over S</a:t>
            </a:r>
          </a:p>
          <a:p>
            <a:pPr marL="457200" lvl="1" indent="0">
              <a:buNone/>
            </a:pPr>
            <a:r>
              <a:rPr lang="en-IN"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{00,11},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 {0,1}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={000,001,110,111}</a:t>
            </a:r>
            <a:endParaRPr lang="en-IN" sz="2000" dirty="0">
              <a:solidFill>
                <a:srgbClr val="002060"/>
              </a:solidFill>
              <a:latin typeface="Times New Roman" panose="02020603050405020304" pitchFamily="18" charset="0"/>
              <a:cs typeface="Times New Roman" panose="02020603050405020304" pitchFamily="18" charset="0"/>
            </a:endParaRPr>
          </a:p>
          <a:p>
            <a:pPr marL="457200" lvl="1" indent="0">
              <a:buNone/>
            </a:pPr>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2</a:t>
            </a:r>
            <a:r>
              <a:rPr lang="en-US" sz="2000" dirty="0">
                <a:solidFill>
                  <a:srgbClr val="002060"/>
                </a:solidFill>
                <a:latin typeface="Times New Roman" panose="02020603050405020304" pitchFamily="18" charset="0"/>
                <a:cs typeface="Times New Roman" panose="02020603050405020304" pitchFamily="18" charset="0"/>
              </a:rPr>
              <a:t>L</a:t>
            </a:r>
            <a:r>
              <a:rPr lang="en-US" sz="2000" baseline="-25000" dirty="0">
                <a:solidFill>
                  <a:schemeClr val="tx2"/>
                </a:solidFill>
                <a:latin typeface="Times New Roman" panose="02020603050405020304" pitchFamily="18" charset="0"/>
                <a:cs typeface="Times New Roman" panose="02020603050405020304" pitchFamily="18" charset="0"/>
              </a:rPr>
              <a:t>1</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={000,011,100,111}</a:t>
            </a:r>
            <a:r>
              <a:rPr lang="en-US" sz="2000" b="1" dirty="0">
                <a:solidFill>
                  <a:srgbClr val="002060"/>
                </a:solidFill>
                <a:latin typeface="Times New Roman" panose="02020603050405020304" pitchFamily="18" charset="0"/>
                <a:cs typeface="Times New Roman" panose="02020603050405020304" pitchFamily="18" charset="0"/>
              </a:rPr>
              <a:t> 	</a:t>
            </a:r>
            <a:endParaRPr lang="en-IN"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81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50"/>
            <a:ext cx="11364686" cy="5994194"/>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Intermediate code for procedures</a:t>
            </a:r>
            <a:endParaRPr lang="en-US" sz="24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rPr>
              <a:t>D </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define T id (F) {S}</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T id , S</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  return E;</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 id (A);</a:t>
            </a:r>
          </a:p>
          <a:p>
            <a:pPr marL="457200" lvl="1" indent="0" algn="just">
              <a:buNone/>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E , A </a:t>
            </a: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7677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081279"/>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Directed Acyclic Graph (DAG) or DAG Representation of a basic block</a:t>
            </a:r>
            <a:endParaRPr lang="en-US"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DAG represents the structure of a basic block</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Internal node represents operator</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Leaf node represents identifiers, constants</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Internal node also represents result of expressions</a:t>
            </a:r>
          </a:p>
          <a:p>
            <a:pPr algn="just">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Applications of DAG</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Determining the common sub expression</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Determining which names are used inside the block &amp; computed outside the block</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Determining which statements of the block could have their computed value outside the block</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Simplifying the list of quadruples by eliminating common sub expression</a:t>
            </a:r>
          </a:p>
          <a:p>
            <a:pPr algn="just">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Examples</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Construct DAG for the expression a + a*(b-c) + (b-c)*d</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Construct DAG for the a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 = a-d	      c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d = a-d</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Construct DAG for the following a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 = b-d	      c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c+d</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e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Construct DAG for the following d = b*c	e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a+b</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b = b*c	 a = e-d</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Construct DAG for the expression a = b*-c + b*-c</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Construct DAG for the expression a = (a*</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b+c</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p>
          <a:p>
            <a:pPr marL="457200" lvl="1" indent="0" algn="just">
              <a:buNone/>
            </a:pP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1" indent="-457200" algn="just">
              <a:buFont typeface="+mj-lt"/>
              <a:buAutoNum type="arabicPeriod"/>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7133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155" y="176645"/>
            <a:ext cx="10838645" cy="523518"/>
          </a:xfrm>
        </p:spPr>
        <p:txBody>
          <a:bodyPr>
            <a:normAutofit fontScale="90000"/>
          </a:bodyPr>
          <a:lstStyle/>
          <a:p>
            <a:br>
              <a:rPr lang="en-US" b="1" u="sng" dirty="0">
                <a:solidFill>
                  <a:srgbClr val="00B050"/>
                </a:solidFill>
                <a:latin typeface="Times New Roman" panose="02020603050405020304" pitchFamily="18" charset="0"/>
                <a:cs typeface="Times New Roman" panose="02020603050405020304" pitchFamily="18" charset="0"/>
              </a:rPr>
            </a:br>
            <a:r>
              <a:rPr lang="en-US" b="1" u="sng" dirty="0">
                <a:solidFill>
                  <a:srgbClr val="00B050"/>
                </a:solidFill>
                <a:latin typeface="Times New Roman" panose="02020603050405020304" pitchFamily="18" charset="0"/>
                <a:cs typeface="Times New Roman" panose="02020603050405020304" pitchFamily="18" charset="0"/>
              </a:rPr>
              <a:t>Intermediate Code generation (Cont…):</a:t>
            </a:r>
            <a:br>
              <a:rPr lang="en-US" b="1" u="sng" dirty="0">
                <a:solidFill>
                  <a:srgbClr val="00206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362857" y="653349"/>
            <a:ext cx="11364686" cy="6081279"/>
          </a:xfrm>
        </p:spPr>
        <p:txBody>
          <a:bodyPr>
            <a:noAutofit/>
          </a:bodyPr>
          <a:lstStyle/>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Dependency Graph</a:t>
            </a:r>
            <a:endParaRPr lang="en-US" sz="2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Represents the flow of information among the attributes in a parse tree</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Useful for determining the evaluation order for attributes in a parse tree </a:t>
            </a:r>
          </a:p>
          <a:p>
            <a:pPr algn="just">
              <a:buFont typeface="Wingdings" panose="05000000000000000000" pitchFamily="2" charset="2"/>
              <a:buChar char="Ø"/>
            </a:pPr>
            <a:r>
              <a:rPr lang="en-US" sz="24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Annotated parse tree shows the values of attribute whereas dependency graph determines how those values can be computed</a:t>
            </a:r>
          </a:p>
          <a:p>
            <a:pPr algn="just">
              <a:buFont typeface="Wingdings" panose="05000000000000000000" pitchFamily="2" charset="2"/>
              <a:buChar char="Ø"/>
            </a:pPr>
            <a:r>
              <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Examples</a:t>
            </a:r>
          </a:p>
          <a:p>
            <a:pPr marL="0" indent="0" algn="just">
              <a:buNone/>
            </a:pP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productions</a:t>
            </a:r>
            <a:r>
              <a:rPr lang="en-US" sz="24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u="sng"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semantic rules</a:t>
            </a: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 E+T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E.val</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E.val+T.val</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  T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E.val</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T.val</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  T*F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T.val</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T.val</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F.val</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  F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T.val</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F.val</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914400" lvl="1" indent="-457200" algn="just">
              <a:buFont typeface="+mj-lt"/>
              <a:buAutoNum type="arabicPeriod"/>
            </a:pP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  digit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F.val</a:t>
            </a:r>
            <a:r>
              <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 </a:t>
            </a:r>
            <a:r>
              <a:rPr lang="en-US" sz="2000"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digit.lexval</a:t>
            </a:r>
            <a:endParaRPr lang="en-US" sz="20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lgn="just">
              <a:buNone/>
            </a:pPr>
            <a:endPar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0" lvl="1" indent="0" algn="just">
              <a:buNone/>
            </a:pPr>
            <a:r>
              <a:rPr lang="en-US" sz="2000" b="1"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Construct dependency graph for the given expression:		5+3*4</a:t>
            </a:r>
          </a:p>
          <a:p>
            <a:pPr marL="914400" lvl="1" indent="-457200" algn="just">
              <a:buFont typeface="+mj-lt"/>
              <a:buAutoNum type="arabicPeriod"/>
            </a:pPr>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049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4"/>
            <a:ext cx="10515600" cy="793975"/>
          </a:xfrm>
        </p:spPr>
        <p:txBody>
          <a:bodyPr>
            <a:normAutofit/>
          </a:bodyPr>
          <a:lstStyle/>
          <a:p>
            <a:pPr algn="ctr"/>
            <a:r>
              <a:rPr lang="en-US" sz="4000" b="1" u="sng" dirty="0">
                <a:solidFill>
                  <a:srgbClr val="002060"/>
                </a:solidFill>
                <a:latin typeface="Times New Roman" panose="02020603050405020304" pitchFamily="18" charset="0"/>
                <a:cs typeface="Times New Roman" panose="02020603050405020304" pitchFamily="18" charset="0"/>
              </a:rPr>
              <a:t> </a:t>
            </a:r>
            <a:endParaRPr lang="en-US" sz="4000" dirty="0"/>
          </a:p>
        </p:txBody>
      </p:sp>
      <p:sp>
        <p:nvSpPr>
          <p:cNvPr id="3" name="Content Placeholder 2"/>
          <p:cNvSpPr>
            <a:spLocks noGrp="1"/>
          </p:cNvSpPr>
          <p:nvPr>
            <p:ph idx="1"/>
          </p:nvPr>
        </p:nvSpPr>
        <p:spPr>
          <a:xfrm>
            <a:off x="463639" y="820175"/>
            <a:ext cx="11178862" cy="5740282"/>
          </a:xfrm>
        </p:spPr>
        <p:txBody>
          <a:bodyPr>
            <a:noAutofit/>
          </a:bodyPr>
          <a:lstStyle/>
          <a:p>
            <a:pPr marL="0" indent="0">
              <a:buNone/>
            </a:pPr>
            <a:r>
              <a:rPr lang="en-IN" sz="2400" b="1" u="sng" dirty="0">
                <a:solidFill>
                  <a:srgbClr val="002060"/>
                </a:solidFill>
                <a:latin typeface="Times New Roman" panose="02020603050405020304" pitchFamily="18" charset="0"/>
                <a:cs typeface="Times New Roman" panose="02020603050405020304" pitchFamily="18" charset="0"/>
              </a:rPr>
              <a:t>Semantic Analysis</a:t>
            </a:r>
            <a:endParaRPr lang="en-US" sz="2400" b="1" u="sng"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1. </a:t>
            </a:r>
            <a:r>
              <a:rPr lang="en-IN" sz="2400" dirty="0">
                <a:solidFill>
                  <a:srgbClr val="002060"/>
                </a:solidFill>
                <a:latin typeface="Times New Roman" panose="02020603050405020304" pitchFamily="18" charset="0"/>
                <a:cs typeface="Times New Roman" panose="02020603050405020304" pitchFamily="18" charset="0"/>
              </a:rPr>
              <a:t>Semantic Errors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2.</a:t>
            </a: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Chomsky hierarchy of languages and 							    recognizers</a:t>
            </a:r>
            <a:endParaRPr lang="en-US" sz="24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3. </a:t>
            </a:r>
            <a:r>
              <a:rPr lang="en-IN" sz="2400" dirty="0">
                <a:solidFill>
                  <a:srgbClr val="002060"/>
                </a:solidFill>
                <a:latin typeface="Times New Roman" panose="02020603050405020304" pitchFamily="18" charset="0"/>
                <a:cs typeface="Times New Roman" panose="02020603050405020304" pitchFamily="18" charset="0"/>
              </a:rPr>
              <a:t>Type checking</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4. </a:t>
            </a:r>
            <a:r>
              <a:rPr lang="en-US" sz="2400" dirty="0">
                <a:solidFill>
                  <a:srgbClr val="002060"/>
                </a:solidFill>
                <a:latin typeface="Times New Roman" panose="02020603050405020304" pitchFamily="18" charset="0"/>
                <a:cs typeface="Times New Roman" panose="02020603050405020304" pitchFamily="18" charset="0"/>
              </a:rPr>
              <a:t>T</a:t>
            </a:r>
            <a:r>
              <a:rPr lang="en-IN" sz="2400" dirty="0" err="1">
                <a:solidFill>
                  <a:srgbClr val="002060"/>
                </a:solidFill>
                <a:latin typeface="Times New Roman" panose="02020603050405020304" pitchFamily="18" charset="0"/>
                <a:cs typeface="Times New Roman" panose="02020603050405020304" pitchFamily="18" charset="0"/>
              </a:rPr>
              <a:t>ype</a:t>
            </a:r>
            <a:r>
              <a:rPr lang="en-IN" sz="2400" dirty="0">
                <a:solidFill>
                  <a:srgbClr val="002060"/>
                </a:solidFill>
                <a:latin typeface="Times New Roman" panose="02020603050405020304" pitchFamily="18" charset="0"/>
                <a:cs typeface="Times New Roman" panose="02020603050405020304" pitchFamily="18" charset="0"/>
              </a:rPr>
              <a:t> conversions</a:t>
            </a:r>
            <a:r>
              <a:rPr lang="en-US" sz="2400" dirty="0">
                <a:solidFill>
                  <a:srgbClr val="002060"/>
                </a:solidFill>
                <a:latin typeface="Times New Roman" panose="02020603050405020304" pitchFamily="18" charset="0"/>
                <a:cs typeface="Times New Roman" panose="02020603050405020304" pitchFamily="18" charset="0"/>
              </a:rPr>
              <a:t> </a:t>
            </a: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5. </a:t>
            </a:r>
            <a:r>
              <a:rPr lang="en-US" sz="2400" dirty="0">
                <a:solidFill>
                  <a:srgbClr val="002060"/>
                </a:solidFill>
                <a:latin typeface="Times New Roman" panose="02020603050405020304" pitchFamily="18" charset="0"/>
                <a:cs typeface="Times New Roman" panose="02020603050405020304" pitchFamily="18" charset="0"/>
              </a:rPr>
              <a:t>E</a:t>
            </a:r>
            <a:r>
              <a:rPr lang="en-IN" sz="2400" dirty="0">
                <a:solidFill>
                  <a:srgbClr val="002060"/>
                </a:solidFill>
                <a:latin typeface="Times New Roman" panose="02020603050405020304" pitchFamily="18" charset="0"/>
                <a:cs typeface="Times New Roman" panose="02020603050405020304" pitchFamily="18" charset="0"/>
              </a:rPr>
              <a:t>quivalence of type expressions </a:t>
            </a:r>
            <a:r>
              <a:rPr lang="en-US" sz="2400" dirty="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latin typeface="Times New Roman" panose="02020603050405020304" pitchFamily="18" charset="0"/>
                <a:cs typeface="Times New Roman" panose="02020603050405020304" pitchFamily="18" charset="0"/>
              </a:rPr>
              <a:t>6. </a:t>
            </a:r>
            <a:r>
              <a:rPr lang="en-IN" sz="2400" dirty="0">
                <a:solidFill>
                  <a:srgbClr val="002060"/>
                </a:solidFill>
                <a:latin typeface="Times New Roman" panose="02020603050405020304" pitchFamily="18" charset="0"/>
                <a:cs typeface="Times New Roman" panose="02020603050405020304" pitchFamily="18" charset="0"/>
              </a:rPr>
              <a:t>Polymorphic functions</a:t>
            </a:r>
          </a:p>
          <a:p>
            <a:pPr marL="0" indent="0">
              <a:buNone/>
            </a:pPr>
            <a:r>
              <a:rPr lang="en-IN" sz="2400" b="1" dirty="0">
                <a:solidFill>
                  <a:srgbClr val="002060"/>
                </a:solidFill>
                <a:latin typeface="Times New Roman" panose="02020603050405020304" pitchFamily="18" charset="0"/>
                <a:cs typeface="Times New Roman" panose="02020603050405020304" pitchFamily="18" charset="0"/>
              </a:rPr>
              <a:t>7. </a:t>
            </a:r>
            <a:r>
              <a:rPr lang="en-IN" sz="2400" dirty="0">
                <a:solidFill>
                  <a:srgbClr val="002060"/>
                </a:solidFill>
                <a:latin typeface="Times New Roman" panose="02020603050405020304" pitchFamily="18" charset="0"/>
                <a:cs typeface="Times New Roman" panose="02020603050405020304" pitchFamily="18" charset="0"/>
              </a:rPr>
              <a:t>Overloading of functions and operators</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7280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9600" y="0"/>
            <a:ext cx="10972800" cy="762000"/>
          </a:xfrm>
          <a:prstGeom prst="rect">
            <a:avLst/>
          </a:prstGeom>
          <a:noFill/>
          <a:ln w="9525">
            <a:noFill/>
            <a:round/>
          </a:ln>
        </p:spPr>
        <p:txBody>
          <a:bodyPr lIns="0" rIns="0" bIns="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rgbClr val="FF0000"/>
                </a:solidFill>
                <a:latin typeface="Calibri" panose="020F0502020204030204" pitchFamily="32" charset="0"/>
              </a:rPr>
              <a:t>Introduction</a:t>
            </a:r>
          </a:p>
        </p:txBody>
      </p:sp>
      <p:sp>
        <p:nvSpPr>
          <p:cNvPr id="5123" name="Text Box 2"/>
          <p:cNvSpPr txBox="1">
            <a:spLocks noChangeArrowheads="1"/>
          </p:cNvSpPr>
          <p:nvPr/>
        </p:nvSpPr>
        <p:spPr bwMode="auto">
          <a:xfrm>
            <a:off x="609600" y="868364"/>
            <a:ext cx="10972800" cy="5227637"/>
          </a:xfrm>
          <a:prstGeom prst="rect">
            <a:avLst/>
          </a:prstGeom>
          <a:noFill/>
          <a:ln w="9525">
            <a:noFill/>
            <a:round/>
          </a:ln>
        </p:spPr>
        <p:txBody>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Errors are of two types. They are </a:t>
            </a:r>
          </a:p>
          <a:p>
            <a:pPr marL="1428750" lvl="2" indent="-514350" algn="just">
              <a:buFont typeface="+mj-lt"/>
              <a:buAutoNum type="arabicPeriod"/>
            </a:pPr>
            <a:r>
              <a:rPr lang="en-IN" sz="2800" dirty="0">
                <a:latin typeface="Times New Roman" panose="02020603050405020304" pitchFamily="18" charset="0"/>
                <a:cs typeface="Times New Roman" panose="02020603050405020304" pitchFamily="18" charset="0"/>
              </a:rPr>
              <a:t>Compile time</a:t>
            </a:r>
          </a:p>
          <a:p>
            <a:pPr marL="1428750" lvl="2" indent="-514350" algn="just">
              <a:buFont typeface="+mj-lt"/>
              <a:buAutoNum type="arabicPeriod"/>
            </a:pPr>
            <a:r>
              <a:rPr lang="en-IN" sz="2800" dirty="0">
                <a:latin typeface="Times New Roman" panose="02020603050405020304" pitchFamily="18" charset="0"/>
                <a:cs typeface="Times New Roman" panose="02020603050405020304" pitchFamily="18" charset="0"/>
              </a:rPr>
              <a:t>Run time	</a:t>
            </a:r>
          </a:p>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Most of the times errors will occurred at front end of the phases of the compiler</a:t>
            </a:r>
          </a:p>
          <a:p>
            <a:pPr algn="just"/>
            <a:r>
              <a:rPr lang="en-IN" sz="2800" dirty="0"/>
              <a:t>1. Lexical Error</a:t>
            </a:r>
          </a:p>
          <a:p>
            <a:pPr algn="just"/>
            <a:r>
              <a:rPr lang="en-IN" sz="2800" dirty="0"/>
              <a:t>2. Syntactic</a:t>
            </a:r>
            <a:r>
              <a:rPr lang="en-IN" sz="2800" dirty="0">
                <a:sym typeface="+mn-ea"/>
              </a:rPr>
              <a:t> Error</a:t>
            </a:r>
          </a:p>
          <a:p>
            <a:pPr algn="just"/>
            <a:r>
              <a:rPr lang="en-IN" sz="2800" dirty="0"/>
              <a:t>3. Semantic</a:t>
            </a:r>
            <a:r>
              <a:rPr lang="en-IN" sz="2800" dirty="0">
                <a:sym typeface="+mn-ea"/>
              </a:rPr>
              <a:t> Error</a:t>
            </a:r>
            <a:endParaRPr lang="en-IN" sz="2800" dirty="0"/>
          </a:p>
        </p:txBody>
      </p:sp>
      <p:sp>
        <p:nvSpPr>
          <p:cNvPr id="13" name="Slide Number Placeholder 12"/>
          <p:cNvSpPr>
            <a:spLocks noGrp="1"/>
          </p:cNvSpPr>
          <p:nvPr>
            <p:ph type="sldNum" sz="quarter" idx="12"/>
          </p:nvPr>
        </p:nvSpPr>
        <p:spPr/>
        <p:txBody>
          <a:bodyPr/>
          <a:lstStyle/>
          <a:p>
            <a:fld id="{B6F15528-21DE-4FAA-801E-634DDDAF4B2B}" type="slidenum">
              <a:rPr lang="en-US" smtClean="0"/>
              <a:pPr/>
              <a:t>84</a:t>
            </a:fld>
            <a:endParaRPr lang="en-US"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9600" y="0"/>
            <a:ext cx="10972800" cy="762000"/>
          </a:xfrm>
          <a:prstGeom prst="rect">
            <a:avLst/>
          </a:prstGeom>
          <a:noFill/>
          <a:ln w="9525">
            <a:noFill/>
            <a:round/>
          </a:ln>
        </p:spPr>
        <p:txBody>
          <a:bodyPr lIns="0" rIns="0" bIns="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rgbClr val="FF0000"/>
                </a:solidFill>
                <a:latin typeface="Calibri" panose="020F0502020204030204" pitchFamily="32" charset="0"/>
              </a:rPr>
              <a:t>Introduction</a:t>
            </a:r>
          </a:p>
        </p:txBody>
      </p:sp>
      <p:sp>
        <p:nvSpPr>
          <p:cNvPr id="5123" name="Text Box 2"/>
          <p:cNvSpPr txBox="1">
            <a:spLocks noChangeArrowheads="1"/>
          </p:cNvSpPr>
          <p:nvPr/>
        </p:nvSpPr>
        <p:spPr bwMode="auto">
          <a:xfrm>
            <a:off x="609600" y="761365"/>
            <a:ext cx="10972800" cy="5749290"/>
          </a:xfrm>
          <a:prstGeom prst="rect">
            <a:avLst/>
          </a:prstGeom>
          <a:noFill/>
          <a:ln w="9525">
            <a:noFill/>
            <a:round/>
          </a:ln>
        </p:spPr>
        <p:txBody>
          <a:bodyPr/>
          <a:lstStyle/>
          <a:p>
            <a:pPr algn="just"/>
            <a:r>
              <a:rPr lang="en-IN" sz="2800" b="1" u="sng" dirty="0">
                <a:latin typeface="Times New Roman" panose="02020603050405020304" pitchFamily="18" charset="0"/>
                <a:cs typeface="Times New Roman" panose="02020603050405020304" pitchFamily="18" charset="0"/>
              </a:rPr>
              <a:t>Lexical Error</a:t>
            </a:r>
            <a:r>
              <a:rPr lang="en-IN" sz="2800" u="sng" dirty="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Errors which occured in lexical phase is called lexical errors</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a sequence of characters that does not match the pattern of any token </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lexical phase error is found during the execution of the program</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spelling error (identifier / keyword / operator)</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exceeding length of  identifier or numeric constant</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appearance of illegal characters</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To remove the character that should be present</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To replace a character with an incorrect character</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transposition of characters</a:t>
            </a:r>
            <a:endParaRPr lang="en-IN" sz="20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sz="2800" b="1" u="sng" dirty="0">
                <a:latin typeface="Times New Roman" panose="02020603050405020304" pitchFamily="18" charset="0"/>
                <a:cs typeface="Times New Roman" panose="02020603050405020304" pitchFamily="18" charset="0"/>
              </a:rPr>
              <a:t>Ex:</a:t>
            </a:r>
            <a:r>
              <a:rPr lang="en-IN" sz="28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void main()</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 </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int x=10,y=20;   char *a;   printf(“%d”,a1);   x=4*ab;</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rPr>
              <a:t>        }					           (number / identifier)</a:t>
            </a:r>
          </a:p>
          <a:p>
            <a:pPr algn="just"/>
            <a:endParaRPr lang="en-IN" sz="2400" dirty="0">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85</a:t>
            </a:fld>
            <a:endParaRPr lang="en-US"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609600" y="0"/>
            <a:ext cx="10972800" cy="762000"/>
          </a:xfrm>
          <a:prstGeom prst="rect">
            <a:avLst/>
          </a:prstGeom>
          <a:noFill/>
          <a:ln w="9525">
            <a:noFill/>
            <a:round/>
          </a:ln>
        </p:spPr>
        <p:txBody>
          <a:bodyPr lIns="0" rIns="0" bIns="0" anchor="b"/>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rgbClr val="FF0000"/>
                </a:solidFill>
                <a:latin typeface="Calibri" panose="020F0502020204030204" pitchFamily="32" charset="0"/>
              </a:rPr>
              <a:t>Introduction</a:t>
            </a:r>
          </a:p>
        </p:txBody>
      </p:sp>
      <p:sp>
        <p:nvSpPr>
          <p:cNvPr id="5123" name="Text Box 2"/>
          <p:cNvSpPr txBox="1">
            <a:spLocks noChangeArrowheads="1"/>
          </p:cNvSpPr>
          <p:nvPr/>
        </p:nvSpPr>
        <p:spPr bwMode="auto">
          <a:xfrm>
            <a:off x="609600" y="868680"/>
            <a:ext cx="10972800" cy="5598160"/>
          </a:xfrm>
          <a:prstGeom prst="rect">
            <a:avLst/>
          </a:prstGeom>
          <a:noFill/>
          <a:ln w="9525">
            <a:noFill/>
            <a:round/>
          </a:ln>
        </p:spPr>
        <p:txBody>
          <a:bodyPr/>
          <a:lstStyle/>
          <a:p>
            <a:pPr algn="just"/>
            <a:r>
              <a:rPr lang="en-IN" sz="2800" b="1" u="sng" dirty="0">
                <a:latin typeface="Times New Roman" panose="02020603050405020304" pitchFamily="18" charset="0"/>
                <a:cs typeface="Times New Roman" panose="02020603050405020304" pitchFamily="18" charset="0"/>
              </a:rPr>
              <a:t>Syntactical Error</a:t>
            </a:r>
            <a:r>
              <a:rPr lang="en-IN" sz="2800" u="sng"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Errors which occured in syntax phase is called syntactic errors</a:t>
            </a:r>
            <a:endParaRPr lang="en-IN"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occur during the parsing of input code, and are caused by grammatically incorrect statements</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syntax phase error is found during the execution of the program</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error in structure    		</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missing operators</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missing semicolons		while parse tree construction</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unbalanced paranthesis</a:t>
            </a:r>
            <a:endParaRPr lang="en-IN" sz="20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sz="2400" b="1" u="sng" dirty="0">
                <a:latin typeface="Times New Roman" panose="02020603050405020304" pitchFamily="18" charset="0"/>
                <a:cs typeface="Times New Roman" panose="02020603050405020304" pitchFamily="18" charset="0"/>
              </a:rPr>
              <a:t>Ex:</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mn-ea"/>
              </a:rPr>
              <a:t>if (number=100)		</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print(“number is equal to 100”);   </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else</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printf(“number is not equal to 100”); </a:t>
            </a:r>
            <a:endParaRPr lang="en-IN" sz="24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a:t>
            </a:r>
            <a:endParaRPr lang="en-IN" sz="2400" dirty="0">
              <a:latin typeface="Times New Roman" panose="02020603050405020304" pitchFamily="18" charset="0"/>
              <a:cs typeface="Times New Roman" panose="02020603050405020304" pitchFamily="18" charset="0"/>
            </a:endParaRPr>
          </a:p>
          <a:p>
            <a:pPr marL="457200" indent="-457200" algn="just">
              <a:buNone/>
            </a:pP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B6F15528-21DE-4FAA-801E-634DDDAF4B2B}" type="slidenum">
              <a:rPr lang="en-US" smtClean="0"/>
              <a:pPr/>
              <a:t>86</a:t>
            </a:fld>
            <a:endParaRPr lang="en-US" dirty="0"/>
          </a:p>
        </p:txBody>
      </p:sp>
      <p:sp>
        <p:nvSpPr>
          <p:cNvPr id="2" name="Left Brace 1">
            <a:extLst>
              <a:ext uri="{FF2B5EF4-FFF2-40B4-BE49-F238E27FC236}">
                <a16:creationId xmlns:a16="http://schemas.microsoft.com/office/drawing/2014/main" id="{E3164BBF-487D-43FB-BEC3-7EA193FAEE73}"/>
              </a:ext>
            </a:extLst>
          </p:cNvPr>
          <p:cNvSpPr/>
          <p:nvPr/>
        </p:nvSpPr>
        <p:spPr>
          <a:xfrm>
            <a:off x="5982880" y="3667760"/>
            <a:ext cx="519521" cy="1056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Right Brace 2">
            <a:extLst>
              <a:ext uri="{FF2B5EF4-FFF2-40B4-BE49-F238E27FC236}">
                <a16:creationId xmlns:a16="http://schemas.microsoft.com/office/drawing/2014/main" id="{4861670F-D833-450C-900F-5EB217460AEC}"/>
              </a:ext>
            </a:extLst>
          </p:cNvPr>
          <p:cNvSpPr/>
          <p:nvPr/>
        </p:nvSpPr>
        <p:spPr>
          <a:xfrm>
            <a:off x="10810242" y="3688082"/>
            <a:ext cx="519521" cy="11887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812800" y="838200"/>
            <a:ext cx="10972800" cy="5791200"/>
          </a:xfrm>
          <a:prstGeom prst="rect">
            <a:avLst/>
          </a:prstGeom>
          <a:noFill/>
          <a:ln w="9525">
            <a:noFill/>
            <a:round/>
          </a:ln>
        </p:spPr>
        <p:txBody>
          <a:bodyPr/>
          <a:lstStyle/>
          <a:p>
            <a:pPr algn="just"/>
            <a:r>
              <a:rPr lang="en-IN" sz="2400" b="1" u="sng" dirty="0">
                <a:latin typeface="Times New Roman" panose="02020603050405020304" pitchFamily="18" charset="0"/>
                <a:cs typeface="Times New Roman" panose="02020603050405020304" pitchFamily="18" charset="0"/>
              </a:rPr>
              <a:t>Semantic Error</a:t>
            </a:r>
            <a:r>
              <a:rPr lang="en-IN" sz="2400" u="sng"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Errors which occured in syntax phase is called syntactic errors</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These are detected at compile time</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incompatible type of operands</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undeclared variable</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not matching of actual argument with formal argument</a:t>
            </a:r>
          </a:p>
          <a:p>
            <a:pPr marL="914400" lvl="1" indent="-4572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sym typeface="+mn-ea"/>
              </a:rPr>
              <a:t>return type mismatch</a:t>
            </a:r>
            <a:endParaRPr lang="en-IN" sz="2400" dirty="0">
              <a:latin typeface="Times New Roman" panose="02020603050405020304" pitchFamily="18" charset="0"/>
              <a:cs typeface="Times New Roman" panose="02020603050405020304" pitchFamily="18" charset="0"/>
              <a:sym typeface="+mn-ea"/>
            </a:endParaRPr>
          </a:p>
          <a:p>
            <a:pPr algn="just"/>
            <a:r>
              <a:rPr lang="en-IN" sz="2400" b="1" u="sng" dirty="0">
                <a:latin typeface="Times New Roman" panose="02020603050405020304" pitchFamily="18" charset="0"/>
                <a:cs typeface="Times New Roman" panose="02020603050405020304" pitchFamily="18" charset="0"/>
                <a:sym typeface="+mn-ea"/>
              </a:rPr>
              <a:t>Ex:</a:t>
            </a:r>
            <a:r>
              <a:rPr lang="en-IN" sz="2400" b="1" dirty="0">
                <a:latin typeface="Times New Roman" panose="02020603050405020304" pitchFamily="18" charset="0"/>
                <a:cs typeface="Times New Roman" panose="02020603050405020304" pitchFamily="18" charset="0"/>
                <a:sym typeface="+mn-ea"/>
              </a:rPr>
              <a:t> </a:t>
            </a:r>
            <a:r>
              <a:rPr lang="en-IN" sz="2400" dirty="0">
                <a:latin typeface="Times New Roman" panose="02020603050405020304" pitchFamily="18" charset="0"/>
                <a:cs typeface="Times New Roman" panose="02020603050405020304" pitchFamily="18" charset="0"/>
                <a:sym typeface="+mn-ea"/>
              </a:rPr>
              <a:t>int </a:t>
            </a:r>
            <a:r>
              <a:rPr lang="en-IN" sz="2400" dirty="0" err="1">
                <a:latin typeface="Times New Roman" panose="02020603050405020304" pitchFamily="18" charset="0"/>
                <a:cs typeface="Times New Roman" panose="02020603050405020304" pitchFamily="18" charset="0"/>
                <a:sym typeface="+mn-ea"/>
              </a:rPr>
              <a:t>i</a:t>
            </a:r>
            <a:r>
              <a:rPr lang="en-IN" sz="2400" dirty="0">
                <a:latin typeface="Times New Roman" panose="02020603050405020304" pitchFamily="18" charset="0"/>
                <a:cs typeface="Times New Roman" panose="02020603050405020304" pitchFamily="18" charset="0"/>
                <a:sym typeface="+mn-ea"/>
              </a:rPr>
              <a:t>;		</a:t>
            </a:r>
            <a:r>
              <a:rPr lang="en-IN" sz="2400" dirty="0">
                <a:latin typeface="Times New Roman" panose="02020603050405020304" pitchFamily="18" charset="0"/>
                <a:cs typeface="Times New Roman" panose="02020603050405020304" pitchFamily="18" charset="0"/>
              </a:rPr>
              <a:t>int a=”hello”;	           int main(){return 'c';}</a:t>
            </a: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void f(int m)</a:t>
            </a:r>
            <a:endParaRPr lang="en-IN" sz="24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 </a:t>
            </a:r>
            <a:endParaRPr lang="en-IN" sz="24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m=t;</a:t>
            </a:r>
            <a:endParaRPr lang="en-IN" sz="24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IN" sz="2400" dirty="0">
                <a:latin typeface="Times New Roman" panose="02020603050405020304" pitchFamily="18" charset="0"/>
                <a:cs typeface="Times New Roman" panose="02020603050405020304" pitchFamily="18" charset="0"/>
                <a:sym typeface="+mn-ea"/>
              </a:rPr>
              <a:t>       }</a:t>
            </a:r>
          </a:p>
          <a:p>
            <a:pPr indent="0" algn="just">
              <a:buFont typeface="Arial" panose="020B0604020202020204" pitchFamily="34" charset="0"/>
              <a:buNone/>
            </a:pPr>
            <a:r>
              <a:rPr lang="en-IN" sz="2000" b="1" dirty="0">
                <a:latin typeface="Times New Roman" panose="02020603050405020304" pitchFamily="18" charset="0"/>
                <a:cs typeface="Times New Roman" panose="02020603050405020304" pitchFamily="18" charset="0"/>
                <a:sym typeface="+mn-ea"/>
              </a:rPr>
              <a:t>Non initialized var’	incompatible	           return type mismatch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2"/>
          <p:cNvSpPr txBox="1">
            <a:spLocks noChangeArrowheads="1"/>
          </p:cNvSpPr>
          <p:nvPr/>
        </p:nvSpPr>
        <p:spPr bwMode="auto">
          <a:xfrm>
            <a:off x="812800" y="838200"/>
            <a:ext cx="10972800" cy="5791200"/>
          </a:xfrm>
          <a:prstGeom prst="rect">
            <a:avLst/>
          </a:prstGeom>
          <a:noFill/>
          <a:ln w="9525">
            <a:noFill/>
            <a:round/>
          </a:ln>
        </p:spPr>
        <p:txBody>
          <a:bodyPr/>
          <a:lstStyle/>
          <a:p>
            <a:pPr algn="just"/>
            <a:r>
              <a:rPr lang="en-IN" sz="2800" b="1" u="sng" dirty="0"/>
              <a:t>Error Handling:</a:t>
            </a:r>
          </a:p>
          <a:p>
            <a:pPr marL="914400" lvl="1" indent="-457200" algn="just">
              <a:buFont typeface="Arial" panose="020B0604020202020204" pitchFamily="34" charset="0"/>
              <a:buChar char="•"/>
            </a:pPr>
            <a:r>
              <a:rPr lang="en-IN" sz="2800" dirty="0"/>
              <a:t>Find errors</a:t>
            </a:r>
          </a:p>
          <a:p>
            <a:pPr marL="914400" lvl="1" indent="-457200" algn="just">
              <a:buFont typeface="Arial" panose="020B0604020202020204" pitchFamily="34" charset="0"/>
              <a:buChar char="•"/>
            </a:pPr>
            <a:r>
              <a:rPr lang="en-IN" sz="2800" dirty="0"/>
              <a:t>Diagnosis</a:t>
            </a:r>
          </a:p>
          <a:p>
            <a:pPr marL="1371600" lvl="2" indent="-457200" algn="just">
              <a:buFont typeface="Arial" panose="020B0604020202020204" pitchFamily="34" charset="0"/>
              <a:buChar char="•"/>
            </a:pPr>
            <a:r>
              <a:rPr lang="en-IN" sz="2800" dirty="0"/>
              <a:t>Viable prefix property of parser allows early detection of syntax errors</a:t>
            </a:r>
          </a:p>
          <a:p>
            <a:pPr marL="914400" lvl="1" indent="-457200" algn="just">
              <a:buFont typeface="Arial" panose="020B0604020202020204" pitchFamily="34" charset="0"/>
              <a:buChar char="•"/>
            </a:pPr>
            <a:r>
              <a:rPr lang="en-IN" sz="2800" dirty="0"/>
              <a:t>Error recovery</a:t>
            </a:r>
          </a:p>
          <a:p>
            <a:pPr marL="1428750" lvl="2" indent="-514350" algn="just">
              <a:buFont typeface="+mj-lt"/>
              <a:buAutoNum type="arabicPeriod"/>
            </a:pPr>
            <a:r>
              <a:rPr lang="en-IN" sz="2800" dirty="0"/>
              <a:t>Panic mode</a:t>
            </a:r>
          </a:p>
          <a:p>
            <a:pPr marL="1428750" lvl="2" indent="-514350" algn="just">
              <a:buFont typeface="+mj-lt"/>
              <a:buAutoNum type="arabicPeriod"/>
            </a:pPr>
            <a:r>
              <a:rPr lang="en-IN" sz="2800" dirty="0"/>
              <a:t>Phrase level recovery</a:t>
            </a:r>
          </a:p>
          <a:p>
            <a:pPr marL="1428750" lvl="2" indent="-514350" algn="just">
              <a:buFont typeface="+mj-lt"/>
              <a:buAutoNum type="arabicPeriod"/>
            </a:pPr>
            <a:r>
              <a:rPr lang="en-IN" sz="2800" dirty="0"/>
              <a:t>Error production</a:t>
            </a:r>
          </a:p>
          <a:p>
            <a:pPr marL="1428750" lvl="2" indent="-514350" algn="just">
              <a:buFont typeface="+mj-lt"/>
              <a:buAutoNum type="arabicPeriod"/>
            </a:pPr>
            <a:r>
              <a:rPr lang="en-IN" sz="2800" dirty="0"/>
              <a:t>Global correction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1387171458"/>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28600"/>
            <a:ext cx="10972800" cy="655638"/>
          </a:xfrm>
        </p:spPr>
        <p:txBody>
          <a:bodyPr>
            <a:normAutofit/>
          </a:bodyPr>
          <a:lstStyle/>
          <a:p>
            <a:r>
              <a:rPr lang="en-US" sz="4000" b="1" dirty="0">
                <a:solidFill>
                  <a:schemeClr val="tx2">
                    <a:lumMod val="75000"/>
                  </a:schemeClr>
                </a:solidFill>
              </a:rPr>
              <a:t>Grammar</a:t>
            </a:r>
          </a:p>
        </p:txBody>
      </p:sp>
      <p:sp>
        <p:nvSpPr>
          <p:cNvPr id="47107" name="Rectangle 3"/>
          <p:cNvSpPr>
            <a:spLocks noGrp="1" noChangeArrowheads="1"/>
          </p:cNvSpPr>
          <p:nvPr>
            <p:ph type="body" idx="1"/>
          </p:nvPr>
        </p:nvSpPr>
        <p:spPr>
          <a:xfrm>
            <a:off x="508000" y="838200"/>
            <a:ext cx="10972800" cy="5791200"/>
          </a:xfrm>
        </p:spPr>
        <p:txBody>
          <a:bodyPr>
            <a:noAutofit/>
          </a:bodyPr>
          <a:lstStyle/>
          <a:p>
            <a:pPr>
              <a:buNone/>
            </a:pPr>
            <a:r>
              <a:rPr lang="en-IN" sz="2400" dirty="0">
                <a:latin typeface="Times New Roman" panose="02020603050405020304" pitchFamily="18" charset="0"/>
                <a:cs typeface="Times New Roman" panose="02020603050405020304" pitchFamily="18" charset="0"/>
              </a:rPr>
              <a:t>Formally, a generative grammar</a:t>
            </a:r>
            <a:r>
              <a:rPr lang="en-IN" sz="2400" i="1" dirty="0">
                <a:latin typeface="Times New Roman" panose="02020603050405020304" pitchFamily="18" charset="0"/>
                <a:cs typeface="Times New Roman" panose="02020603050405020304" pitchFamily="18" charset="0"/>
              </a:rPr>
              <a:t> G</a:t>
            </a:r>
            <a:r>
              <a:rPr lang="en-IN" sz="2400" dirty="0">
                <a:latin typeface="Times New Roman" panose="02020603050405020304" pitchFamily="18" charset="0"/>
                <a:cs typeface="Times New Roman" panose="02020603050405020304" pitchFamily="18" charset="0"/>
              </a:rPr>
              <a:t> is a quad-tuple </a:t>
            </a:r>
            <a:r>
              <a:rPr lang="en-IN" sz="2400" i="1" dirty="0">
                <a:latin typeface="Times New Roman" panose="02020603050405020304" pitchFamily="18" charset="0"/>
                <a:cs typeface="Times New Roman" panose="02020603050405020304" pitchFamily="18" charset="0"/>
              </a:rPr>
              <a:t>G= (V, T, P, S)</a:t>
            </a: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Where, </a:t>
            </a:r>
            <a:r>
              <a:rPr lang="en-IN" sz="2400" i="1" dirty="0">
                <a:latin typeface="Times New Roman" panose="02020603050405020304" pitchFamily="18" charset="0"/>
                <a:cs typeface="Times New Roman" panose="02020603050405020304" pitchFamily="18" charset="0"/>
              </a:rPr>
              <a:t>V</a:t>
            </a:r>
            <a:r>
              <a:rPr lang="en-IN" sz="2400" dirty="0">
                <a:latin typeface="Times New Roman" panose="02020603050405020304" pitchFamily="18" charset="0"/>
                <a:cs typeface="Times New Roman" panose="02020603050405020304" pitchFamily="18" charset="0"/>
              </a:rPr>
              <a:t> is a finite set of non-terminals</a:t>
            </a:r>
          </a:p>
          <a:p>
            <a:pPr>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T</a:t>
            </a:r>
            <a:r>
              <a:rPr lang="en-IN" sz="2400" dirty="0">
                <a:latin typeface="Times New Roman" panose="02020603050405020304" pitchFamily="18" charset="0"/>
                <a:cs typeface="Times New Roman" panose="02020603050405020304" pitchFamily="18" charset="0"/>
              </a:rPr>
              <a:t> is a finite set of terminals</a:t>
            </a:r>
          </a:p>
          <a:p>
            <a:pPr>
              <a:buNone/>
            </a:pP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       P</a:t>
            </a:r>
            <a:r>
              <a:rPr lang="en-IN" sz="2400" dirty="0">
                <a:latin typeface="Times New Roman" panose="02020603050405020304" pitchFamily="18" charset="0"/>
                <a:cs typeface="Times New Roman" panose="02020603050405020304" pitchFamily="18" charset="0"/>
              </a:rPr>
              <a:t> is the finite set of production rules         </a:t>
            </a:r>
          </a:p>
          <a:p>
            <a:pPr>
              <a:buNone/>
            </a:pPr>
            <a:r>
              <a:rPr lang="en-IN" sz="2400" i="1" dirty="0">
                <a:latin typeface="Times New Roman" panose="02020603050405020304" pitchFamily="18" charset="0"/>
                <a:cs typeface="Times New Roman" panose="02020603050405020304" pitchFamily="18" charset="0"/>
              </a:rPr>
              <a:t>             S</a:t>
            </a:r>
            <a:r>
              <a:rPr lang="en-IN" sz="2400" dirty="0">
                <a:latin typeface="Times New Roman" panose="02020603050405020304" pitchFamily="18" charset="0"/>
                <a:cs typeface="Times New Roman" panose="02020603050405020304" pitchFamily="18" charset="0"/>
              </a:rPr>
              <a:t> is the start symbol </a:t>
            </a:r>
          </a:p>
          <a:p>
            <a:pPr algn="just">
              <a:buNone/>
            </a:pPr>
            <a:r>
              <a:rPr lang="en-IN" sz="2400" dirty="0">
                <a:latin typeface="Times New Roman" panose="02020603050405020304" pitchFamily="18" charset="0"/>
                <a:cs typeface="Times New Roman" panose="02020603050405020304" pitchFamily="18" charset="0"/>
              </a:rPr>
              <a:t>Two main categories of formal grammar are:</a:t>
            </a:r>
          </a:p>
          <a:p>
            <a:pPr lvl="0" algn="just"/>
            <a:r>
              <a:rPr lang="en-IN" sz="2400" b="1" dirty="0">
                <a:latin typeface="Times New Roman" panose="02020603050405020304" pitchFamily="18" charset="0"/>
                <a:cs typeface="Times New Roman" panose="02020603050405020304" pitchFamily="18" charset="0"/>
              </a:rPr>
              <a:t>Generative grammars</a:t>
            </a:r>
            <a:r>
              <a:rPr lang="en-IN" sz="2400" dirty="0">
                <a:latin typeface="Times New Roman" panose="02020603050405020304" pitchFamily="18" charset="0"/>
                <a:cs typeface="Times New Roman" panose="02020603050405020304" pitchFamily="18" charset="0"/>
              </a:rPr>
              <a:t> – are set of rules for generation of strings in a language</a:t>
            </a:r>
          </a:p>
          <a:p>
            <a:pPr lvl="0" algn="just"/>
            <a:r>
              <a:rPr lang="en-IN" sz="2400" b="1" dirty="0">
                <a:latin typeface="Times New Roman" panose="02020603050405020304" pitchFamily="18" charset="0"/>
                <a:cs typeface="Times New Roman" panose="02020603050405020304" pitchFamily="18" charset="0"/>
              </a:rPr>
              <a:t>Analytic grammars</a:t>
            </a:r>
            <a:r>
              <a:rPr lang="en-IN" sz="2400" dirty="0">
                <a:latin typeface="Times New Roman" panose="02020603050405020304" pitchFamily="18" charset="0"/>
                <a:cs typeface="Times New Roman" panose="02020603050405020304" pitchFamily="18" charset="0"/>
              </a:rPr>
              <a:t> – are set of rules to determine whether a string is a member of the language</a:t>
            </a:r>
          </a:p>
          <a:p>
            <a:pPr>
              <a:buNone/>
            </a:pPr>
            <a:r>
              <a:rPr lang="en-IN" sz="2400" dirty="0">
                <a:latin typeface="Times New Roman" panose="02020603050405020304" pitchFamily="18" charset="0"/>
                <a:cs typeface="Times New Roman" panose="02020603050405020304" pitchFamily="18" charset="0"/>
              </a:rPr>
              <a:t>In </a:t>
            </a:r>
            <a:r>
              <a:rPr lang="en-IN" sz="2400" i="1" dirty="0">
                <a:latin typeface="Times New Roman" panose="02020603050405020304" pitchFamily="18" charset="0"/>
                <a:cs typeface="Times New Roman" panose="02020603050405020304" pitchFamily="18" charset="0"/>
              </a:rPr>
              <a:t>1956</a:t>
            </a:r>
            <a:r>
              <a:rPr lang="en-IN" sz="2400" dirty="0">
                <a:latin typeface="Times New Roman" panose="02020603050405020304" pitchFamily="18" charset="0"/>
                <a:cs typeface="Times New Roman" panose="02020603050405020304" pitchFamily="18" charset="0"/>
              </a:rPr>
              <a:t>, </a:t>
            </a:r>
            <a:r>
              <a:rPr lang="en-IN" sz="2400" i="1" dirty="0">
                <a:latin typeface="Times New Roman" panose="02020603050405020304" pitchFamily="18" charset="0"/>
                <a:cs typeface="Times New Roman" panose="02020603050405020304" pitchFamily="18" charset="0"/>
              </a:rPr>
              <a:t>Noam Chomsky</a:t>
            </a:r>
            <a:r>
              <a:rPr lang="en-IN" sz="2400" dirty="0">
                <a:latin typeface="Times New Roman" panose="02020603050405020304" pitchFamily="18" charset="0"/>
                <a:cs typeface="Times New Roman" panose="02020603050405020304" pitchFamily="18" charset="0"/>
              </a:rPr>
              <a:t> classified the generative grammars into four types known as the Chomsky hierarchy</a:t>
            </a:r>
          </a:p>
          <a:p>
            <a:pPr>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670" y="236336"/>
            <a:ext cx="10787130" cy="510638"/>
          </a:xfrm>
        </p:spPr>
        <p:txBody>
          <a:bodyPr>
            <a:normAutofit fontScale="90000"/>
          </a:bodyPr>
          <a:lstStyle/>
          <a:p>
            <a:r>
              <a:rPr lang="en-US" sz="4000" b="1" u="sng" dirty="0">
                <a:solidFill>
                  <a:srgbClr val="00B050"/>
                </a:solidFill>
                <a:latin typeface="Times New Roman" panose="02020603050405020304" pitchFamily="18" charset="0"/>
                <a:cs typeface="Times New Roman" panose="02020603050405020304" pitchFamily="18" charset="0"/>
              </a:rPr>
              <a:t>Operations on Language (Cont…):</a:t>
            </a:r>
            <a:endParaRPr lang="en-US" sz="4000" dirty="0">
              <a:solidFill>
                <a:srgbClr val="00B050"/>
              </a:solidFill>
            </a:endParaRPr>
          </a:p>
        </p:txBody>
      </p:sp>
      <p:sp>
        <p:nvSpPr>
          <p:cNvPr id="3" name="Content Placeholder 2"/>
          <p:cNvSpPr>
            <a:spLocks noGrp="1"/>
          </p:cNvSpPr>
          <p:nvPr>
            <p:ph idx="1"/>
          </p:nvPr>
        </p:nvSpPr>
        <p:spPr>
          <a:xfrm>
            <a:off x="579549" y="730918"/>
            <a:ext cx="10972800" cy="5953217"/>
          </a:xfrm>
        </p:spPr>
        <p:txBody>
          <a:bodyPr>
            <a:noAutofit/>
          </a:bodyPr>
          <a:lstStyle/>
          <a:p>
            <a:pPr>
              <a:buNone/>
            </a:pPr>
            <a:r>
              <a:rPr lang="en-US" sz="2400" b="1" u="sng" dirty="0">
                <a:solidFill>
                  <a:srgbClr val="002060"/>
                </a:solidFill>
                <a:latin typeface="Times New Roman" panose="02020603050405020304" pitchFamily="18" charset="0"/>
                <a:cs typeface="Times New Roman" panose="02020603050405020304" pitchFamily="18" charset="0"/>
              </a:rPr>
              <a:t>4. Reversal:</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This operation is similar to the reversal of a string operation. It can be written as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 {W</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|W</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L}</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a:t>
            </a:r>
            <a:r>
              <a:rPr lang="en-IN"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If L={</a:t>
            </a:r>
            <a:r>
              <a:rPr lang="en-US" sz="2000" dirty="0" err="1">
                <a:solidFill>
                  <a:srgbClr val="002060"/>
                </a:solidFill>
                <a:latin typeface="Times New Roman" panose="02020603050405020304" pitchFamily="18" charset="0"/>
                <a:cs typeface="Times New Roman" panose="02020603050405020304" pitchFamily="18" charset="0"/>
              </a:rPr>
              <a:t>ab,bc,cd</a:t>
            </a:r>
            <a:r>
              <a:rPr lang="en-US" sz="2000" dirty="0">
                <a:solidFill>
                  <a:srgbClr val="002060"/>
                </a:solidFill>
                <a:latin typeface="Times New Roman" panose="02020603050405020304" pitchFamily="18" charset="0"/>
                <a:cs typeface="Times New Roman" panose="02020603050405020304" pitchFamily="18" charset="0"/>
              </a:rPr>
              <a:t>} then,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ba</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cb</a:t>
            </a:r>
            <a:r>
              <a:rPr lang="en-US" sz="2000" dirty="0">
                <a:solidFill>
                  <a:srgbClr val="002060"/>
                </a:solidFill>
                <a:latin typeface="Times New Roman" panose="02020603050405020304" pitchFamily="18" charset="0"/>
                <a:cs typeface="Times New Roman" panose="02020603050405020304" pitchFamily="18" charset="0"/>
              </a:rPr>
              <a:t>, dc}</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400" b="1" u="sng" dirty="0">
                <a:solidFill>
                  <a:srgbClr val="002060"/>
                </a:solidFill>
                <a:latin typeface="Times New Roman" panose="02020603050405020304" pitchFamily="18" charset="0"/>
                <a:cs typeface="Times New Roman" panose="02020603050405020304" pitchFamily="18" charset="0"/>
              </a:rPr>
              <a:t>5. Palindrome: </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A language called Palindrome over ∑= {a, b} is defined as: </a:t>
            </a:r>
            <a:endParaRPr lang="en-IN" sz="2000" dirty="0">
              <a:solidFill>
                <a:srgbClr val="002060"/>
              </a:solidFill>
              <a:latin typeface="Times New Roman" panose="02020603050405020304" pitchFamily="18" charset="0"/>
              <a:cs typeface="Times New Roman" panose="02020603050405020304" pitchFamily="18" charset="0"/>
            </a:endParaRPr>
          </a:p>
          <a:p>
            <a:pPr marL="0" indent="0">
              <a:buNone/>
            </a:pPr>
            <a:r>
              <a:rPr lang="en-US" sz="2000" dirty="0">
                <a:solidFill>
                  <a:srgbClr val="002060"/>
                </a:solidFill>
                <a:latin typeface="Times New Roman" panose="02020603050405020304" pitchFamily="18" charset="0"/>
                <a:cs typeface="Times New Roman" panose="02020603050405020304" pitchFamily="18" charset="0"/>
              </a:rPr>
              <a:t>Palindrome=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all strings W, such that W</a:t>
            </a:r>
            <a:r>
              <a:rPr lang="en-US" sz="2000" baseline="30000" dirty="0">
                <a:solidFill>
                  <a:schemeClr val="tx2"/>
                </a:solidFill>
                <a:latin typeface="Times New Roman" panose="02020603050405020304" pitchFamily="18" charset="0"/>
                <a:cs typeface="Times New Roman" panose="02020603050405020304" pitchFamily="18" charset="0"/>
              </a:rPr>
              <a:t>R </a:t>
            </a:r>
            <a:r>
              <a:rPr lang="en-US" sz="2000" dirty="0">
                <a:solidFill>
                  <a:srgbClr val="002060"/>
                </a:solidFill>
                <a:latin typeface="Times New Roman" panose="02020603050405020304" pitchFamily="18" charset="0"/>
                <a:cs typeface="Times New Roman" panose="02020603050405020304" pitchFamily="18" charset="0"/>
              </a:rPr>
              <a:t>=W and W</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a,b,aa,bb,aaa,bbb,aba,abba,aaaa</a:t>
            </a:r>
            <a:r>
              <a:rPr lang="en-US" sz="2000" dirty="0">
                <a:solidFill>
                  <a:srgbClr val="00206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None/>
            </a:pPr>
            <a:r>
              <a:rPr lang="en-US" sz="2400" b="1" u="sng" dirty="0">
                <a:solidFill>
                  <a:srgbClr val="002060"/>
                </a:solidFill>
                <a:latin typeface="Times New Roman" panose="02020603050405020304" pitchFamily="18" charset="0"/>
                <a:cs typeface="Times New Roman" panose="02020603050405020304" pitchFamily="18" charset="0"/>
              </a:rPr>
              <a:t>6. Complementation:</a:t>
            </a:r>
            <a:endParaRPr lang="en-IN" sz="2400" b="1" u="sng"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Let L is a language over an alphabet, then the compliment of L is denoted by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a:t>
            </a:r>
            <a:endParaRPr lang="en-US" sz="20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It consisting of all those strings that are not in L over the alphabet</a:t>
            </a:r>
          </a:p>
          <a:p>
            <a:pPr algn="just">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Mathematically, it is expressed as x </a:t>
            </a:r>
            <a:r>
              <a:rPr lang="el-GR" sz="2000" dirty="0">
                <a:solidFill>
                  <a:srgbClr val="002060"/>
                </a:solidFill>
                <a:latin typeface="Times New Roman" panose="02020603050405020304" pitchFamily="18" charset="0"/>
                <a:cs typeface="Times New Roman" panose="02020603050405020304" pitchFamily="18" charset="0"/>
              </a:rPr>
              <a:t>ϵ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a:t>
            </a:r>
            <a:r>
              <a:rPr lang="en-US" sz="2000" dirty="0">
                <a:solidFill>
                  <a:srgbClr val="002060"/>
                </a:solidFill>
                <a:latin typeface="Times New Roman" panose="02020603050405020304" pitchFamily="18" charset="0"/>
                <a:cs typeface="Times New Roman" panose="02020603050405020304" pitchFamily="18" charset="0"/>
              </a:rPr>
              <a:t> if and only if x</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 L</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002060"/>
                </a:solidFill>
                <a:latin typeface="Times New Roman" panose="02020603050405020304" pitchFamily="18" charset="0"/>
                <a:cs typeface="Times New Roman" panose="02020603050405020304" pitchFamily="18" charset="0"/>
              </a:rPr>
              <a:t>       Example:   </a:t>
            </a:r>
            <a:r>
              <a:rPr lang="en-US" sz="2000" dirty="0">
                <a:solidFill>
                  <a:srgbClr val="002060"/>
                </a:solidFill>
                <a:latin typeface="Times New Roman" panose="02020603050405020304" pitchFamily="18" charset="0"/>
                <a:cs typeface="Times New Roman" panose="02020603050405020304" pitchFamily="18" charset="0"/>
              </a:rPr>
              <a:t>If ∑ ={a,b} and L={a,b,aa} then the complement of L is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ab,ba,bb</a:t>
            </a:r>
            <a:r>
              <a:rPr lang="en-US" sz="2000" dirty="0">
                <a:solidFill>
                  <a:srgbClr val="002060"/>
                </a:solidFill>
                <a:latin typeface="Times New Roman" panose="02020603050405020304" pitchFamily="18" charset="0"/>
                <a:cs typeface="Times New Roman" panose="02020603050405020304" pitchFamily="18" charset="0"/>
              </a:rPr>
              <a:t>, ……}</a:t>
            </a:r>
          </a:p>
          <a:p>
            <a:pPr marL="0" indent="0" algn="just">
              <a:buNone/>
            </a:pPr>
            <a:r>
              <a:rPr lang="en-US" sz="2000" dirty="0">
                <a:solidFill>
                  <a:srgbClr val="002060"/>
                </a:solidFill>
                <a:latin typeface="Times New Roman" panose="02020603050405020304" pitchFamily="18" charset="0"/>
                <a:cs typeface="Times New Roman" panose="02020603050405020304" pitchFamily="18" charset="0"/>
              </a:rPr>
              <a:t>	                i.e., </a:t>
            </a:r>
            <a:r>
              <a:rPr lang="en-US" sz="2000" dirty="0">
                <a:solidFill>
                  <a:schemeClr val="tx2"/>
                </a:solidFill>
                <a:latin typeface="Times New Roman" panose="02020603050405020304" pitchFamily="18" charset="0"/>
                <a:cs typeface="Times New Roman" panose="02020603050405020304" pitchFamily="18" charset="0"/>
              </a:rPr>
              <a:t>L</a:t>
            </a:r>
            <a:r>
              <a:rPr lang="en-US" sz="2000" baseline="30000" dirty="0">
                <a:solidFill>
                  <a:schemeClr val="tx2"/>
                </a:solidFill>
                <a:latin typeface="Times New Roman" panose="02020603050405020304" pitchFamily="18" charset="0"/>
                <a:cs typeface="Times New Roman" panose="02020603050405020304" pitchFamily="18" charset="0"/>
              </a:rPr>
              <a:t>1 </a:t>
            </a:r>
            <a:r>
              <a:rPr lang="en-US" sz="2000" dirty="0">
                <a:solidFill>
                  <a:srgbClr val="002060"/>
                </a:solidFill>
                <a:latin typeface="Times New Roman" panose="02020603050405020304" pitchFamily="18" charset="0"/>
                <a:cs typeface="Times New Roman" panose="02020603050405020304" pitchFamily="18" charset="0"/>
              </a:rPr>
              <a:t>= ∑*-L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a,b,aa,bb,ab,ba,aaa,bbb</a:t>
            </a:r>
            <a:r>
              <a:rPr lang="en-US" sz="2000" dirty="0">
                <a:solidFill>
                  <a:srgbClr val="002060"/>
                </a:solidFill>
                <a:latin typeface="Times New Roman" panose="02020603050405020304" pitchFamily="18" charset="0"/>
                <a:cs typeface="Times New Roman" panose="02020603050405020304" pitchFamily="18" charset="0"/>
              </a:rPr>
              <a:t>,……}-{a,b,aa} = {</a:t>
            </a:r>
            <a:r>
              <a:rPr lang="el-GR" sz="2000" dirty="0">
                <a:solidFill>
                  <a:srgbClr val="002060"/>
                </a:solidFill>
                <a:latin typeface="Times New Roman" panose="02020603050405020304" pitchFamily="18" charset="0"/>
                <a:cs typeface="Times New Roman" panose="02020603050405020304" pitchFamily="18" charset="0"/>
              </a:rPr>
              <a:t>ϵ</a:t>
            </a: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bb,ab,ba</a:t>
            </a:r>
            <a:r>
              <a:rPr lang="en-US" sz="2000" dirty="0">
                <a:solidFill>
                  <a:srgbClr val="002060"/>
                </a:solidFill>
                <a:latin typeface="Times New Roman" panose="02020603050405020304" pitchFamily="18" charset="0"/>
                <a:cs typeface="Times New Roman" panose="02020603050405020304" pitchFamily="18" charset="0"/>
              </a:rPr>
              <a:t>,……}</a:t>
            </a:r>
            <a:endParaRPr lang="en-IN" sz="2000"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686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52400"/>
            <a:ext cx="10972800" cy="914400"/>
          </a:xfrm>
        </p:spPr>
        <p:txBody>
          <a:bodyPr>
            <a:normAutofit fontScale="90000"/>
          </a:bodyPr>
          <a:lstStyle/>
          <a:p>
            <a:r>
              <a:rPr lang="en-US" sz="4000" b="1" dirty="0">
                <a:solidFill>
                  <a:schemeClr val="tx2">
                    <a:lumMod val="75000"/>
                  </a:schemeClr>
                </a:solidFill>
              </a:rPr>
              <a:t>Types of Grammars</a:t>
            </a:r>
            <a:br>
              <a:rPr lang="en-US" sz="4000" b="1" dirty="0">
                <a:solidFill>
                  <a:srgbClr val="FF0000"/>
                </a:solidFill>
              </a:rPr>
            </a:br>
            <a:r>
              <a:rPr lang="en-IN" sz="3100" b="1" dirty="0">
                <a:solidFill>
                  <a:schemeClr val="tx2">
                    <a:lumMod val="60000"/>
                    <a:lumOff val="40000"/>
                  </a:schemeClr>
                </a:solidFill>
              </a:rPr>
              <a:t>Type-3 (Regular Grammar</a:t>
            </a:r>
            <a:r>
              <a:rPr lang="en-US" sz="3100" b="1" dirty="0">
                <a:solidFill>
                  <a:schemeClr val="tx2">
                    <a:lumMod val="60000"/>
                    <a:lumOff val="40000"/>
                  </a:schemeClr>
                </a:solidFill>
              </a:rPr>
              <a:t>)</a:t>
            </a:r>
            <a:endParaRPr lang="en-US" sz="4000" b="1" dirty="0">
              <a:solidFill>
                <a:schemeClr val="tx2">
                  <a:lumMod val="60000"/>
                  <a:lumOff val="40000"/>
                </a:schemeClr>
              </a:solidFill>
            </a:endParaRPr>
          </a:p>
        </p:txBody>
      </p:sp>
      <p:sp>
        <p:nvSpPr>
          <p:cNvPr id="47107" name="Rectangle 3"/>
          <p:cNvSpPr>
            <a:spLocks noGrp="1" noChangeArrowheads="1"/>
          </p:cNvSpPr>
          <p:nvPr>
            <p:ph type="body" idx="1"/>
          </p:nvPr>
        </p:nvSpPr>
        <p:spPr>
          <a:xfrm>
            <a:off x="508000" y="1143000"/>
            <a:ext cx="10972800" cy="5562600"/>
          </a:xfrm>
        </p:spPr>
        <p:txBody>
          <a:bodyPr>
            <a:noAutofit/>
          </a:bodyPr>
          <a:lstStyle/>
          <a:p>
            <a:r>
              <a:rPr lang="en-IN" sz="2400" dirty="0">
                <a:latin typeface="Times New Roman" panose="02020603050405020304" pitchFamily="18" charset="0"/>
                <a:cs typeface="Times New Roman" panose="02020603050405020304" pitchFamily="18" charset="0"/>
              </a:rPr>
              <a:t>Language which is generated by this grammar is regular language</a:t>
            </a:r>
          </a:p>
          <a:p>
            <a:r>
              <a:rPr lang="en-IN" sz="2400" dirty="0">
                <a:latin typeface="Times New Roman" panose="02020603050405020304" pitchFamily="18" charset="0"/>
                <a:cs typeface="Times New Roman" panose="02020603050405020304" pitchFamily="18" charset="0"/>
              </a:rPr>
              <a:t>This grammar is accepted by finite automata</a:t>
            </a:r>
          </a:p>
          <a:p>
            <a:r>
              <a:rPr lang="en-IN" sz="2400" dirty="0">
                <a:latin typeface="Times New Roman" panose="02020603050405020304" pitchFamily="18" charset="0"/>
                <a:cs typeface="Times New Roman" panose="02020603050405020304" pitchFamily="18" charset="0"/>
              </a:rPr>
              <a:t>Linear grammar (1 non-terminal </a:t>
            </a:r>
            <a:r>
              <a:rPr lang="en-IN" sz="2400" dirty="0">
                <a:latin typeface="Times New Roman" panose="02020603050405020304" pitchFamily="18" charset="0"/>
                <a:cs typeface="Times New Roman" panose="02020603050405020304" pitchFamily="18" charset="0"/>
                <a:sym typeface="Wingdings" panose="05000000000000000000" pitchFamily="2" charset="2"/>
              </a:rPr>
              <a:t> at most </a:t>
            </a:r>
            <a:r>
              <a:rPr lang="en-IN" sz="2400" dirty="0">
                <a:latin typeface="Times New Roman" panose="02020603050405020304" pitchFamily="18" charset="0"/>
                <a:cs typeface="Times New Roman" panose="02020603050405020304" pitchFamily="18" charset="0"/>
              </a:rPr>
              <a:t>1 non-terminal)</a:t>
            </a:r>
          </a:p>
          <a:p>
            <a:r>
              <a:rPr lang="en-IN" sz="2400" dirty="0">
                <a:latin typeface="Times New Roman" panose="02020603050405020304" pitchFamily="18" charset="0"/>
                <a:cs typeface="Times New Roman" panose="02020603050405020304" pitchFamily="18" charset="0"/>
              </a:rPr>
              <a:t>Types – LLG, MLG, RLG</a:t>
            </a:r>
          </a:p>
          <a:p>
            <a:r>
              <a:rPr lang="en-IN" sz="2400" dirty="0">
                <a:latin typeface="Times New Roman" panose="02020603050405020304" pitchFamily="18" charset="0"/>
                <a:cs typeface="Times New Roman" panose="02020603050405020304" pitchFamily="18" charset="0"/>
              </a:rPr>
              <a:t>Regular grammar is either LLG or RLG but not both</a:t>
            </a:r>
          </a:p>
          <a:p>
            <a:r>
              <a:rPr lang="en-IN" sz="2400" dirty="0">
                <a:latin typeface="Times New Roman" panose="02020603050405020304" pitchFamily="18" charset="0"/>
                <a:cs typeface="Times New Roman" panose="02020603050405020304" pitchFamily="18" charset="0"/>
              </a:rPr>
              <a:t> Production rule is in the form of </a:t>
            </a:r>
            <a:r>
              <a:rPr lang="el-GR" sz="2400" b="1" dirty="0">
                <a:latin typeface="Times New Roman" panose="02020603050405020304" pitchFamily="18" charset="0"/>
                <a:cs typeface="Times New Roman" panose="02020603050405020304" pitchFamily="18" charset="0"/>
              </a:rPr>
              <a:t>α </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l-GR" sz="2400" b="1" dirty="0">
                <a:latin typeface="Times New Roman" panose="02020603050405020304" pitchFamily="18" charset="0"/>
                <a:cs typeface="Times New Roman" panose="02020603050405020304" pitchFamily="18" charset="0"/>
              </a:rPr>
              <a:t>β</a:t>
            </a:r>
            <a:endParaRPr lang="en-IN" sz="2400" b="1" dirty="0">
              <a:latin typeface="Times New Roman" panose="02020603050405020304" pitchFamily="18" charset="0"/>
              <a:cs typeface="Times New Roman" panose="02020603050405020304" pitchFamily="18" charset="0"/>
              <a:sym typeface="Wingdings" panose="05000000000000000000" pitchFamily="2" charset="2"/>
            </a:endParaRPr>
          </a:p>
          <a:p>
            <a:pPr>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                 Where </a:t>
            </a:r>
            <a:r>
              <a:rPr lang="el-GR" sz="2400" b="1" dirty="0">
                <a:latin typeface="Times New Roman" panose="02020603050405020304" pitchFamily="18" charset="0"/>
                <a:cs typeface="Times New Roman" panose="02020603050405020304" pitchFamily="18" charset="0"/>
              </a:rPr>
              <a:t>α</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dirty="0">
                <a:latin typeface="Times New Roman" panose="02020603050405020304" pitchFamily="18" charset="0"/>
                <a:cs typeface="Times New Roman" panose="02020603050405020304" pitchFamily="18" charset="0"/>
              </a:rPr>
              <a:t>ϵ V</a:t>
            </a:r>
            <a:r>
              <a:rPr lang="en-IN" sz="2400"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and</a:t>
            </a:r>
            <a:r>
              <a:rPr lang="en-IN" sz="2400" i="1" dirty="0">
                <a:latin typeface="Times New Roman" panose="02020603050405020304" pitchFamily="18" charset="0"/>
                <a:cs typeface="Times New Roman" panose="02020603050405020304" pitchFamily="18" charset="0"/>
              </a:rPr>
              <a:t> </a:t>
            </a:r>
            <a:r>
              <a:rPr lang="el-GR" sz="2400" b="1" dirty="0">
                <a:latin typeface="Times New Roman" panose="02020603050405020304" pitchFamily="18" charset="0"/>
                <a:cs typeface="Times New Roman" panose="02020603050405020304" pitchFamily="18" charset="0"/>
              </a:rPr>
              <a:t>β</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dirty="0">
                <a:latin typeface="Times New Roman" panose="02020603050405020304" pitchFamily="18" charset="0"/>
                <a:cs typeface="Times New Roman" panose="02020603050405020304" pitchFamily="18" charset="0"/>
              </a:rPr>
              <a:t>ϵ VT* or T*V</a:t>
            </a:r>
            <a:r>
              <a:rPr lang="en-IN" sz="2400" i="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a:spcBef>
                <a:spcPts val="0"/>
              </a:spcBef>
              <a:buNone/>
            </a:pPr>
            <a:r>
              <a:rPr lang="en-IN" sz="2400" dirty="0">
                <a:latin typeface="Times New Roman" panose="02020603050405020304" pitchFamily="18" charset="0"/>
                <a:cs typeface="Times New Roman" panose="02020603050405020304" pitchFamily="18" charset="0"/>
              </a:rPr>
              <a:t>Example: 	 S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aA</a:t>
            </a:r>
            <a:endParaRPr lang="en-IN" sz="2400" dirty="0">
              <a:latin typeface="Times New Roman" panose="02020603050405020304" pitchFamily="18" charset="0"/>
              <a:cs typeface="Times New Roman" panose="02020603050405020304" pitchFamily="18" charset="0"/>
            </a:endParaRPr>
          </a:p>
          <a:p>
            <a:pPr>
              <a:spcBef>
                <a:spcPts val="0"/>
              </a:spcBef>
              <a:buNone/>
            </a:pPr>
            <a:r>
              <a:rPr lang="en-IN" sz="2400" dirty="0">
                <a:latin typeface="Times New Roman" panose="02020603050405020304" pitchFamily="18" charset="0"/>
                <a:cs typeface="Times New Roman" panose="02020603050405020304" pitchFamily="18" charset="0"/>
              </a:rPr>
              <a:t> 			 A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bB</a:t>
            </a:r>
            <a:endParaRPr lang="en-IN" sz="2400" dirty="0">
              <a:latin typeface="Times New Roman" panose="02020603050405020304" pitchFamily="18" charset="0"/>
              <a:cs typeface="Times New Roman" panose="02020603050405020304" pitchFamily="18" charset="0"/>
            </a:endParaRPr>
          </a:p>
          <a:p>
            <a:pPr>
              <a:spcBef>
                <a:spcPts val="0"/>
              </a:spcBef>
              <a:buNone/>
            </a:pPr>
            <a:r>
              <a:rPr lang="en-IN" sz="2400" dirty="0">
                <a:latin typeface="Times New Roman" panose="02020603050405020304" pitchFamily="18" charset="0"/>
                <a:cs typeface="Times New Roman" panose="02020603050405020304" pitchFamily="18" charset="0"/>
              </a:rPr>
              <a:t>			 B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ϵ </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52400"/>
            <a:ext cx="10972800" cy="533400"/>
          </a:xfrm>
        </p:spPr>
        <p:txBody>
          <a:bodyPr>
            <a:normAutofit/>
          </a:bodyPr>
          <a:lstStyle/>
          <a:p>
            <a:r>
              <a:rPr lang="en-IN" sz="3100" b="1" dirty="0">
                <a:solidFill>
                  <a:schemeClr val="tx2">
                    <a:lumMod val="60000"/>
                    <a:lumOff val="40000"/>
                  </a:schemeClr>
                </a:solidFill>
              </a:rPr>
              <a:t>Type-2 (Context Free Grammar</a:t>
            </a:r>
            <a:r>
              <a:rPr lang="en-US" sz="3100" b="1" dirty="0">
                <a:solidFill>
                  <a:schemeClr val="tx2">
                    <a:lumMod val="60000"/>
                    <a:lumOff val="40000"/>
                  </a:schemeClr>
                </a:solidFill>
              </a:rPr>
              <a:t>)</a:t>
            </a:r>
            <a:endParaRPr lang="en-US" sz="4000" b="1" dirty="0">
              <a:solidFill>
                <a:schemeClr val="tx2">
                  <a:lumMod val="60000"/>
                  <a:lumOff val="40000"/>
                </a:schemeClr>
              </a:solidFill>
            </a:endParaRPr>
          </a:p>
        </p:txBody>
      </p:sp>
      <p:sp>
        <p:nvSpPr>
          <p:cNvPr id="47107" name="Rectangle 3"/>
          <p:cNvSpPr>
            <a:spLocks noGrp="1" noChangeArrowheads="1"/>
          </p:cNvSpPr>
          <p:nvPr>
            <p:ph type="body" idx="1"/>
          </p:nvPr>
        </p:nvSpPr>
        <p:spPr>
          <a:xfrm>
            <a:off x="508000" y="762000"/>
            <a:ext cx="10972800" cy="5562600"/>
          </a:xfrm>
        </p:spPr>
        <p:txBody>
          <a:bodyPr>
            <a:noAutofit/>
          </a:bodyPr>
          <a:lstStyle/>
          <a:p>
            <a:r>
              <a:rPr lang="en-IN" sz="2400" dirty="0">
                <a:latin typeface="Times New Roman" panose="02020603050405020304" pitchFamily="18" charset="0"/>
                <a:cs typeface="Times New Roman" panose="02020603050405020304" pitchFamily="18" charset="0"/>
              </a:rPr>
              <a:t>Language which is generated by this grammar is CFG</a:t>
            </a:r>
          </a:p>
          <a:p>
            <a:r>
              <a:rPr lang="en-IN" sz="2400" dirty="0">
                <a:latin typeface="Times New Roman" panose="02020603050405020304" pitchFamily="18" charset="0"/>
                <a:cs typeface="Times New Roman" panose="02020603050405020304" pitchFamily="18" charset="0"/>
              </a:rPr>
              <a:t>This grammar is accepted by push down automata (PDA)</a:t>
            </a:r>
          </a:p>
          <a:p>
            <a:r>
              <a:rPr lang="en-IN" sz="2400" dirty="0">
                <a:latin typeface="Times New Roman" panose="02020603050405020304" pitchFamily="18" charset="0"/>
                <a:cs typeface="Times New Roman" panose="02020603050405020304" pitchFamily="18" charset="0"/>
              </a:rPr>
              <a:t>Production rule is in the form of</a:t>
            </a:r>
            <a:r>
              <a:rPr lang="el-GR" sz="2400" dirty="0">
                <a:latin typeface="Times New Roman" panose="02020603050405020304" pitchFamily="18" charset="0"/>
                <a:cs typeface="Times New Roman" panose="02020603050405020304" pitchFamily="18" charset="0"/>
              </a:rPr>
              <a:t> </a:t>
            </a:r>
            <a:r>
              <a:rPr lang="el-GR" sz="2400" b="1" dirty="0">
                <a:latin typeface="Times New Roman" panose="02020603050405020304" pitchFamily="18" charset="0"/>
                <a:cs typeface="Times New Roman" panose="02020603050405020304" pitchFamily="18" charset="0"/>
              </a:rPr>
              <a:t>α </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l-GR" sz="2400" b="1" dirty="0">
                <a:latin typeface="Times New Roman" panose="02020603050405020304" pitchFamily="18" charset="0"/>
                <a:cs typeface="Times New Roman" panose="02020603050405020304" pitchFamily="18" charset="0"/>
              </a:rPr>
              <a:t>β</a:t>
            </a:r>
            <a:endParaRPr lang="en-IN" sz="2400" b="1" dirty="0">
              <a:latin typeface="Times New Roman" panose="02020603050405020304" pitchFamily="18" charset="0"/>
              <a:cs typeface="Times New Roman" panose="02020603050405020304" pitchFamily="18" charset="0"/>
              <a:sym typeface="Wingdings" panose="05000000000000000000" pitchFamily="2" charset="2"/>
            </a:endParaRPr>
          </a:p>
          <a:p>
            <a:pPr>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                 Where </a:t>
            </a:r>
            <a:r>
              <a:rPr lang="el-GR" sz="2400" b="1" dirty="0">
                <a:latin typeface="Times New Roman" panose="02020603050405020304" pitchFamily="18" charset="0"/>
                <a:cs typeface="Times New Roman" panose="02020603050405020304" pitchFamily="18" charset="0"/>
              </a:rPr>
              <a:t>α</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dirty="0">
                <a:latin typeface="Times New Roman" panose="02020603050405020304" pitchFamily="18" charset="0"/>
                <a:cs typeface="Times New Roman" panose="02020603050405020304" pitchFamily="18" charset="0"/>
              </a:rPr>
              <a:t>ϵ V</a:t>
            </a:r>
            <a:r>
              <a:rPr lang="en-IN" sz="2400" i="1" dirty="0">
                <a:latin typeface="Times New Roman" panose="02020603050405020304" pitchFamily="18" charset="0"/>
                <a:cs typeface="Times New Roman" panose="02020603050405020304" pitchFamily="18" charset="0"/>
              </a:rPr>
              <a:t> and </a:t>
            </a:r>
            <a:r>
              <a:rPr lang="el-GR" sz="2400" b="1" dirty="0">
                <a:latin typeface="Times New Roman" panose="02020603050405020304" pitchFamily="18" charset="0"/>
                <a:cs typeface="Times New Roman" panose="02020603050405020304" pitchFamily="18" charset="0"/>
              </a:rPr>
              <a:t>β</a:t>
            </a:r>
            <a:r>
              <a:rPr lang="en-IN" sz="2400" b="1" dirty="0">
                <a:latin typeface="Times New Roman" panose="02020603050405020304" pitchFamily="18" charset="0"/>
                <a:cs typeface="Times New Roman" panose="02020603050405020304" pitchFamily="18" charset="0"/>
                <a:sym typeface="Wingdings" panose="05000000000000000000" pitchFamily="2" charset="2"/>
              </a:rPr>
              <a:t> </a:t>
            </a:r>
            <a:r>
              <a:rPr lang="en-IN" sz="2400" b="1" dirty="0">
                <a:latin typeface="Times New Roman" panose="02020603050405020304" pitchFamily="18" charset="0"/>
                <a:cs typeface="Times New Roman" panose="02020603050405020304" pitchFamily="18" charset="0"/>
              </a:rPr>
              <a:t>ϵ (V+T)* </a:t>
            </a:r>
          </a:p>
          <a:p>
            <a:pPr>
              <a:buNone/>
            </a:pPr>
            <a:r>
              <a:rPr lang="en-IN" sz="2400" b="1" dirty="0">
                <a:latin typeface="Times New Roman" panose="02020603050405020304" pitchFamily="18" charset="0"/>
                <a:cs typeface="Times New Roman" panose="02020603050405020304" pitchFamily="18" charset="0"/>
              </a:rPr>
              <a:t>Example: 	</a:t>
            </a:r>
            <a:r>
              <a:rPr lang="en-US" sz="2400" b="1" i="1" dirty="0">
                <a:latin typeface="Times New Roman" panose="02020603050405020304" pitchFamily="18" charset="0"/>
                <a:ea typeface="Times New Roman" panose="02020603050405020304" pitchFamily="18" charset="0"/>
                <a:cs typeface="Times New Roman" panose="02020603050405020304" pitchFamily="18" charset="0"/>
              </a:rPr>
              <a:t>S</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a:t>
            </a:r>
            <a:r>
              <a:rPr lang="en-US" sz="2400" b="1" i="1" dirty="0" err="1">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a:t>
            </a:r>
            <a:endParaRPr lang="en-US" sz="2400" b="1" dirty="0">
              <a:latin typeface="Times New Roman" panose="02020603050405020304" pitchFamily="18" charset="0"/>
              <a:cs typeface="Times New Roman" panose="02020603050405020304" pitchFamily="18" charset="0"/>
              <a:sym typeface="Wingdings" panose="05000000000000000000" pitchFamily="2" charset="2"/>
            </a:endParaRPr>
          </a:p>
          <a:p>
            <a:pPr>
              <a:buNone/>
            </a:pP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400" b="1" i="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a:t>
            </a:r>
            <a:r>
              <a:rPr lang="en-US" sz="2400" b="1" i="1" dirty="0" err="1">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BB</a:t>
            </a:r>
            <a:endParaRPr lang="en-US" sz="2400" b="1" dirty="0">
              <a:latin typeface="Times New Roman" panose="02020603050405020304" pitchFamily="18" charset="0"/>
              <a:cs typeface="Times New Roman" panose="02020603050405020304" pitchFamily="18" charset="0"/>
              <a:sym typeface="Wingdings" panose="05000000000000000000" pitchFamily="2" charset="2"/>
            </a:endParaRPr>
          </a:p>
          <a:p>
            <a:pPr>
              <a:buNone/>
            </a:pPr>
            <a:r>
              <a:rPr lang="en-US" sz="2400" b="1" i="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B</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aa</a:t>
            </a:r>
            <a:endParaRPr lang="en-US" sz="2400" b="1" i="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endParaRPr>
          </a:p>
          <a:p>
            <a:pPr>
              <a:buNone/>
            </a:pPr>
            <a:r>
              <a:rPr lang="en-US" sz="2400" b="1" i="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B</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b  </a:t>
            </a:r>
          </a:p>
          <a:p>
            <a:pPr>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52400"/>
            <a:ext cx="10972800" cy="533400"/>
          </a:xfrm>
        </p:spPr>
        <p:txBody>
          <a:bodyPr>
            <a:normAutofit/>
          </a:bodyPr>
          <a:lstStyle/>
          <a:p>
            <a:r>
              <a:rPr lang="en-IN" sz="3100" b="1" dirty="0">
                <a:solidFill>
                  <a:schemeClr val="tx2">
                    <a:lumMod val="60000"/>
                    <a:lumOff val="40000"/>
                  </a:schemeClr>
                </a:solidFill>
              </a:rPr>
              <a:t>Type-1 (Context</a:t>
            </a:r>
            <a:r>
              <a:rPr lang="en-IN" sz="3200" dirty="0"/>
              <a:t> </a:t>
            </a:r>
            <a:r>
              <a:rPr lang="en-IN" sz="3100" b="1" dirty="0">
                <a:solidFill>
                  <a:schemeClr val="tx2">
                    <a:lumMod val="60000"/>
                    <a:lumOff val="40000"/>
                  </a:schemeClr>
                </a:solidFill>
              </a:rPr>
              <a:t>Sensitive Grammar</a:t>
            </a:r>
            <a:r>
              <a:rPr lang="en-US" sz="3100" b="1" dirty="0">
                <a:solidFill>
                  <a:schemeClr val="tx2">
                    <a:lumMod val="60000"/>
                    <a:lumOff val="40000"/>
                  </a:schemeClr>
                </a:solidFill>
              </a:rPr>
              <a:t>)</a:t>
            </a:r>
            <a:endParaRPr lang="en-US" sz="4000" b="1" dirty="0">
              <a:solidFill>
                <a:schemeClr val="tx2">
                  <a:lumMod val="60000"/>
                  <a:lumOff val="40000"/>
                </a:schemeClr>
              </a:solidFill>
            </a:endParaRPr>
          </a:p>
        </p:txBody>
      </p:sp>
      <p:sp>
        <p:nvSpPr>
          <p:cNvPr id="47107" name="Rectangle 3"/>
          <p:cNvSpPr>
            <a:spLocks noGrp="1" noChangeArrowheads="1"/>
          </p:cNvSpPr>
          <p:nvPr>
            <p:ph type="body" idx="1"/>
          </p:nvPr>
        </p:nvSpPr>
        <p:spPr>
          <a:xfrm>
            <a:off x="508000" y="762000"/>
            <a:ext cx="10972800" cy="5791200"/>
          </a:xfrm>
        </p:spPr>
        <p:txBody>
          <a:bodyPr>
            <a:noAutofit/>
          </a:bodyPr>
          <a:lstStyle/>
          <a:p>
            <a:r>
              <a:rPr lang="en-IN" sz="2400" dirty="0">
                <a:latin typeface="Times New Roman" panose="02020603050405020304" pitchFamily="18" charset="0"/>
                <a:cs typeface="Times New Roman" panose="02020603050405020304" pitchFamily="18" charset="0"/>
              </a:rPr>
              <a:t>It is also called as non contracting grammars</a:t>
            </a:r>
          </a:p>
          <a:p>
            <a:r>
              <a:rPr lang="en-IN" sz="2400" dirty="0">
                <a:latin typeface="Times New Roman" panose="02020603050405020304" pitchFamily="18" charset="0"/>
                <a:cs typeface="Times New Roman" panose="02020603050405020304" pitchFamily="18" charset="0"/>
              </a:rPr>
              <a:t>Language which is generated by this grammar is CSL</a:t>
            </a:r>
          </a:p>
          <a:p>
            <a:r>
              <a:rPr lang="en-IN" sz="2400" dirty="0">
                <a:latin typeface="Times New Roman" panose="02020603050405020304" pitchFamily="18" charset="0"/>
                <a:cs typeface="Times New Roman" panose="02020603050405020304" pitchFamily="18" charset="0"/>
              </a:rPr>
              <a:t>This grammar is accepted by linear bounded automata (LBA)</a:t>
            </a:r>
          </a:p>
          <a:p>
            <a:r>
              <a:rPr lang="en-IN" sz="2400" dirty="0">
                <a:latin typeface="Times New Roman" panose="02020603050405020304" pitchFamily="18" charset="0"/>
                <a:cs typeface="Times New Roman" panose="02020603050405020304" pitchFamily="18" charset="0"/>
              </a:rPr>
              <a:t>Production rule is in the form of  </a:t>
            </a:r>
            <a:r>
              <a:rPr lang="el-GR" sz="2400" b="1" dirty="0">
                <a:latin typeface="Times New Roman" panose="02020603050405020304" pitchFamily="18" charset="0"/>
                <a:cs typeface="Times New Roman" panose="02020603050405020304" pitchFamily="18" charset="0"/>
              </a:rPr>
              <a:t>α </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l-GR" sz="2400" b="1" dirty="0">
                <a:latin typeface="Times New Roman" panose="02020603050405020304" pitchFamily="18" charset="0"/>
                <a:cs typeface="Times New Roman" panose="02020603050405020304" pitchFamily="18" charset="0"/>
              </a:rPr>
              <a:t>β</a:t>
            </a:r>
            <a:r>
              <a:rPr lang="el-G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such that </a:t>
            </a:r>
            <a:r>
              <a:rPr lang="en-US" sz="2400" b="1" dirty="0">
                <a:latin typeface="Times New Roman" panose="02020603050405020304" pitchFamily="18" charset="0"/>
                <a:cs typeface="Times New Roman" panose="02020603050405020304" pitchFamily="18" charset="0"/>
              </a:rPr>
              <a:t>|</a:t>
            </a:r>
            <a:r>
              <a:rPr lang="el-GR" sz="2400" b="1" dirty="0">
                <a:latin typeface="Times New Roman" panose="02020603050405020304" pitchFamily="18" charset="0"/>
                <a:cs typeface="Times New Roman" panose="02020603050405020304" pitchFamily="18" charset="0"/>
              </a:rPr>
              <a:t> α </a:t>
            </a:r>
            <a:r>
              <a:rPr lang="en-US" sz="2400" b="1" dirty="0">
                <a:latin typeface="Times New Roman" panose="02020603050405020304" pitchFamily="18" charset="0"/>
                <a:cs typeface="Times New Roman" panose="02020603050405020304" pitchFamily="18" charset="0"/>
              </a:rPr>
              <a:t>| ≤ |</a:t>
            </a:r>
            <a:r>
              <a:rPr lang="el-GR" sz="2400" b="1" dirty="0">
                <a:latin typeface="Times New Roman" panose="02020603050405020304" pitchFamily="18" charset="0"/>
                <a:cs typeface="Times New Roman" panose="02020603050405020304" pitchFamily="18" charset="0"/>
              </a:rPr>
              <a:t> β </a:t>
            </a:r>
            <a:r>
              <a:rPr lang="en-US" sz="2400" b="1" dirty="0">
                <a:latin typeface="Times New Roman" panose="02020603050405020304" pitchFamily="18" charset="0"/>
                <a:cs typeface="Times New Roman" panose="02020603050405020304" pitchFamily="18" charset="0"/>
              </a:rPr>
              <a:t>|</a:t>
            </a:r>
          </a:p>
          <a:p>
            <a:pPr>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where</a:t>
            </a:r>
            <a:r>
              <a:rPr lang="en-US" sz="2400" b="1" dirty="0">
                <a:latin typeface="Times New Roman" panose="02020603050405020304" pitchFamily="18" charset="0"/>
                <a:cs typeface="Times New Roman" panose="02020603050405020304" pitchFamily="18" charset="0"/>
              </a:rPr>
              <a:t> </a:t>
            </a:r>
            <a:r>
              <a:rPr lang="el-GR" sz="2400" b="1" dirty="0">
                <a:latin typeface="Times New Roman" panose="02020603050405020304" pitchFamily="18" charset="0"/>
                <a:cs typeface="Times New Roman" panose="02020603050405020304" pitchFamily="18" charset="0"/>
              </a:rPr>
              <a:t>α</a:t>
            </a:r>
            <a:r>
              <a:rPr lang="en-US" sz="2400" b="1" dirty="0">
                <a:latin typeface="Times New Roman" panose="02020603050405020304" pitchFamily="18" charset="0"/>
                <a:cs typeface="Times New Roman" panose="02020603050405020304" pitchFamily="18" charset="0"/>
              </a:rPr>
              <a:t>,</a:t>
            </a:r>
            <a:r>
              <a:rPr lang="el-GR" sz="2400" b="1" dirty="0">
                <a:latin typeface="Times New Roman" panose="02020603050405020304" pitchFamily="18" charset="0"/>
                <a:cs typeface="Times New Roman" panose="02020603050405020304" pitchFamily="18" charset="0"/>
              </a:rPr>
              <a:t> β</a:t>
            </a:r>
            <a:r>
              <a:rPr lang="en-US" sz="2400" b="1" dirty="0">
                <a:latin typeface="Times New Roman" panose="02020603050405020304" pitchFamily="18" charset="0"/>
                <a:cs typeface="Times New Roman" panose="02020603050405020304" pitchFamily="18" charset="0"/>
              </a:rPr>
              <a:t> ∈ </a:t>
            </a:r>
            <a:r>
              <a:rPr lang="en-IN" sz="2400" b="1" dirty="0">
                <a:latin typeface="Times New Roman" panose="02020603050405020304" pitchFamily="18" charset="0"/>
                <a:cs typeface="Times New Roman" panose="02020603050405020304" pitchFamily="18" charset="0"/>
              </a:rPr>
              <a:t>(V + T )+</a:t>
            </a:r>
          </a:p>
          <a:p>
            <a:pPr>
              <a:buNone/>
            </a:pPr>
            <a:r>
              <a:rPr lang="en-IN" sz="2400" dirty="0">
                <a:latin typeface="Times New Roman" panose="02020603050405020304" pitchFamily="18" charset="0"/>
                <a:cs typeface="Times New Roman" panose="02020603050405020304" pitchFamily="18" charset="0"/>
              </a:rPr>
              <a:t>i.e., epsilon (</a:t>
            </a:r>
            <a:r>
              <a:rPr lang="el-GR" sz="2400" dirty="0">
                <a:latin typeface="Times New Roman" panose="02020603050405020304" pitchFamily="18" charset="0"/>
                <a:cs typeface="Times New Roman" panose="02020603050405020304" pitchFamily="18" charset="0"/>
              </a:rPr>
              <a:t>ε</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on the LHS and RHS of productions is not allowed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S </a:t>
            </a:r>
            <a:r>
              <a:rPr lang="en-IN" sz="2400" dirty="0">
                <a:latin typeface="Times New Roman" panose="02020603050405020304" pitchFamily="18" charset="0"/>
                <a:cs typeface="Times New Roman" panose="02020603050405020304" pitchFamily="18" charset="0"/>
                <a:sym typeface="Wingdings" panose="05000000000000000000"/>
              </a:rPr>
              <a:t> </a:t>
            </a:r>
            <a:r>
              <a:rPr lang="el-GR" sz="2400" dirty="0">
                <a:latin typeface="Times New Roman" panose="02020603050405020304" pitchFamily="18" charset="0"/>
                <a:cs typeface="Times New Roman" panose="02020603050405020304" pitchFamily="18" charset="0"/>
              </a:rPr>
              <a:t>ϵ</a:t>
            </a:r>
            <a:r>
              <a:rPr lang="en-US" sz="2400" dirty="0">
                <a:latin typeface="Times New Roman" panose="02020603050405020304" pitchFamily="18" charset="0"/>
                <a:cs typeface="Times New Roman" panose="02020603050405020304" pitchFamily="18" charset="0"/>
              </a:rPr>
              <a:t> can be allowed but S must not appear in RHS and the grammar must not satisfy with type-3 or type-2</a:t>
            </a:r>
            <a:endParaRPr lang="en-IN" sz="24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		Example:	</a:t>
            </a:r>
            <a:r>
              <a:rPr lang="en-IN" sz="2400" dirty="0">
                <a:latin typeface="Times New Roman" panose="02020603050405020304" pitchFamily="18" charset="0"/>
                <a:cs typeface="Times New Roman" panose="02020603050405020304" pitchFamily="18" charset="0"/>
              </a:rPr>
              <a:t>S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abc</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aAbc</a:t>
            </a:r>
            <a:endParaRPr lang="en-IN" sz="2400" dirty="0">
              <a:latin typeface="Times New Roman" panose="02020603050405020304" pitchFamily="18" charset="0"/>
              <a:cs typeface="Times New Roman" panose="02020603050405020304" pitchFamily="18" charset="0"/>
            </a:endParaRPr>
          </a:p>
          <a:p>
            <a:pPr marL="0" indent="2149475">
              <a:spcBef>
                <a:spcPts val="0"/>
              </a:spcBef>
              <a:buNone/>
            </a:pPr>
            <a:r>
              <a:rPr lang="en-IN" sz="2400" dirty="0">
                <a:latin typeface="Times New Roman" panose="02020603050405020304" pitchFamily="18" charset="0"/>
                <a:cs typeface="Times New Roman" panose="02020603050405020304" pitchFamily="18" charset="0"/>
              </a:rPr>
              <a:t>	Ab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a:t>
            </a:r>
            <a:endParaRPr lang="en-IN" sz="2400" dirty="0">
              <a:latin typeface="Times New Roman" panose="02020603050405020304" pitchFamily="18" charset="0"/>
              <a:cs typeface="Times New Roman" panose="02020603050405020304" pitchFamily="18" charset="0"/>
            </a:endParaRPr>
          </a:p>
          <a:p>
            <a:pPr marL="0" indent="2149475">
              <a:spcBef>
                <a:spcPts val="0"/>
              </a:spcBef>
              <a:buNone/>
            </a:pPr>
            <a:r>
              <a:rPr lang="en-IN" sz="2400" dirty="0">
                <a:latin typeface="Times New Roman" panose="02020603050405020304" pitchFamily="18" charset="0"/>
                <a:cs typeface="Times New Roman" panose="02020603050405020304" pitchFamily="18" charset="0"/>
              </a:rPr>
              <a:t>	Ac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Bbcc</a:t>
            </a:r>
            <a:endParaRPr lang="en-IN" sz="2400" dirty="0">
              <a:latin typeface="Times New Roman" panose="02020603050405020304" pitchFamily="18" charset="0"/>
              <a:cs typeface="Times New Roman" panose="02020603050405020304" pitchFamily="18" charset="0"/>
            </a:endParaRPr>
          </a:p>
          <a:p>
            <a:pPr marL="0" indent="2149475">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bB</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pitchFamily="2" charset="2"/>
              </a:rPr>
              <a:t>  Bb</a:t>
            </a:r>
          </a:p>
          <a:p>
            <a:pPr marL="0" indent="2149475">
              <a:spcBef>
                <a:spcPts val="0"/>
              </a:spcBef>
              <a:buNone/>
            </a:pPr>
            <a:r>
              <a:rPr lang="en-IN" sz="2400" dirty="0">
                <a:latin typeface="Times New Roman" panose="02020603050405020304" pitchFamily="18" charset="0"/>
                <a:cs typeface="Times New Roman" panose="02020603050405020304" pitchFamily="18" charset="0"/>
                <a:sym typeface="Wingdings" panose="05000000000000000000" pitchFamily="2" charset="2"/>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52400"/>
            <a:ext cx="10972800" cy="609600"/>
          </a:xfrm>
        </p:spPr>
        <p:txBody>
          <a:bodyPr>
            <a:normAutofit/>
          </a:bodyPr>
          <a:lstStyle/>
          <a:p>
            <a:r>
              <a:rPr lang="en-IN" sz="3100" b="1" dirty="0">
                <a:solidFill>
                  <a:schemeClr val="tx2">
                    <a:lumMod val="60000"/>
                    <a:lumOff val="40000"/>
                  </a:schemeClr>
                </a:solidFill>
              </a:rPr>
              <a:t>Type-0 (</a:t>
            </a:r>
            <a:r>
              <a:rPr lang="en-US" sz="3100" b="1" dirty="0">
                <a:solidFill>
                  <a:schemeClr val="tx2">
                    <a:lumMod val="60000"/>
                    <a:lumOff val="40000"/>
                  </a:schemeClr>
                </a:solidFill>
              </a:rPr>
              <a:t>Unrestricted Grammar)</a:t>
            </a:r>
            <a:endParaRPr lang="en-US" sz="4000" b="1" dirty="0">
              <a:solidFill>
                <a:schemeClr val="tx2">
                  <a:lumMod val="60000"/>
                  <a:lumOff val="40000"/>
                </a:schemeClr>
              </a:solidFill>
            </a:endParaRPr>
          </a:p>
        </p:txBody>
      </p:sp>
      <p:sp>
        <p:nvSpPr>
          <p:cNvPr id="47107" name="Rectangle 3"/>
          <p:cNvSpPr>
            <a:spLocks noGrp="1" noChangeArrowheads="1"/>
          </p:cNvSpPr>
          <p:nvPr>
            <p:ph type="body" idx="1"/>
          </p:nvPr>
        </p:nvSpPr>
        <p:spPr>
          <a:xfrm>
            <a:off x="508000" y="762000"/>
            <a:ext cx="10972800" cy="5334000"/>
          </a:xfrm>
        </p:spPr>
        <p:txBody>
          <a:bodyPr>
            <a:noAutofit/>
          </a:bodyPr>
          <a:lstStyle/>
          <a:p>
            <a:pPr>
              <a:buNone/>
            </a:pPr>
            <a:r>
              <a:rPr lang="en-IN" sz="2400" dirty="0">
                <a:latin typeface="Times New Roman" panose="02020603050405020304" pitchFamily="18" charset="0"/>
                <a:cs typeface="Times New Roman" panose="02020603050405020304" pitchFamily="18" charset="0"/>
              </a:rPr>
              <a:t>Language which is generated by this grammar is recursively enumerable language (REL)</a:t>
            </a:r>
          </a:p>
          <a:p>
            <a:pPr>
              <a:buNone/>
            </a:pPr>
            <a:r>
              <a:rPr lang="en-IN" sz="2400" dirty="0">
                <a:latin typeface="Times New Roman" panose="02020603050405020304" pitchFamily="18" charset="0"/>
                <a:cs typeface="Times New Roman" panose="02020603050405020304" pitchFamily="18" charset="0"/>
              </a:rPr>
              <a:t>This grammar is accepted by Turing machine</a:t>
            </a:r>
          </a:p>
          <a:p>
            <a:pPr>
              <a:buNone/>
            </a:pPr>
            <a:r>
              <a:rPr lang="en-IN" sz="2400" dirty="0">
                <a:latin typeface="Times New Roman" panose="02020603050405020304" pitchFamily="18" charset="0"/>
                <a:cs typeface="Times New Roman" panose="02020603050405020304" pitchFamily="18" charset="0"/>
              </a:rPr>
              <a:t>	Production rule is in the form of  </a:t>
            </a:r>
            <a:r>
              <a:rPr lang="el-GR" sz="2400" dirty="0">
                <a:latin typeface="Times New Roman" panose="02020603050405020304" pitchFamily="18" charset="0"/>
                <a:cs typeface="Times New Roman" panose="02020603050405020304" pitchFamily="18" charset="0"/>
              </a:rPr>
              <a:t>α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l-GR" sz="2400" dirty="0">
                <a:latin typeface="Times New Roman" panose="02020603050405020304" pitchFamily="18" charset="0"/>
                <a:cs typeface="Times New Roman" panose="02020603050405020304" pitchFamily="18" charset="0"/>
              </a:rPr>
              <a:t>β </a:t>
            </a:r>
            <a:endParaRPr lang="en-US" sz="24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where</a:t>
            </a:r>
            <a:r>
              <a:rPr lang="en-US" sz="2400" b="1" dirty="0">
                <a:latin typeface="Times New Roman" panose="02020603050405020304" pitchFamily="18" charset="0"/>
                <a:cs typeface="Times New Roman" panose="02020603050405020304" pitchFamily="18" charset="0"/>
              </a:rPr>
              <a:t> </a:t>
            </a:r>
            <a:r>
              <a:rPr lang="el-GR" sz="2400" b="1" dirty="0">
                <a:latin typeface="Times New Roman" panose="02020603050405020304" pitchFamily="18" charset="0"/>
                <a:cs typeface="Times New Roman" panose="02020603050405020304" pitchFamily="18" charset="0"/>
              </a:rPr>
              <a:t>α</a:t>
            </a:r>
            <a:r>
              <a:rPr lang="en-US" sz="2400" b="1" dirty="0">
                <a:latin typeface="Times New Roman" panose="02020603050405020304" pitchFamily="18" charset="0"/>
                <a:cs typeface="Times New Roman" panose="02020603050405020304" pitchFamily="18" charset="0"/>
              </a:rPr>
              <a:t> ∈ </a:t>
            </a:r>
            <a:r>
              <a:rPr lang="en-IN" sz="2400" b="1" dirty="0">
                <a:latin typeface="Times New Roman" panose="02020603050405020304" pitchFamily="18" charset="0"/>
                <a:cs typeface="Times New Roman" panose="02020603050405020304" pitchFamily="18" charset="0"/>
              </a:rPr>
              <a:t>(V U T )+</a:t>
            </a:r>
            <a:r>
              <a:rPr lang="en-IN" sz="2400" dirty="0">
                <a:latin typeface="Times New Roman" panose="02020603050405020304" pitchFamily="18" charset="0"/>
                <a:cs typeface="Times New Roman" panose="02020603050405020304" pitchFamily="18" charset="0"/>
              </a:rPr>
              <a:t>   and</a:t>
            </a:r>
            <a:r>
              <a:rPr lang="en-IN" sz="2400" b="1" dirty="0">
                <a:latin typeface="Times New Roman" panose="02020603050405020304" pitchFamily="18" charset="0"/>
                <a:cs typeface="Times New Roman" panose="02020603050405020304" pitchFamily="18" charset="0"/>
              </a:rPr>
              <a:t>   </a:t>
            </a:r>
            <a:r>
              <a:rPr lang="el-GR" sz="2400" b="1" dirty="0">
                <a:latin typeface="Times New Roman" panose="02020603050405020304" pitchFamily="18" charset="0"/>
                <a:cs typeface="Times New Roman" panose="02020603050405020304" pitchFamily="18" charset="0"/>
              </a:rPr>
              <a:t>β</a:t>
            </a: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 U T)*</a:t>
            </a:r>
          </a:p>
          <a:p>
            <a:pPr>
              <a:buNone/>
            </a:pPr>
            <a:r>
              <a:rPr lang="en-IN" sz="2400" dirty="0">
                <a:latin typeface="Times New Roman" panose="02020603050405020304" pitchFamily="18" charset="0"/>
                <a:cs typeface="Times New Roman" panose="02020603050405020304" pitchFamily="18" charset="0"/>
              </a:rPr>
              <a:t>i.e., epsilon (</a:t>
            </a:r>
            <a:r>
              <a:rPr lang="el-GR" sz="2400" dirty="0">
                <a:latin typeface="Times New Roman" panose="02020603050405020304" pitchFamily="18" charset="0"/>
                <a:cs typeface="Times New Roman" panose="02020603050405020304" pitchFamily="18" charset="0"/>
              </a:rPr>
              <a:t>ε</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on the left-hand side of any productions is not    </a:t>
            </a:r>
          </a:p>
          <a:p>
            <a:pPr>
              <a:buNone/>
            </a:pPr>
            <a:r>
              <a:rPr lang="en-IN" sz="2400" dirty="0">
                <a:latin typeface="Times New Roman" panose="02020603050405020304" pitchFamily="18" charset="0"/>
                <a:cs typeface="Times New Roman" panose="02020603050405020304" pitchFamily="18" charset="0"/>
              </a:rPr>
              <a:t>       allowed</a:t>
            </a:r>
          </a:p>
          <a:p>
            <a:pPr>
              <a:buNone/>
            </a:pPr>
            <a:r>
              <a:rPr lang="en-IN" sz="2400" dirty="0">
                <a:latin typeface="Times New Roman" panose="02020603050405020304" pitchFamily="18" charset="0"/>
                <a:cs typeface="Times New Roman" panose="02020603050405020304" pitchFamily="18" charset="0"/>
              </a:rPr>
              <a:t>       S </a:t>
            </a:r>
            <a:r>
              <a:rPr lang="en-IN" sz="2400" dirty="0">
                <a:latin typeface="Times New Roman" panose="02020603050405020304" pitchFamily="18" charset="0"/>
                <a:cs typeface="Times New Roman" panose="02020603050405020304" pitchFamily="18" charset="0"/>
                <a:sym typeface="Wingdings" panose="05000000000000000000"/>
              </a:rPr>
              <a:t> </a:t>
            </a:r>
            <a:r>
              <a:rPr lang="el-GR" sz="2400" dirty="0">
                <a:latin typeface="Times New Roman" panose="02020603050405020304" pitchFamily="18" charset="0"/>
                <a:cs typeface="Times New Roman" panose="02020603050405020304" pitchFamily="18" charset="0"/>
              </a:rPr>
              <a:t>ϵ</a:t>
            </a:r>
            <a:r>
              <a:rPr lang="en-US" sz="2400" dirty="0">
                <a:latin typeface="Times New Roman" panose="02020603050405020304" pitchFamily="18" charset="0"/>
                <a:cs typeface="Times New Roman" panose="02020603050405020304" pitchFamily="18" charset="0"/>
              </a:rPr>
              <a:t> can be allowed but S must not come in RHS</a:t>
            </a:r>
            <a:endParaRPr lang="en-IN" sz="2400" dirty="0">
              <a:latin typeface="Times New Roman" panose="02020603050405020304" pitchFamily="18" charset="0"/>
              <a:cs typeface="Times New Roman" panose="02020603050405020304" pitchFamily="18" charset="0"/>
            </a:endParaRPr>
          </a:p>
          <a:p>
            <a:pPr>
              <a:buNone/>
            </a:pPr>
            <a:r>
              <a:rPr lang="en-IN" sz="2400" b="1" dirty="0">
                <a:latin typeface="Times New Roman" panose="02020603050405020304" pitchFamily="18" charset="0"/>
                <a:cs typeface="Times New Roman" panose="02020603050405020304" pitchFamily="18" charset="0"/>
              </a:rPr>
              <a:t>		Example:	</a:t>
            </a:r>
            <a:r>
              <a:rPr lang="en-IN" sz="2400" dirty="0">
                <a:latin typeface="Times New Roman" panose="02020603050405020304" pitchFamily="18" charset="0"/>
                <a:cs typeface="Times New Roman" panose="02020603050405020304" pitchFamily="18" charset="0"/>
              </a:rPr>
              <a:t>S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aBc</a:t>
            </a:r>
            <a:r>
              <a:rPr lang="en-IN" sz="2400" dirty="0">
                <a:latin typeface="Times New Roman" panose="02020603050405020304" pitchFamily="18" charset="0"/>
                <a:cs typeface="Times New Roman" panose="02020603050405020304" pitchFamily="18" charset="0"/>
              </a:rPr>
              <a:t> | </a:t>
            </a:r>
            <a:r>
              <a:rPr lang="el-GR" sz="2400" dirty="0">
                <a:latin typeface="Times New Roman" panose="02020603050405020304" pitchFamily="18" charset="0"/>
                <a:cs typeface="Times New Roman" panose="02020603050405020304" pitchFamily="18" charset="0"/>
              </a:rPr>
              <a:t>ϵ</a:t>
            </a:r>
            <a:endParaRPr lang="en-IN" sz="2400" dirty="0">
              <a:latin typeface="Times New Roman" panose="02020603050405020304" pitchFamily="18" charset="0"/>
              <a:cs typeface="Times New Roman" panose="02020603050405020304" pitchFamily="18" charset="0"/>
            </a:endParaRPr>
          </a:p>
          <a:p>
            <a:pPr marL="0" indent="2149475">
              <a:spcBef>
                <a:spcPts val="0"/>
              </a:spcBef>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aB</a:t>
            </a:r>
            <a:r>
              <a:rPr 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cA</a:t>
            </a:r>
            <a:r>
              <a:rPr lang="en-IN" sz="2400" dirty="0">
                <a:latin typeface="Times New Roman" panose="02020603050405020304" pitchFamily="18" charset="0"/>
                <a:cs typeface="Times New Roman" panose="02020603050405020304" pitchFamily="18" charset="0"/>
              </a:rPr>
              <a:t> | a</a:t>
            </a:r>
          </a:p>
          <a:p>
            <a:pPr marL="0" indent="2149475">
              <a:spcBef>
                <a:spcPts val="0"/>
              </a:spcBef>
              <a:buNone/>
            </a:pPr>
            <a:r>
              <a:rPr lang="en-IN" sz="2400" dirty="0">
                <a:latin typeface="Times New Roman" panose="02020603050405020304" pitchFamily="18" charset="0"/>
                <a:cs typeface="Times New Roman" panose="02020603050405020304" pitchFamily="18" charset="0"/>
              </a:rPr>
              <a:t>	Ac  </a:t>
            </a:r>
            <a:r>
              <a:rPr lang="en-IN" sz="2400" dirty="0">
                <a:latin typeface="Times New Roman" panose="02020603050405020304" pitchFamily="18" charset="0"/>
                <a:cs typeface="Times New Roman" panose="02020603050405020304" pitchFamily="18" charset="0"/>
                <a:sym typeface="Wingdings" panose="05000000000000000000"/>
              </a:rPr>
              <a:t></a:t>
            </a:r>
            <a:r>
              <a:rPr lang="en-IN" sz="2400" dirty="0">
                <a:latin typeface="Times New Roman" panose="02020603050405020304" pitchFamily="18" charset="0"/>
                <a:cs typeface="Times New Roman" panose="02020603050405020304" pitchFamily="18" charset="0"/>
              </a:rPr>
              <a:t>  d</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52400"/>
            <a:ext cx="10972800" cy="609600"/>
          </a:xfrm>
        </p:spPr>
        <p:txBody>
          <a:bodyPr>
            <a:normAutofit/>
          </a:bodyPr>
          <a:lstStyle/>
          <a:p>
            <a:r>
              <a:rPr lang="en-US" sz="3200" b="1" dirty="0">
                <a:solidFill>
                  <a:schemeClr val="tx2">
                    <a:lumMod val="75000"/>
                  </a:schemeClr>
                </a:solidFill>
                <a:latin typeface="Times New Roman" panose="02020603050405020304" pitchFamily="18" charset="0"/>
                <a:cs typeface="Times New Roman" panose="02020603050405020304" pitchFamily="18" charset="0"/>
              </a:rPr>
              <a:t>Types of Grammars </a:t>
            </a:r>
            <a:r>
              <a:rPr lang="en-IN" sz="3200" b="1" dirty="0">
                <a:solidFill>
                  <a:schemeClr val="tx2">
                    <a:lumMod val="75000"/>
                  </a:schemeClr>
                </a:solidFill>
                <a:latin typeface="Times New Roman" panose="02020603050405020304" pitchFamily="18" charset="0"/>
                <a:cs typeface="Times New Roman" panose="02020603050405020304" pitchFamily="18" charset="0"/>
              </a:rPr>
              <a:t>Comparison</a:t>
            </a:r>
            <a:endParaRPr lang="en-US" sz="32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7107" name="Rectangle 3"/>
          <p:cNvSpPr>
            <a:spLocks noGrp="1" noChangeArrowheads="1"/>
          </p:cNvSpPr>
          <p:nvPr>
            <p:ph type="body" idx="1"/>
          </p:nvPr>
        </p:nvSpPr>
        <p:spPr>
          <a:xfrm>
            <a:off x="508000" y="762000"/>
            <a:ext cx="10972800" cy="5334000"/>
          </a:xfrm>
        </p:spPr>
        <p:txBody>
          <a:bodyPr>
            <a:noAutofit/>
          </a:bodyPr>
          <a:lstStyle/>
          <a:p>
            <a:pPr marL="0" indent="2149475">
              <a:spcBef>
                <a:spcPts val="0"/>
              </a:spcBef>
              <a:buNone/>
            </a:pPr>
            <a:endParaRPr lang="en-IN" sz="2400" b="1" dirty="0">
              <a:latin typeface="Times New Roman" panose="02020603050405020304" pitchFamily="18" charset="0"/>
              <a:cs typeface="Times New Roman" panose="02020603050405020304" pitchFamily="18" charset="0"/>
            </a:endParaRPr>
          </a:p>
          <a:p>
            <a:pPr marL="0" indent="2149475">
              <a:spcBef>
                <a:spcPts val="0"/>
              </a:spcBef>
              <a:buNone/>
            </a:pPr>
            <a:r>
              <a:rPr lang="en-IN" sz="2400" b="1" dirty="0">
                <a:solidFill>
                  <a:srgbClr val="0070C0"/>
                </a:solidFill>
                <a:latin typeface="Times New Roman" panose="02020603050405020304" pitchFamily="18" charset="0"/>
                <a:cs typeface="Times New Roman" panose="02020603050405020304" pitchFamily="18" charset="0"/>
              </a:rPr>
              <a:t>Type-3 </a:t>
            </a:r>
            <a:r>
              <a:rPr lang="en-US" sz="2400" b="1" dirty="0">
                <a:solidFill>
                  <a:srgbClr val="0070C0"/>
                </a:solidFill>
                <a:latin typeface="Times New Roman" panose="02020603050405020304" pitchFamily="18" charset="0"/>
                <a:cs typeface="Times New Roman" panose="02020603050405020304" pitchFamily="18" charset="0"/>
              </a:rPr>
              <a:t>⊆ </a:t>
            </a:r>
            <a:r>
              <a:rPr lang="en-IN" sz="2400" b="1" dirty="0">
                <a:solidFill>
                  <a:srgbClr val="0070C0"/>
                </a:solidFill>
                <a:latin typeface="Times New Roman" panose="02020603050405020304" pitchFamily="18" charset="0"/>
                <a:cs typeface="Times New Roman" panose="02020603050405020304" pitchFamily="18" charset="0"/>
              </a:rPr>
              <a:t>Type-2 </a:t>
            </a:r>
            <a:r>
              <a:rPr lang="en-US" sz="2400" b="1" dirty="0">
                <a:solidFill>
                  <a:srgbClr val="0070C0"/>
                </a:solidFill>
                <a:latin typeface="Times New Roman" panose="02020603050405020304" pitchFamily="18" charset="0"/>
                <a:cs typeface="Times New Roman" panose="02020603050405020304" pitchFamily="18" charset="0"/>
              </a:rPr>
              <a:t>⊆ </a:t>
            </a:r>
            <a:r>
              <a:rPr lang="en-IN" sz="2400" b="1" dirty="0">
                <a:solidFill>
                  <a:srgbClr val="0070C0"/>
                </a:solidFill>
                <a:latin typeface="Times New Roman" panose="02020603050405020304" pitchFamily="18" charset="0"/>
                <a:cs typeface="Times New Roman" panose="02020603050405020304" pitchFamily="18" charset="0"/>
              </a:rPr>
              <a:t>Type-1 </a:t>
            </a:r>
            <a:r>
              <a:rPr lang="en-US" sz="2400" b="1" dirty="0">
                <a:solidFill>
                  <a:srgbClr val="0070C0"/>
                </a:solidFill>
                <a:latin typeface="Times New Roman" panose="02020603050405020304" pitchFamily="18" charset="0"/>
                <a:cs typeface="Times New Roman" panose="02020603050405020304" pitchFamily="18" charset="0"/>
              </a:rPr>
              <a:t>⊆ </a:t>
            </a:r>
            <a:r>
              <a:rPr lang="en-IN" sz="2400" b="1" dirty="0">
                <a:solidFill>
                  <a:srgbClr val="0070C0"/>
                </a:solidFill>
                <a:latin typeface="Times New Roman" panose="02020603050405020304" pitchFamily="18" charset="0"/>
                <a:cs typeface="Times New Roman" panose="02020603050405020304" pitchFamily="18" charset="0"/>
              </a:rPr>
              <a:t>Type-0</a:t>
            </a:r>
          </a:p>
          <a:p>
            <a:pPr marL="0" indent="2149475">
              <a:spcBef>
                <a:spcPts val="0"/>
              </a:spcBef>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BAFF627B-77B0-4CF6-BE7D-228F389CDD76}"/>
              </a:ext>
            </a:extLst>
          </p:cNvPr>
          <p:cNvGraphicFramePr>
            <a:graphicFrameLocks noGrp="1"/>
          </p:cNvGraphicFramePr>
          <p:nvPr>
            <p:extLst>
              <p:ext uri="{D42A27DB-BD31-4B8C-83A1-F6EECF244321}">
                <p14:modId xmlns:p14="http://schemas.microsoft.com/office/powerpoint/2010/main" val="3214726353"/>
              </p:ext>
            </p:extLst>
          </p:nvPr>
        </p:nvGraphicFramePr>
        <p:xfrm>
          <a:off x="711201" y="2133600"/>
          <a:ext cx="10566401" cy="3200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35240098"/>
                    </a:ext>
                  </a:extLst>
                </a:gridCol>
                <a:gridCol w="2032000">
                  <a:extLst>
                    <a:ext uri="{9D8B030D-6E8A-4147-A177-3AD203B41FA5}">
                      <a16:colId xmlns:a16="http://schemas.microsoft.com/office/drawing/2014/main" val="1566910255"/>
                    </a:ext>
                  </a:extLst>
                </a:gridCol>
                <a:gridCol w="1930400">
                  <a:extLst>
                    <a:ext uri="{9D8B030D-6E8A-4147-A177-3AD203B41FA5}">
                      <a16:colId xmlns:a16="http://schemas.microsoft.com/office/drawing/2014/main" val="1069957729"/>
                    </a:ext>
                  </a:extLst>
                </a:gridCol>
                <a:gridCol w="2032000">
                  <a:extLst>
                    <a:ext uri="{9D8B030D-6E8A-4147-A177-3AD203B41FA5}">
                      <a16:colId xmlns:a16="http://schemas.microsoft.com/office/drawing/2014/main" val="463751105"/>
                    </a:ext>
                  </a:extLst>
                </a:gridCol>
                <a:gridCol w="3352801">
                  <a:extLst>
                    <a:ext uri="{9D8B030D-6E8A-4147-A177-3AD203B41FA5}">
                      <a16:colId xmlns:a16="http://schemas.microsoft.com/office/drawing/2014/main" val="2068135377"/>
                    </a:ext>
                  </a:extLst>
                </a:gridCol>
              </a:tblGrid>
              <a:tr h="370840">
                <a:tc>
                  <a:txBody>
                    <a:bodyPr/>
                    <a:lstStyle/>
                    <a:p>
                      <a:r>
                        <a:rPr lang="en-US" sz="2000" dirty="0">
                          <a:latin typeface="Times New Roman" panose="02020603050405020304" pitchFamily="18" charset="0"/>
                          <a:cs typeface="Times New Roman" panose="02020603050405020304" pitchFamily="18" charset="0"/>
                        </a:rPr>
                        <a:t>Class</a:t>
                      </a:r>
                    </a:p>
                  </a:txBody>
                  <a:tcPr marL="121920" marR="121920"/>
                </a:tc>
                <a:tc>
                  <a:txBody>
                    <a:bodyPr/>
                    <a:lstStyle/>
                    <a:p>
                      <a:r>
                        <a:rPr lang="en-US" sz="2000" dirty="0">
                          <a:latin typeface="Times New Roman" panose="02020603050405020304" pitchFamily="18" charset="0"/>
                          <a:cs typeface="Times New Roman" panose="02020603050405020304" pitchFamily="18" charset="0"/>
                        </a:rPr>
                        <a:t>Grammar</a:t>
                      </a:r>
                    </a:p>
                  </a:txBody>
                  <a:tcPr marL="121920" marR="121920"/>
                </a:tc>
                <a:tc>
                  <a:txBody>
                    <a:bodyPr/>
                    <a:lstStyle/>
                    <a:p>
                      <a:r>
                        <a:rPr lang="en-US" sz="2000" dirty="0">
                          <a:latin typeface="Times New Roman" panose="02020603050405020304" pitchFamily="18" charset="0"/>
                          <a:cs typeface="Times New Roman" panose="02020603050405020304" pitchFamily="18" charset="0"/>
                        </a:rPr>
                        <a:t>Language</a:t>
                      </a:r>
                    </a:p>
                  </a:txBody>
                  <a:tcPr marL="121920" marR="121920"/>
                </a:tc>
                <a:tc>
                  <a:txBody>
                    <a:bodyPr/>
                    <a:lstStyle/>
                    <a:p>
                      <a:r>
                        <a:rPr lang="en-US" sz="2000" dirty="0">
                          <a:latin typeface="Times New Roman" panose="02020603050405020304" pitchFamily="18" charset="0"/>
                          <a:cs typeface="Times New Roman" panose="02020603050405020304" pitchFamily="18" charset="0"/>
                        </a:rPr>
                        <a:t>Automaton</a:t>
                      </a: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latin typeface="Times New Roman" panose="02020603050405020304"/>
                          <a:ea typeface="Times New Roman" panose="02020603050405020304"/>
                          <a:cs typeface="Times New Roman" panose="02020603050405020304"/>
                        </a:rPr>
                        <a:t>Restrictions on productions</a:t>
                      </a:r>
                      <a:endParaRPr lang="en-US" sz="2000"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2550519882"/>
                  </a:ext>
                </a:extLst>
              </a:tr>
              <a:tr h="370840">
                <a:tc>
                  <a:txBody>
                    <a:bodyPr/>
                    <a:lstStyle/>
                    <a:p>
                      <a:r>
                        <a:rPr lang="en-US" sz="2000" dirty="0">
                          <a:latin typeface="Times New Roman" panose="02020603050405020304" pitchFamily="18" charset="0"/>
                          <a:cs typeface="Times New Roman" panose="02020603050405020304" pitchFamily="18" charset="0"/>
                        </a:rPr>
                        <a:t>Type-3</a:t>
                      </a:r>
                    </a:p>
                  </a:txBody>
                  <a:tcPr marL="121920" marR="121920"/>
                </a:tc>
                <a:tc>
                  <a:txBody>
                    <a:bodyPr/>
                    <a:lstStyle/>
                    <a:p>
                      <a:r>
                        <a:rPr lang="en-US" sz="2000" dirty="0">
                          <a:latin typeface="Times New Roman" panose="02020603050405020304" pitchFamily="18" charset="0"/>
                          <a:cs typeface="Times New Roman" panose="02020603050405020304" pitchFamily="18" charset="0"/>
                        </a:rPr>
                        <a:t>Regular</a:t>
                      </a: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Regular</a:t>
                      </a:r>
                    </a:p>
                  </a:txBody>
                  <a:tcPr marL="121920" marR="121920"/>
                </a:tc>
                <a:tc>
                  <a:txBody>
                    <a:bodyPr/>
                    <a:lstStyle/>
                    <a:p>
                      <a:pPr algn="ctr"/>
                      <a:r>
                        <a:rPr lang="en-US" sz="2000" dirty="0">
                          <a:latin typeface="Times New Roman" panose="02020603050405020304" pitchFamily="18" charset="0"/>
                          <a:cs typeface="Times New Roman" panose="02020603050405020304" pitchFamily="18" charset="0"/>
                        </a:rPr>
                        <a:t> FA</a:t>
                      </a: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l-GR" sz="2000" dirty="0">
                          <a:latin typeface="Times New Roman" panose="02020603050405020304" pitchFamily="18" charset="0"/>
                          <a:cs typeface="Times New Roman" panose="02020603050405020304" pitchFamily="18" charset="0"/>
                        </a:rPr>
                        <a:t>β</a:t>
                      </a:r>
                      <a:r>
                        <a:rPr lang="en-IN" sz="2000" dirty="0">
                          <a:latin typeface="Times New Roman" panose="02020603050405020304"/>
                          <a:ea typeface="Times New Roman" panose="02020603050405020304"/>
                          <a:cs typeface="Times New Roman" panose="02020603050405020304"/>
                        </a:rPr>
                        <a:t> Where </a:t>
                      </a:r>
                      <a:r>
                        <a:rPr lang="el-GR" sz="2000" b="0" dirty="0">
                          <a:latin typeface="Times New Roman" panose="02020603050405020304" pitchFamily="18" charset="0"/>
                          <a:cs typeface="Times New Roman" panose="02020603050405020304" pitchFamily="18" charset="0"/>
                        </a:rPr>
                        <a:t>α</a:t>
                      </a:r>
                      <a:r>
                        <a:rPr lang="en-IN" sz="2000" b="0" dirty="0">
                          <a:latin typeface="Times New Roman" panose="02020603050405020304" pitchFamily="18" charset="0"/>
                          <a:cs typeface="Times New Roman" panose="02020603050405020304" pitchFamily="18" charset="0"/>
                        </a:rPr>
                        <a:t>ϵV</a:t>
                      </a:r>
                      <a:r>
                        <a:rPr lang="en-IN" sz="2000" b="0" i="1" dirty="0">
                          <a:latin typeface="Times New Roman" panose="02020603050405020304" pitchFamily="18" charset="0"/>
                          <a:cs typeface="Times New Roman" panose="02020603050405020304" pitchFamily="18" charset="0"/>
                        </a:rPr>
                        <a:t> </a:t>
                      </a:r>
                      <a:r>
                        <a:rPr lang="en-IN" sz="2000" b="0" i="0" dirty="0">
                          <a:latin typeface="Times New Roman" panose="02020603050405020304" pitchFamily="18" charset="0"/>
                          <a:cs typeface="Times New Roman" panose="02020603050405020304" pitchFamily="18" charset="0"/>
                        </a:rPr>
                        <a:t>and</a:t>
                      </a:r>
                      <a:r>
                        <a:rPr lang="en-IN" sz="2000" b="0" i="1" dirty="0">
                          <a:latin typeface="Times New Roman" panose="02020603050405020304" pitchFamily="18" charset="0"/>
                          <a:cs typeface="Times New Roman" panose="02020603050405020304" pitchFamily="18" charset="0"/>
                        </a:rPr>
                        <a:t> </a:t>
                      </a:r>
                      <a:r>
                        <a:rPr lang="el-GR" sz="2000" b="0" dirty="0">
                          <a:latin typeface="Times New Roman" panose="02020603050405020304" pitchFamily="18" charset="0"/>
                          <a:cs typeface="Times New Roman" panose="02020603050405020304" pitchFamily="18" charset="0"/>
                        </a:rPr>
                        <a:t>β</a:t>
                      </a:r>
                      <a:r>
                        <a:rPr lang="en-IN" sz="2000" b="0" dirty="0">
                          <a:latin typeface="Times New Roman" panose="02020603050405020304" pitchFamily="18" charset="0"/>
                          <a:cs typeface="Times New Roman" panose="02020603050405020304" pitchFamily="18" charset="0"/>
                        </a:rPr>
                        <a:t>ϵVT* or T*V</a:t>
                      </a:r>
                      <a:endParaRPr lang="en-US" sz="2000" b="0"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147371938"/>
                  </a:ext>
                </a:extLst>
              </a:tr>
              <a:tr h="370840">
                <a:tc>
                  <a:txBody>
                    <a:bodyPr/>
                    <a:lstStyle/>
                    <a:p>
                      <a:r>
                        <a:rPr lang="en-US" sz="2000" dirty="0">
                          <a:latin typeface="Times New Roman" panose="02020603050405020304" pitchFamily="18" charset="0"/>
                          <a:cs typeface="Times New Roman" panose="02020603050405020304" pitchFamily="18" charset="0"/>
                        </a:rPr>
                        <a:t>Type-2</a:t>
                      </a:r>
                    </a:p>
                  </a:txBody>
                  <a:tcPr marL="121920" marR="121920"/>
                </a:tc>
                <a:tc>
                  <a:txBody>
                    <a:bodyPr/>
                    <a:lstStyle/>
                    <a:p>
                      <a:r>
                        <a:rPr lang="en-US" sz="2000" dirty="0">
                          <a:latin typeface="Times New Roman" panose="02020603050405020304" pitchFamily="18" charset="0"/>
                          <a:cs typeface="Times New Roman" panose="02020603050405020304" pitchFamily="18" charset="0"/>
                        </a:rPr>
                        <a:t>Context Free</a:t>
                      </a: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Context Free</a:t>
                      </a:r>
                    </a:p>
                  </a:txBody>
                  <a:tcPr marL="121920" marR="121920"/>
                </a:tc>
                <a:tc>
                  <a:txBody>
                    <a:bodyPr/>
                    <a:lstStyle/>
                    <a:p>
                      <a:pPr algn="ctr"/>
                      <a:r>
                        <a:rPr lang="en-US" sz="2000" dirty="0">
                          <a:latin typeface="Times New Roman" panose="02020603050405020304" pitchFamily="18" charset="0"/>
                          <a:cs typeface="Times New Roman" panose="02020603050405020304" pitchFamily="18" charset="0"/>
                        </a:rPr>
                        <a:t>PDA</a:t>
                      </a:r>
                    </a:p>
                  </a:txBody>
                  <a:tcPr marL="121920" marR="121920"/>
                </a:tc>
                <a:tc>
                  <a:txBody>
                    <a:bodyPr/>
                    <a:lstStyle/>
                    <a:p>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sym typeface="Wingdings" panose="05000000000000000000" pitchFamily="2" charset="2"/>
                        </a:rPr>
                        <a:t>Where </a:t>
                      </a:r>
                      <a:r>
                        <a:rPr lang="el-GR" sz="2000" b="0" dirty="0">
                          <a:latin typeface="Times New Roman" panose="02020603050405020304" pitchFamily="18" charset="0"/>
                          <a:cs typeface="Times New Roman" panose="02020603050405020304" pitchFamily="18" charset="0"/>
                        </a:rPr>
                        <a:t>α</a:t>
                      </a:r>
                      <a:r>
                        <a:rPr lang="en-IN" sz="2000" b="0" dirty="0">
                          <a:latin typeface="Times New Roman" panose="02020603050405020304" pitchFamily="18" charset="0"/>
                          <a:cs typeface="Times New Roman" panose="02020603050405020304" pitchFamily="18" charset="0"/>
                        </a:rPr>
                        <a:t>ϵV</a:t>
                      </a:r>
                      <a:r>
                        <a:rPr lang="en-IN" sz="2000" b="0" i="1" dirty="0">
                          <a:latin typeface="Times New Roman" panose="02020603050405020304" pitchFamily="18" charset="0"/>
                          <a:cs typeface="Times New Roman" panose="02020603050405020304" pitchFamily="18" charset="0"/>
                        </a:rPr>
                        <a:t> </a:t>
                      </a:r>
                      <a:r>
                        <a:rPr lang="en-IN" sz="2000" b="0" i="0" dirty="0">
                          <a:latin typeface="Times New Roman" panose="02020603050405020304" pitchFamily="18" charset="0"/>
                          <a:cs typeface="Times New Roman" panose="02020603050405020304" pitchFamily="18" charset="0"/>
                        </a:rPr>
                        <a:t>and</a:t>
                      </a:r>
                      <a:r>
                        <a:rPr lang="en-IN" sz="2000" b="0" i="1" dirty="0">
                          <a:latin typeface="Times New Roman" panose="02020603050405020304" pitchFamily="18" charset="0"/>
                          <a:cs typeface="Times New Roman" panose="02020603050405020304" pitchFamily="18" charset="0"/>
                        </a:rPr>
                        <a:t> </a:t>
                      </a:r>
                      <a:r>
                        <a:rPr lang="el-GR" sz="2000" b="0" dirty="0">
                          <a:latin typeface="Times New Roman" panose="02020603050405020304" pitchFamily="18" charset="0"/>
                          <a:cs typeface="Times New Roman" panose="02020603050405020304" pitchFamily="18" charset="0"/>
                        </a:rPr>
                        <a:t>β</a:t>
                      </a:r>
                      <a:r>
                        <a:rPr lang="en-IN" sz="2000" b="0" dirty="0">
                          <a:latin typeface="Times New Roman" panose="02020603050405020304" pitchFamily="18" charset="0"/>
                          <a:cs typeface="Times New Roman" panose="02020603050405020304" pitchFamily="18" charset="0"/>
                        </a:rPr>
                        <a:t>ϵ(V+T)*</a:t>
                      </a:r>
                      <a:endParaRPr lang="en-US" sz="2000" b="0"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2344053096"/>
                  </a:ext>
                </a:extLst>
              </a:tr>
              <a:tr h="370840">
                <a:tc>
                  <a:txBody>
                    <a:bodyPr/>
                    <a:lstStyle/>
                    <a:p>
                      <a:r>
                        <a:rPr lang="en-US" sz="2000" dirty="0">
                          <a:latin typeface="Times New Roman" panose="02020603050405020304" pitchFamily="18" charset="0"/>
                          <a:cs typeface="Times New Roman" panose="02020603050405020304" pitchFamily="18" charset="0"/>
                        </a:rPr>
                        <a:t>Type-1</a:t>
                      </a:r>
                    </a:p>
                  </a:txBody>
                  <a:tcPr marL="121920" marR="121920"/>
                </a:tc>
                <a:tc>
                  <a:txBody>
                    <a:bodyPr/>
                    <a:lstStyle/>
                    <a:p>
                      <a:r>
                        <a:rPr lang="en-US" sz="2000" dirty="0">
                          <a:latin typeface="Times New Roman" panose="02020603050405020304" pitchFamily="18" charset="0"/>
                          <a:cs typeface="Times New Roman" panose="02020603050405020304" pitchFamily="18" charset="0"/>
                        </a:rPr>
                        <a:t>Context Sensitive</a:t>
                      </a: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Context Sensitive</a:t>
                      </a:r>
                    </a:p>
                  </a:txBody>
                  <a:tcPr marL="121920" marR="121920"/>
                </a:tc>
                <a:tc>
                  <a:txBody>
                    <a:bodyPr/>
                    <a:lstStyle/>
                    <a:p>
                      <a:pPr algn="ctr"/>
                      <a:r>
                        <a:rPr lang="en-US" sz="2000" dirty="0">
                          <a:latin typeface="Times New Roman" panose="02020603050405020304" pitchFamily="18" charset="0"/>
                          <a:cs typeface="Times New Roman" panose="02020603050405020304" pitchFamily="18" charset="0"/>
                        </a:rPr>
                        <a:t>LBA</a:t>
                      </a:r>
                    </a:p>
                  </a:txBody>
                  <a:tcPr marL="121920" marR="121920"/>
                </a:tc>
                <a:tc>
                  <a:txBody>
                    <a:bodyPr/>
                    <a:lstStyle/>
                    <a:p>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l-GR" sz="2000" dirty="0">
                          <a:latin typeface="Times New Roman" panose="02020603050405020304" pitchFamily="18" charset="0"/>
                          <a:cs typeface="Times New Roman" panose="02020603050405020304" pitchFamily="18" charset="0"/>
                        </a:rPr>
                        <a:t>β </a:t>
                      </a:r>
                      <a:r>
                        <a:rPr lang="en-US" sz="2000" dirty="0">
                          <a:latin typeface="Times New Roman" panose="02020603050405020304" pitchFamily="18" charset="0"/>
                          <a:cs typeface="Times New Roman" panose="02020603050405020304" pitchFamily="18" charset="0"/>
                        </a:rPr>
                        <a:t>where</a:t>
                      </a:r>
                      <a:r>
                        <a:rPr lang="en-US" sz="2000" b="1"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(V+T )+ and </a:t>
                      </a:r>
                      <a:r>
                        <a:rPr lang="en-US" sz="2000" dirty="0">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a:t>
                      </a:r>
                      <a:r>
                        <a:rPr lang="en-US" sz="2000" dirty="0"/>
                        <a:t>≤</a:t>
                      </a:r>
                      <a:r>
                        <a:rPr lang="en-US" sz="2000" dirty="0">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a:t>
                      </a:r>
                    </a:p>
                  </a:txBody>
                  <a:tcPr marL="121920" marR="121920"/>
                </a:tc>
                <a:extLst>
                  <a:ext uri="{0D108BD9-81ED-4DB2-BD59-A6C34878D82A}">
                    <a16:rowId xmlns:a16="http://schemas.microsoft.com/office/drawing/2014/main" val="1576852594"/>
                  </a:ext>
                </a:extLst>
              </a:tr>
              <a:tr h="370840">
                <a:tc>
                  <a:txBody>
                    <a:bodyPr/>
                    <a:lstStyle/>
                    <a:p>
                      <a:r>
                        <a:rPr lang="en-US" sz="2000" dirty="0">
                          <a:latin typeface="Times New Roman" panose="02020603050405020304" pitchFamily="18" charset="0"/>
                          <a:cs typeface="Times New Roman" panose="02020603050405020304" pitchFamily="18" charset="0"/>
                        </a:rPr>
                        <a:t>Type-0</a:t>
                      </a:r>
                    </a:p>
                  </a:txBody>
                  <a:tcPr marL="121920" marR="121920"/>
                </a:tc>
                <a:tc>
                  <a:txBody>
                    <a:bodyPr/>
                    <a:lstStyle/>
                    <a:p>
                      <a:r>
                        <a:rPr lang="en-US" sz="2000" dirty="0">
                          <a:latin typeface="Times New Roman" panose="02020603050405020304" pitchFamily="18" charset="0"/>
                          <a:cs typeface="Times New Roman" panose="02020603050405020304" pitchFamily="18" charset="0"/>
                        </a:rPr>
                        <a:t>Unrestricted</a:t>
                      </a:r>
                    </a:p>
                  </a:txBody>
                  <a:tcPr marL="121920" marR="121920"/>
                </a:tc>
                <a:tc>
                  <a:txBody>
                    <a:bodyPr/>
                    <a:lstStyle/>
                    <a:p>
                      <a:r>
                        <a:rPr lang="en-US" sz="2000" dirty="0">
                          <a:latin typeface="Times New Roman" panose="02020603050405020304" pitchFamily="18" charset="0"/>
                          <a:cs typeface="Times New Roman" panose="02020603050405020304" pitchFamily="18" charset="0"/>
                        </a:rPr>
                        <a:t>Recursively Enumerable</a:t>
                      </a:r>
                    </a:p>
                  </a:txBody>
                  <a:tcPr marL="121920" marR="121920"/>
                </a:tc>
                <a:tc>
                  <a:txBody>
                    <a:bodyPr/>
                    <a:lstStyle/>
                    <a:p>
                      <a:pPr algn="ctr"/>
                      <a:r>
                        <a:rPr lang="en-US" sz="2000" dirty="0">
                          <a:latin typeface="Times New Roman" panose="02020603050405020304" pitchFamily="18" charset="0"/>
                          <a:cs typeface="Times New Roman" panose="02020603050405020304" pitchFamily="18" charset="0"/>
                        </a:rPr>
                        <a:t>TM</a:t>
                      </a:r>
                    </a:p>
                  </a:txBody>
                  <a:tcPr marL="121920" marR="121920"/>
                </a:tc>
                <a:tc>
                  <a:txBody>
                    <a:bodyPr/>
                    <a:lstStyle/>
                    <a:p>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 where</a:t>
                      </a:r>
                      <a:r>
                        <a:rPr lang="el-GR" sz="2000" dirty="0">
                          <a:latin typeface="Times New Roman" panose="02020603050405020304" pitchFamily="18" charset="0"/>
                          <a:cs typeface="Times New Roman" panose="02020603050405020304" pitchFamily="18" charset="0"/>
                        </a:rPr>
                        <a:t>α</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(VUT)+ and</a:t>
                      </a:r>
                      <a:r>
                        <a:rPr lang="en-IN" sz="2000" b="1"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(VUT)*</a:t>
                      </a:r>
                      <a:endParaRPr lang="en-US" sz="2000" dirty="0">
                        <a:latin typeface="Times New Roman" panose="02020603050405020304" pitchFamily="18" charset="0"/>
                        <a:cs typeface="Times New Roman" panose="02020603050405020304" pitchFamily="18" charset="0"/>
                      </a:endParaRPr>
                    </a:p>
                  </a:txBody>
                  <a:tcPr marL="121920" marR="121920"/>
                </a:tc>
                <a:extLst>
                  <a:ext uri="{0D108BD9-81ED-4DB2-BD59-A6C34878D82A}">
                    <a16:rowId xmlns:a16="http://schemas.microsoft.com/office/drawing/2014/main" val="154623838"/>
                  </a:ext>
                </a:extLst>
              </a:tr>
            </a:tbl>
          </a:graphicData>
        </a:graphic>
      </p:graphicFrame>
    </p:spTree>
    <p:extLst>
      <p:ext uri="{BB962C8B-B14F-4D97-AF65-F5344CB8AC3E}">
        <p14:creationId xmlns:p14="http://schemas.microsoft.com/office/powerpoint/2010/main" val="908730445"/>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lum bright="-19000" contrast="31000"/>
          </a:blip>
          <a:srcRect/>
          <a:stretch>
            <a:fillRect/>
          </a:stretch>
        </p:blipFill>
        <p:spPr bwMode="auto">
          <a:xfrm>
            <a:off x="1625601" y="248436"/>
            <a:ext cx="8280399" cy="6297318"/>
          </a:xfrm>
          <a:prstGeom prst="rect">
            <a:avLst/>
          </a:prstGeom>
          <a:noFill/>
          <a:ln w="9525">
            <a:noFill/>
            <a:miter lim="800000"/>
            <a:headEnd/>
            <a:tailEnd/>
          </a:ln>
          <a:effectLst/>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609600" y="228600"/>
            <a:ext cx="10972800" cy="838200"/>
          </a:xfrm>
        </p:spPr>
        <p:txBody>
          <a:bodyPr>
            <a:normAutofit/>
          </a:bodyPr>
          <a:lstStyle/>
          <a:p>
            <a:r>
              <a:rPr lang="en-US" altLang="en-US" sz="4000" b="1" dirty="0">
                <a:solidFill>
                  <a:schemeClr val="tx2">
                    <a:lumMod val="75000"/>
                  </a:schemeClr>
                </a:solidFill>
              </a:rPr>
              <a:t>Symbol Table</a:t>
            </a:r>
          </a:p>
        </p:txBody>
      </p:sp>
      <p:sp>
        <p:nvSpPr>
          <p:cNvPr id="5123" name="Content Placeholder 4"/>
          <p:cNvSpPr>
            <a:spLocks noGrp="1"/>
          </p:cNvSpPr>
          <p:nvPr>
            <p:ph idx="1"/>
          </p:nvPr>
        </p:nvSpPr>
        <p:spPr>
          <a:xfrm>
            <a:off x="304800" y="1406526"/>
            <a:ext cx="11480800" cy="5299075"/>
          </a:xfrm>
        </p:spPr>
        <p:txBody>
          <a:bodyPr/>
          <a:lstStyle/>
          <a:p>
            <a:pPr lvl="1" algn="just">
              <a:buFont typeface="Wingdings" panose="05000000000000000000" pitchFamily="2" charset="2"/>
              <a:buChar char="Ø"/>
            </a:pPr>
            <a:r>
              <a:rPr lang="en-US" altLang="en-US" sz="2800" dirty="0">
                <a:solidFill>
                  <a:srgbClr val="C00000"/>
                </a:solidFill>
              </a:rPr>
              <a:t>Symbol table </a:t>
            </a:r>
            <a:r>
              <a:rPr lang="en-US" altLang="en-US" sz="2800" dirty="0"/>
              <a:t>is a data structure used by compiler to keep track of semantics of variable. i.e. symbol table stores the information about scope and binding information about names.</a:t>
            </a:r>
          </a:p>
          <a:p>
            <a:pPr lvl="1" algn="just">
              <a:buFont typeface="Wingdings" panose="05000000000000000000" pitchFamily="2" charset="2"/>
              <a:buChar char="Ø"/>
            </a:pPr>
            <a:r>
              <a:rPr lang="en-US" altLang="en-US" sz="2800" dirty="0"/>
              <a:t>Symbol table is built in lexical and syntax analysis phases.</a:t>
            </a:r>
          </a:p>
          <a:p>
            <a:pPr lvl="1" algn="just">
              <a:buFont typeface="Wingdings" panose="05000000000000000000" pitchFamily="2" charset="2"/>
              <a:buChar char="Ø"/>
            </a:pPr>
            <a:r>
              <a:rPr lang="en-US" altLang="en-US" sz="2800" dirty="0"/>
              <a:t>It is used by various phases as follows, </a:t>
            </a:r>
            <a:r>
              <a:rPr lang="en-US" altLang="en-US" sz="2800" dirty="0">
                <a:solidFill>
                  <a:srgbClr val="FF0000"/>
                </a:solidFill>
              </a:rPr>
              <a:t>semantic analysis</a:t>
            </a:r>
            <a:r>
              <a:rPr lang="en-US" altLang="en-US" sz="2800" dirty="0"/>
              <a:t> phase refers symbol table for type conflict issues. </a:t>
            </a:r>
            <a:r>
              <a:rPr lang="en-US" altLang="en-US" sz="2800" dirty="0">
                <a:solidFill>
                  <a:srgbClr val="FF0000"/>
                </a:solidFill>
              </a:rPr>
              <a:t>Code generation </a:t>
            </a:r>
            <a:r>
              <a:rPr lang="en-US" altLang="en-US" sz="2800" dirty="0"/>
              <a:t>refers symbol table to know how much run-time space is allocated? What type of space allocated?</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609600" y="228600"/>
            <a:ext cx="10972800" cy="838200"/>
          </a:xfrm>
        </p:spPr>
        <p:txBody>
          <a:bodyPr>
            <a:normAutofit/>
          </a:bodyPr>
          <a:lstStyle/>
          <a:p>
            <a:r>
              <a:rPr lang="en-US" altLang="en-US" sz="4000" b="1" dirty="0">
                <a:solidFill>
                  <a:schemeClr val="tx2">
                    <a:lumMod val="75000"/>
                  </a:schemeClr>
                </a:solidFill>
              </a:rPr>
              <a:t>Use of symbol table</a:t>
            </a:r>
          </a:p>
        </p:txBody>
      </p:sp>
      <p:sp>
        <p:nvSpPr>
          <p:cNvPr id="5123" name="Content Placeholder 4"/>
          <p:cNvSpPr>
            <a:spLocks noGrp="1"/>
          </p:cNvSpPr>
          <p:nvPr>
            <p:ph idx="1"/>
          </p:nvPr>
        </p:nvSpPr>
        <p:spPr>
          <a:xfrm>
            <a:off x="304800" y="1406526"/>
            <a:ext cx="11480800" cy="5299075"/>
          </a:xfrm>
        </p:spPr>
        <p:txBody>
          <a:bodyPr/>
          <a:lstStyle/>
          <a:p>
            <a:pPr lvl="1" algn="just">
              <a:defRPr/>
            </a:pPr>
            <a:r>
              <a:rPr lang="en-US" altLang="en-US" sz="2800" dirty="0"/>
              <a:t>To achieve compile time efficiency compiler makes use of symbol table</a:t>
            </a:r>
          </a:p>
          <a:p>
            <a:pPr lvl="1" algn="just">
              <a:defRPr/>
            </a:pPr>
            <a:r>
              <a:rPr lang="en-US" altLang="en-US" sz="2800" dirty="0"/>
              <a:t>It associates lexical names with their attributes.</a:t>
            </a:r>
          </a:p>
          <a:p>
            <a:pPr lvl="1" algn="just">
              <a:defRPr/>
            </a:pPr>
            <a:r>
              <a:rPr lang="en-US" altLang="en-US" sz="2800" dirty="0"/>
              <a:t>The items to be stored in symbol table are,</a:t>
            </a:r>
          </a:p>
          <a:p>
            <a:pPr lvl="2" algn="just">
              <a:buFont typeface="Wingdings" panose="05000000000000000000" pitchFamily="2" charset="2"/>
              <a:buChar char="Ø"/>
              <a:defRPr/>
            </a:pPr>
            <a:r>
              <a:rPr lang="en-US" altLang="en-US" sz="2500" dirty="0">
                <a:solidFill>
                  <a:srgbClr val="FF0000"/>
                </a:solidFill>
              </a:rPr>
              <a:t>Variable name</a:t>
            </a:r>
          </a:p>
          <a:p>
            <a:pPr lvl="2" algn="just">
              <a:buFont typeface="Wingdings" panose="05000000000000000000" pitchFamily="2" charset="2"/>
              <a:buChar char="Ø"/>
              <a:defRPr/>
            </a:pPr>
            <a:r>
              <a:rPr lang="en-US" altLang="en-US" sz="2500" dirty="0">
                <a:solidFill>
                  <a:srgbClr val="FF0000"/>
                </a:solidFill>
              </a:rPr>
              <a:t>Constants</a:t>
            </a:r>
          </a:p>
          <a:p>
            <a:pPr lvl="2" algn="just">
              <a:buFont typeface="Wingdings" panose="05000000000000000000" pitchFamily="2" charset="2"/>
              <a:buChar char="Ø"/>
              <a:defRPr/>
            </a:pPr>
            <a:r>
              <a:rPr lang="en-US" altLang="en-US" sz="2500" dirty="0">
                <a:solidFill>
                  <a:srgbClr val="FF0000"/>
                </a:solidFill>
              </a:rPr>
              <a:t>Procedure names</a:t>
            </a:r>
          </a:p>
          <a:p>
            <a:pPr lvl="2" algn="just">
              <a:buFont typeface="Wingdings" panose="05000000000000000000" pitchFamily="2" charset="2"/>
              <a:buChar char="Ø"/>
              <a:defRPr/>
            </a:pPr>
            <a:r>
              <a:rPr lang="en-US" altLang="en-US" sz="2500" dirty="0">
                <a:solidFill>
                  <a:srgbClr val="FF0000"/>
                </a:solidFill>
              </a:rPr>
              <a:t>Literal constants &amp; strings</a:t>
            </a:r>
          </a:p>
          <a:p>
            <a:pPr lvl="2" algn="just">
              <a:buFont typeface="Wingdings" panose="05000000000000000000" pitchFamily="2" charset="2"/>
              <a:buChar char="Ø"/>
              <a:defRPr/>
            </a:pPr>
            <a:r>
              <a:rPr lang="en-US" altLang="en-US" sz="2500" dirty="0">
                <a:solidFill>
                  <a:srgbClr val="FF0000"/>
                </a:solidFill>
              </a:rPr>
              <a:t>Compiler generated temporaries</a:t>
            </a:r>
          </a:p>
          <a:p>
            <a:pPr lvl="2" algn="just">
              <a:buFont typeface="Wingdings" panose="05000000000000000000" pitchFamily="2" charset="2"/>
              <a:buChar char="Ø"/>
              <a:defRPr/>
            </a:pPr>
            <a:r>
              <a:rPr lang="en-US" altLang="en-US" sz="2500" dirty="0">
                <a:solidFill>
                  <a:srgbClr val="FF0000"/>
                </a:solidFill>
              </a:rPr>
              <a:t>Labels in source program</a:t>
            </a:r>
          </a:p>
          <a:p>
            <a:pPr marL="668020" lvl="2" indent="0" algn="just">
              <a:buFont typeface="Wingdings 2" pitchFamily="18" charset="2"/>
              <a:buNone/>
              <a:defRPr/>
            </a:pPr>
            <a:endParaRPr lang="en-US" altLang="en-US" sz="2500" dirty="0"/>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xfrm>
            <a:off x="609600" y="228600"/>
            <a:ext cx="10972800" cy="838200"/>
          </a:xfrm>
        </p:spPr>
        <p:txBody>
          <a:bodyPr>
            <a:normAutofit/>
          </a:bodyPr>
          <a:lstStyle/>
          <a:p>
            <a:pPr algn="r"/>
            <a:r>
              <a:rPr lang="en-US" altLang="en-US" sz="3200" b="1" dirty="0">
                <a:solidFill>
                  <a:schemeClr val="tx2">
                    <a:lumMod val="75000"/>
                  </a:schemeClr>
                </a:solidFill>
              </a:rPr>
              <a:t>Contd..</a:t>
            </a:r>
          </a:p>
        </p:txBody>
      </p:sp>
      <p:sp>
        <p:nvSpPr>
          <p:cNvPr id="7171" name="Content Placeholder 4"/>
          <p:cNvSpPr>
            <a:spLocks noGrp="1"/>
          </p:cNvSpPr>
          <p:nvPr>
            <p:ph idx="1"/>
          </p:nvPr>
        </p:nvSpPr>
        <p:spPr>
          <a:xfrm>
            <a:off x="355600" y="1219200"/>
            <a:ext cx="11480800" cy="5299075"/>
          </a:xfrm>
        </p:spPr>
        <p:txBody>
          <a:bodyPr/>
          <a:lstStyle/>
          <a:p>
            <a:pPr marL="441325" lvl="1" indent="-441325" algn="just">
              <a:buNone/>
            </a:pPr>
            <a:r>
              <a:rPr lang="en-US" altLang="en-US" sz="2800" dirty="0"/>
              <a:t>Compiler uses following types of information from symbol table, i.e. attributes.</a:t>
            </a:r>
          </a:p>
          <a:p>
            <a:pPr lvl="2" algn="just">
              <a:buFont typeface="Wingdings" panose="05000000000000000000" pitchFamily="2" charset="2"/>
              <a:buChar char="Ø"/>
            </a:pPr>
            <a:r>
              <a:rPr lang="en-US" altLang="en-US" sz="2500" dirty="0">
                <a:solidFill>
                  <a:srgbClr val="FF0000"/>
                </a:solidFill>
              </a:rPr>
              <a:t>Data type</a:t>
            </a:r>
          </a:p>
          <a:p>
            <a:pPr lvl="2" algn="just">
              <a:buFont typeface="Wingdings" panose="05000000000000000000" pitchFamily="2" charset="2"/>
              <a:buChar char="Ø"/>
            </a:pPr>
            <a:r>
              <a:rPr lang="en-US" altLang="en-US" sz="2500" dirty="0">
                <a:solidFill>
                  <a:srgbClr val="FF0000"/>
                </a:solidFill>
              </a:rPr>
              <a:t>Name</a:t>
            </a:r>
          </a:p>
          <a:p>
            <a:pPr lvl="2" algn="just">
              <a:buFont typeface="Wingdings" panose="05000000000000000000" pitchFamily="2" charset="2"/>
              <a:buChar char="Ø"/>
            </a:pPr>
            <a:r>
              <a:rPr lang="en-US" altLang="en-US" sz="2500" dirty="0">
                <a:solidFill>
                  <a:srgbClr val="FF0000"/>
                </a:solidFill>
              </a:rPr>
              <a:t>Procedure declarations</a:t>
            </a:r>
          </a:p>
          <a:p>
            <a:pPr lvl="2" algn="just">
              <a:buFont typeface="Wingdings" panose="05000000000000000000" pitchFamily="2" charset="2"/>
              <a:buChar char="Ø"/>
            </a:pPr>
            <a:r>
              <a:rPr lang="en-US" altLang="en-US" sz="2500" dirty="0">
                <a:solidFill>
                  <a:srgbClr val="FF0000"/>
                </a:solidFill>
              </a:rPr>
              <a:t>Offset in storage</a:t>
            </a:r>
          </a:p>
          <a:p>
            <a:pPr lvl="2" algn="just">
              <a:buFont typeface="Wingdings" panose="05000000000000000000" pitchFamily="2" charset="2"/>
              <a:buChar char="Ø"/>
            </a:pPr>
            <a:r>
              <a:rPr lang="en-US" altLang="en-US" sz="2500" dirty="0">
                <a:solidFill>
                  <a:srgbClr val="FF0000"/>
                </a:solidFill>
              </a:rPr>
              <a:t>In case of structure or record, a pointer to structure table</a:t>
            </a:r>
          </a:p>
          <a:p>
            <a:pPr lvl="2" algn="just">
              <a:buFont typeface="Wingdings" panose="05000000000000000000" pitchFamily="2" charset="2"/>
              <a:buChar char="Ø"/>
            </a:pPr>
            <a:r>
              <a:rPr lang="en-US" altLang="en-US" sz="2500" dirty="0">
                <a:solidFill>
                  <a:srgbClr val="FF0000"/>
                </a:solidFill>
              </a:rPr>
              <a:t>For parameters, whether pass by value or reference</a:t>
            </a:r>
          </a:p>
          <a:p>
            <a:pPr lvl="2" algn="just">
              <a:buFont typeface="Wingdings" panose="05000000000000000000" pitchFamily="2" charset="2"/>
              <a:buChar char="Ø"/>
            </a:pPr>
            <a:r>
              <a:rPr lang="en-US" altLang="en-US" sz="2500" dirty="0">
                <a:solidFill>
                  <a:srgbClr val="FF0000"/>
                </a:solidFill>
              </a:rPr>
              <a:t>Number and type of arguments passed</a:t>
            </a:r>
          </a:p>
          <a:p>
            <a:pPr lvl="2" algn="just">
              <a:buFont typeface="Wingdings" panose="05000000000000000000" pitchFamily="2" charset="2"/>
              <a:buChar char="Ø"/>
            </a:pPr>
            <a:r>
              <a:rPr lang="en-US" altLang="en-US" sz="2500" dirty="0">
                <a:solidFill>
                  <a:srgbClr val="FF0000"/>
                </a:solidFill>
              </a:rPr>
              <a:t>Base address</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508000" y="1196976"/>
            <a:ext cx="10972800" cy="5356225"/>
          </a:xfrm>
          <a:prstGeom prst="rect">
            <a:avLst/>
          </a:prstGeom>
          <a:noFill/>
          <a:ln w="9525">
            <a:noFill/>
            <a:round/>
          </a:ln>
        </p:spPr>
        <p:txBody>
          <a:bodyPr/>
          <a:lstStyle/>
          <a:p>
            <a:pPr marL="273050" indent="-271780">
              <a:spcBef>
                <a:spcPts val="600"/>
              </a:spcBef>
              <a:buClrTx/>
              <a:buSzPct val="95000"/>
              <a:buFontTx/>
              <a:buNone/>
              <a:tabLst>
                <a:tab pos="912495" algn="l"/>
                <a:tab pos="1826895" algn="l"/>
                <a:tab pos="2741295" algn="l"/>
                <a:tab pos="3655695" algn="l"/>
                <a:tab pos="4570095" algn="l"/>
                <a:tab pos="5484495" algn="l"/>
                <a:tab pos="6398895" algn="l"/>
                <a:tab pos="7313295" algn="l"/>
                <a:tab pos="8227695" algn="l"/>
                <a:tab pos="9142095" algn="l"/>
                <a:tab pos="10056495" algn="l"/>
              </a:tabLst>
            </a:pPr>
            <a:endParaRPr lang="en-US" sz="2400" b="1" i="1" dirty="0">
              <a:solidFill>
                <a:srgbClr val="000000"/>
              </a:solidFill>
              <a:latin typeface="Constantia" panose="02030602050306030303" pitchFamily="16" charset="0"/>
            </a:endParaRPr>
          </a:p>
        </p:txBody>
      </p:sp>
      <p:sp>
        <p:nvSpPr>
          <p:cNvPr id="4" name="Text Box 1"/>
          <p:cNvSpPr txBox="1">
            <a:spLocks noChangeArrowheads="1"/>
          </p:cNvSpPr>
          <p:nvPr/>
        </p:nvSpPr>
        <p:spPr bwMode="auto">
          <a:xfrm>
            <a:off x="508000" y="152401"/>
            <a:ext cx="11277600" cy="682625"/>
          </a:xfrm>
          <a:prstGeom prst="rect">
            <a:avLst/>
          </a:prstGeom>
          <a:noFill/>
          <a:ln w="9525">
            <a:noFill/>
            <a:round/>
          </a:ln>
        </p:spPr>
        <p:txBody>
          <a:bodyPr lIns="0" rIns="0" bIns="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400" dirty="0">
              <a:solidFill>
                <a:srgbClr val="C00000"/>
              </a:solidFill>
              <a:latin typeface="Calibri" panose="020F0502020204030204" pitchFamily="32"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99</a:t>
            </a:fld>
            <a:endParaRPr lang="en-US"/>
          </a:p>
        </p:txBody>
      </p:sp>
      <p:sp>
        <p:nvSpPr>
          <p:cNvPr id="7" name="Text Box 1"/>
          <p:cNvSpPr txBox="1">
            <a:spLocks noChangeArrowheads="1"/>
          </p:cNvSpPr>
          <p:nvPr/>
        </p:nvSpPr>
        <p:spPr bwMode="auto">
          <a:xfrm>
            <a:off x="508000" y="152401"/>
            <a:ext cx="10972800" cy="682625"/>
          </a:xfrm>
          <a:prstGeom prst="rect">
            <a:avLst/>
          </a:prstGeom>
          <a:noFill/>
          <a:ln w="9525">
            <a:noFill/>
            <a:round/>
          </a:ln>
        </p:spPr>
        <p:txBody>
          <a:bodyPr lIns="0" rIns="0" bIns="0" anchor="b"/>
          <a:lstStyle/>
          <a:p>
            <a:pPr algn="ctr">
              <a:spcBef>
                <a:spcPct val="0"/>
              </a:spcBef>
              <a:buClr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chemeClr val="tx2">
                    <a:lumMod val="75000"/>
                  </a:schemeClr>
                </a:solidFill>
                <a:latin typeface="+mj-lt"/>
                <a:ea typeface="+mj-ea"/>
                <a:cs typeface="+mj-cs"/>
              </a:rPr>
              <a:t>Type</a:t>
            </a:r>
          </a:p>
        </p:txBody>
      </p:sp>
      <p:sp>
        <p:nvSpPr>
          <p:cNvPr id="8" name="Text Box 2"/>
          <p:cNvSpPr txBox="1">
            <a:spLocks noChangeArrowheads="1"/>
          </p:cNvSpPr>
          <p:nvPr/>
        </p:nvSpPr>
        <p:spPr bwMode="auto">
          <a:xfrm>
            <a:off x="406400" y="914400"/>
            <a:ext cx="10972800" cy="5638800"/>
          </a:xfrm>
          <a:prstGeom prst="rect">
            <a:avLst/>
          </a:prstGeom>
          <a:noFill/>
          <a:ln w="9525">
            <a:noFill/>
            <a:round/>
          </a:ln>
        </p:spPr>
        <p:txBody>
          <a:bodyPr/>
          <a:lstStyle/>
          <a:p>
            <a:pPr algn="just"/>
            <a:r>
              <a:rPr lang="en-IN" sz="2800" b="1" dirty="0"/>
              <a:t>Type: </a:t>
            </a:r>
            <a:r>
              <a:rPr lang="en-IN" sz="2800" dirty="0"/>
              <a:t> is a property of program constructs such as expressions. It defines a set of values (range of variables) and a set of operations on those values.</a:t>
            </a:r>
          </a:p>
          <a:p>
            <a:pPr algn="just"/>
            <a:endParaRPr lang="en-IN" sz="2800" dirty="0"/>
          </a:p>
          <a:p>
            <a:pPr indent="274955" algn="just">
              <a:buFont typeface="Arial" panose="020B0604020202020204" pitchFamily="34" charset="0"/>
              <a:buChar char="•"/>
            </a:pPr>
            <a:r>
              <a:rPr lang="en-US" sz="2800" dirty="0"/>
              <a:t>Compiler must check that the source program follows both the syntactic and semantic conventions of the source language.</a:t>
            </a:r>
          </a:p>
          <a:p>
            <a:pPr indent="274955" algn="just">
              <a:buFont typeface="Arial" panose="020B0604020202020204" pitchFamily="34" charset="0"/>
              <a:buChar char="•"/>
            </a:pPr>
            <a:r>
              <a:rPr lang="en-US" sz="2800" dirty="0"/>
              <a:t>Static checks - reported during the compilation phase.</a:t>
            </a:r>
          </a:p>
          <a:p>
            <a:pPr indent="274955" algn="just">
              <a:buFont typeface="Arial" panose="020B0604020202020204" pitchFamily="34" charset="0"/>
              <a:buChar char="•"/>
            </a:pPr>
            <a:r>
              <a:rPr lang="en-US" sz="2800" dirty="0"/>
              <a:t>Dynamic checks - occur during the execution of the program.</a:t>
            </a:r>
          </a:p>
          <a:p>
            <a:pPr algn="just"/>
            <a:endParaRPr lang="en-IN" sz="2800" dirty="0"/>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84883</TotalTime>
  <Words>21887</Words>
  <Application>Microsoft Office PowerPoint</Application>
  <PresentationFormat>Widescreen</PresentationFormat>
  <Paragraphs>2229</Paragraphs>
  <Slides>151</Slides>
  <Notes>57</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151</vt:i4>
      </vt:variant>
    </vt:vector>
  </HeadingPairs>
  <TitlesOfParts>
    <vt:vector size="164" baseType="lpstr">
      <vt:lpstr>Arial</vt:lpstr>
      <vt:lpstr>Arial Unicode MS</vt:lpstr>
      <vt:lpstr>Book Antiqua</vt:lpstr>
      <vt:lpstr>Calibri</vt:lpstr>
      <vt:lpstr>Calibri Light</vt:lpstr>
      <vt:lpstr>Constantia</vt:lpstr>
      <vt:lpstr>Courier New</vt:lpstr>
      <vt:lpstr>Times New Roman</vt:lpstr>
      <vt:lpstr>WenQuanYi Zen Hei</vt:lpstr>
      <vt:lpstr>Wingdings</vt:lpstr>
      <vt:lpstr>Wingdings 2</vt:lpstr>
      <vt:lpstr>Wingdings 3</vt:lpstr>
      <vt:lpstr>Office Theme</vt:lpstr>
      <vt:lpstr>Compiler Design</vt:lpstr>
      <vt:lpstr>Syllabus</vt:lpstr>
      <vt:lpstr>Syllabus</vt:lpstr>
      <vt:lpstr>Unit – 1 </vt:lpstr>
      <vt:lpstr>Basic Terminology:</vt:lpstr>
      <vt:lpstr>Basic Terminology (Cont…):</vt:lpstr>
      <vt:lpstr>Formal Language:</vt:lpstr>
      <vt:lpstr>Operations on Language:</vt:lpstr>
      <vt:lpstr>Operations on Language (Cont…):</vt:lpstr>
      <vt:lpstr>Operations on Language (Cont…):</vt:lpstr>
      <vt:lpstr>Operations on Language (Cont…):</vt:lpstr>
      <vt:lpstr> Finite Automata: </vt:lpstr>
      <vt:lpstr> Finite Automata (Cont…): </vt:lpstr>
      <vt:lpstr> Finite Automata (Cont…): </vt:lpstr>
      <vt:lpstr> Deterministic Finite Automata (DFA): </vt:lpstr>
      <vt:lpstr> Deterministic Finite Automata (DFA) Cont…: </vt:lpstr>
      <vt:lpstr> Deterministic Finite Automata (DFA) Cont…: </vt:lpstr>
      <vt:lpstr> Problems on DFA: </vt:lpstr>
      <vt:lpstr> Non-Deterministic Finite Automata (NDFA): </vt:lpstr>
      <vt:lpstr> DFA Vs NDFA:  </vt:lpstr>
      <vt:lpstr> Problems on NFA: </vt:lpstr>
      <vt:lpstr> Conversion from NFA to DFA: </vt:lpstr>
      <vt:lpstr> NFA with null / ϵ-moves: </vt:lpstr>
      <vt:lpstr> Conversion from NFA with ϵ-moves to NFA without ϵ-moves: </vt:lpstr>
      <vt:lpstr> Regular Expression: </vt:lpstr>
      <vt:lpstr> Closure properties of Regular sets: </vt:lpstr>
      <vt:lpstr> Problems on RE: </vt:lpstr>
      <vt:lpstr> Identity rule for RE: </vt:lpstr>
      <vt:lpstr>Language Processing System / Steps for Executing a Program:</vt:lpstr>
      <vt:lpstr>Language Processing System / Steps for Executing a Program:</vt:lpstr>
      <vt:lpstr>Language Processing System / Steps for Executing a Program:</vt:lpstr>
      <vt:lpstr>Language Processing System / Steps for Executing a Program:</vt:lpstr>
      <vt:lpstr>PowerPoint Presentation</vt:lpstr>
      <vt:lpstr>Phases of a compiler:</vt:lpstr>
      <vt:lpstr>Phases of a compiler (Cont…):</vt:lpstr>
      <vt:lpstr>Phases of a compiler (Cont…):</vt:lpstr>
      <vt:lpstr>Phases of a compiler (Cont…):</vt:lpstr>
      <vt:lpstr>Phases of a compiler (Cont…):</vt:lpstr>
      <vt:lpstr>PowerPoint Presentation</vt:lpstr>
      <vt:lpstr> LEX Tool: </vt:lpstr>
      <vt:lpstr> LEX Tool (Cont…): </vt:lpstr>
      <vt:lpstr>Unit – 2 </vt:lpstr>
      <vt:lpstr> Context Free Grammar: </vt:lpstr>
      <vt:lpstr> Context Free Grammar (Cont…): </vt:lpstr>
      <vt:lpstr> Derivation Tree: </vt:lpstr>
      <vt:lpstr> Ambiguous Grammar: </vt:lpstr>
      <vt:lpstr> Parsing Techniques: </vt:lpstr>
      <vt:lpstr> Parsing Techniques (Cont…): </vt:lpstr>
      <vt:lpstr> Parsing Techniques (Cont…): </vt:lpstr>
      <vt:lpstr> Parsing Techniques (Cont…): </vt:lpstr>
      <vt:lpstr> Recursive descent Parser: </vt:lpstr>
      <vt:lpstr> Elimination of Left Factoring: </vt:lpstr>
      <vt:lpstr> Elimination of Left Recursion: </vt:lpstr>
      <vt:lpstr> First and Follow: </vt:lpstr>
      <vt:lpstr> LL(1) / Predictive / Non Recursive Descent Parser: </vt:lpstr>
      <vt:lpstr> LL(1) / Predictive / Non Recursive Descent Parser: </vt:lpstr>
      <vt:lpstr> Shift Reduce Parser: </vt:lpstr>
      <vt:lpstr> Handle &amp; Handle Pruning: </vt:lpstr>
      <vt:lpstr> LR(0) Parser: </vt:lpstr>
      <vt:lpstr>Ex: SAA        AaA        Ab</vt:lpstr>
      <vt:lpstr> LR(0) Parser (Cont…): LR(0) table     LR(0) parsing / parsing i/p string</vt:lpstr>
      <vt:lpstr> SLR(1) Parser: </vt:lpstr>
      <vt:lpstr> CLR(1) / LR(1) Parser: </vt:lpstr>
      <vt:lpstr> LALR(1) Parser: </vt:lpstr>
      <vt:lpstr> YACC Tool: </vt:lpstr>
      <vt:lpstr>Unit – 3 </vt:lpstr>
      <vt:lpstr> Syntax Directed Definition: </vt:lpstr>
      <vt:lpstr> SDD (Cont…): </vt:lpstr>
      <vt:lpstr> Syntax Directed Definition (Cont…): </vt:lpstr>
      <vt:lpstr>PowerPoint Presentation</vt:lpstr>
      <vt:lpstr>PowerPoint Presentation</vt:lpstr>
      <vt:lpstr> Syntax Directed Translation: </vt:lpstr>
      <vt:lpstr> Intermediate Code Generation: </vt:lpstr>
      <vt:lpstr> Intermediate Code Generation (Cont…): </vt:lpstr>
      <vt:lpstr> Intermediate Code Generation (Cont…): </vt:lpstr>
      <vt:lpstr> Intermediate Code Generation (Cont…): </vt:lpstr>
      <vt:lpstr> Intermediate Code Generation (Cont…): </vt:lpstr>
      <vt:lpstr> Intermediate Code generation (Cont…): </vt:lpstr>
      <vt:lpstr> Intermediate Code generation (Cont…): </vt:lpstr>
      <vt:lpstr> Intermediate Code generation (Cont…): </vt:lpstr>
      <vt:lpstr> Intermediate Code generation (Cont…): </vt:lpstr>
      <vt:lpstr> Intermediate Code generation (Cont…): </vt:lpstr>
      <vt:lpstr> </vt:lpstr>
      <vt:lpstr>PowerPoint Presentation</vt:lpstr>
      <vt:lpstr>PowerPoint Presentation</vt:lpstr>
      <vt:lpstr>PowerPoint Presentation</vt:lpstr>
      <vt:lpstr>PowerPoint Presentation</vt:lpstr>
      <vt:lpstr>PowerPoint Presentation</vt:lpstr>
      <vt:lpstr>Grammar</vt:lpstr>
      <vt:lpstr>Types of Grammars Type-3 (Regular Grammar)</vt:lpstr>
      <vt:lpstr>Type-2 (Context Free Grammar)</vt:lpstr>
      <vt:lpstr>Type-1 (Context Sensitive Grammar)</vt:lpstr>
      <vt:lpstr>Type-0 (Unrestricted Grammar)</vt:lpstr>
      <vt:lpstr>Types of Grammars Comparison</vt:lpstr>
      <vt:lpstr>PowerPoint Presentation</vt:lpstr>
      <vt:lpstr>Symbol Table</vt:lpstr>
      <vt:lpstr>Use of symbol table</vt:lpstr>
      <vt:lpstr>Contd..</vt:lpstr>
      <vt:lpstr>PowerPoint Presentation</vt:lpstr>
      <vt:lpstr>Type Expressions</vt:lpstr>
      <vt:lpstr>Type Equivalence</vt:lpstr>
      <vt:lpstr>PowerPoint Presentation</vt:lpstr>
      <vt:lpstr>Conversions between primitive types</vt:lpstr>
      <vt:lpstr>Type conversions into expression evaluation</vt:lpstr>
      <vt:lpstr>Type Checking?</vt:lpstr>
      <vt:lpstr>Designing a Type Checker</vt:lpstr>
      <vt:lpstr>Static type checking</vt:lpstr>
      <vt:lpstr>Cont…</vt:lpstr>
      <vt:lpstr>Dynamic type checking</vt:lpstr>
      <vt:lpstr>Implicit type conversion</vt:lpstr>
      <vt:lpstr>Error Recovery</vt:lpstr>
      <vt:lpstr>Specifications of a simple type checker</vt:lpstr>
      <vt:lpstr>Type Checking of Expressions</vt:lpstr>
      <vt:lpstr>Type Checking for Statements</vt:lpstr>
      <vt:lpstr>Type Checking of Functions</vt:lpstr>
      <vt:lpstr>Polymorphism</vt:lpstr>
      <vt:lpstr>Contd…</vt:lpstr>
      <vt:lpstr>Assignment</vt:lpstr>
      <vt:lpstr>Unit – 4</vt:lpstr>
      <vt:lpstr>Storage language Issues:</vt:lpstr>
      <vt:lpstr>Activation Record:</vt:lpstr>
      <vt:lpstr>Activation for QS:</vt:lpstr>
      <vt:lpstr>Storage Allocation Strategies / Storage Organization:</vt:lpstr>
      <vt:lpstr>Storage Allocation Strategies / Storage Organization:</vt:lpstr>
      <vt:lpstr>Dynamic Memory Allocation:</vt:lpstr>
      <vt:lpstr>Dynamic Memory Allocation:</vt:lpstr>
      <vt:lpstr>Parameter Passing:</vt:lpstr>
      <vt:lpstr>Parameter Passing (Cont…):</vt:lpstr>
      <vt:lpstr>Parameter Passing (Cont…):</vt:lpstr>
      <vt:lpstr>Unit – 4( Part 2)</vt:lpstr>
      <vt:lpstr>Code Optimizer: </vt:lpstr>
      <vt:lpstr>PowerPoint Presentation</vt:lpstr>
      <vt:lpstr>PowerPoint Presentation</vt:lpstr>
      <vt:lpstr>PowerPoint Presentation</vt:lpstr>
      <vt:lpstr>PowerPoint Presentation</vt:lpstr>
      <vt:lpstr>Issues in the design of code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 in the design of code Generator:</vt:lpstr>
      <vt:lpstr>Issues in the design of code Generator (Cont…):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CHAKRI</dc:creator>
  <cp:lastModifiedBy>Kalluru Lakshmi Kiran</cp:lastModifiedBy>
  <cp:revision>8166</cp:revision>
  <dcterms:created xsi:type="dcterms:W3CDTF">2019-06-12T04:29:05Z</dcterms:created>
  <dcterms:modified xsi:type="dcterms:W3CDTF">2024-04-24T05:24:28Z</dcterms:modified>
</cp:coreProperties>
</file>