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631" r:id="rId2"/>
    <p:sldId id="632" r:id="rId3"/>
    <p:sldId id="633" r:id="rId4"/>
    <p:sldId id="634" r:id="rId5"/>
    <p:sldId id="635" r:id="rId6"/>
    <p:sldId id="328" r:id="rId7"/>
    <p:sldId id="469" r:id="rId8"/>
    <p:sldId id="470" r:id="rId9"/>
    <p:sldId id="472" r:id="rId10"/>
    <p:sldId id="474" r:id="rId11"/>
    <p:sldId id="475" r:id="rId12"/>
    <p:sldId id="476" r:id="rId13"/>
    <p:sldId id="281" r:id="rId14"/>
    <p:sldId id="477" r:id="rId15"/>
    <p:sldId id="478" r:id="rId16"/>
    <p:sldId id="479" r:id="rId17"/>
    <p:sldId id="480" r:id="rId18"/>
    <p:sldId id="547" r:id="rId19"/>
    <p:sldId id="513" r:id="rId20"/>
    <p:sldId id="481" r:id="rId21"/>
    <p:sldId id="482" r:id="rId22"/>
    <p:sldId id="514" r:id="rId23"/>
    <p:sldId id="483" r:id="rId24"/>
    <p:sldId id="484" r:id="rId25"/>
    <p:sldId id="485" r:id="rId26"/>
    <p:sldId id="486" r:id="rId27"/>
    <p:sldId id="515" r:id="rId28"/>
    <p:sldId id="521" r:id="rId29"/>
    <p:sldId id="487" r:id="rId30"/>
    <p:sldId id="636" r:id="rId31"/>
    <p:sldId id="490" r:id="rId32"/>
    <p:sldId id="637" r:id="rId33"/>
    <p:sldId id="638" r:id="rId34"/>
    <p:sldId id="639" r:id="rId35"/>
    <p:sldId id="640" r:id="rId36"/>
    <p:sldId id="491" r:id="rId37"/>
    <p:sldId id="493" r:id="rId38"/>
    <p:sldId id="492" r:id="rId39"/>
    <p:sldId id="641" r:id="rId40"/>
    <p:sldId id="496" r:id="rId41"/>
    <p:sldId id="497" r:id="rId42"/>
    <p:sldId id="498" r:id="rId43"/>
    <p:sldId id="499" r:id="rId44"/>
    <p:sldId id="501" r:id="rId45"/>
    <p:sldId id="500" r:id="rId46"/>
    <p:sldId id="495" r:id="rId47"/>
    <p:sldId id="642" r:id="rId48"/>
    <p:sldId id="643" r:id="rId49"/>
    <p:sldId id="644" r:id="rId50"/>
    <p:sldId id="645" r:id="rId51"/>
    <p:sldId id="646" r:id="rId52"/>
    <p:sldId id="648" r:id="rId53"/>
    <p:sldId id="647" r:id="rId54"/>
    <p:sldId id="650" r:id="rId55"/>
    <p:sldId id="651" r:id="rId56"/>
    <p:sldId id="652" r:id="rId57"/>
    <p:sldId id="488" r:id="rId58"/>
    <p:sldId id="502" r:id="rId59"/>
    <p:sldId id="653" r:id="rId60"/>
    <p:sldId id="655" r:id="rId61"/>
    <p:sldId id="656" r:id="rId62"/>
    <p:sldId id="658" r:id="rId63"/>
    <p:sldId id="659" r:id="rId64"/>
    <p:sldId id="660" r:id="rId65"/>
    <p:sldId id="661" r:id="rId66"/>
    <p:sldId id="654" r:id="rId67"/>
    <p:sldId id="666"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30B9"/>
    <a:srgbClr val="4B153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89228" autoAdjust="0"/>
  </p:normalViewPr>
  <p:slideViewPr>
    <p:cSldViewPr snapToGrid="0">
      <p:cViewPr varScale="1">
        <p:scale>
          <a:sx n="65" d="100"/>
          <a:sy n="65" d="100"/>
        </p:scale>
        <p:origin x="-942" y="-102"/>
      </p:cViewPr>
      <p:guideLst>
        <p:guide orient="horz" pos="2160"/>
        <p:guide pos="3840"/>
      </p:guideLst>
    </p:cSldViewPr>
  </p:slideViewPr>
  <p:notesTextViewPr>
    <p:cViewPr>
      <p:scale>
        <a:sx n="3" d="2"/>
        <a:sy n="3" d="2"/>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8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thi" userId="0f2c142c9464de5d" providerId="LiveId" clId="{6E7F6D79-5283-4DCB-81DE-08ECC36ECA24}"/>
    <pc:docChg chg="custSel modSld">
      <pc:chgData name="Dhruthi" userId="0f2c142c9464de5d" providerId="LiveId" clId="{6E7F6D79-5283-4DCB-81DE-08ECC36ECA24}" dt="2022-04-21T23:49:25.822" v="14" actId="20577"/>
      <pc:docMkLst>
        <pc:docMk/>
      </pc:docMkLst>
      <pc:sldChg chg="modSp mod">
        <pc:chgData name="Dhruthi" userId="0f2c142c9464de5d" providerId="LiveId" clId="{6E7F6D79-5283-4DCB-81DE-08ECC36ECA24}" dt="2022-04-21T23:49:25.822" v="14" actId="20577"/>
        <pc:sldMkLst>
          <pc:docMk/>
          <pc:sldMk cId="351154862" sldId="256"/>
        </pc:sldMkLst>
        <pc:spChg chg="mod">
          <ac:chgData name="Dhruthi" userId="0f2c142c9464de5d" providerId="LiveId" clId="{6E7F6D79-5283-4DCB-81DE-08ECC36ECA24}" dt="2022-04-21T23:49:25.822" v="14" actId="20577"/>
          <ac:spMkLst>
            <pc:docMk/>
            <pc:sldMk cId="351154862" sldId="256"/>
            <ac:spMk id="2" creationId="{00000000-0000-0000-0000-000000000000}"/>
          </ac:spMkLst>
        </pc:spChg>
        <pc:spChg chg="mod">
          <ac:chgData name="Dhruthi" userId="0f2c142c9464de5d" providerId="LiveId" clId="{6E7F6D79-5283-4DCB-81DE-08ECC36ECA24}" dt="2022-04-21T23:49:16.581" v="1" actId="27636"/>
          <ac:spMkLst>
            <pc:docMk/>
            <pc:sldMk cId="351154862" sldId="256"/>
            <ac:spMk id="3" creationId="{00000000-0000-0000-0000-000000000000}"/>
          </ac:spMkLst>
        </pc:spChg>
      </pc:sldChg>
    </pc:docChg>
  </pc:docChgLst>
  <pc:docChgLst>
    <pc:chgData name="Dhruthi" userId="0f2c142c9464de5d" providerId="LiveId" clId="{9D00759C-C515-4CB8-B489-EF851071C3ED}"/>
    <pc:docChg chg="custSel addSld modSld">
      <pc:chgData name="Dhruthi" userId="0f2c142c9464de5d" providerId="LiveId" clId="{9D00759C-C515-4CB8-B489-EF851071C3ED}" dt="2022-06-10T08:43:55.780" v="15" actId="6549"/>
      <pc:docMkLst>
        <pc:docMk/>
      </pc:docMkLst>
      <pc:sldChg chg="modSp mod">
        <pc:chgData name="Dhruthi" userId="0f2c142c9464de5d" providerId="LiveId" clId="{9D00759C-C515-4CB8-B489-EF851071C3ED}" dt="2022-06-09T08:06:22.007" v="1" actId="27636"/>
        <pc:sldMkLst>
          <pc:docMk/>
          <pc:sldMk cId="0" sldId="576"/>
        </pc:sldMkLst>
        <pc:spChg chg="mod">
          <ac:chgData name="Dhruthi" userId="0f2c142c9464de5d" providerId="LiveId" clId="{9D00759C-C515-4CB8-B489-EF851071C3ED}" dt="2022-06-09T08:06:22.007" v="1" actId="27636"/>
          <ac:spMkLst>
            <pc:docMk/>
            <pc:sldMk cId="0" sldId="576"/>
            <ac:spMk id="22530" creationId="{00000000-0000-0000-0000-000000000000}"/>
          </ac:spMkLst>
        </pc:spChg>
      </pc:sldChg>
      <pc:sldChg chg="modSp add mod">
        <pc:chgData name="Dhruthi" userId="0f2c142c9464de5d" providerId="LiveId" clId="{9D00759C-C515-4CB8-B489-EF851071C3ED}" dt="2022-06-10T08:43:55.780" v="15" actId="6549"/>
        <pc:sldMkLst>
          <pc:docMk/>
          <pc:sldMk cId="3314194316" sldId="631"/>
        </pc:sldMkLst>
        <pc:spChg chg="mod">
          <ac:chgData name="Dhruthi" userId="0f2c142c9464de5d" providerId="LiveId" clId="{9D00759C-C515-4CB8-B489-EF851071C3ED}" dt="2022-06-10T08:43:03.787" v="4" actId="27636"/>
          <ac:spMkLst>
            <pc:docMk/>
            <pc:sldMk cId="3314194316" sldId="631"/>
            <ac:spMk id="23554" creationId="{00000000-0000-0000-0000-000000000000}"/>
          </ac:spMkLst>
        </pc:spChg>
        <pc:spChg chg="mod">
          <ac:chgData name="Dhruthi" userId="0f2c142c9464de5d" providerId="LiveId" clId="{9D00759C-C515-4CB8-B489-EF851071C3ED}" dt="2022-06-10T08:43:55.780" v="15" actId="6549"/>
          <ac:spMkLst>
            <pc:docMk/>
            <pc:sldMk cId="3314194316" sldId="631"/>
            <ac:spMk id="23555" creationId="{00000000-0000-0000-0000-000000000000}"/>
          </ac:spMkLst>
        </pc:spChg>
      </pc:sldChg>
      <pc:sldChg chg="add">
        <pc:chgData name="Dhruthi" userId="0f2c142c9464de5d" providerId="LiveId" clId="{9D00759C-C515-4CB8-B489-EF851071C3ED}" dt="2022-06-09T08:06:21.916" v="0"/>
        <pc:sldMkLst>
          <pc:docMk/>
          <pc:sldMk cId="1668819137" sldId="632"/>
        </pc:sldMkLst>
      </pc:sldChg>
      <pc:sldChg chg="add">
        <pc:chgData name="Dhruthi" userId="0f2c142c9464de5d" providerId="LiveId" clId="{9D00759C-C515-4CB8-B489-EF851071C3ED}" dt="2022-06-09T08:06:21.916" v="0"/>
        <pc:sldMkLst>
          <pc:docMk/>
          <pc:sldMk cId="2758716953" sldId="633"/>
        </pc:sldMkLst>
      </pc:sldChg>
      <pc:sldChg chg="add">
        <pc:chgData name="Dhruthi" userId="0f2c142c9464de5d" providerId="LiveId" clId="{9D00759C-C515-4CB8-B489-EF851071C3ED}" dt="2022-06-09T08:06:21.916" v="0"/>
        <pc:sldMkLst>
          <pc:docMk/>
          <pc:sldMk cId="2107235541" sldId="634"/>
        </pc:sldMkLst>
      </pc:sldChg>
      <pc:sldChg chg="add">
        <pc:chgData name="Dhruthi" userId="0f2c142c9464de5d" providerId="LiveId" clId="{9D00759C-C515-4CB8-B489-EF851071C3ED}" dt="2022-06-09T08:06:21.916" v="0"/>
        <pc:sldMkLst>
          <pc:docMk/>
          <pc:sldMk cId="161947272" sldId="635"/>
        </pc:sldMkLst>
      </pc:sldChg>
    </pc:docChg>
  </pc:docChgLst>
  <pc:docChgLst>
    <pc:chgData name="Dhruthi" userId="0f2c142c9464de5d" providerId="LiveId" clId="{498F7004-AD56-4728-A28F-0CB34CFFB278}"/>
    <pc:docChg chg="delSld modSld">
      <pc:chgData name="Dhruthi" userId="0f2c142c9464de5d" providerId="LiveId" clId="{498F7004-AD56-4728-A28F-0CB34CFFB278}" dt="2023-05-04T05:17:13.072" v="14" actId="20577"/>
      <pc:docMkLst>
        <pc:docMk/>
      </pc:docMkLst>
      <pc:sldChg chg="modSp mod">
        <pc:chgData name="Dhruthi" userId="0f2c142c9464de5d" providerId="LiveId" clId="{498F7004-AD56-4728-A28F-0CB34CFFB278}" dt="2023-05-04T05:17:13.072" v="14" actId="20577"/>
        <pc:sldMkLst>
          <pc:docMk/>
          <pc:sldMk cId="725077485" sldId="535"/>
        </pc:sldMkLst>
        <pc:spChg chg="mod">
          <ac:chgData name="Dhruthi" userId="0f2c142c9464de5d" providerId="LiveId" clId="{498F7004-AD56-4728-A28F-0CB34CFFB278}" dt="2023-05-04T05:17:13.072" v="14" actId="20577"/>
          <ac:spMkLst>
            <pc:docMk/>
            <pc:sldMk cId="725077485" sldId="535"/>
            <ac:spMk id="3" creationId="{00000000-0000-0000-0000-000000000000}"/>
          </ac:spMkLst>
        </pc:spChg>
      </pc:sldChg>
      <pc:sldChg chg="modSp mod">
        <pc:chgData name="Dhruthi" userId="0f2c142c9464de5d" providerId="LiveId" clId="{498F7004-AD56-4728-A28F-0CB34CFFB278}" dt="2023-05-03T06:49:45.509" v="12" actId="20577"/>
        <pc:sldMkLst>
          <pc:docMk/>
          <pc:sldMk cId="360737666" sldId="541"/>
        </pc:sldMkLst>
        <pc:spChg chg="mod">
          <ac:chgData name="Dhruthi" userId="0f2c142c9464de5d" providerId="LiveId" clId="{498F7004-AD56-4728-A28F-0CB34CFFB278}" dt="2023-05-03T06:49:45.509" v="12" actId="20577"/>
          <ac:spMkLst>
            <pc:docMk/>
            <pc:sldMk cId="360737666" sldId="541"/>
            <ac:spMk id="3" creationId="{00000000-0000-0000-0000-000000000000}"/>
          </ac:spMkLst>
        </pc:spChg>
      </pc:sldChg>
      <pc:sldChg chg="del">
        <pc:chgData name="Dhruthi" userId="0f2c142c9464de5d" providerId="LiveId" clId="{498F7004-AD56-4728-A28F-0CB34CFFB278}" dt="2023-05-02T07:30:22.460" v="0" actId="2696"/>
        <pc:sldMkLst>
          <pc:docMk/>
          <pc:sldMk cId="3314194316" sldId="631"/>
        </pc:sldMkLst>
      </pc:sldChg>
      <pc:sldChg chg="del">
        <pc:chgData name="Dhruthi" userId="0f2c142c9464de5d" providerId="LiveId" clId="{498F7004-AD56-4728-A28F-0CB34CFFB278}" dt="2023-05-02T07:30:22.460" v="0" actId="2696"/>
        <pc:sldMkLst>
          <pc:docMk/>
          <pc:sldMk cId="1668819137" sldId="632"/>
        </pc:sldMkLst>
      </pc:sldChg>
      <pc:sldChg chg="del">
        <pc:chgData name="Dhruthi" userId="0f2c142c9464de5d" providerId="LiveId" clId="{498F7004-AD56-4728-A28F-0CB34CFFB278}" dt="2023-05-02T07:30:22.460" v="0" actId="2696"/>
        <pc:sldMkLst>
          <pc:docMk/>
          <pc:sldMk cId="2758716953" sldId="633"/>
        </pc:sldMkLst>
      </pc:sldChg>
      <pc:sldChg chg="del">
        <pc:chgData name="Dhruthi" userId="0f2c142c9464de5d" providerId="LiveId" clId="{498F7004-AD56-4728-A28F-0CB34CFFB278}" dt="2023-05-02T07:30:22.460" v="0" actId="2696"/>
        <pc:sldMkLst>
          <pc:docMk/>
          <pc:sldMk cId="2107235541" sldId="634"/>
        </pc:sldMkLst>
      </pc:sldChg>
      <pc:sldChg chg="del">
        <pc:chgData name="Dhruthi" userId="0f2c142c9464de5d" providerId="LiveId" clId="{498F7004-AD56-4728-A28F-0CB34CFFB278}" dt="2023-05-02T07:30:22.460" v="0" actId="2696"/>
        <pc:sldMkLst>
          <pc:docMk/>
          <pc:sldMk cId="161947272" sldId="635"/>
        </pc:sldMkLst>
      </pc:sldChg>
    </pc:docChg>
  </pc:docChgLst>
  <pc:docChgLst>
    <pc:chgData name="Dhruthi P" userId="0f2c142c9464de5d" providerId="LiveId" clId="{498F7004-AD56-4728-A28F-0CB34CFFB278}"/>
    <pc:docChg chg="modSld">
      <pc:chgData name="Dhruthi P" userId="0f2c142c9464de5d" providerId="LiveId" clId="{498F7004-AD56-4728-A28F-0CB34CFFB278}" dt="2023-05-19T04:02:22.362" v="66" actId="20577"/>
      <pc:docMkLst>
        <pc:docMk/>
      </pc:docMkLst>
      <pc:sldChg chg="modSp mod">
        <pc:chgData name="Dhruthi P" userId="0f2c142c9464de5d" providerId="LiveId" clId="{498F7004-AD56-4728-A28F-0CB34CFFB278}" dt="2023-04-13T06:13:28.952" v="2" actId="20577"/>
        <pc:sldMkLst>
          <pc:docMk/>
          <pc:sldMk cId="2523867410" sldId="549"/>
        </pc:sldMkLst>
        <pc:spChg chg="mod">
          <ac:chgData name="Dhruthi P" userId="0f2c142c9464de5d" providerId="LiveId" clId="{498F7004-AD56-4728-A28F-0CB34CFFB278}" dt="2023-04-13T06:13:28.952" v="2" actId="20577"/>
          <ac:spMkLst>
            <pc:docMk/>
            <pc:sldMk cId="2523867410" sldId="549"/>
            <ac:spMk id="3" creationId="{00000000-0000-0000-0000-000000000000}"/>
          </ac:spMkLst>
        </pc:spChg>
      </pc:sldChg>
      <pc:sldChg chg="modSp mod">
        <pc:chgData name="Dhruthi P" userId="0f2c142c9464de5d" providerId="LiveId" clId="{498F7004-AD56-4728-A28F-0CB34CFFB278}" dt="2023-05-12T05:20:17.271" v="40" actId="6549"/>
        <pc:sldMkLst>
          <pc:docMk/>
          <pc:sldMk cId="3912728090" sldId="590"/>
        </pc:sldMkLst>
        <pc:spChg chg="mod">
          <ac:chgData name="Dhruthi P" userId="0f2c142c9464de5d" providerId="LiveId" clId="{498F7004-AD56-4728-A28F-0CB34CFFB278}" dt="2023-05-12T05:20:17.271" v="40" actId="6549"/>
          <ac:spMkLst>
            <pc:docMk/>
            <pc:sldMk cId="3912728090" sldId="590"/>
            <ac:spMk id="2" creationId="{00000000-0000-0000-0000-000000000000}"/>
          </ac:spMkLst>
        </pc:spChg>
      </pc:sldChg>
      <pc:sldChg chg="modSp mod">
        <pc:chgData name="Dhruthi P" userId="0f2c142c9464de5d" providerId="LiveId" clId="{498F7004-AD56-4728-A28F-0CB34CFFB278}" dt="2023-05-12T04:48:03.526" v="4" actId="20577"/>
        <pc:sldMkLst>
          <pc:docMk/>
          <pc:sldMk cId="3912728090" sldId="596"/>
        </pc:sldMkLst>
        <pc:spChg chg="mod">
          <ac:chgData name="Dhruthi P" userId="0f2c142c9464de5d" providerId="LiveId" clId="{498F7004-AD56-4728-A28F-0CB34CFFB278}" dt="2023-05-12T04:48:03.526" v="4" actId="20577"/>
          <ac:spMkLst>
            <pc:docMk/>
            <pc:sldMk cId="3912728090" sldId="596"/>
            <ac:spMk id="2" creationId="{00000000-0000-0000-0000-000000000000}"/>
          </ac:spMkLst>
        </pc:spChg>
      </pc:sldChg>
      <pc:sldChg chg="modSp mod">
        <pc:chgData name="Dhruthi P" userId="0f2c142c9464de5d" providerId="LiveId" clId="{498F7004-AD56-4728-A28F-0CB34CFFB278}" dt="2023-05-12T05:03:54.335" v="32" actId="20577"/>
        <pc:sldMkLst>
          <pc:docMk/>
          <pc:sldMk cId="3912728090" sldId="605"/>
        </pc:sldMkLst>
        <pc:spChg chg="mod">
          <ac:chgData name="Dhruthi P" userId="0f2c142c9464de5d" providerId="LiveId" clId="{498F7004-AD56-4728-A28F-0CB34CFFB278}" dt="2023-05-12T05:03:22.198" v="15" actId="20577"/>
          <ac:spMkLst>
            <pc:docMk/>
            <pc:sldMk cId="3912728090" sldId="605"/>
            <ac:spMk id="2" creationId="{00000000-0000-0000-0000-000000000000}"/>
          </ac:spMkLst>
        </pc:spChg>
        <pc:spChg chg="mod">
          <ac:chgData name="Dhruthi P" userId="0f2c142c9464de5d" providerId="LiveId" clId="{498F7004-AD56-4728-A28F-0CB34CFFB278}" dt="2023-05-12T05:03:54.335" v="32" actId="20577"/>
          <ac:spMkLst>
            <pc:docMk/>
            <pc:sldMk cId="3912728090" sldId="605"/>
            <ac:spMk id="3" creationId="{00000000-0000-0000-0000-000000000000}"/>
          </ac:spMkLst>
        </pc:spChg>
      </pc:sldChg>
      <pc:sldChg chg="modSp mod">
        <pc:chgData name="Dhruthi P" userId="0f2c142c9464de5d" providerId="LiveId" clId="{498F7004-AD56-4728-A28F-0CB34CFFB278}" dt="2023-05-15T06:02:34.450" v="54" actId="20577"/>
        <pc:sldMkLst>
          <pc:docMk/>
          <pc:sldMk cId="0" sldId="614"/>
        </pc:sldMkLst>
        <pc:spChg chg="mod">
          <ac:chgData name="Dhruthi P" userId="0f2c142c9464de5d" providerId="LiveId" clId="{498F7004-AD56-4728-A28F-0CB34CFFB278}" dt="2023-05-15T06:02:34.450" v="54" actId="20577"/>
          <ac:spMkLst>
            <pc:docMk/>
            <pc:sldMk cId="0" sldId="614"/>
            <ac:spMk id="291843" creationId="{00000000-0000-0000-0000-000000000000}"/>
          </ac:spMkLst>
        </pc:spChg>
      </pc:sldChg>
      <pc:sldChg chg="modSp mod">
        <pc:chgData name="Dhruthi P" userId="0f2c142c9464de5d" providerId="LiveId" clId="{498F7004-AD56-4728-A28F-0CB34CFFB278}" dt="2023-05-15T06:25:25.764" v="57" actId="20577"/>
        <pc:sldMkLst>
          <pc:docMk/>
          <pc:sldMk cId="0" sldId="616"/>
        </pc:sldMkLst>
        <pc:spChg chg="mod">
          <ac:chgData name="Dhruthi P" userId="0f2c142c9464de5d" providerId="LiveId" clId="{498F7004-AD56-4728-A28F-0CB34CFFB278}" dt="2023-05-15T06:25:25.764" v="57" actId="20577"/>
          <ac:spMkLst>
            <pc:docMk/>
            <pc:sldMk cId="0" sldId="616"/>
            <ac:spMk id="291843" creationId="{00000000-0000-0000-0000-000000000000}"/>
          </ac:spMkLst>
        </pc:spChg>
      </pc:sldChg>
      <pc:sldChg chg="modSp mod">
        <pc:chgData name="Dhruthi P" userId="0f2c142c9464de5d" providerId="LiveId" clId="{498F7004-AD56-4728-A28F-0CB34CFFB278}" dt="2023-05-17T07:09:57.094" v="61" actId="20577"/>
        <pc:sldMkLst>
          <pc:docMk/>
          <pc:sldMk cId="0" sldId="619"/>
        </pc:sldMkLst>
        <pc:spChg chg="mod">
          <ac:chgData name="Dhruthi P" userId="0f2c142c9464de5d" providerId="LiveId" clId="{498F7004-AD56-4728-A28F-0CB34CFFB278}" dt="2023-05-17T07:09:57.094" v="61" actId="20577"/>
          <ac:spMkLst>
            <pc:docMk/>
            <pc:sldMk cId="0" sldId="619"/>
            <ac:spMk id="291843" creationId="{00000000-0000-0000-0000-000000000000}"/>
          </ac:spMkLst>
        </pc:spChg>
      </pc:sldChg>
      <pc:sldChg chg="modSp mod">
        <pc:chgData name="Dhruthi P" userId="0f2c142c9464de5d" providerId="LiveId" clId="{498F7004-AD56-4728-A28F-0CB34CFFB278}" dt="2023-05-19T04:02:22.362" v="66" actId="20577"/>
        <pc:sldMkLst>
          <pc:docMk/>
          <pc:sldMk cId="2410420789" sldId="624"/>
        </pc:sldMkLst>
        <pc:spChg chg="mod">
          <ac:chgData name="Dhruthi P" userId="0f2c142c9464de5d" providerId="LiveId" clId="{498F7004-AD56-4728-A28F-0CB34CFFB278}" dt="2023-05-19T04:02:22.362" v="66" actId="20577"/>
          <ac:spMkLst>
            <pc:docMk/>
            <pc:sldMk cId="2410420789" sldId="62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C24ED-2080-457C-9B26-BA485C606AD0}" type="datetimeFigureOut">
              <a:rPr lang="en-US" smtClean="0"/>
              <a:pPr/>
              <a:t>3/5/2024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7F72D-433F-4218-9EF7-9DC40B62DA21}" type="slidenum">
              <a:rPr lang="en-US" smtClean="0"/>
              <a:pPr/>
              <a:t>‹#›</a:t>
            </a:fld>
            <a:endParaRPr lang="en-US"/>
          </a:p>
        </p:txBody>
      </p:sp>
    </p:spTree>
    <p:extLst>
      <p:ext uri="{BB962C8B-B14F-4D97-AF65-F5344CB8AC3E}">
        <p14:creationId xmlns="" xmlns:p14="http://schemas.microsoft.com/office/powerpoint/2010/main" val="187070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27</a:t>
            </a:fld>
            <a:endParaRPr lang="en-US"/>
          </a:p>
        </p:txBody>
      </p:sp>
    </p:spTree>
    <p:extLst>
      <p:ext uri="{BB962C8B-B14F-4D97-AF65-F5344CB8AC3E}">
        <p14:creationId xmlns="" xmlns:p14="http://schemas.microsoft.com/office/powerpoint/2010/main" val="2289699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28</a:t>
            </a:fld>
            <a:endParaRPr lang="en-US"/>
          </a:p>
        </p:txBody>
      </p:sp>
    </p:spTree>
    <p:extLst>
      <p:ext uri="{BB962C8B-B14F-4D97-AF65-F5344CB8AC3E}">
        <p14:creationId xmlns="" xmlns:p14="http://schemas.microsoft.com/office/powerpoint/2010/main" val="2497261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EF3E1-B0D2-4FDC-AE0B-DF93A3CB6D37}" type="slidenum">
              <a:rPr lang="en-US"/>
              <a:pPr/>
              <a:t>34</a:t>
            </a:fld>
            <a:endParaRPr lang="en-US"/>
          </a:p>
        </p:txBody>
      </p:sp>
      <p:sp>
        <p:nvSpPr>
          <p:cNvPr id="1378306" name="Rectangle 2"/>
          <p:cNvSpPr>
            <a:spLocks noGrp="1" noRot="1" noChangeAspect="1" noChangeArrowheads="1" noTextEdit="1"/>
          </p:cNvSpPr>
          <p:nvPr>
            <p:ph type="sldImg"/>
          </p:nvPr>
        </p:nvSpPr>
        <p:spPr>
          <a:ln/>
        </p:spPr>
      </p:sp>
      <p:sp>
        <p:nvSpPr>
          <p:cNvPr id="1378307"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43094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02B66B3-3B7C-4049-99B9-CAFA64331933}"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 xmlns:p14="http://schemas.microsoft.com/office/powerpoint/2010/main" val="179321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2B66B3-3B7C-4049-99B9-CAFA64331933}"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 xmlns:p14="http://schemas.microsoft.com/office/powerpoint/2010/main" val="258962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2B66B3-3B7C-4049-99B9-CAFA64331933}"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 xmlns:p14="http://schemas.microsoft.com/office/powerpoint/2010/main" val="3025236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2B66B3-3B7C-4049-99B9-CAFA64331933}"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 xmlns:p14="http://schemas.microsoft.com/office/powerpoint/2010/main" val="114638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2B66B3-3B7C-4049-99B9-CAFA64331933}"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 xmlns:p14="http://schemas.microsoft.com/office/powerpoint/2010/main" val="23756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2B66B3-3B7C-4049-99B9-CAFA64331933}"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 xmlns:p14="http://schemas.microsoft.com/office/powerpoint/2010/main" val="96832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2B66B3-3B7C-4049-99B9-CAFA64331933}" type="datetimeFigureOut">
              <a:rPr lang="en-US" smtClean="0"/>
              <a:pPr/>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 xmlns:p14="http://schemas.microsoft.com/office/powerpoint/2010/main" val="293959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2B66B3-3B7C-4049-99B9-CAFA64331933}" type="datetimeFigureOut">
              <a:rPr lang="en-US" smtClean="0"/>
              <a:pPr/>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 xmlns:p14="http://schemas.microsoft.com/office/powerpoint/2010/main" val="404343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2B66B3-3B7C-4049-99B9-CAFA64331933}" type="datetimeFigureOut">
              <a:rPr lang="en-US" smtClean="0"/>
              <a:pPr/>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 xmlns:p14="http://schemas.microsoft.com/office/powerpoint/2010/main" val="66501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B66B3-3B7C-4049-99B9-CAFA64331933}"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 xmlns:p14="http://schemas.microsoft.com/office/powerpoint/2010/main" val="220323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B66B3-3B7C-4049-99B9-CAFA64331933}"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 xmlns:p14="http://schemas.microsoft.com/office/powerpoint/2010/main" val="41741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B66B3-3B7C-4049-99B9-CAFA64331933}" type="datetimeFigureOut">
              <a:rPr lang="en-US" smtClean="0"/>
              <a:pPr/>
              <a:t>3/5/2024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AFCA8-795C-4742-B36F-DBBAE79B0CA3}" type="slidenum">
              <a:rPr lang="en-US" smtClean="0"/>
              <a:pPr/>
              <a:t>‹#›</a:t>
            </a:fld>
            <a:endParaRPr lang="en-US"/>
          </a:p>
        </p:txBody>
      </p:sp>
    </p:spTree>
    <p:extLst>
      <p:ext uri="{BB962C8B-B14F-4D97-AF65-F5344CB8AC3E}">
        <p14:creationId xmlns="" xmlns:p14="http://schemas.microsoft.com/office/powerpoint/2010/main" val="199893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944" y="875764"/>
            <a:ext cx="10509160" cy="2318197"/>
          </a:xfrm>
        </p:spPr>
        <p:txBody>
          <a:bodyPr>
            <a:noAutofit/>
          </a:bodyPr>
          <a:lstStyle/>
          <a:p>
            <a:r>
              <a:rPr lang="en-US" sz="8800" b="1" dirty="0">
                <a:solidFill>
                  <a:srgbClr val="002060"/>
                </a:solidFill>
                <a:latin typeface="Times New Roman" panose="02020603050405020304" pitchFamily="18" charset="0"/>
                <a:cs typeface="Times New Roman" panose="02020603050405020304" pitchFamily="18" charset="0"/>
              </a:rPr>
              <a:t>Compiler Design</a:t>
            </a:r>
          </a:p>
        </p:txBody>
      </p:sp>
      <p:sp>
        <p:nvSpPr>
          <p:cNvPr id="3" name="Title 1"/>
          <p:cNvSpPr txBox="1">
            <a:spLocks/>
          </p:cNvSpPr>
          <p:nvPr/>
        </p:nvSpPr>
        <p:spPr>
          <a:xfrm>
            <a:off x="719070" y="3088787"/>
            <a:ext cx="10024056" cy="2279561"/>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dirty="0">
                <a:solidFill>
                  <a:srgbClr val="0070C0"/>
                </a:solidFill>
                <a:latin typeface="Times New Roman" panose="02020603050405020304" pitchFamily="18" charset="0"/>
                <a:cs typeface="Times New Roman" panose="02020603050405020304" pitchFamily="18" charset="0"/>
              </a:rPr>
              <a:t>Prepared by</a:t>
            </a:r>
          </a:p>
          <a:p>
            <a:r>
              <a:rPr lang="en-US" sz="9600" dirty="0">
                <a:solidFill>
                  <a:srgbClr val="C030B9"/>
                </a:solidFill>
                <a:latin typeface="Times New Roman" panose="02020603050405020304" pitchFamily="18" charset="0"/>
                <a:cs typeface="Times New Roman" panose="02020603050405020304" pitchFamily="18" charset="0"/>
              </a:rPr>
              <a:t>Ch. Chakradhara Rao</a:t>
            </a:r>
          </a:p>
        </p:txBody>
      </p:sp>
    </p:spTree>
    <p:extLst>
      <p:ext uri="{BB962C8B-B14F-4D97-AF65-F5344CB8AC3E}">
        <p14:creationId xmlns="" xmlns:p14="http://schemas.microsoft.com/office/powerpoint/2010/main" val="698550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236336"/>
            <a:ext cx="10787130" cy="510638"/>
          </a:xfrm>
        </p:spPr>
        <p:txBody>
          <a:bodyPr>
            <a:normAutofit fontScale="90000"/>
          </a:bodyPr>
          <a:lstStyle/>
          <a:p>
            <a:r>
              <a:rPr lang="en-US" sz="4000" b="1" u="sng" dirty="0">
                <a:solidFill>
                  <a:srgbClr val="00B050"/>
                </a:solidFill>
                <a:latin typeface="Times New Roman" panose="02020603050405020304" pitchFamily="18" charset="0"/>
                <a:cs typeface="Times New Roman" panose="02020603050405020304" pitchFamily="18" charset="0"/>
              </a:rPr>
              <a:t>Operations on Language (Cont…):</a:t>
            </a:r>
            <a:endParaRPr lang="en-US" sz="4000" dirty="0">
              <a:solidFill>
                <a:srgbClr val="00B050"/>
              </a:solidFill>
            </a:endParaRPr>
          </a:p>
        </p:txBody>
      </p:sp>
      <p:sp>
        <p:nvSpPr>
          <p:cNvPr id="3" name="Content Placeholder 2"/>
          <p:cNvSpPr>
            <a:spLocks noGrp="1"/>
          </p:cNvSpPr>
          <p:nvPr>
            <p:ph idx="1"/>
          </p:nvPr>
        </p:nvSpPr>
        <p:spPr>
          <a:xfrm>
            <a:off x="579549" y="730918"/>
            <a:ext cx="10972800" cy="5953217"/>
          </a:xfrm>
        </p:spPr>
        <p:txBody>
          <a:bodyPr>
            <a:noAutofit/>
          </a:bodyPr>
          <a:lstStyle/>
          <a:p>
            <a:pPr>
              <a:buNone/>
            </a:pPr>
            <a:r>
              <a:rPr lang="en-US" sz="2400" b="1" u="sng" dirty="0">
                <a:solidFill>
                  <a:srgbClr val="002060"/>
                </a:solidFill>
                <a:latin typeface="Times New Roman" panose="02020603050405020304" pitchFamily="18" charset="0"/>
                <a:cs typeface="Times New Roman" panose="02020603050405020304" pitchFamily="18" charset="0"/>
              </a:rPr>
              <a:t>4. Reversal:</a:t>
            </a:r>
            <a:endParaRPr lang="en-IN" sz="2400" b="1"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This operation is similar to the reversal of a string operation. It can be written as </a:t>
            </a:r>
            <a:r>
              <a:rPr lang="en-US" sz="2000" dirty="0">
                <a:solidFill>
                  <a:schemeClr val="tx2"/>
                </a:solidFill>
                <a:latin typeface="Times New Roman" panose="02020603050405020304" pitchFamily="18" charset="0"/>
                <a:cs typeface="Times New Roman" panose="02020603050405020304" pitchFamily="18" charset="0"/>
              </a:rPr>
              <a:t>L</a:t>
            </a:r>
            <a:r>
              <a:rPr lang="en-US" sz="2000" baseline="30000" dirty="0">
                <a:solidFill>
                  <a:schemeClr val="tx2"/>
                </a:solidFill>
                <a:latin typeface="Times New Roman" panose="02020603050405020304" pitchFamily="18" charset="0"/>
                <a:cs typeface="Times New Roman" panose="02020603050405020304" pitchFamily="18" charset="0"/>
              </a:rPr>
              <a:t>R </a:t>
            </a:r>
            <a:r>
              <a:rPr lang="en-US" sz="2000" dirty="0">
                <a:solidFill>
                  <a:srgbClr val="002060"/>
                </a:solidFill>
                <a:latin typeface="Times New Roman" panose="02020603050405020304" pitchFamily="18" charset="0"/>
                <a:cs typeface="Times New Roman" panose="02020603050405020304" pitchFamily="18" charset="0"/>
              </a:rPr>
              <a:t>= {W</a:t>
            </a:r>
            <a:r>
              <a:rPr lang="en-US" sz="2000" baseline="30000" dirty="0">
                <a:solidFill>
                  <a:schemeClr val="tx2"/>
                </a:solidFill>
                <a:latin typeface="Times New Roman" panose="02020603050405020304" pitchFamily="18" charset="0"/>
                <a:cs typeface="Times New Roman" panose="02020603050405020304" pitchFamily="18" charset="0"/>
              </a:rPr>
              <a:t>R </a:t>
            </a:r>
            <a:r>
              <a:rPr lang="en-US" sz="2000" dirty="0">
                <a:solidFill>
                  <a:srgbClr val="002060"/>
                </a:solidFill>
                <a:latin typeface="Times New Roman" panose="02020603050405020304" pitchFamily="18" charset="0"/>
                <a:cs typeface="Times New Roman" panose="02020603050405020304" pitchFamily="18" charset="0"/>
              </a:rPr>
              <a:t>|W</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L}</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000" b="1" dirty="0">
                <a:solidFill>
                  <a:srgbClr val="002060"/>
                </a:solidFill>
                <a:latin typeface="Times New Roman" panose="02020603050405020304" pitchFamily="18" charset="0"/>
                <a:cs typeface="Times New Roman" panose="02020603050405020304" pitchFamily="18" charset="0"/>
              </a:rPr>
              <a:t>       Example:</a:t>
            </a:r>
            <a:r>
              <a:rPr lang="en-IN" sz="2000" b="1"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If L={</a:t>
            </a:r>
            <a:r>
              <a:rPr lang="en-US" sz="2000" dirty="0" err="1">
                <a:solidFill>
                  <a:srgbClr val="002060"/>
                </a:solidFill>
                <a:latin typeface="Times New Roman" panose="02020603050405020304" pitchFamily="18" charset="0"/>
                <a:cs typeface="Times New Roman" panose="02020603050405020304" pitchFamily="18" charset="0"/>
              </a:rPr>
              <a:t>ab,bc,cd</a:t>
            </a:r>
            <a:r>
              <a:rPr lang="en-US" sz="2000" dirty="0">
                <a:solidFill>
                  <a:srgbClr val="002060"/>
                </a:solidFill>
                <a:latin typeface="Times New Roman" panose="02020603050405020304" pitchFamily="18" charset="0"/>
                <a:cs typeface="Times New Roman" panose="02020603050405020304" pitchFamily="18" charset="0"/>
              </a:rPr>
              <a:t>} then, </a:t>
            </a:r>
            <a:r>
              <a:rPr lang="en-US" sz="2000" dirty="0">
                <a:solidFill>
                  <a:schemeClr val="tx2"/>
                </a:solidFill>
                <a:latin typeface="Times New Roman" panose="02020603050405020304" pitchFamily="18" charset="0"/>
                <a:cs typeface="Times New Roman" panose="02020603050405020304" pitchFamily="18" charset="0"/>
              </a:rPr>
              <a:t>L</a:t>
            </a:r>
            <a:r>
              <a:rPr lang="en-US" sz="2000" baseline="30000" dirty="0">
                <a:solidFill>
                  <a:schemeClr val="tx2"/>
                </a:solidFill>
                <a:latin typeface="Times New Roman" panose="02020603050405020304" pitchFamily="18" charset="0"/>
                <a:cs typeface="Times New Roman" panose="02020603050405020304" pitchFamily="18" charset="0"/>
              </a:rPr>
              <a:t>R </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ba</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cb</a:t>
            </a:r>
            <a:r>
              <a:rPr lang="en-US" sz="2000" dirty="0">
                <a:solidFill>
                  <a:srgbClr val="002060"/>
                </a:solidFill>
                <a:latin typeface="Times New Roman" panose="02020603050405020304" pitchFamily="18" charset="0"/>
                <a:cs typeface="Times New Roman" panose="02020603050405020304" pitchFamily="18" charset="0"/>
              </a:rPr>
              <a:t>, dc}</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5. Palindrome: </a:t>
            </a:r>
            <a:endParaRPr lang="en-IN" sz="2400" b="1"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A language called Palindrome over ∑= {a, b} is defined as: </a:t>
            </a:r>
            <a:endParaRPr lang="en-IN" sz="20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000" dirty="0">
                <a:solidFill>
                  <a:srgbClr val="002060"/>
                </a:solidFill>
                <a:latin typeface="Times New Roman" panose="02020603050405020304" pitchFamily="18" charset="0"/>
                <a:cs typeface="Times New Roman" panose="02020603050405020304" pitchFamily="18" charset="0"/>
              </a:rPr>
              <a:t>Palindrome=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all strings W, such that W</a:t>
            </a:r>
            <a:r>
              <a:rPr lang="en-US" sz="2000" baseline="30000" dirty="0">
                <a:solidFill>
                  <a:schemeClr val="tx2"/>
                </a:solidFill>
                <a:latin typeface="Times New Roman" panose="02020603050405020304" pitchFamily="18" charset="0"/>
                <a:cs typeface="Times New Roman" panose="02020603050405020304" pitchFamily="18" charset="0"/>
              </a:rPr>
              <a:t>R </a:t>
            </a:r>
            <a:r>
              <a:rPr lang="en-US" sz="2000" dirty="0">
                <a:solidFill>
                  <a:srgbClr val="002060"/>
                </a:solidFill>
                <a:latin typeface="Times New Roman" panose="02020603050405020304" pitchFamily="18" charset="0"/>
                <a:cs typeface="Times New Roman" panose="02020603050405020304" pitchFamily="18" charset="0"/>
              </a:rPr>
              <a:t>=W and W</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a,b,aa,bb,aaa,bbb,aba,abba,aaaa</a:t>
            </a:r>
            <a:r>
              <a:rPr lang="en-US" sz="2000" dirty="0">
                <a:solidFill>
                  <a:srgbClr val="00206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None/>
            </a:pPr>
            <a:r>
              <a:rPr lang="en-US" sz="2400" b="1" u="sng" dirty="0">
                <a:solidFill>
                  <a:srgbClr val="002060"/>
                </a:solidFill>
                <a:latin typeface="Times New Roman" panose="02020603050405020304" pitchFamily="18" charset="0"/>
                <a:cs typeface="Times New Roman" panose="02020603050405020304" pitchFamily="18" charset="0"/>
              </a:rPr>
              <a:t>6. Complementation:</a:t>
            </a:r>
            <a:endParaRPr lang="en-IN" sz="2400" b="1"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Let L is a language over an alphabet, then the compliment of L is denoted by </a:t>
            </a:r>
            <a:r>
              <a:rPr lang="en-US" sz="2000" dirty="0">
                <a:solidFill>
                  <a:schemeClr val="tx2"/>
                </a:solidFill>
                <a:latin typeface="Times New Roman" panose="02020603050405020304" pitchFamily="18" charset="0"/>
                <a:cs typeface="Times New Roman" panose="02020603050405020304" pitchFamily="18" charset="0"/>
              </a:rPr>
              <a:t>L</a:t>
            </a:r>
            <a:r>
              <a:rPr lang="en-US" sz="2000" baseline="30000" dirty="0">
                <a:solidFill>
                  <a:schemeClr val="tx2"/>
                </a:solidFill>
                <a:latin typeface="Times New Roman" panose="02020603050405020304" pitchFamily="18" charset="0"/>
                <a:cs typeface="Times New Roman" panose="02020603050405020304" pitchFamily="18" charset="0"/>
              </a:rPr>
              <a:t>1</a:t>
            </a:r>
            <a:endParaRPr lang="en-US" sz="20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It consisting of all those strings that are not in L over the alphabet</a:t>
            </a: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Mathematically, it is expressed as x </a:t>
            </a:r>
            <a:r>
              <a:rPr lang="el-GR" sz="2000" dirty="0">
                <a:solidFill>
                  <a:srgbClr val="002060"/>
                </a:solidFill>
                <a:latin typeface="Times New Roman" panose="02020603050405020304" pitchFamily="18" charset="0"/>
                <a:cs typeface="Times New Roman" panose="02020603050405020304" pitchFamily="18" charset="0"/>
              </a:rPr>
              <a:t>ϵ </a:t>
            </a:r>
            <a:r>
              <a:rPr lang="en-US" sz="2000" dirty="0">
                <a:solidFill>
                  <a:schemeClr val="tx2"/>
                </a:solidFill>
                <a:latin typeface="Times New Roman" panose="02020603050405020304" pitchFamily="18" charset="0"/>
                <a:cs typeface="Times New Roman" panose="02020603050405020304" pitchFamily="18" charset="0"/>
              </a:rPr>
              <a:t>L</a:t>
            </a:r>
            <a:r>
              <a:rPr lang="en-US" sz="2000" baseline="30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if and only if x</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 L</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If ∑ ={a,b} and L={a,b,aa} then the complement of L is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ab,ba,bb</a:t>
            </a:r>
            <a:r>
              <a:rPr lang="en-US" sz="2000" dirty="0">
                <a:solidFill>
                  <a:srgbClr val="002060"/>
                </a:solidFill>
                <a:latin typeface="Times New Roman" panose="02020603050405020304" pitchFamily="18" charset="0"/>
                <a:cs typeface="Times New Roman" panose="02020603050405020304" pitchFamily="18" charset="0"/>
              </a:rPr>
              <a:t>, ……}</a:t>
            </a:r>
          </a:p>
          <a:p>
            <a:pPr marL="0" indent="0" algn="just">
              <a:buNone/>
            </a:pPr>
            <a:r>
              <a:rPr lang="en-US" sz="2000" dirty="0">
                <a:solidFill>
                  <a:srgbClr val="002060"/>
                </a:solidFill>
                <a:latin typeface="Times New Roman" panose="02020603050405020304" pitchFamily="18" charset="0"/>
                <a:cs typeface="Times New Roman" panose="02020603050405020304" pitchFamily="18" charset="0"/>
              </a:rPr>
              <a:t>	                i.e., </a:t>
            </a:r>
            <a:r>
              <a:rPr lang="en-US" sz="2000" dirty="0">
                <a:solidFill>
                  <a:schemeClr val="tx2"/>
                </a:solidFill>
                <a:latin typeface="Times New Roman" panose="02020603050405020304" pitchFamily="18" charset="0"/>
                <a:cs typeface="Times New Roman" panose="02020603050405020304" pitchFamily="18" charset="0"/>
              </a:rPr>
              <a:t>L</a:t>
            </a:r>
            <a:r>
              <a:rPr lang="en-US" sz="2000" baseline="30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 ∑*-L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a,b,aa,bb,ab,ba,aaa,bbb</a:t>
            </a:r>
            <a:r>
              <a:rPr lang="en-US" sz="2000" dirty="0">
                <a:solidFill>
                  <a:srgbClr val="002060"/>
                </a:solidFill>
                <a:latin typeface="Times New Roman" panose="02020603050405020304" pitchFamily="18" charset="0"/>
                <a:cs typeface="Times New Roman" panose="02020603050405020304" pitchFamily="18" charset="0"/>
              </a:rPr>
              <a:t>,……}-{a,b,aa}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bb,ab,ba</a:t>
            </a:r>
            <a:r>
              <a:rPr lang="en-US" sz="2000" dirty="0">
                <a:solidFill>
                  <a:srgbClr val="002060"/>
                </a:solidFill>
                <a:latin typeface="Times New Roman" panose="02020603050405020304" pitchFamily="18" charset="0"/>
                <a:cs typeface="Times New Roman" panose="02020603050405020304" pitchFamily="18" charset="0"/>
              </a:rPr>
              <a:t>,……}</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0686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236336"/>
            <a:ext cx="10787130" cy="510638"/>
          </a:xfrm>
        </p:spPr>
        <p:txBody>
          <a:bodyPr>
            <a:normAutofit fontScale="90000"/>
          </a:bodyPr>
          <a:lstStyle/>
          <a:p>
            <a:r>
              <a:rPr lang="en-US" sz="4000" b="1" u="sng" dirty="0">
                <a:solidFill>
                  <a:srgbClr val="00B050"/>
                </a:solidFill>
                <a:latin typeface="Times New Roman" panose="02020603050405020304" pitchFamily="18" charset="0"/>
                <a:cs typeface="Times New Roman" panose="02020603050405020304" pitchFamily="18" charset="0"/>
              </a:rPr>
              <a:t>Operations on Language (Cont…):</a:t>
            </a:r>
            <a:endParaRPr lang="en-US" sz="4000" dirty="0">
              <a:solidFill>
                <a:srgbClr val="00B050"/>
              </a:solidFill>
            </a:endParaRPr>
          </a:p>
        </p:txBody>
      </p:sp>
      <p:sp>
        <p:nvSpPr>
          <p:cNvPr id="3" name="Content Placeholder 2"/>
          <p:cNvSpPr>
            <a:spLocks noGrp="1"/>
          </p:cNvSpPr>
          <p:nvPr>
            <p:ph idx="1"/>
          </p:nvPr>
        </p:nvSpPr>
        <p:spPr>
          <a:xfrm>
            <a:off x="579549" y="730918"/>
            <a:ext cx="10972800" cy="5953217"/>
          </a:xfrm>
        </p:spPr>
        <p:txBody>
          <a:bodyPr>
            <a:noAutofit/>
          </a:bodyPr>
          <a:lstStyle/>
          <a:p>
            <a:pPr>
              <a:buNone/>
            </a:pPr>
            <a:r>
              <a:rPr lang="en-US" sz="2400" b="1" u="sng" dirty="0">
                <a:solidFill>
                  <a:srgbClr val="002060"/>
                </a:solidFill>
                <a:latin typeface="Times New Roman" panose="02020603050405020304" pitchFamily="18" charset="0"/>
                <a:cs typeface="Times New Roman" panose="02020603050405020304" pitchFamily="18" charset="0"/>
              </a:rPr>
              <a:t>7. Symmetric difference:</a:t>
            </a:r>
            <a:endParaRPr lang="en-IN" sz="2400" b="1"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Let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and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are two languages over an alphabet ∑ and is denoted by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t> </a:t>
            </a:r>
            <a:r>
              <a:rPr lang="en-US" sz="1600" dirty="0">
                <a:latin typeface="Times New Roman" panose="02020603050405020304" pitchFamily="18" charset="0"/>
                <a:cs typeface="Times New Roman" panose="02020603050405020304" pitchFamily="18" charset="0"/>
              </a:rPr>
              <a:t>⊕</a:t>
            </a:r>
            <a:r>
              <a:rPr lang="en-US" sz="2000" dirty="0"/>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 It can be defined as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t> </a:t>
            </a:r>
            <a:r>
              <a:rPr lang="en-US" sz="1600" dirty="0">
                <a:latin typeface="Times New Roman" panose="02020603050405020304" pitchFamily="18" charset="0"/>
                <a:cs typeface="Times New Roman" panose="02020603050405020304" pitchFamily="18" charset="0"/>
              </a:rPr>
              <a:t>⊕</a:t>
            </a:r>
            <a:r>
              <a:rPr lang="en-US" sz="2000" dirty="0"/>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U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Elements of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are contained either in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or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but not in both</a:t>
            </a:r>
          </a:p>
          <a:p>
            <a:pPr marL="0" indent="0">
              <a:buNone/>
            </a:pPr>
            <a:r>
              <a:rPr lang="en-US" sz="2000" b="1" dirty="0">
                <a:solidFill>
                  <a:srgbClr val="002060"/>
                </a:solidFill>
                <a:latin typeface="Times New Roman" panose="02020603050405020304" pitchFamily="18" charset="0"/>
                <a:cs typeface="Times New Roman" panose="02020603050405020304" pitchFamily="18" charset="0"/>
              </a:rPr>
              <a:t>       Example: </a:t>
            </a:r>
            <a:endParaRPr lang="en-IN" sz="2000" b="1" dirty="0">
              <a:solidFill>
                <a:srgbClr val="002060"/>
              </a:solidFill>
              <a:latin typeface="Times New Roman" panose="02020603050405020304" pitchFamily="18" charset="0"/>
              <a:cs typeface="Times New Roman" panose="02020603050405020304" pitchFamily="18" charset="0"/>
            </a:endParaRPr>
          </a:p>
          <a:p>
            <a:pPr marL="0" indent="0">
              <a:buNone/>
            </a:pPr>
            <a:r>
              <a:rPr lang="en-US" sz="2000" dirty="0">
                <a:solidFill>
                  <a:srgbClr val="002060"/>
                </a:solidFill>
                <a:latin typeface="Times New Roman" panose="02020603050405020304" pitchFamily="18" charset="0"/>
                <a:cs typeface="Times New Roman" panose="02020603050405020304" pitchFamily="18" charset="0"/>
              </a:rPr>
              <a:t>	Let L be a language over an alphabet ∑ then clearly L</a:t>
            </a: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az-Cyrl-AZ" sz="2000" dirty="0">
                <a:solidFill>
                  <a:srgbClr val="002060"/>
                </a:solidFill>
                <a:latin typeface="Times New Roman" panose="02020603050405020304" pitchFamily="18" charset="0"/>
                <a:cs typeface="Times New Roman" panose="02020603050405020304" pitchFamily="18" charset="0"/>
              </a:rPr>
              <a:t>ф</a:t>
            </a:r>
            <a:r>
              <a:rPr lang="en-US" sz="2000" dirty="0">
                <a:solidFill>
                  <a:srgbClr val="002060"/>
                </a:solidFill>
                <a:latin typeface="Times New Roman" panose="02020603050405020304" pitchFamily="18" charset="0"/>
                <a:cs typeface="Times New Roman" panose="02020603050405020304" pitchFamily="18" charset="0"/>
              </a:rPr>
              <a:t>=L, </a:t>
            </a:r>
          </a:p>
          <a:p>
            <a:pPr marL="0" indent="0">
              <a:buNone/>
            </a:pPr>
            <a:r>
              <a:rPr lang="en-US" sz="2000" dirty="0">
                <a:solidFill>
                  <a:srgbClr val="002060"/>
                </a:solidFill>
                <a:latin typeface="Times New Roman" panose="02020603050405020304" pitchFamily="18" charset="0"/>
                <a:cs typeface="Times New Roman" panose="02020603050405020304" pitchFamily="18" charset="0"/>
              </a:rPr>
              <a:t>						            L </a:t>
            </a:r>
            <a:r>
              <a:rPr lang="en-US" sz="1600" dirty="0">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 L= </a:t>
            </a:r>
            <a:r>
              <a:rPr lang="az-Cyrl-AZ" sz="2000" dirty="0">
                <a:solidFill>
                  <a:srgbClr val="002060"/>
                </a:solidFill>
                <a:latin typeface="Times New Roman" panose="02020603050405020304" pitchFamily="18" charset="0"/>
                <a:cs typeface="Times New Roman" panose="02020603050405020304" pitchFamily="18" charset="0"/>
              </a:rPr>
              <a:t>ф</a:t>
            </a:r>
            <a:r>
              <a:rPr lang="en-US" sz="2000"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000" dirty="0">
                <a:solidFill>
                  <a:srgbClr val="002060"/>
                </a:solidFill>
                <a:latin typeface="Times New Roman" panose="02020603050405020304" pitchFamily="18" charset="0"/>
                <a:cs typeface="Times New Roman" panose="02020603050405020304" pitchFamily="18" charset="0"/>
              </a:rPr>
              <a:t>						            L </a:t>
            </a:r>
            <a:r>
              <a:rPr lang="en-US" sz="1600" dirty="0">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 ∑* = </a:t>
            </a:r>
            <a:r>
              <a:rPr lang="en-US" sz="2000" dirty="0">
                <a:solidFill>
                  <a:schemeClr val="tx2"/>
                </a:solidFill>
                <a:latin typeface="Times New Roman" panose="02020603050405020304" pitchFamily="18" charset="0"/>
                <a:cs typeface="Times New Roman" panose="02020603050405020304" pitchFamily="18" charset="0"/>
              </a:rPr>
              <a:t>L</a:t>
            </a:r>
            <a:r>
              <a:rPr lang="en-US" sz="2000" baseline="30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000" dirty="0">
                <a:solidFill>
                  <a:srgbClr val="002060"/>
                </a:solidFill>
                <a:latin typeface="Times New Roman" panose="02020603050405020304" pitchFamily="18" charset="0"/>
                <a:cs typeface="Times New Roman" panose="02020603050405020304" pitchFamily="18" charset="0"/>
              </a:rPr>
              <a:t>						            L </a:t>
            </a:r>
            <a:r>
              <a:rPr lang="en-US" sz="1600" dirty="0">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chemeClr val="tx2"/>
                </a:solidFill>
                <a:latin typeface="Times New Roman" panose="02020603050405020304" pitchFamily="18" charset="0"/>
                <a:cs typeface="Times New Roman" panose="02020603050405020304" pitchFamily="18" charset="0"/>
              </a:rPr>
              <a:t>L</a:t>
            </a:r>
            <a:r>
              <a:rPr lang="en-US" sz="2000" baseline="30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 ∑ *</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8. Length sub-setting of a language:</a:t>
            </a:r>
            <a:endParaRPr lang="en-IN" sz="2400" b="1"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Let L is a language over an alphabet</a:t>
            </a: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Then for sake of convenience or compactness, it may be required to specify the strings in L, of length less than or equal to a specific value or a fixed size</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000" b="1" dirty="0">
                <a:solidFill>
                  <a:srgbClr val="002060"/>
                </a:solidFill>
                <a:latin typeface="Times New Roman" panose="02020603050405020304" pitchFamily="18" charset="0"/>
                <a:cs typeface="Times New Roman" panose="02020603050405020304" pitchFamily="18" charset="0"/>
              </a:rPr>
              <a:t>       Example: </a:t>
            </a:r>
            <a:endParaRPr lang="en-IN" sz="2000" b="1"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000" dirty="0">
                <a:solidFill>
                  <a:srgbClr val="002060"/>
                </a:solidFill>
                <a:latin typeface="Times New Roman" panose="02020603050405020304" pitchFamily="18" charset="0"/>
                <a:cs typeface="Times New Roman" panose="02020603050405020304" pitchFamily="18" charset="0"/>
              </a:rPr>
              <a:t>	Let L={1,11,111,1111,…} then L=4= {1111} and L&lt;=4 = {1, 11, 111, 1111}</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129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236336"/>
            <a:ext cx="10787130" cy="510638"/>
          </a:xfrm>
        </p:spPr>
        <p:txBody>
          <a:bodyPr>
            <a:normAutofit fontScale="90000"/>
          </a:bodyPr>
          <a:lstStyle/>
          <a:p>
            <a:r>
              <a:rPr lang="en-US" sz="4000" b="1" u="sng" dirty="0">
                <a:solidFill>
                  <a:srgbClr val="00B050"/>
                </a:solidFill>
                <a:latin typeface="Times New Roman" panose="02020603050405020304" pitchFamily="18" charset="0"/>
                <a:cs typeface="Times New Roman" panose="02020603050405020304" pitchFamily="18" charset="0"/>
              </a:rPr>
              <a:t>Operations on Language (Cont…):</a:t>
            </a:r>
            <a:endParaRPr lang="en-US" sz="4000" dirty="0">
              <a:solidFill>
                <a:srgbClr val="00B050"/>
              </a:solidFill>
            </a:endParaRPr>
          </a:p>
        </p:txBody>
      </p:sp>
      <p:sp>
        <p:nvSpPr>
          <p:cNvPr id="3" name="Content Placeholder 2"/>
          <p:cNvSpPr>
            <a:spLocks noGrp="1"/>
          </p:cNvSpPr>
          <p:nvPr>
            <p:ph idx="1"/>
          </p:nvPr>
        </p:nvSpPr>
        <p:spPr>
          <a:xfrm>
            <a:off x="579549" y="730918"/>
            <a:ext cx="10972800" cy="5953217"/>
          </a:xfrm>
        </p:spPr>
        <p:txBody>
          <a:bodyPr>
            <a:noAutofit/>
          </a:bodyPr>
          <a:lstStyle/>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9. Kleene Closure and Positive Closure:</a:t>
            </a:r>
            <a:endParaRPr lang="en-US" sz="20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Kleene star is the set of all strings of any length over ∑ and is denoted by ∑</a:t>
            </a:r>
            <a:r>
              <a:rPr lang="en-US" sz="2400" baseline="30000" dirty="0">
                <a:latin typeface="Times New Roman" panose="02020603050405020304" pitchFamily="18" charset="0"/>
                <a:cs typeface="Times New Roman" panose="02020603050405020304" pitchFamily="18" charset="0"/>
              </a:rPr>
              <a:t>*</a:t>
            </a:r>
          </a:p>
          <a:p>
            <a:pPr marL="0" indent="0" algn="jus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If ∑ {0,1} then ∑*  = {ϵ,0,1,00,01,10,11,000,…..111,….} = ∑0 U ∑1 U ∑2 U ∑3</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Positive closure is the set of all non-empty strings over ∑ is denoted by ∑+ </a:t>
            </a:r>
          </a:p>
          <a:p>
            <a:pPr marL="0" indent="0" algn="just" eaLnBrk="0" fontAlgn="base" hangingPunct="0">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If ∑ {0,1} then ∑</a:t>
            </a:r>
            <a:r>
              <a:rPr lang="en-US" sz="2000" baseline="30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 {0,1,00,01,10,11,000,…..111,….} = ∑</a:t>
            </a:r>
            <a:r>
              <a:rPr lang="en-US" sz="2000" baseline="30000" dirty="0">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 -{ϵ}</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10. De Morgan’s Laws:</a:t>
            </a:r>
            <a:endParaRPr lang="en-IN" sz="2400" b="1"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allows one to express the intersection of two languages over ∑, in terms of the two operation like, union and complementation</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These are the fundamental laws in set theory</a:t>
            </a:r>
            <a:endParaRPr lang="en-IN" sz="2400" dirty="0">
              <a:solidFill>
                <a:srgbClr val="002060"/>
              </a:solidFill>
              <a:latin typeface="Times New Roman" panose="02020603050405020304" pitchFamily="18" charset="0"/>
              <a:cs typeface="Times New Roman" panose="02020603050405020304" pitchFamily="18" charset="0"/>
            </a:endParaRPr>
          </a:p>
          <a:p>
            <a:pPr>
              <a:buNone/>
            </a:pPr>
            <a:r>
              <a:rPr lang="en-US" sz="2400" dirty="0">
                <a:solidFill>
                  <a:srgbClr val="002060"/>
                </a:solidFill>
                <a:latin typeface="Times New Roman" panose="02020603050405020304" pitchFamily="18" charset="0"/>
                <a:cs typeface="Times New Roman" panose="02020603050405020304" pitchFamily="18" charset="0"/>
              </a:rPr>
              <a:t>Let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3</a:t>
            </a:r>
            <a:r>
              <a:rPr lang="en-US" sz="2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be any three languages, then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 </a:t>
            </a:r>
            <a:r>
              <a:rPr lang="en-US" sz="2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3</a:t>
            </a:r>
            <a:r>
              <a:rPr lang="en-US" sz="2000" dirty="0">
                <a:solidFill>
                  <a:srgbClr val="002060"/>
                </a:solidFill>
                <a:latin typeface="Times New Roman" panose="02020603050405020304" pitchFamily="18" charset="0"/>
                <a:cs typeface="Times New Roman" panose="02020603050405020304" pitchFamily="18" charset="0"/>
              </a:rPr>
              <a:t>) =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U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3</a:t>
            </a:r>
            <a:r>
              <a:rPr lang="en-US" sz="2000" dirty="0">
                <a:solidFill>
                  <a:srgbClr val="002060"/>
                </a:solidFill>
                <a:latin typeface="Times New Roman" panose="02020603050405020304" pitchFamily="18" charset="0"/>
                <a:cs typeface="Times New Roman" panose="02020603050405020304" pitchFamily="18" charset="0"/>
              </a:rPr>
              <a:t>)</a:t>
            </a:r>
            <a:endParaRPr lang="en-IN" sz="2000" dirty="0">
              <a:solidFill>
                <a:srgbClr val="002060"/>
              </a:solidFill>
              <a:latin typeface="Times New Roman" panose="02020603050405020304" pitchFamily="18" charset="0"/>
              <a:cs typeface="Times New Roman" panose="02020603050405020304" pitchFamily="18" charset="0"/>
            </a:endParaRPr>
          </a:p>
          <a:p>
            <a:pPr>
              <a:buNone/>
            </a:pPr>
            <a:r>
              <a:rPr lang="en-US" sz="2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baseline="30000" dirty="0">
                <a:solidFill>
                  <a:schemeClr val="tx2"/>
                </a:solidFill>
                <a:latin typeface="Times New Roman" panose="02020603050405020304" pitchFamily="18" charset="0"/>
                <a:cs typeface="Times New Roman" panose="02020603050405020304" pitchFamily="18" charset="0"/>
              </a:rPr>
              <a:t>c</a:t>
            </a:r>
            <a:r>
              <a:rPr lang="en-US" sz="2000" dirty="0">
                <a:solidFill>
                  <a:srgbClr val="002060"/>
                </a:solidFill>
                <a:latin typeface="Times New Roman" panose="02020603050405020304" pitchFamily="18" charset="0"/>
                <a:cs typeface="Times New Roman" panose="02020603050405020304" pitchFamily="18" charset="0"/>
              </a:rPr>
              <a:t> U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baseline="30000" dirty="0">
                <a:solidFill>
                  <a:schemeClr val="tx2"/>
                </a:solidFill>
                <a:latin typeface="Times New Roman" panose="02020603050405020304" pitchFamily="18" charset="0"/>
                <a:cs typeface="Times New Roman" panose="02020603050405020304" pitchFamily="18" charset="0"/>
              </a:rPr>
              <a:t>c</a:t>
            </a:r>
            <a:r>
              <a:rPr lang="en-US" sz="2000" dirty="0">
                <a:solidFill>
                  <a:srgbClr val="002060"/>
                </a:solidFill>
                <a:latin typeface="Times New Roman" panose="02020603050405020304" pitchFamily="18" charset="0"/>
                <a:cs typeface="Times New Roman" panose="02020603050405020304" pitchFamily="18" charset="0"/>
              </a:rPr>
              <a:t>)</a:t>
            </a:r>
            <a:r>
              <a:rPr lang="en-US" sz="2000" baseline="30000" dirty="0">
                <a:solidFill>
                  <a:schemeClr val="tx2"/>
                </a:solidFill>
                <a:latin typeface="Times New Roman" panose="02020603050405020304" pitchFamily="18" charset="0"/>
                <a:cs typeface="Times New Roman" panose="02020603050405020304" pitchFamily="18" charset="0"/>
              </a:rPr>
              <a:t>c</a:t>
            </a:r>
            <a:r>
              <a:rPr lang="en-US" sz="2000" dirty="0">
                <a:solidFill>
                  <a:srgbClr val="002060"/>
                </a:solidFill>
                <a:latin typeface="Times New Roman" panose="02020603050405020304" pitchFamily="18" charset="0"/>
                <a:cs typeface="Times New Roman" panose="02020603050405020304" pitchFamily="18" charset="0"/>
              </a:rPr>
              <a:t> </a:t>
            </a:r>
            <a:endParaRPr lang="en-IN"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7240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372" y="262094"/>
            <a:ext cx="10879428" cy="480700"/>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Finite Automata:</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74372" y="704156"/>
            <a:ext cx="11243256" cy="6031495"/>
          </a:xfrm>
        </p:spPr>
        <p:txBody>
          <a:bodyPr>
            <a:noAutofit/>
          </a:body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An automata is defined as a system or model where information is transformed and used for performing some functions without direct participation of man. </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Below figure shows Finite Automata (FA) model</a:t>
            </a:r>
          </a:p>
          <a:p>
            <a:pPr marL="0" indent="0">
              <a:buNone/>
            </a:pP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tape						(string to be processed)</a:t>
            </a:r>
          </a:p>
          <a:p>
            <a:pPr marL="0" indent="0">
              <a:buNone/>
            </a:pPr>
            <a:endParaRPr lang="en-US" sz="2400" b="1" u="sng"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b="1" u="sng"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b="1" u="sng"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o/p</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Input: </a:t>
            </a:r>
          </a:p>
          <a:p>
            <a:pPr>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It is divided into several cells and each cell stores a single character</a:t>
            </a:r>
          </a:p>
          <a:p>
            <a:pPr>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At each discrete instance of time t</a:t>
            </a:r>
            <a:r>
              <a:rPr lang="en-US" sz="2400" baseline="-25000" dirty="0">
                <a:solidFill>
                  <a:schemeClr val="tx2"/>
                </a:solidFill>
                <a:latin typeface="Times New Roman" panose="02020603050405020304" pitchFamily="18" charset="0"/>
                <a:cs typeface="Times New Roman" panose="02020603050405020304" pitchFamily="18" charset="0"/>
              </a:rPr>
              <a:t>1</a:t>
            </a:r>
            <a:r>
              <a:rPr lang="en-US" sz="2400" dirty="0">
                <a:solidFill>
                  <a:srgbClr val="002060"/>
                </a:solidFill>
                <a:latin typeface="Times New Roman" panose="02020603050405020304" pitchFamily="18" charset="0"/>
                <a:cs typeface="Times New Roman" panose="02020603050405020304" pitchFamily="18" charset="0"/>
              </a:rPr>
              <a:t>, t</a:t>
            </a:r>
            <a:r>
              <a:rPr lang="en-US" sz="2400" baseline="-25000" dirty="0">
                <a:solidFill>
                  <a:schemeClr val="tx2"/>
                </a:solidFill>
                <a:latin typeface="Times New Roman" panose="02020603050405020304" pitchFamily="18" charset="0"/>
                <a:cs typeface="Times New Roman" panose="02020603050405020304" pitchFamily="18" charset="0"/>
              </a:rPr>
              <a:t>2</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t</a:t>
            </a:r>
            <a:r>
              <a:rPr lang="en-US" sz="2400" baseline="-25000" dirty="0" err="1">
                <a:solidFill>
                  <a:schemeClr val="tx2"/>
                </a:solidFill>
                <a:latin typeface="Times New Roman" panose="02020603050405020304" pitchFamily="18" charset="0"/>
                <a:cs typeface="Times New Roman" panose="02020603050405020304" pitchFamily="18" charset="0"/>
              </a:rPr>
              <a:t>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values are i</a:t>
            </a:r>
            <a:r>
              <a:rPr lang="en-US" sz="2400" baseline="-25000" dirty="0">
                <a:solidFill>
                  <a:schemeClr val="tx2"/>
                </a:solidFill>
                <a:latin typeface="Times New Roman" panose="02020603050405020304" pitchFamily="18" charset="0"/>
                <a:cs typeface="Times New Roman" panose="02020603050405020304" pitchFamily="18" charset="0"/>
              </a:rPr>
              <a:t>1</a:t>
            </a:r>
            <a:r>
              <a:rPr lang="en-US" sz="2400" dirty="0">
                <a:solidFill>
                  <a:srgbClr val="002060"/>
                </a:solidFill>
                <a:latin typeface="Times New Roman" panose="02020603050405020304" pitchFamily="18" charset="0"/>
                <a:cs typeface="Times New Roman" panose="02020603050405020304" pitchFamily="18" charset="0"/>
              </a:rPr>
              <a:t>, i</a:t>
            </a:r>
            <a:r>
              <a:rPr lang="en-US" sz="2400" baseline="-25000" dirty="0">
                <a:solidFill>
                  <a:schemeClr val="tx2"/>
                </a:solidFill>
                <a:latin typeface="Times New Roman" panose="02020603050405020304" pitchFamily="18" charset="0"/>
                <a:cs typeface="Times New Roman" panose="02020603050405020304" pitchFamily="18" charset="0"/>
              </a:rPr>
              <a:t>2</a:t>
            </a:r>
            <a:r>
              <a:rPr lang="en-US" sz="2400" dirty="0">
                <a:solidFill>
                  <a:srgbClr val="002060"/>
                </a:solidFill>
                <a:latin typeface="Times New Roman" panose="02020603050405020304" pitchFamily="18" charset="0"/>
                <a:cs typeface="Times New Roman" panose="02020603050405020304" pitchFamily="18" charset="0"/>
              </a:rPr>
              <a:t>,….., i</a:t>
            </a:r>
            <a:r>
              <a:rPr lang="en-US" sz="2400" baseline="-25000" dirty="0">
                <a:solidFill>
                  <a:schemeClr val="tx2"/>
                </a:solidFill>
                <a:latin typeface="Times New Roman" panose="02020603050405020304" pitchFamily="18" charset="0"/>
                <a:cs typeface="Times New Roman" panose="02020603050405020304" pitchFamily="18" charset="0"/>
              </a:rPr>
              <a:t>n</a:t>
            </a:r>
            <a:r>
              <a:rPr lang="en-US" sz="2400"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Each of which can take a finite number of fixed values from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alphabet summation (∑) are applied to the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side of the model</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o/p</a:t>
            </a:r>
          </a:p>
        </p:txBody>
      </p:sp>
      <p:graphicFrame>
        <p:nvGraphicFramePr>
          <p:cNvPr id="16" name="Table 15"/>
          <p:cNvGraphicFramePr>
            <a:graphicFrameLocks noGrp="1"/>
          </p:cNvGraphicFramePr>
          <p:nvPr>
            <p:extLst>
              <p:ext uri="{D42A27DB-BD31-4B8C-83A1-F6EECF244321}">
                <p14:modId xmlns="" xmlns:p14="http://schemas.microsoft.com/office/powerpoint/2010/main" val="431384024"/>
              </p:ext>
            </p:extLst>
          </p:nvPr>
        </p:nvGraphicFramePr>
        <p:xfrm>
          <a:off x="1564076" y="2009930"/>
          <a:ext cx="4085468" cy="370840"/>
        </p:xfrm>
        <a:graphic>
          <a:graphicData uri="http://schemas.openxmlformats.org/drawingml/2006/table">
            <a:tbl>
              <a:tblPr firstRow="1" bandRow="1">
                <a:tableStyleId>{5C22544A-7EE6-4342-B048-85BDC9FD1C3A}</a:tableStyleId>
              </a:tblPr>
              <a:tblGrid>
                <a:gridCol w="349041">
                  <a:extLst>
                    <a:ext uri="{9D8B030D-6E8A-4147-A177-3AD203B41FA5}">
                      <a16:colId xmlns="" xmlns:a16="http://schemas.microsoft.com/office/drawing/2014/main" val="20000"/>
                    </a:ext>
                  </a:extLst>
                </a:gridCol>
                <a:gridCol w="349041">
                  <a:extLst>
                    <a:ext uri="{9D8B030D-6E8A-4147-A177-3AD203B41FA5}">
                      <a16:colId xmlns="" xmlns:a16="http://schemas.microsoft.com/office/drawing/2014/main" val="20001"/>
                    </a:ext>
                  </a:extLst>
                </a:gridCol>
                <a:gridCol w="216708">
                  <a:extLst>
                    <a:ext uri="{9D8B030D-6E8A-4147-A177-3AD203B41FA5}">
                      <a16:colId xmlns="" xmlns:a16="http://schemas.microsoft.com/office/drawing/2014/main" val="20002"/>
                    </a:ext>
                  </a:extLst>
                </a:gridCol>
                <a:gridCol w="452954">
                  <a:extLst>
                    <a:ext uri="{9D8B030D-6E8A-4147-A177-3AD203B41FA5}">
                      <a16:colId xmlns="" xmlns:a16="http://schemas.microsoft.com/office/drawing/2014/main" val="20003"/>
                    </a:ext>
                  </a:extLst>
                </a:gridCol>
                <a:gridCol w="452954">
                  <a:extLst>
                    <a:ext uri="{9D8B030D-6E8A-4147-A177-3AD203B41FA5}">
                      <a16:colId xmlns="" xmlns:a16="http://schemas.microsoft.com/office/drawing/2014/main" val="20004"/>
                    </a:ext>
                  </a:extLst>
                </a:gridCol>
                <a:gridCol w="452954">
                  <a:extLst>
                    <a:ext uri="{9D8B030D-6E8A-4147-A177-3AD203B41FA5}">
                      <a16:colId xmlns="" xmlns:a16="http://schemas.microsoft.com/office/drawing/2014/main" val="20005"/>
                    </a:ext>
                  </a:extLst>
                </a:gridCol>
                <a:gridCol w="452954">
                  <a:extLst>
                    <a:ext uri="{9D8B030D-6E8A-4147-A177-3AD203B41FA5}">
                      <a16:colId xmlns="" xmlns:a16="http://schemas.microsoft.com/office/drawing/2014/main" val="20006"/>
                    </a:ext>
                  </a:extLst>
                </a:gridCol>
                <a:gridCol w="452954">
                  <a:extLst>
                    <a:ext uri="{9D8B030D-6E8A-4147-A177-3AD203B41FA5}">
                      <a16:colId xmlns="" xmlns:a16="http://schemas.microsoft.com/office/drawing/2014/main" val="20007"/>
                    </a:ext>
                  </a:extLst>
                </a:gridCol>
                <a:gridCol w="452954">
                  <a:extLst>
                    <a:ext uri="{9D8B030D-6E8A-4147-A177-3AD203B41FA5}">
                      <a16:colId xmlns="" xmlns:a16="http://schemas.microsoft.com/office/drawing/2014/main" val="20008"/>
                    </a:ext>
                  </a:extLst>
                </a:gridCol>
                <a:gridCol w="452954">
                  <a:extLst>
                    <a:ext uri="{9D8B030D-6E8A-4147-A177-3AD203B41FA5}">
                      <a16:colId xmlns=""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 xmlns:a16="http://schemas.microsoft.com/office/drawing/2014/main" val="10000"/>
                  </a:ext>
                </a:extLst>
              </a:tr>
            </a:tbl>
          </a:graphicData>
        </a:graphic>
      </p:graphicFrame>
      <p:sp>
        <p:nvSpPr>
          <p:cNvPr id="17" name="Rectangle 16"/>
          <p:cNvSpPr/>
          <p:nvPr/>
        </p:nvSpPr>
        <p:spPr>
          <a:xfrm>
            <a:off x="1564076" y="3206840"/>
            <a:ext cx="4085469" cy="759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 name="Oval 17"/>
          <p:cNvSpPr/>
          <p:nvPr/>
        </p:nvSpPr>
        <p:spPr>
          <a:xfrm>
            <a:off x="1783019" y="3357745"/>
            <a:ext cx="646806" cy="476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q</a:t>
            </a:r>
            <a:r>
              <a:rPr lang="en-US" baseline="-25000" dirty="0">
                <a:solidFill>
                  <a:schemeClr val="tx2"/>
                </a:solidFill>
                <a:latin typeface="Times New Roman" panose="02020603050405020304" pitchFamily="18" charset="0"/>
                <a:cs typeface="Times New Roman" panose="02020603050405020304" pitchFamily="18" charset="0"/>
              </a:rPr>
              <a:t>0</a:t>
            </a:r>
            <a:endParaRPr lang="en-US" dirty="0"/>
          </a:p>
        </p:txBody>
      </p:sp>
      <p:sp>
        <p:nvSpPr>
          <p:cNvPr id="22" name="Oval 21"/>
          <p:cNvSpPr/>
          <p:nvPr/>
        </p:nvSpPr>
        <p:spPr>
          <a:xfrm>
            <a:off x="2517833" y="3357745"/>
            <a:ext cx="620329" cy="474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q</a:t>
            </a:r>
            <a:r>
              <a:rPr lang="en-US" baseline="-25000" dirty="0">
                <a:solidFill>
                  <a:schemeClr val="tx2"/>
                </a:solidFill>
                <a:latin typeface="Times New Roman" panose="02020603050405020304" pitchFamily="18" charset="0"/>
                <a:cs typeface="Times New Roman" panose="02020603050405020304" pitchFamily="18" charset="0"/>
              </a:rPr>
              <a:t>1</a:t>
            </a:r>
            <a:endParaRPr lang="en-US" dirty="0"/>
          </a:p>
        </p:txBody>
      </p:sp>
      <p:sp>
        <p:nvSpPr>
          <p:cNvPr id="23" name="Oval 22"/>
          <p:cNvSpPr/>
          <p:nvPr/>
        </p:nvSpPr>
        <p:spPr>
          <a:xfrm>
            <a:off x="3213295" y="3357746"/>
            <a:ext cx="594570" cy="461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q</a:t>
            </a:r>
            <a:r>
              <a:rPr lang="en-US" baseline="-25000" dirty="0">
                <a:solidFill>
                  <a:schemeClr val="tx2"/>
                </a:solidFill>
                <a:latin typeface="Times New Roman" panose="02020603050405020304" pitchFamily="18" charset="0"/>
                <a:cs typeface="Times New Roman" panose="02020603050405020304" pitchFamily="18" charset="0"/>
              </a:rPr>
              <a:t>2</a:t>
            </a:r>
            <a:endParaRPr lang="en-US" dirty="0"/>
          </a:p>
        </p:txBody>
      </p:sp>
      <p:sp>
        <p:nvSpPr>
          <p:cNvPr id="24" name="Oval 23"/>
          <p:cNvSpPr/>
          <p:nvPr/>
        </p:nvSpPr>
        <p:spPr>
          <a:xfrm>
            <a:off x="4722262" y="3357745"/>
            <a:ext cx="603168" cy="474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2060"/>
                </a:solidFill>
                <a:latin typeface="Times New Roman" panose="02020603050405020304" pitchFamily="18" charset="0"/>
                <a:cs typeface="Times New Roman" panose="02020603050405020304" pitchFamily="18" charset="0"/>
              </a:rPr>
              <a:t>q</a:t>
            </a:r>
            <a:r>
              <a:rPr lang="en-US" baseline="-25000" dirty="0" err="1">
                <a:solidFill>
                  <a:schemeClr val="tx2"/>
                </a:solidFill>
                <a:latin typeface="Times New Roman" panose="02020603050405020304" pitchFamily="18" charset="0"/>
                <a:cs typeface="Times New Roman" panose="02020603050405020304" pitchFamily="18" charset="0"/>
              </a:rPr>
              <a:t>f</a:t>
            </a:r>
            <a:endParaRPr lang="en-US" dirty="0"/>
          </a:p>
        </p:txBody>
      </p:sp>
      <p:cxnSp>
        <p:nvCxnSpPr>
          <p:cNvPr id="21" name="Curved Connector 20"/>
          <p:cNvCxnSpPr/>
          <p:nvPr/>
        </p:nvCxnSpPr>
        <p:spPr>
          <a:xfrm rot="16200000" flipV="1">
            <a:off x="1405554" y="2687979"/>
            <a:ext cx="918040" cy="231820"/>
          </a:xfrm>
          <a:prstGeom prst="curvedConnector3">
            <a:avLst>
              <a:gd name="adj1" fmla="val 5982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Down Arrow 24"/>
          <p:cNvSpPr/>
          <p:nvPr/>
        </p:nvSpPr>
        <p:spPr>
          <a:xfrm>
            <a:off x="3601801" y="3966688"/>
            <a:ext cx="154546" cy="266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06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365125"/>
            <a:ext cx="10825766" cy="446241"/>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Finite Automata (Cont…):</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28034" y="811366"/>
            <a:ext cx="11037194" cy="5056501"/>
          </a:xfrm>
        </p:spPr>
        <p:txBody>
          <a:bodyPr>
            <a:normAutofit/>
          </a:bodyPr>
          <a:lstStyle/>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Output:</a:t>
            </a:r>
          </a:p>
          <a:p>
            <a:pPr>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o</a:t>
            </a:r>
            <a:r>
              <a:rPr lang="en-US" sz="2400" baseline="-25000" dirty="0">
                <a:solidFill>
                  <a:schemeClr val="tx2"/>
                </a:solidFill>
                <a:latin typeface="Times New Roman" panose="02020603050405020304" pitchFamily="18" charset="0"/>
                <a:cs typeface="Times New Roman" panose="02020603050405020304" pitchFamily="18" charset="0"/>
              </a:rPr>
              <a:t>1</a:t>
            </a:r>
            <a:r>
              <a:rPr lang="en-US" sz="2400" dirty="0">
                <a:solidFill>
                  <a:srgbClr val="002060"/>
                </a:solidFill>
                <a:latin typeface="Times New Roman" panose="02020603050405020304" pitchFamily="18" charset="0"/>
                <a:cs typeface="Times New Roman" panose="02020603050405020304" pitchFamily="18" charset="0"/>
              </a:rPr>
              <a:t>, o</a:t>
            </a:r>
            <a:r>
              <a:rPr lang="en-US" sz="2400" baseline="-25000" dirty="0">
                <a:solidFill>
                  <a:schemeClr val="tx2"/>
                </a:solidFill>
                <a:latin typeface="Times New Roman" panose="02020603050405020304" pitchFamily="18" charset="0"/>
                <a:cs typeface="Times New Roman" panose="02020603050405020304" pitchFamily="18" charset="0"/>
              </a:rPr>
              <a:t>2</a:t>
            </a:r>
            <a:r>
              <a:rPr lang="en-US" sz="2400" dirty="0">
                <a:solidFill>
                  <a:srgbClr val="002060"/>
                </a:solidFill>
                <a:latin typeface="Times New Roman" panose="02020603050405020304" pitchFamily="18" charset="0"/>
                <a:cs typeface="Times New Roman" panose="02020603050405020304" pitchFamily="18" charset="0"/>
              </a:rPr>
              <a:t>,….., o</a:t>
            </a:r>
            <a:r>
              <a:rPr lang="en-US" sz="2400" baseline="-25000" dirty="0">
                <a:solidFill>
                  <a:schemeClr val="tx2"/>
                </a:solidFill>
                <a:latin typeface="Times New Roman" panose="02020603050405020304" pitchFamily="18" charset="0"/>
                <a:cs typeface="Times New Roman" panose="02020603050405020304" pitchFamily="18" charset="0"/>
              </a:rPr>
              <a:t>n</a:t>
            </a:r>
            <a:r>
              <a:rPr lang="en-US" sz="2400" dirty="0">
                <a:solidFill>
                  <a:srgbClr val="002060"/>
                </a:solidFill>
                <a:latin typeface="Times New Roman" panose="02020603050405020304" pitchFamily="18" charset="0"/>
                <a:cs typeface="Times New Roman" panose="02020603050405020304" pitchFamily="18" charset="0"/>
              </a:rPr>
              <a:t> are outputs of the model</a:t>
            </a:r>
          </a:p>
          <a:p>
            <a:pPr>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Each of which can take finite number of fixed values, common o/p that is yes / no in other way accepted/not accepted</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States: </a:t>
            </a:r>
          </a:p>
          <a:p>
            <a:pPr>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At any instant of time the FA can be one of the states q</a:t>
            </a:r>
            <a:r>
              <a:rPr lang="en-US" sz="2400" baseline="-25000" dirty="0">
                <a:solidFill>
                  <a:schemeClr val="tx2"/>
                </a:solidFill>
                <a:latin typeface="Times New Roman" panose="02020603050405020304" pitchFamily="18" charset="0"/>
                <a:cs typeface="Times New Roman" panose="02020603050405020304" pitchFamily="18" charset="0"/>
              </a:rPr>
              <a:t>0</a:t>
            </a:r>
            <a:r>
              <a:rPr lang="en-US" sz="2400" dirty="0">
                <a:solidFill>
                  <a:srgbClr val="002060"/>
                </a:solidFill>
                <a:latin typeface="Times New Roman" panose="02020603050405020304" pitchFamily="18" charset="0"/>
                <a:cs typeface="Times New Roman" panose="02020603050405020304" pitchFamily="18" charset="0"/>
              </a:rPr>
              <a:t>, q</a:t>
            </a:r>
            <a:r>
              <a:rPr lang="en-US" sz="2400" baseline="-25000" dirty="0">
                <a:solidFill>
                  <a:schemeClr val="tx2"/>
                </a:solidFill>
                <a:latin typeface="Times New Roman" panose="02020603050405020304" pitchFamily="18" charset="0"/>
                <a:cs typeface="Times New Roman" panose="02020603050405020304" pitchFamily="18" charset="0"/>
              </a:rPr>
              <a:t>1</a:t>
            </a:r>
            <a:r>
              <a:rPr lang="en-US" sz="2400" dirty="0">
                <a:solidFill>
                  <a:srgbClr val="002060"/>
                </a:solidFill>
                <a:latin typeface="Times New Roman" panose="02020603050405020304" pitchFamily="18" charset="0"/>
                <a:cs typeface="Times New Roman" panose="02020603050405020304" pitchFamily="18" charset="0"/>
              </a:rPr>
              <a:t>, ……, </a:t>
            </a:r>
            <a:r>
              <a:rPr lang="en-US" sz="2400" dirty="0" err="1">
                <a:solidFill>
                  <a:srgbClr val="002060"/>
                </a:solidFill>
                <a:latin typeface="Times New Roman" panose="02020603050405020304" pitchFamily="18" charset="0"/>
                <a:cs typeface="Times New Roman" panose="02020603050405020304" pitchFamily="18" charset="0"/>
              </a:rPr>
              <a:t>q</a:t>
            </a:r>
            <a:r>
              <a:rPr lang="en-US" sz="2400" baseline="-25000" dirty="0" err="1">
                <a:solidFill>
                  <a:schemeClr val="tx2"/>
                </a:solidFill>
                <a:latin typeface="Times New Roman" panose="02020603050405020304" pitchFamily="18" charset="0"/>
                <a:cs typeface="Times New Roman" panose="02020603050405020304" pitchFamily="18" charset="0"/>
              </a:rPr>
              <a:t>n</a:t>
            </a: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State relation: </a:t>
            </a:r>
          </a:p>
          <a:p>
            <a:pPr>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At any instant of time the next state of automata is determined by the present state, present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Output relation: </a:t>
            </a:r>
          </a:p>
          <a:p>
            <a:pPr>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Output is related to either state only </a:t>
            </a:r>
            <a:r>
              <a:rPr lang="en-US" sz="2400" b="1" dirty="0">
                <a:solidFill>
                  <a:srgbClr val="002060"/>
                </a:solidFill>
                <a:latin typeface="Times New Roman" panose="02020603050405020304" pitchFamily="18" charset="0"/>
                <a:cs typeface="Times New Roman" panose="02020603050405020304" pitchFamily="18" charset="0"/>
              </a:rPr>
              <a:t>or</a:t>
            </a:r>
            <a:r>
              <a:rPr lang="en-US" sz="2400" dirty="0">
                <a:solidFill>
                  <a:srgbClr val="002060"/>
                </a:solidFill>
                <a:latin typeface="Times New Roman" panose="02020603050405020304" pitchFamily="18" charset="0"/>
                <a:cs typeface="Times New Roman" panose="02020603050405020304" pitchFamily="18" charset="0"/>
              </a:rPr>
              <a:t> both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and state</a:t>
            </a:r>
          </a:p>
          <a:p>
            <a:endParaRPr lang="en-US" sz="2400" dirty="0"/>
          </a:p>
        </p:txBody>
      </p:sp>
    </p:spTree>
    <p:extLst>
      <p:ext uri="{BB962C8B-B14F-4D97-AF65-F5344CB8AC3E}">
        <p14:creationId xmlns="" xmlns:p14="http://schemas.microsoft.com/office/powerpoint/2010/main" val="63697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3" y="365125"/>
            <a:ext cx="10825767" cy="446241"/>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Finite Automata (Cont…):</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28033" y="811366"/>
            <a:ext cx="11184996" cy="5734577"/>
          </a:xfrm>
        </p:spPr>
        <p:txBody>
          <a:bodyPr>
            <a:normAutofit/>
          </a:bodyPr>
          <a:lstStyle/>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Traffic lights</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Video Games</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Speech Recognition</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Text Parsing</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Natural Language Processing</a:t>
            </a:r>
          </a:p>
          <a:p>
            <a:pPr>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Highly useful in designing Lexical analyzers, designing text editors, designing spell checkers, designing Sequential Circuit design (or) Hardware Design, String processing, designing BOT (Web Robot)</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Types:</a:t>
            </a:r>
          </a:p>
          <a:p>
            <a:pPr lvl="0">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Deterministic Finite Automata (DFA / DFSM)</a:t>
            </a:r>
          </a:p>
          <a:p>
            <a:pPr lvl="0">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Non-Deterministic Finite Automata (NDFA / NFA / NDFSM)</a:t>
            </a:r>
          </a:p>
          <a:p>
            <a:endParaRPr lang="en-US" sz="2400" dirty="0"/>
          </a:p>
        </p:txBody>
      </p:sp>
    </p:spTree>
    <p:extLst>
      <p:ext uri="{BB962C8B-B14F-4D97-AF65-F5344CB8AC3E}">
        <p14:creationId xmlns="" xmlns:p14="http://schemas.microsoft.com/office/powerpoint/2010/main" val="174793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365125"/>
            <a:ext cx="10838645" cy="446241"/>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Deterministic Finite Automata (DFA):</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811366"/>
            <a:ext cx="11101589" cy="5653828"/>
          </a:xfrm>
        </p:spPr>
        <p:txBody>
          <a:bodyPr>
            <a:normAutofit/>
          </a:body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consists of finite no. of states and set of transitions from one state to another state on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symbols choosing from an input alphabet</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For each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symbol their exactly only one transition (only one path from current state to next state on same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symbol)</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Analytically it can be defined as quin tuple or 5 tuples: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sz="2400" dirty="0">
                <a:solidFill>
                  <a:schemeClr val="tx2"/>
                </a:solidFill>
                <a:latin typeface="Times New Roman" panose="02020603050405020304" pitchFamily="18" charset="0"/>
                <a:cs typeface="Times New Roman" panose="02020603050405020304" pitchFamily="18" charset="0"/>
              </a:rPr>
              <a:t>, </a:t>
            </a:r>
            <a:r>
              <a:rPr lang="en-US" sz="2400" b="1" dirty="0">
                <a:solidFill>
                  <a:schemeClr val="tx2"/>
                </a:solidFill>
                <a:latin typeface="Times New Roman" panose="02020603050405020304" pitchFamily="18" charset="0"/>
                <a:cs typeface="Times New Roman" panose="02020603050405020304" pitchFamily="18" charset="0"/>
              </a:rPr>
              <a:t>F</a:t>
            </a:r>
            <a:endParaRPr lang="en-US" sz="2400" b="1"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dirty="0">
                <a:solidFill>
                  <a:srgbClr val="002060"/>
                </a:solidFill>
                <a:latin typeface="Times New Roman" panose="02020603050405020304" pitchFamily="18" charset="0"/>
                <a:cs typeface="Times New Roman" panose="02020603050405020304" pitchFamily="18" charset="0"/>
              </a:rPr>
              <a:t>   Where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is finite non-empty set of states</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 is input alphabet summation</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  is transition function Q * ∑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rgbClr val="002060"/>
                </a:solidFill>
                <a:latin typeface="Times New Roman" panose="02020603050405020304" pitchFamily="18" charset="0"/>
                <a:cs typeface="Times New Roman" panose="02020603050405020304" pitchFamily="18" charset="0"/>
              </a:rPr>
              <a:t>Q</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sz="2400" baseline="-25000" dirty="0">
                <a:solidFill>
                  <a:schemeClr val="tx2"/>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is start / initial state  (an arrow along with first state)</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chemeClr val="tx2"/>
                </a:solidFill>
                <a:latin typeface="Times New Roman" panose="02020603050405020304" pitchFamily="18" charset="0"/>
                <a:cs typeface="Times New Roman" panose="02020603050405020304" pitchFamily="18" charset="0"/>
              </a:rPr>
              <a:t>F</a:t>
            </a:r>
            <a:r>
              <a:rPr lang="en-US" sz="2400" dirty="0">
                <a:solidFill>
                  <a:srgbClr val="002060"/>
                </a:solidFill>
                <a:latin typeface="Times New Roman" panose="02020603050405020304" pitchFamily="18" charset="0"/>
                <a:cs typeface="Times New Roman" panose="02020603050405020304" pitchFamily="18" charset="0"/>
              </a:rPr>
              <a:t> is set of final states    (double circles)</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For each state in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there is a corresponding node in the transition diagram</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For each state in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and each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symbol ‘</a:t>
            </a:r>
            <a:r>
              <a:rPr lang="en-US" sz="2400" b="1" dirty="0">
                <a:solidFill>
                  <a:srgbClr val="002060"/>
                </a:solidFill>
                <a:latin typeface="Times New Roman" panose="02020603050405020304" pitchFamily="18" charset="0"/>
                <a:cs typeface="Times New Roman" panose="02020603050405020304" pitchFamily="18" charset="0"/>
              </a:rPr>
              <a:t>a</a:t>
            </a:r>
            <a:r>
              <a:rPr lang="en-US" sz="2400" dirty="0">
                <a:solidFill>
                  <a:srgbClr val="002060"/>
                </a:solidFill>
                <a:latin typeface="Times New Roman" panose="02020603050405020304" pitchFamily="18" charset="0"/>
                <a:cs typeface="Times New Roman" panose="02020603050405020304" pitchFamily="18" charset="0"/>
              </a:rPr>
              <a:t>’ in ‘∑’ and if </a:t>
            </a:r>
            <a:r>
              <a:rPr lang="el-GR" sz="2400"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a:t>
            </a:r>
            <a:r>
              <a:rPr lang="en-US" sz="2400" dirty="0" err="1">
                <a:solidFill>
                  <a:srgbClr val="002060"/>
                </a:solidFill>
                <a:latin typeface="Times New Roman" panose="02020603050405020304" pitchFamily="18" charset="0"/>
                <a:cs typeface="Times New Roman" panose="02020603050405020304" pitchFamily="18" charset="0"/>
              </a:rPr>
              <a:t>Q,a</a:t>
            </a:r>
            <a:r>
              <a:rPr lang="en-US" sz="2400" dirty="0">
                <a:solidFill>
                  <a:srgbClr val="002060"/>
                </a:solidFill>
                <a:latin typeface="Times New Roman" panose="02020603050405020304" pitchFamily="18" charset="0"/>
                <a:cs typeface="Times New Roman" panose="02020603050405020304" pitchFamily="18" charset="0"/>
              </a:rPr>
              <a:t>)=</a:t>
            </a:r>
            <a:r>
              <a:rPr lang="en-US" sz="2400" b="1" dirty="0">
                <a:solidFill>
                  <a:srgbClr val="002060"/>
                </a:solidFill>
                <a:latin typeface="Times New Roman" panose="02020603050405020304" pitchFamily="18" charset="0"/>
                <a:cs typeface="Times New Roman" panose="02020603050405020304" pitchFamily="18" charset="0"/>
              </a:rPr>
              <a:t>P</a:t>
            </a:r>
            <a:r>
              <a:rPr lang="en-US" sz="2400" dirty="0">
                <a:solidFill>
                  <a:srgbClr val="002060"/>
                </a:solidFill>
                <a:latin typeface="Times New Roman" panose="02020603050405020304" pitchFamily="18" charset="0"/>
                <a:cs typeface="Times New Roman" panose="02020603050405020304" pitchFamily="18" charset="0"/>
              </a:rPr>
              <a:t> then there is an arc or edge from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to </a:t>
            </a:r>
            <a:r>
              <a:rPr lang="en-US" sz="2400" b="1" dirty="0">
                <a:solidFill>
                  <a:srgbClr val="002060"/>
                </a:solidFill>
                <a:latin typeface="Times New Roman" panose="02020603050405020304" pitchFamily="18" charset="0"/>
                <a:cs typeface="Times New Roman" panose="02020603050405020304" pitchFamily="18" charset="0"/>
              </a:rPr>
              <a:t>P</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 xmlns:p14="http://schemas.microsoft.com/office/powerpoint/2010/main" val="322667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3" y="365125"/>
            <a:ext cx="10825767" cy="446241"/>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Deterministic Finite Automata (DFA) Cont…:</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28033" y="811366"/>
            <a:ext cx="11075831" cy="5653828"/>
          </a:xfrm>
        </p:spPr>
        <p:txBody>
          <a:bodyPr>
            <a:normAutofit/>
          </a:bodyPr>
          <a:lstStyle/>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Transition Diagram:</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is a directed graph associated with finite automata, the vertex of the graph corresponds to the state of the finite automata</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If there is a transition from state </a:t>
            </a:r>
            <a:r>
              <a:rPr lang="en-US" sz="2400" b="1" dirty="0">
                <a:solidFill>
                  <a:srgbClr val="002060"/>
                </a:solidFill>
                <a:latin typeface="Times New Roman" panose="02020603050405020304" pitchFamily="18" charset="0"/>
                <a:cs typeface="Times New Roman" panose="02020603050405020304" pitchFamily="18" charset="0"/>
              </a:rPr>
              <a:t>P</a:t>
            </a:r>
            <a:r>
              <a:rPr lang="en-US" sz="2400" dirty="0">
                <a:solidFill>
                  <a:srgbClr val="002060"/>
                </a:solidFill>
                <a:latin typeface="Times New Roman" panose="02020603050405020304" pitchFamily="18" charset="0"/>
                <a:cs typeface="Times New Roman" panose="02020603050405020304" pitchFamily="18" charset="0"/>
              </a:rPr>
              <a:t> to state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on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symbol </a:t>
            </a:r>
            <a:r>
              <a:rPr lang="en-US" sz="2400" b="1"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 then there is an edge / arc labelled by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 from P to Q</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The finite automata accepts a string “</a:t>
            </a:r>
            <a:r>
              <a:rPr lang="en-US" sz="2400" b="1" dirty="0">
                <a:solidFill>
                  <a:srgbClr val="002060"/>
                </a:solidFill>
                <a:latin typeface="Times New Roman" panose="02020603050405020304" pitchFamily="18" charset="0"/>
                <a:cs typeface="Times New Roman" panose="02020603050405020304" pitchFamily="18" charset="0"/>
              </a:rPr>
              <a:t>X</a:t>
            </a:r>
            <a:r>
              <a:rPr lang="en-US" sz="2400" dirty="0">
                <a:solidFill>
                  <a:srgbClr val="002060"/>
                </a:solidFill>
                <a:latin typeface="Times New Roman" panose="02020603050405020304" pitchFamily="18" charset="0"/>
                <a:cs typeface="Times New Roman" panose="02020603050405020304" pitchFamily="18" charset="0"/>
              </a:rPr>
              <a:t>”, if the sequence of transitions corresponding to the symbols of “</a:t>
            </a:r>
            <a:r>
              <a:rPr lang="en-US" sz="2400" b="1" dirty="0">
                <a:solidFill>
                  <a:srgbClr val="002060"/>
                </a:solidFill>
                <a:latin typeface="Times New Roman" panose="02020603050405020304" pitchFamily="18" charset="0"/>
                <a:cs typeface="Times New Roman" panose="02020603050405020304" pitchFamily="18" charset="0"/>
              </a:rPr>
              <a:t>X</a:t>
            </a:r>
            <a:r>
              <a:rPr lang="en-US" sz="2400" dirty="0">
                <a:solidFill>
                  <a:srgbClr val="002060"/>
                </a:solidFill>
                <a:latin typeface="Times New Roman" panose="02020603050405020304" pitchFamily="18" charset="0"/>
                <a:cs typeface="Times New Roman" panose="02020603050405020304" pitchFamily="18" charset="0"/>
              </a:rPr>
              <a:t>” leads from the starting to the final state</a:t>
            </a:r>
          </a:p>
          <a:p>
            <a:pPr>
              <a:buFont typeface="Wingdings" panose="05000000000000000000" pitchFamily="2" charset="2"/>
              <a:buChar char="Ø"/>
            </a:pPr>
            <a:r>
              <a:rPr lang="en-US" sz="2400" b="1" u="sng" dirty="0">
                <a:solidFill>
                  <a:srgbClr val="002060"/>
                </a:solidFill>
                <a:latin typeface="Times New Roman" panose="02020603050405020304" pitchFamily="18" charset="0"/>
                <a:cs typeface="Times New Roman" panose="02020603050405020304" pitchFamily="18" charset="0"/>
              </a:rPr>
              <a:t>Transition Table:</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is a conventional tabular representation of a transition function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 that takes two arguments </a:t>
            </a:r>
            <a:r>
              <a:rPr lang="en-US" sz="2400" i="1" dirty="0">
                <a:solidFill>
                  <a:srgbClr val="002060"/>
                </a:solidFill>
                <a:latin typeface="Times New Roman" panose="02020603050405020304" pitchFamily="18" charset="0"/>
                <a:cs typeface="Times New Roman" panose="02020603050405020304" pitchFamily="18" charset="0"/>
              </a:rPr>
              <a:t>i.e., state and </a:t>
            </a:r>
            <a:r>
              <a:rPr lang="en-US" sz="2400" i="1" dirty="0" err="1">
                <a:solidFill>
                  <a:srgbClr val="002060"/>
                </a:solidFill>
                <a:latin typeface="Times New Roman" panose="02020603050405020304" pitchFamily="18" charset="0"/>
                <a:cs typeface="Times New Roman" panose="02020603050405020304" pitchFamily="18" charset="0"/>
              </a:rPr>
              <a:t>i</a:t>
            </a:r>
            <a:r>
              <a:rPr lang="en-US" sz="2400" i="1" dirty="0">
                <a:solidFill>
                  <a:srgbClr val="002060"/>
                </a:solidFill>
                <a:latin typeface="Times New Roman" panose="02020603050405020304" pitchFamily="18" charset="0"/>
                <a:cs typeface="Times New Roman" panose="02020603050405020304" pitchFamily="18" charset="0"/>
              </a:rPr>
              <a:t>/p symbol</a:t>
            </a:r>
            <a:r>
              <a:rPr lang="en-US" sz="2400" dirty="0">
                <a:solidFill>
                  <a:srgbClr val="002060"/>
                </a:solidFill>
                <a:latin typeface="Times New Roman" panose="02020603050405020304" pitchFamily="18" charset="0"/>
                <a:cs typeface="Times New Roman" panose="02020603050405020304" pitchFamily="18" charset="0"/>
              </a:rPr>
              <a:t> and returns a value </a:t>
            </a:r>
            <a:r>
              <a:rPr lang="en-US" sz="2400" i="1" dirty="0">
                <a:solidFill>
                  <a:srgbClr val="002060"/>
                </a:solidFill>
                <a:latin typeface="Times New Roman" panose="02020603050405020304" pitchFamily="18" charset="0"/>
                <a:cs typeface="Times New Roman" panose="02020603050405020304" pitchFamily="18" charset="0"/>
              </a:rPr>
              <a:t>i.e., state</a:t>
            </a: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dirty="0"/>
              <a:t>                             </a:t>
            </a:r>
            <a:r>
              <a:rPr lang="en-US" sz="2400" dirty="0">
                <a:solidFill>
                  <a:srgbClr val="00206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1 </a:t>
            </a:r>
            <a:r>
              <a:rPr lang="en-US" sz="2400" dirty="0"/>
              <a:t>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2400"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3054065790"/>
              </p:ext>
            </p:extLst>
          </p:nvPr>
        </p:nvGraphicFramePr>
        <p:xfrm>
          <a:off x="5459211" y="4980478"/>
          <a:ext cx="1213474" cy="1483360"/>
        </p:xfrm>
        <a:graphic>
          <a:graphicData uri="http://schemas.openxmlformats.org/drawingml/2006/table">
            <a:tbl>
              <a:tblPr firstRow="1" bandRow="1">
                <a:tableStyleId>{5C22544A-7EE6-4342-B048-85BDC9FD1C3A}</a:tableStyleId>
              </a:tblPr>
              <a:tblGrid>
                <a:gridCol w="376347">
                  <a:extLst>
                    <a:ext uri="{9D8B030D-6E8A-4147-A177-3AD203B41FA5}">
                      <a16:colId xmlns="" xmlns:a16="http://schemas.microsoft.com/office/drawing/2014/main" val="20000"/>
                    </a:ext>
                  </a:extLst>
                </a:gridCol>
                <a:gridCol w="437882">
                  <a:extLst>
                    <a:ext uri="{9D8B030D-6E8A-4147-A177-3AD203B41FA5}">
                      <a16:colId xmlns="" xmlns:a16="http://schemas.microsoft.com/office/drawing/2014/main" val="20001"/>
                    </a:ext>
                  </a:extLst>
                </a:gridCol>
                <a:gridCol w="399245">
                  <a:extLst>
                    <a:ext uri="{9D8B030D-6E8A-4147-A177-3AD203B41FA5}">
                      <a16:colId xmlns="" xmlns:a16="http://schemas.microsoft.com/office/drawing/2014/main" val="20002"/>
                    </a:ext>
                  </a:extLst>
                </a:gridCol>
              </a:tblGrid>
              <a:tr h="370840">
                <a:tc>
                  <a:txBody>
                    <a:bodyPr/>
                    <a:lstStyle/>
                    <a:p>
                      <a:r>
                        <a:rPr lang="el-GR" sz="1800" b="1" dirty="0">
                          <a:solidFill>
                            <a:srgbClr val="002060"/>
                          </a:solidFill>
                          <a:latin typeface="Times New Roman" panose="02020603050405020304" pitchFamily="18" charset="0"/>
                          <a:cs typeface="Times New Roman" panose="02020603050405020304" pitchFamily="18" charset="0"/>
                        </a:rPr>
                        <a:t>δ</a:t>
                      </a:r>
                      <a:endParaRPr lang="en-US" dirty="0"/>
                    </a:p>
                  </a:txBody>
                  <a:tcPr/>
                </a:tc>
                <a:tc>
                  <a:txBody>
                    <a:bodyPr/>
                    <a:lstStyle/>
                    <a:p>
                      <a:r>
                        <a:rPr lang="en-US" dirty="0"/>
                        <a:t>0</a:t>
                      </a:r>
                    </a:p>
                  </a:txBody>
                  <a:tcPr/>
                </a:tc>
                <a:tc>
                  <a:txBody>
                    <a:bodyPr/>
                    <a:lstStyle/>
                    <a:p>
                      <a:r>
                        <a:rPr lang="en-US" dirty="0"/>
                        <a:t>1</a:t>
                      </a:r>
                    </a:p>
                  </a:txBody>
                  <a:tcPr/>
                </a:tc>
                <a:extLst>
                  <a:ext uri="{0D108BD9-81ED-4DB2-BD59-A6C34878D82A}">
                    <a16:rowId xmlns="" xmlns:a16="http://schemas.microsoft.com/office/drawing/2014/main" val="10000"/>
                  </a:ext>
                </a:extLst>
              </a:tr>
              <a:tr h="370840">
                <a:tc>
                  <a:txBody>
                    <a:bodyPr/>
                    <a:lstStyle/>
                    <a:p>
                      <a:r>
                        <a:rPr lang="en-US" sz="1800" dirty="0">
                          <a:solidFill>
                            <a:srgbClr val="002060"/>
                          </a:solidFill>
                          <a:latin typeface="Times New Roman" panose="02020603050405020304" pitchFamily="18" charset="0"/>
                          <a:cs typeface="Times New Roman" panose="02020603050405020304" pitchFamily="18" charset="0"/>
                        </a:rPr>
                        <a:t>q</a:t>
                      </a:r>
                      <a:r>
                        <a:rPr lang="en-US" sz="1800" baseline="-25000" dirty="0">
                          <a:solidFill>
                            <a:schemeClr val="tx2"/>
                          </a:solidFill>
                          <a:latin typeface="Times New Roman" panose="02020603050405020304" pitchFamily="18" charset="0"/>
                          <a:cs typeface="Times New Roman" panose="02020603050405020304" pitchFamily="18" charset="0"/>
                        </a:rPr>
                        <a:t>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2060"/>
                          </a:solidFill>
                          <a:latin typeface="Times New Roman" panose="02020603050405020304" pitchFamily="18" charset="0"/>
                          <a:cs typeface="Times New Roman" panose="02020603050405020304" pitchFamily="18" charset="0"/>
                        </a:rPr>
                        <a:t>q</a:t>
                      </a:r>
                      <a:r>
                        <a:rPr lang="en-US" sz="1800" baseline="-25000" dirty="0">
                          <a:solidFill>
                            <a:schemeClr val="tx2"/>
                          </a:solidFill>
                          <a:latin typeface="Times New Roman" panose="02020603050405020304" pitchFamily="18" charset="0"/>
                          <a:cs typeface="Times New Roman" panose="02020603050405020304" pitchFamily="18" charset="0"/>
                        </a:rPr>
                        <a:t>1</a:t>
                      </a:r>
                    </a:p>
                  </a:txBody>
                  <a:tcPr/>
                </a:tc>
                <a:tc>
                  <a:txBody>
                    <a:bodyPr/>
                    <a:lstStyle/>
                    <a:p>
                      <a:r>
                        <a:rPr lang="en-US" dirty="0"/>
                        <a:t>--</a:t>
                      </a:r>
                    </a:p>
                  </a:txBody>
                  <a:tcPr/>
                </a:tc>
                <a:extLst>
                  <a:ext uri="{0D108BD9-81ED-4DB2-BD59-A6C34878D82A}">
                    <a16:rowId xmlns="" xmlns:a16="http://schemas.microsoft.com/office/drawing/2014/main" val="10001"/>
                  </a:ext>
                </a:extLst>
              </a:tr>
              <a:tr h="370840">
                <a:tc>
                  <a:txBody>
                    <a:bodyPr/>
                    <a:lstStyle/>
                    <a:p>
                      <a:r>
                        <a:rPr lang="en-US" sz="1800" dirty="0">
                          <a:solidFill>
                            <a:srgbClr val="002060"/>
                          </a:solidFill>
                          <a:latin typeface="Times New Roman" panose="02020603050405020304" pitchFamily="18" charset="0"/>
                          <a:cs typeface="Times New Roman" panose="02020603050405020304" pitchFamily="18" charset="0"/>
                        </a:rPr>
                        <a:t>q</a:t>
                      </a:r>
                      <a:r>
                        <a:rPr lang="en-US" sz="1800" baseline="-25000" dirty="0">
                          <a:solidFill>
                            <a:schemeClr val="tx2"/>
                          </a:solidFill>
                          <a:latin typeface="Times New Roman" panose="02020603050405020304" pitchFamily="18" charset="0"/>
                          <a:cs typeface="Times New Roman" panose="02020603050405020304" pitchFamily="18" charset="0"/>
                        </a:rPr>
                        <a:t>1</a:t>
                      </a:r>
                      <a:endParaRPr lang="en-US" dirty="0"/>
                    </a:p>
                  </a:txBody>
                  <a:tcPr/>
                </a:tc>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rgbClr val="002060"/>
                          </a:solidFill>
                          <a:latin typeface="Times New Roman" panose="02020603050405020304" pitchFamily="18" charset="0"/>
                          <a:cs typeface="Times New Roman" panose="02020603050405020304" pitchFamily="18" charset="0"/>
                        </a:rPr>
                        <a:t>q</a:t>
                      </a:r>
                      <a:r>
                        <a:rPr lang="en-US" sz="1800" baseline="-25000" dirty="0" err="1">
                          <a:solidFill>
                            <a:schemeClr val="tx2"/>
                          </a:solidFill>
                          <a:latin typeface="Times New Roman" panose="02020603050405020304" pitchFamily="18" charset="0"/>
                          <a:cs typeface="Times New Roman" panose="02020603050405020304" pitchFamily="18" charset="0"/>
                        </a:rPr>
                        <a:t>f</a:t>
                      </a:r>
                      <a:endParaRPr lang="en-US" dirty="0"/>
                    </a:p>
                  </a:txBody>
                  <a:tcPr/>
                </a:tc>
                <a:extLst>
                  <a:ext uri="{0D108BD9-81ED-4DB2-BD59-A6C34878D82A}">
                    <a16:rowId xmlns="" xmlns:a16="http://schemas.microsoft.com/office/drawing/2014/main" val="10002"/>
                  </a:ext>
                </a:extLst>
              </a:tr>
              <a:tr h="370840">
                <a:tc>
                  <a:txBody>
                    <a:bodyPr/>
                    <a:lstStyle/>
                    <a:p>
                      <a:r>
                        <a:rPr lang="en-US" sz="1800" dirty="0" err="1">
                          <a:solidFill>
                            <a:srgbClr val="002060"/>
                          </a:solidFill>
                          <a:latin typeface="Times New Roman" panose="02020603050405020304" pitchFamily="18" charset="0"/>
                          <a:cs typeface="Times New Roman" panose="02020603050405020304" pitchFamily="18" charset="0"/>
                        </a:rPr>
                        <a:t>q</a:t>
                      </a:r>
                      <a:r>
                        <a:rPr lang="en-US" sz="1800" baseline="-25000" dirty="0" err="1">
                          <a:solidFill>
                            <a:schemeClr val="tx2"/>
                          </a:solidFill>
                          <a:latin typeface="Times New Roman" panose="02020603050405020304" pitchFamily="18" charset="0"/>
                          <a:cs typeface="Times New Roman" panose="02020603050405020304" pitchFamily="18" charset="0"/>
                        </a:rPr>
                        <a:t>f</a:t>
                      </a:r>
                      <a:endParaRPr lang="en-US" dirty="0"/>
                    </a:p>
                  </a:txBody>
                  <a:tcPr/>
                </a:tc>
                <a:tc>
                  <a:txBody>
                    <a:bodyPr/>
                    <a:lstStyle/>
                    <a:p>
                      <a:r>
                        <a:rPr lang="en-US" dirty="0"/>
                        <a:t>--</a:t>
                      </a:r>
                    </a:p>
                  </a:txBody>
                  <a:tcPr/>
                </a:tc>
                <a:tc>
                  <a:txBody>
                    <a:bodyPr/>
                    <a:lstStyle/>
                    <a:p>
                      <a:r>
                        <a:rPr lang="en-US" dirty="0"/>
                        <a:t>--</a:t>
                      </a:r>
                    </a:p>
                  </a:txBody>
                  <a:tcPr/>
                </a:tc>
                <a:extLst>
                  <a:ext uri="{0D108BD9-81ED-4DB2-BD59-A6C34878D82A}">
                    <a16:rowId xmlns="" xmlns:a16="http://schemas.microsoft.com/office/drawing/2014/main" val="10003"/>
                  </a:ext>
                </a:extLst>
              </a:tr>
            </a:tbl>
          </a:graphicData>
        </a:graphic>
      </p:graphicFrame>
      <p:sp>
        <p:nvSpPr>
          <p:cNvPr id="5" name="Oval 4"/>
          <p:cNvSpPr/>
          <p:nvPr/>
        </p:nvSpPr>
        <p:spPr>
          <a:xfrm>
            <a:off x="1783019" y="4980478"/>
            <a:ext cx="646806" cy="476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q</a:t>
            </a:r>
            <a:r>
              <a:rPr lang="en-US" baseline="-25000" dirty="0">
                <a:solidFill>
                  <a:schemeClr val="tx2"/>
                </a:solidFill>
                <a:latin typeface="Times New Roman" panose="02020603050405020304" pitchFamily="18" charset="0"/>
                <a:cs typeface="Times New Roman" panose="02020603050405020304" pitchFamily="18" charset="0"/>
              </a:rPr>
              <a:t>0</a:t>
            </a:r>
            <a:endParaRPr lang="en-US" dirty="0"/>
          </a:p>
        </p:txBody>
      </p:sp>
      <p:sp>
        <p:nvSpPr>
          <p:cNvPr id="6" name="Oval 5"/>
          <p:cNvSpPr/>
          <p:nvPr/>
        </p:nvSpPr>
        <p:spPr>
          <a:xfrm>
            <a:off x="2814050" y="4980478"/>
            <a:ext cx="620329" cy="474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q</a:t>
            </a:r>
            <a:r>
              <a:rPr lang="en-US" baseline="-25000" dirty="0">
                <a:solidFill>
                  <a:schemeClr val="tx2"/>
                </a:solidFill>
                <a:latin typeface="Times New Roman" panose="02020603050405020304" pitchFamily="18" charset="0"/>
                <a:cs typeface="Times New Roman" panose="02020603050405020304" pitchFamily="18" charset="0"/>
              </a:rPr>
              <a:t>1</a:t>
            </a:r>
            <a:endParaRPr lang="en-US" dirty="0"/>
          </a:p>
        </p:txBody>
      </p:sp>
      <p:sp>
        <p:nvSpPr>
          <p:cNvPr id="7" name="Oval 6"/>
          <p:cNvSpPr/>
          <p:nvPr/>
        </p:nvSpPr>
        <p:spPr>
          <a:xfrm>
            <a:off x="3805722" y="4980479"/>
            <a:ext cx="594570" cy="461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2060"/>
                </a:solidFill>
                <a:latin typeface="Times New Roman" panose="02020603050405020304" pitchFamily="18" charset="0"/>
                <a:cs typeface="Times New Roman" panose="02020603050405020304" pitchFamily="18" charset="0"/>
              </a:rPr>
              <a:t>q</a:t>
            </a:r>
            <a:r>
              <a:rPr lang="en-US" baseline="-25000" dirty="0" err="1">
                <a:solidFill>
                  <a:schemeClr val="tx2"/>
                </a:solidFill>
                <a:latin typeface="Times New Roman" panose="02020603050405020304" pitchFamily="18" charset="0"/>
                <a:cs typeface="Times New Roman" panose="02020603050405020304" pitchFamily="18" charset="0"/>
              </a:rPr>
              <a:t>f</a:t>
            </a:r>
            <a:endParaRPr lang="en-US" dirty="0"/>
          </a:p>
        </p:txBody>
      </p:sp>
      <p:cxnSp>
        <p:nvCxnSpPr>
          <p:cNvPr id="9" name="Straight Arrow Connector 8"/>
          <p:cNvCxnSpPr>
            <a:stCxn id="5" idx="6"/>
            <a:endCxn id="6" idx="2"/>
          </p:cNvCxnSpPr>
          <p:nvPr/>
        </p:nvCxnSpPr>
        <p:spPr>
          <a:xfrm flipV="1">
            <a:off x="2429825" y="5217664"/>
            <a:ext cx="384225" cy="1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384496" y="5217663"/>
            <a:ext cx="384225" cy="1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434379" y="5216589"/>
            <a:ext cx="384225" cy="1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8501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3" y="365125"/>
            <a:ext cx="10825767" cy="446241"/>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Deterministic Finite Automata (DFA) Cont…:</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28033" y="811366"/>
            <a:ext cx="11075831" cy="5653828"/>
          </a:xfrm>
        </p:spPr>
        <p:txBody>
          <a:bodyPr>
            <a:normAutofit/>
          </a:bodyPr>
          <a:lstStyle/>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Dead / Dead End State :</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 rejecting state that is essentially a dead end</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Once the machine enters a dead state, there is no way for it to reach an accepting state, so we already know that the string is going to be rejected</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Graphically, the dead state is often omitted and assumed for any input that the machine does not have explicit instructions on what to do with</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 machine may have multiple dead states, but at most only one dead state is needed per machine</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Ex:	</a:t>
            </a:r>
            <a:r>
              <a:rPr lang="en-US" sz="2400" dirty="0">
                <a:solidFill>
                  <a:srgbClr val="002060"/>
                </a:solidFill>
                <a:latin typeface="Times New Roman" panose="02020603050405020304" pitchFamily="18" charset="0"/>
                <a:cs typeface="Times New Roman" panose="02020603050405020304" pitchFamily="18" charset="0"/>
              </a:rPr>
              <a:t>R = a(</a:t>
            </a:r>
            <a:r>
              <a:rPr lang="en-US" sz="2400" dirty="0" err="1">
                <a:solidFill>
                  <a:srgbClr val="002060"/>
                </a:solidFill>
                <a:latin typeface="Times New Roman" panose="02020603050405020304" pitchFamily="18" charset="0"/>
                <a:cs typeface="Times New Roman" panose="02020603050405020304" pitchFamily="18" charset="0"/>
              </a:rPr>
              <a:t>a+b</a:t>
            </a:r>
            <a:r>
              <a:rPr lang="en-US" sz="2400"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dirty="0">
                <a:solidFill>
                  <a:srgbClr val="002060"/>
                </a:solidFill>
                <a:latin typeface="Times New Roman" panose="02020603050405020304" pitchFamily="18" charset="0"/>
                <a:cs typeface="Times New Roman" panose="02020603050405020304" pitchFamily="18" charset="0"/>
              </a:rPr>
              <a:t>           Here A is star state, B is final state and C is dead state	</a:t>
            </a:r>
          </a:p>
        </p:txBody>
      </p:sp>
      <p:pic>
        <p:nvPicPr>
          <p:cNvPr id="12" name="Picture 1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198358" y="3638280"/>
            <a:ext cx="2486025" cy="1838325"/>
          </a:xfrm>
          <a:prstGeom prst="rect">
            <a:avLst/>
          </a:prstGeom>
        </p:spPr>
      </p:pic>
    </p:spTree>
    <p:extLst>
      <p:ext uri="{BB962C8B-B14F-4D97-AF65-F5344CB8AC3E}">
        <p14:creationId xmlns="" xmlns:p14="http://schemas.microsoft.com/office/powerpoint/2010/main" val="284242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3" y="234498"/>
            <a:ext cx="10825767" cy="446241"/>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Problems on DFA:</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20914" y="724282"/>
            <a:ext cx="11393715" cy="6133718"/>
          </a:xfrm>
        </p:spPr>
        <p:txBody>
          <a:bodyPr>
            <a:normAutofit/>
          </a:bodyPr>
          <a:lstStyle/>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which accepts the string 1010 only</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which accepts the string 1010 or 1100</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which accepts set of all binary strings</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over ∑={0,1} in which the strings starting with 1 and such that the number of 0’s is divisible by 3</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over ∑={0,1} which accepts set of all strings consists 3 consecutive 0’s</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over {0,1} that doesn’t accepts set of all strings consists 3 consecutive 0’s</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Construct a DFA that accepts all strings </a:t>
            </a:r>
            <a:r>
              <a:rPr lang="en-US" sz="2000" b="1" dirty="0">
                <a:solidFill>
                  <a:srgbClr val="002060"/>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with exactly one ‘a’         </a:t>
            </a:r>
            <a:r>
              <a:rPr lang="en-US" sz="2000" b="1" dirty="0">
                <a:solidFill>
                  <a:srgbClr val="002060"/>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with atleast one ‘a’</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to accept the language L={x</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a,b,c</a:t>
            </a:r>
            <a:r>
              <a:rPr lang="en-US" sz="2000" dirty="0">
                <a:solidFill>
                  <a:srgbClr val="002060"/>
                </a:solidFill>
                <a:latin typeface="Times New Roman" panose="02020603050405020304" pitchFamily="18" charset="0"/>
                <a:cs typeface="Times New Roman" panose="02020603050405020304" pitchFamily="18" charset="0"/>
              </a:rPr>
              <a:t>}* | |</a:t>
            </a:r>
            <a:r>
              <a:rPr lang="en-US" sz="2000" dirty="0" err="1">
                <a:solidFill>
                  <a:srgbClr val="002060"/>
                </a:solidFill>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a</a:t>
            </a:r>
            <a:r>
              <a:rPr lang="en-US" sz="2000" baseline="-25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is divisible by 3}</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Construct a DFA that accepts the strings having </a:t>
            </a:r>
            <a:r>
              <a:rPr lang="en-US" sz="2000" b="1" dirty="0">
                <a:solidFill>
                  <a:srgbClr val="002060"/>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even no. of a’s  </a:t>
            </a:r>
            <a:r>
              <a:rPr lang="en-US" sz="2000" b="1" dirty="0">
                <a:solidFill>
                  <a:srgbClr val="002060"/>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all strings with atleast one ‘a’ and exactly two b’s over ∑={a,b}</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over ∑={a,b} which accepts strings having </a:t>
            </a:r>
            <a:r>
              <a:rPr lang="en-US" sz="2000" b="1" dirty="0">
                <a:solidFill>
                  <a:srgbClr val="002060"/>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even no. of a’s &amp; even no. of b’s   </a:t>
            </a:r>
            <a:r>
              <a:rPr lang="en-US" sz="2000" b="1" dirty="0">
                <a:solidFill>
                  <a:srgbClr val="002060"/>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odd no. of a’s &amp; odd no. of b’s     3</a:t>
            </a:r>
            <a:r>
              <a:rPr lang="en-US" sz="2000" b="1"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 even no. of a’s &amp; odd no. of b’s   </a:t>
            </a:r>
            <a:r>
              <a:rPr lang="en-US" sz="2000" b="1" dirty="0">
                <a:solidFill>
                  <a:srgbClr val="002060"/>
                </a:solidFill>
                <a:latin typeface="Times New Roman" panose="02020603050405020304" pitchFamily="18" charset="0"/>
                <a:cs typeface="Times New Roman" panose="02020603050405020304" pitchFamily="18" charset="0"/>
              </a:rPr>
              <a:t>4.</a:t>
            </a:r>
            <a:r>
              <a:rPr lang="en-US" sz="2000" dirty="0">
                <a:solidFill>
                  <a:srgbClr val="002060"/>
                </a:solidFill>
                <a:latin typeface="Times New Roman" panose="02020603050405020304" pitchFamily="18" charset="0"/>
                <a:cs typeface="Times New Roman" panose="02020603050405020304" pitchFamily="18" charset="0"/>
              </a:rPr>
              <a:t> odd no. of a’s &amp; even no. of b’s</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over ∑={0,1} which accepts set of all strings ending with 00</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Construct a DFA over ∑={a,b} that accepts the strings which is not more than 3 a’s</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which accepts set of binary strings that begins and ends with the same symbol</a:t>
            </a:r>
          </a:p>
          <a:p>
            <a:pPr>
              <a:buFont typeface="Wingdings" panose="05000000000000000000"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4048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829" y="236336"/>
            <a:ext cx="10765971" cy="510638"/>
          </a:xfrm>
        </p:spPr>
        <p:txBody>
          <a:bodyPr>
            <a:normAutofit fontScale="90000"/>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Syllabus</a:t>
            </a:r>
            <a:endParaRPr lang="en-US" sz="4000" dirty="0"/>
          </a:p>
        </p:txBody>
      </p:sp>
      <p:sp>
        <p:nvSpPr>
          <p:cNvPr id="3" name="Content Placeholder 2"/>
          <p:cNvSpPr>
            <a:spLocks noGrp="1"/>
          </p:cNvSpPr>
          <p:nvPr>
            <p:ph idx="1"/>
          </p:nvPr>
        </p:nvSpPr>
        <p:spPr>
          <a:xfrm>
            <a:off x="483325" y="756677"/>
            <a:ext cx="11325497" cy="5476698"/>
          </a:xfrm>
        </p:spPr>
        <p:txBody>
          <a:bodyPr>
            <a:noAutofit/>
          </a:bodyPr>
          <a:lstStyle/>
          <a:p>
            <a:pPr marL="0" indent="0" algn="ctr">
              <a:buNone/>
            </a:pPr>
            <a:r>
              <a:rPr lang="en-US" sz="2200" b="1" u="sng" dirty="0">
                <a:solidFill>
                  <a:srgbClr val="002060"/>
                </a:solidFill>
                <a:latin typeface="Times New Roman" pitchFamily="18" charset="0"/>
                <a:cs typeface="Times New Roman" pitchFamily="18" charset="0"/>
              </a:rPr>
              <a:t>UNIT-1</a:t>
            </a:r>
            <a:endParaRPr lang="en-US" sz="2200" b="1" dirty="0">
              <a:solidFill>
                <a:srgbClr val="002060"/>
              </a:solidFill>
              <a:latin typeface="Times New Roman" pitchFamily="18" charset="0"/>
              <a:cs typeface="Times New Roman" pitchFamily="18" charset="0"/>
            </a:endParaRPr>
          </a:p>
          <a:p>
            <a:pPr>
              <a:buNone/>
            </a:pPr>
            <a:r>
              <a:rPr lang="en-US" sz="2200" b="1" dirty="0">
                <a:solidFill>
                  <a:srgbClr val="002060"/>
                </a:solidFill>
                <a:latin typeface="Times New Roman" pitchFamily="18" charset="0"/>
                <a:cs typeface="Times New Roman" pitchFamily="18" charset="0"/>
              </a:rPr>
              <a:t>Language Processors:</a:t>
            </a:r>
            <a:r>
              <a:rPr lang="en-US" sz="2200" dirty="0">
                <a:solidFill>
                  <a:srgbClr val="002060"/>
                </a:solidFill>
                <a:latin typeface="Times New Roman" pitchFamily="18" charset="0"/>
                <a:cs typeface="Times New Roman" pitchFamily="18" charset="0"/>
              </a:rPr>
              <a:t> Introduction, the structure of a compiler, the science of building a compiler,</a:t>
            </a:r>
          </a:p>
          <a:p>
            <a:pPr>
              <a:buNone/>
            </a:pPr>
            <a:r>
              <a:rPr lang="en-US" sz="2200" dirty="0">
                <a:solidFill>
                  <a:srgbClr val="002060"/>
                </a:solidFill>
                <a:latin typeface="Times New Roman" pitchFamily="18" charset="0"/>
                <a:cs typeface="Times New Roman" pitchFamily="18" charset="0"/>
              </a:rPr>
              <a:t>programming language basics.</a:t>
            </a:r>
          </a:p>
          <a:p>
            <a:pPr>
              <a:buNone/>
            </a:pPr>
            <a:r>
              <a:rPr lang="en-US" sz="2200" b="1" dirty="0">
                <a:solidFill>
                  <a:srgbClr val="002060"/>
                </a:solidFill>
                <a:latin typeface="Times New Roman" pitchFamily="18" charset="0"/>
                <a:cs typeface="Times New Roman" pitchFamily="18" charset="0"/>
              </a:rPr>
              <a:t>Lexical Analysis:</a:t>
            </a:r>
            <a:r>
              <a:rPr lang="en-US" sz="2200" dirty="0">
                <a:solidFill>
                  <a:srgbClr val="002060"/>
                </a:solidFill>
                <a:latin typeface="Times New Roman" pitchFamily="18" charset="0"/>
                <a:cs typeface="Times New Roman" pitchFamily="18" charset="0"/>
              </a:rPr>
              <a:t> The role of the lexical analyzer, input buffering, recognition of Tokens, the </a:t>
            </a:r>
          </a:p>
          <a:p>
            <a:pPr>
              <a:buNone/>
            </a:pPr>
            <a:r>
              <a:rPr lang="en-US" sz="2200" dirty="0">
                <a:solidFill>
                  <a:srgbClr val="002060"/>
                </a:solidFill>
                <a:latin typeface="Times New Roman" pitchFamily="18" charset="0"/>
                <a:cs typeface="Times New Roman" pitchFamily="18" charset="0"/>
              </a:rPr>
              <a:t>lexical analyzer generator </a:t>
            </a:r>
            <a:r>
              <a:rPr lang="en-US" sz="2200" dirty="0" err="1">
                <a:solidFill>
                  <a:srgbClr val="002060"/>
                </a:solidFill>
                <a:latin typeface="Times New Roman" pitchFamily="18" charset="0"/>
                <a:cs typeface="Times New Roman" pitchFamily="18" charset="0"/>
              </a:rPr>
              <a:t>lex</a:t>
            </a:r>
            <a:r>
              <a:rPr lang="en-US" sz="2200" dirty="0">
                <a:solidFill>
                  <a:srgbClr val="002060"/>
                </a:solidFill>
                <a:latin typeface="Times New Roman" pitchFamily="18" charset="0"/>
                <a:cs typeface="Times New Roman" pitchFamily="18" charset="0"/>
              </a:rPr>
              <a:t> program specification, finite automata, from regular expressions to</a:t>
            </a:r>
          </a:p>
          <a:p>
            <a:pPr>
              <a:buNone/>
            </a:pPr>
            <a:r>
              <a:rPr lang="en-US" sz="2200" dirty="0">
                <a:solidFill>
                  <a:srgbClr val="002060"/>
                </a:solidFill>
                <a:latin typeface="Times New Roman" pitchFamily="18" charset="0"/>
                <a:cs typeface="Times New Roman" pitchFamily="18" charset="0"/>
              </a:rPr>
              <a:t>automata, design of a lexical-analyzer generator, optimization of DFA-based pattern matchers.</a:t>
            </a:r>
            <a:endParaRPr lang="en-US" sz="2200" b="1" i="1" dirty="0">
              <a:latin typeface="Times New Roman" pitchFamily="18" charset="0"/>
              <a:cs typeface="Times New Roman" pitchFamily="18" charset="0"/>
            </a:endParaRPr>
          </a:p>
          <a:p>
            <a:pPr algn="ctr">
              <a:buNone/>
            </a:pPr>
            <a:r>
              <a:rPr lang="en-US" sz="2200" b="1" u="sng" dirty="0">
                <a:solidFill>
                  <a:srgbClr val="002060"/>
                </a:solidFill>
                <a:latin typeface="Times New Roman" pitchFamily="18" charset="0"/>
                <a:cs typeface="Times New Roman" pitchFamily="18" charset="0"/>
              </a:rPr>
              <a:t>UNIT-2</a:t>
            </a:r>
            <a:r>
              <a:rPr lang="en-US" sz="2200" b="1" dirty="0">
                <a:solidFill>
                  <a:srgbClr val="002060"/>
                </a:solidFill>
                <a:latin typeface="Times New Roman" pitchFamily="18" charset="0"/>
                <a:cs typeface="Times New Roman" pitchFamily="18" charset="0"/>
              </a:rPr>
              <a:t> </a:t>
            </a:r>
          </a:p>
          <a:p>
            <a:pPr>
              <a:buNone/>
            </a:pPr>
            <a:r>
              <a:rPr lang="en-US" sz="2200" b="1" dirty="0">
                <a:solidFill>
                  <a:srgbClr val="002060"/>
                </a:solidFill>
                <a:latin typeface="Times New Roman" pitchFamily="18" charset="0"/>
                <a:cs typeface="Times New Roman" pitchFamily="18" charset="0"/>
              </a:rPr>
              <a:t>Syntax Analysis:</a:t>
            </a:r>
            <a:r>
              <a:rPr lang="en-US" sz="2200" dirty="0">
                <a:solidFill>
                  <a:srgbClr val="002060"/>
                </a:solidFill>
                <a:latin typeface="Times New Roman" pitchFamily="18" charset="0"/>
                <a:cs typeface="Times New Roman" pitchFamily="18" charset="0"/>
              </a:rPr>
              <a:t> Introduction, context-free grammars (CFG), derivation, top-down parsing,</a:t>
            </a:r>
          </a:p>
          <a:p>
            <a:pPr>
              <a:buNone/>
            </a:pPr>
            <a:r>
              <a:rPr lang="en-US" sz="2200" dirty="0">
                <a:solidFill>
                  <a:srgbClr val="002060"/>
                </a:solidFill>
                <a:latin typeface="Times New Roman" pitchFamily="18" charset="0"/>
                <a:cs typeface="Times New Roman" pitchFamily="18" charset="0"/>
              </a:rPr>
              <a:t>recursive and non recursive top down parsers, bottom-up parsing, Operator precedence parser, </a:t>
            </a:r>
          </a:p>
          <a:p>
            <a:pPr>
              <a:buNone/>
            </a:pPr>
            <a:r>
              <a:rPr lang="en-US" sz="2200" b="1" dirty="0">
                <a:solidFill>
                  <a:srgbClr val="002060"/>
                </a:solidFill>
                <a:latin typeface="Times New Roman" pitchFamily="18" charset="0"/>
                <a:cs typeface="Times New Roman" pitchFamily="18" charset="0"/>
              </a:rPr>
              <a:t>Introduction to LR parsing:</a:t>
            </a:r>
            <a:r>
              <a:rPr lang="en-US" sz="2200" dirty="0">
                <a:solidFill>
                  <a:srgbClr val="002060"/>
                </a:solidFill>
                <a:latin typeface="Times New Roman" pitchFamily="18" charset="0"/>
                <a:cs typeface="Times New Roman" pitchFamily="18" charset="0"/>
              </a:rPr>
              <a:t> simple LR parser, more powerful LR parsers, using ambiguous</a:t>
            </a:r>
          </a:p>
          <a:p>
            <a:pPr>
              <a:buNone/>
            </a:pPr>
            <a:r>
              <a:rPr lang="en-US" sz="2200" dirty="0">
                <a:solidFill>
                  <a:srgbClr val="002060"/>
                </a:solidFill>
                <a:latin typeface="Times New Roman" pitchFamily="18" charset="0"/>
                <a:cs typeface="Times New Roman" pitchFamily="18" charset="0"/>
              </a:rPr>
              <a:t>grammars, parser hierarchy, and automatic parser generator YACC tool. </a:t>
            </a:r>
          </a:p>
          <a:p>
            <a:pPr>
              <a:buNone/>
            </a:pPr>
            <a:endParaRPr lang="en-US" sz="2200" b="1" u="sng" dirty="0">
              <a:solidFill>
                <a:srgbClr val="002060"/>
              </a:solidFill>
              <a:latin typeface="Times New Roman" pitchFamily="18" charset="0"/>
              <a:cs typeface="Times New Roman" pitchFamily="18" charset="0"/>
            </a:endParaRPr>
          </a:p>
          <a:p>
            <a:pPr marL="0" indent="0" algn="just">
              <a:buNone/>
            </a:pPr>
            <a:endParaRPr lang="en-US" sz="2200" dirty="0">
              <a:solidFill>
                <a:srgbClr val="00206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424659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365125"/>
            <a:ext cx="10838645" cy="446241"/>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Non-Deterministic Finite Automata (NDFA):</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811366"/>
            <a:ext cx="11101589" cy="5653828"/>
          </a:xfrm>
        </p:spPr>
        <p:txBody>
          <a:bodyPr>
            <a:normAutofit/>
          </a:body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allows 0 / 1 / more transitions from a state for the same input alphabet</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For every language accepted by some NFA, DFA also accept the same language</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Analytically it can be defined as quin tuple or 5 tuples: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sz="2400" dirty="0">
                <a:solidFill>
                  <a:schemeClr val="tx2"/>
                </a:solidFill>
                <a:latin typeface="Times New Roman" panose="02020603050405020304" pitchFamily="18" charset="0"/>
                <a:cs typeface="Times New Roman" panose="02020603050405020304" pitchFamily="18" charset="0"/>
              </a:rPr>
              <a:t>, </a:t>
            </a:r>
            <a:r>
              <a:rPr lang="en-US" sz="2400" b="1" dirty="0">
                <a:solidFill>
                  <a:schemeClr val="tx2"/>
                </a:solidFill>
                <a:latin typeface="Times New Roman" panose="02020603050405020304" pitchFamily="18" charset="0"/>
                <a:cs typeface="Times New Roman" panose="02020603050405020304" pitchFamily="18" charset="0"/>
              </a:rPr>
              <a:t>F</a:t>
            </a:r>
            <a:endParaRPr lang="en-US" sz="2400" b="1"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dirty="0">
                <a:solidFill>
                  <a:srgbClr val="002060"/>
                </a:solidFill>
                <a:latin typeface="Times New Roman" panose="02020603050405020304" pitchFamily="18" charset="0"/>
                <a:cs typeface="Times New Roman" panose="02020603050405020304" pitchFamily="18" charset="0"/>
              </a:rPr>
              <a:t>   Where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is finite non-empty set of states</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 is input alphabet summation</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  is transition function Q * ∑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dirty="0">
                <a:solidFill>
                  <a:srgbClr val="002060"/>
                </a:solidFill>
                <a:latin typeface="Times New Roman" panose="02020603050405020304" pitchFamily="18" charset="0"/>
                <a:cs typeface="Times New Roman" panose="02020603050405020304" pitchFamily="18" charset="0"/>
              </a:rPr>
              <a:t>2</a:t>
            </a:r>
            <a:r>
              <a:rPr lang="en-US" altLang="en-US" sz="2400" baseline="30000" dirty="0">
                <a:solidFill>
                  <a:srgbClr val="002060"/>
                </a:solidFill>
                <a:latin typeface="Times New Roman" panose="02020603050405020304" pitchFamily="18" charset="0"/>
                <a:cs typeface="Times New Roman" panose="02020603050405020304" pitchFamily="18" charset="0"/>
              </a:rPr>
              <a:t>Q</a:t>
            </a:r>
            <a:r>
              <a:rPr lang="en-US" altLang="en-US" sz="3600" dirty="0"/>
              <a:t> </a:t>
            </a:r>
            <a:endParaRPr lang="en-US" altLang="en-US" sz="5400" dirty="0">
              <a:latin typeface="Arial" panose="020B0604020202020204" pitchFamily="34" charset="0"/>
            </a:endParaRP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sz="2400" baseline="-25000" dirty="0">
                <a:solidFill>
                  <a:schemeClr val="tx2"/>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is start / initial state  </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chemeClr val="tx2"/>
                </a:solidFill>
                <a:latin typeface="Times New Roman" panose="02020603050405020304" pitchFamily="18" charset="0"/>
                <a:cs typeface="Times New Roman" panose="02020603050405020304" pitchFamily="18" charset="0"/>
              </a:rPr>
              <a:t>F</a:t>
            </a:r>
            <a:r>
              <a:rPr lang="en-US" sz="2400" dirty="0">
                <a:solidFill>
                  <a:srgbClr val="002060"/>
                </a:solidFill>
                <a:latin typeface="Times New Roman" panose="02020603050405020304" pitchFamily="18" charset="0"/>
                <a:cs typeface="Times New Roman" panose="02020603050405020304" pitchFamily="18" charset="0"/>
              </a:rPr>
              <a:t> is set of final states    </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 xmlns:p14="http://schemas.microsoft.com/office/powerpoint/2010/main" val="55282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365125"/>
            <a:ext cx="10838645" cy="446241"/>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DFA </a:t>
            </a:r>
            <a:r>
              <a:rPr lang="en-US" b="1" u="sng" dirty="0">
                <a:solidFill>
                  <a:srgbClr val="92D050"/>
                </a:solidFill>
                <a:latin typeface="Times New Roman" panose="02020603050405020304" pitchFamily="18" charset="0"/>
                <a:cs typeface="Times New Roman" panose="02020603050405020304" pitchFamily="18" charset="0"/>
              </a:rPr>
              <a:t>Vs</a:t>
            </a:r>
            <a:r>
              <a:rPr lang="en-US" b="1" u="sng" dirty="0">
                <a:solidFill>
                  <a:srgbClr val="00B050"/>
                </a:solidFill>
                <a:latin typeface="Times New Roman" panose="02020603050405020304" pitchFamily="18" charset="0"/>
                <a:cs typeface="Times New Roman" panose="02020603050405020304" pitchFamily="18" charset="0"/>
              </a:rPr>
              <a:t> NDFA:</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r>
              <a:rPr lang="en-US" b="1" u="sng" dirty="0">
                <a:solidFill>
                  <a:srgbClr val="002060"/>
                </a:solidFill>
                <a:latin typeface="Times New Roman" panose="02020603050405020304" pitchFamily="18" charset="0"/>
                <a:cs typeface="Times New Roman" panose="02020603050405020304" pitchFamily="18" charset="0"/>
              </a:rPr>
              <a:t> </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1713132361"/>
              </p:ext>
            </p:extLst>
          </p:nvPr>
        </p:nvGraphicFramePr>
        <p:xfrm>
          <a:off x="581874" y="912848"/>
          <a:ext cx="10705206" cy="4206240"/>
        </p:xfrm>
        <a:graphic>
          <a:graphicData uri="http://schemas.openxmlformats.org/drawingml/2006/table">
            <a:tbl>
              <a:tblPr firstRow="1" bandRow="1">
                <a:tableStyleId>{5C22544A-7EE6-4342-B048-85BDC9FD1C3A}</a:tableStyleId>
              </a:tblPr>
              <a:tblGrid>
                <a:gridCol w="1015106">
                  <a:extLst>
                    <a:ext uri="{9D8B030D-6E8A-4147-A177-3AD203B41FA5}">
                      <a16:colId xmlns="" xmlns:a16="http://schemas.microsoft.com/office/drawing/2014/main" val="20000"/>
                    </a:ext>
                  </a:extLst>
                </a:gridCol>
                <a:gridCol w="4929288">
                  <a:extLst>
                    <a:ext uri="{9D8B030D-6E8A-4147-A177-3AD203B41FA5}">
                      <a16:colId xmlns="" xmlns:a16="http://schemas.microsoft.com/office/drawing/2014/main" val="20001"/>
                    </a:ext>
                  </a:extLst>
                </a:gridCol>
                <a:gridCol w="4760812">
                  <a:extLst>
                    <a:ext uri="{9D8B030D-6E8A-4147-A177-3AD203B41FA5}">
                      <a16:colId xmlns="" xmlns:a16="http://schemas.microsoft.com/office/drawing/2014/main" val="20002"/>
                    </a:ext>
                  </a:extLst>
                </a:gridCol>
              </a:tblGrid>
              <a:tr h="370840">
                <a:tc>
                  <a:txBody>
                    <a:bodyPr/>
                    <a:lstStyle/>
                    <a:p>
                      <a:r>
                        <a:rPr lang="en-US" sz="2400" dirty="0">
                          <a:latin typeface="Times New Roman" panose="02020603050405020304" pitchFamily="18" charset="0"/>
                          <a:cs typeface="Times New Roman" panose="02020603050405020304" pitchFamily="18" charset="0"/>
                        </a:rPr>
                        <a:t>S. No.</a:t>
                      </a:r>
                    </a:p>
                  </a:txBody>
                  <a:tcPr/>
                </a:tc>
                <a:tc>
                  <a:txBody>
                    <a:bodyPr/>
                    <a:lstStyle/>
                    <a:p>
                      <a:pPr algn="ctr"/>
                      <a:r>
                        <a:rPr lang="en-US" sz="2400" dirty="0">
                          <a:latin typeface="Times New Roman" panose="02020603050405020304" pitchFamily="18" charset="0"/>
                          <a:cs typeface="Times New Roman" panose="02020603050405020304" pitchFamily="18" charset="0"/>
                        </a:rPr>
                        <a:t>DFA</a:t>
                      </a:r>
                    </a:p>
                  </a:txBody>
                  <a:tcPr/>
                </a:tc>
                <a:tc>
                  <a:txBody>
                    <a:bodyPr/>
                    <a:lstStyle/>
                    <a:p>
                      <a:pPr algn="ctr"/>
                      <a:r>
                        <a:rPr lang="en-US" sz="2400" dirty="0">
                          <a:latin typeface="Times New Roman" panose="02020603050405020304" pitchFamily="18" charset="0"/>
                          <a:cs typeface="Times New Roman" panose="02020603050405020304" pitchFamily="18" charset="0"/>
                        </a:rPr>
                        <a:t>NFA</a:t>
                      </a:r>
                    </a:p>
                  </a:txBody>
                  <a:tcPr/>
                </a:tc>
                <a:extLst>
                  <a:ext uri="{0D108BD9-81ED-4DB2-BD59-A6C34878D82A}">
                    <a16:rowId xmlns="" xmlns:a16="http://schemas.microsoft.com/office/drawing/2014/main" val="10000"/>
                  </a:ext>
                </a:extLst>
              </a:tr>
              <a:tr h="370840">
                <a:tc>
                  <a:txBody>
                    <a:bodyPr/>
                    <a:lstStyle/>
                    <a:p>
                      <a:pPr algn="ctr"/>
                      <a:r>
                        <a:rPr lang="en-US" sz="2400" kern="1200" dirty="0">
                          <a:solidFill>
                            <a:srgbClr val="002060"/>
                          </a:solidFill>
                          <a:latin typeface="Times New Roman" panose="02020603050405020304" pitchFamily="18" charset="0"/>
                          <a:ea typeface="+mn-ea"/>
                          <a:cs typeface="Times New Roman" panose="02020603050405020304" pitchFamily="18" charset="0"/>
                        </a:rPr>
                        <a:t>1</a:t>
                      </a:r>
                    </a:p>
                  </a:txBody>
                  <a:tcPr/>
                </a:tc>
                <a:tc>
                  <a:txBody>
                    <a:bodyPr/>
                    <a:lstStyle/>
                    <a:p>
                      <a:pPr marL="0" indent="0" algn="l" defTabSz="914400" rtl="0" eaLnBrk="1" latinLnBrk="0" hangingPunct="1">
                        <a:lnSpc>
                          <a:spcPct val="90000"/>
                        </a:lnSpc>
                        <a:spcBef>
                          <a:spcPts val="1000"/>
                        </a:spcBef>
                        <a:buFont typeface="Wingdings" panose="05000000000000000000" pitchFamily="2" charset="2"/>
                        <a:buNone/>
                      </a:pPr>
                      <a:r>
                        <a:rPr lang="en-US" sz="2400" kern="1200" dirty="0">
                          <a:solidFill>
                            <a:srgbClr val="002060"/>
                          </a:solidFill>
                          <a:latin typeface="Times New Roman" panose="02020603050405020304" pitchFamily="18" charset="0"/>
                          <a:ea typeface="+mn-ea"/>
                          <a:cs typeface="Times New Roman" panose="02020603050405020304" pitchFamily="18" charset="0"/>
                        </a:rPr>
                        <a:t>Deterministic Finite Automata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rgbClr val="002060"/>
                          </a:solidFill>
                          <a:latin typeface="Times New Roman" panose="02020603050405020304" pitchFamily="18" charset="0"/>
                          <a:ea typeface="+mn-ea"/>
                          <a:cs typeface="Times New Roman" panose="02020603050405020304" pitchFamily="18" charset="0"/>
                        </a:rPr>
                        <a:t>Non-Deterministic Finite Automata</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529585">
                <a:tc>
                  <a:txBody>
                    <a:bodyPr/>
                    <a:lstStyle/>
                    <a:p>
                      <a:pPr algn="ctr"/>
                      <a:r>
                        <a:rPr lang="en-US" sz="2400" kern="1200" dirty="0">
                          <a:solidFill>
                            <a:srgbClr val="002060"/>
                          </a:solidFill>
                          <a:latin typeface="Times New Roman" panose="02020603050405020304" pitchFamily="18" charset="0"/>
                          <a:ea typeface="+mn-ea"/>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Transition function Q * ∑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rgbClr val="002060"/>
                          </a:solidFill>
                          <a:latin typeface="Times New Roman" panose="02020603050405020304" pitchFamily="18" charset="0"/>
                          <a:cs typeface="Times New Roman" panose="02020603050405020304" pitchFamily="18" charset="0"/>
                        </a:rPr>
                        <a:t>Q</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solidFill>
                            <a:srgbClr val="002060"/>
                          </a:solidFill>
                          <a:latin typeface="Times New Roman" panose="02020603050405020304" pitchFamily="18" charset="0"/>
                          <a:cs typeface="Times New Roman" panose="02020603050405020304" pitchFamily="18" charset="0"/>
                        </a:rPr>
                        <a:t>Transition function Q * ∑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dirty="0">
                          <a:solidFill>
                            <a:srgbClr val="002060"/>
                          </a:solidFill>
                          <a:latin typeface="Times New Roman" panose="02020603050405020304" pitchFamily="18" charset="0"/>
                          <a:cs typeface="Times New Roman" panose="02020603050405020304" pitchFamily="18" charset="0"/>
                        </a:rPr>
                        <a:t>2</a:t>
                      </a:r>
                      <a:r>
                        <a:rPr lang="en-US" altLang="en-US" sz="2400" baseline="30000" dirty="0">
                          <a:solidFill>
                            <a:srgbClr val="002060"/>
                          </a:solidFill>
                          <a:latin typeface="Times New Roman" panose="02020603050405020304" pitchFamily="18" charset="0"/>
                          <a:cs typeface="Times New Roman" panose="02020603050405020304" pitchFamily="18" charset="0"/>
                        </a:rPr>
                        <a:t>Q</a:t>
                      </a:r>
                      <a:r>
                        <a:rPr lang="en-US" altLang="en-US" sz="3600" dirty="0"/>
                        <a:t>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r h="370840">
                <a:tc>
                  <a:txBody>
                    <a:bodyPr/>
                    <a:lstStyle/>
                    <a:p>
                      <a:pPr algn="ctr"/>
                      <a:r>
                        <a:rPr lang="en-US" sz="2400" kern="1200" dirty="0">
                          <a:solidFill>
                            <a:srgbClr val="002060"/>
                          </a:solidFill>
                          <a:latin typeface="Times New Roman" panose="02020603050405020304" pitchFamily="18" charset="0"/>
                          <a:ea typeface="+mn-ea"/>
                          <a:cs typeface="Times New Roman" panose="02020603050405020304" pitchFamily="18" charset="0"/>
                        </a:rPr>
                        <a:t>3</a:t>
                      </a:r>
                    </a:p>
                  </a:txBody>
                  <a:tcPr/>
                </a:tc>
                <a:tc>
                  <a:txBody>
                    <a:bodyPr/>
                    <a:lstStyle/>
                    <a:p>
                      <a:r>
                        <a:rPr lang="en-US" sz="2400" dirty="0">
                          <a:solidFill>
                            <a:srgbClr val="002060"/>
                          </a:solidFill>
                          <a:latin typeface="Times New Roman" panose="02020603050405020304" pitchFamily="18" charset="0"/>
                          <a:cs typeface="Times New Roman" panose="02020603050405020304" pitchFamily="18" charset="0"/>
                        </a:rPr>
                        <a:t>It allows only one transition on each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symbol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It allows 0 / 1 / more transitions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each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symbol</a:t>
                      </a:r>
                    </a:p>
                  </a:txBody>
                  <a:tcPr/>
                </a:tc>
                <a:extLst>
                  <a:ext uri="{0D108BD9-81ED-4DB2-BD59-A6C34878D82A}">
                    <a16:rowId xmlns="" xmlns:a16="http://schemas.microsoft.com/office/drawing/2014/main" val="10003"/>
                  </a:ext>
                </a:extLst>
              </a:tr>
              <a:tr h="370840">
                <a:tc>
                  <a:txBody>
                    <a:bodyPr/>
                    <a:lstStyle/>
                    <a:p>
                      <a:pPr algn="ctr"/>
                      <a:r>
                        <a:rPr lang="en-US" sz="2400" kern="1200" dirty="0">
                          <a:solidFill>
                            <a:srgbClr val="002060"/>
                          </a:solidFill>
                          <a:latin typeface="Times New Roman" panose="02020603050405020304" pitchFamily="18" charset="0"/>
                          <a:ea typeface="+mn-ea"/>
                          <a:cs typeface="Times New Roman" panose="02020603050405020304" pitchFamily="18" charset="0"/>
                        </a:rPr>
                        <a:t>4</a:t>
                      </a:r>
                    </a:p>
                  </a:txBody>
                  <a:tcPr/>
                </a:tc>
                <a:tc>
                  <a:txBody>
                    <a:bodyPr/>
                    <a:lstStyle/>
                    <a:p>
                      <a:r>
                        <a:rPr lang="en-US" sz="2400" dirty="0">
                          <a:solidFill>
                            <a:srgbClr val="002060"/>
                          </a:solidFill>
                          <a:latin typeface="Times New Roman" panose="02020603050405020304" pitchFamily="18" charset="0"/>
                          <a:cs typeface="Times New Roman" panose="02020603050405020304" pitchFamily="18" charset="0"/>
                        </a:rPr>
                        <a:t>It requires more space</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It requires less space</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4"/>
                  </a:ext>
                </a:extLst>
              </a:tr>
              <a:tr h="370840">
                <a:tc>
                  <a:txBody>
                    <a:bodyPr/>
                    <a:lstStyle/>
                    <a:p>
                      <a:pPr algn="ctr"/>
                      <a:r>
                        <a:rPr lang="en-US" sz="2400" kern="1200" dirty="0">
                          <a:solidFill>
                            <a:srgbClr val="002060"/>
                          </a:solidFill>
                          <a:latin typeface="Times New Roman" panose="02020603050405020304" pitchFamily="18" charset="0"/>
                          <a:ea typeface="+mn-ea"/>
                          <a:cs typeface="Times New Roman" panose="02020603050405020304" pitchFamily="18" charset="0"/>
                        </a:rPr>
                        <a:t>5</a:t>
                      </a:r>
                    </a:p>
                  </a:txBody>
                  <a:tcPr/>
                </a:tc>
                <a:tc>
                  <a:txBody>
                    <a:bodyPr/>
                    <a:lstStyle/>
                    <a:p>
                      <a:r>
                        <a:rPr lang="en-US" sz="2400" dirty="0">
                          <a:solidFill>
                            <a:srgbClr val="002060"/>
                          </a:solidFill>
                          <a:latin typeface="Times New Roman" panose="02020603050405020304" pitchFamily="18" charset="0"/>
                          <a:cs typeface="Times New Roman" panose="02020603050405020304" pitchFamily="18" charset="0"/>
                        </a:rPr>
                        <a:t>Construction is more difficult</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Construction is easier than DFA</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5"/>
                  </a:ext>
                </a:extLst>
              </a:tr>
              <a:tr h="370840">
                <a:tc>
                  <a:txBody>
                    <a:bodyPr/>
                    <a:lstStyle/>
                    <a:p>
                      <a:pPr algn="ctr"/>
                      <a:r>
                        <a:rPr lang="en-US" sz="2400" kern="1200" dirty="0">
                          <a:solidFill>
                            <a:srgbClr val="002060"/>
                          </a:solidFill>
                          <a:latin typeface="Times New Roman" panose="02020603050405020304" pitchFamily="18" charset="0"/>
                          <a:ea typeface="+mn-ea"/>
                          <a:cs typeface="Times New Roman" panose="02020603050405020304" pitchFamily="18" charset="0"/>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It can’t use an empty string transition</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It can use an empty string transition</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6"/>
                  </a:ext>
                </a:extLst>
              </a:tr>
              <a:tr h="370840">
                <a:tc>
                  <a:txBody>
                    <a:bodyPr/>
                    <a:lstStyle/>
                    <a:p>
                      <a:pPr algn="ctr"/>
                      <a:r>
                        <a:rPr lang="en-US" sz="2400" kern="1200" dirty="0">
                          <a:solidFill>
                            <a:srgbClr val="002060"/>
                          </a:solidFill>
                          <a:latin typeface="Times New Roman" panose="02020603050405020304" pitchFamily="18" charset="0"/>
                          <a:ea typeface="+mn-ea"/>
                          <a:cs typeface="Times New Roman" panose="02020603050405020304" pitchFamily="18" charset="0"/>
                        </a:rPr>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Backtracking is allowed</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Backtracking is not allowed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 xmlns:p14="http://schemas.microsoft.com/office/powerpoint/2010/main" val="207430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3" y="234498"/>
            <a:ext cx="10825767" cy="446241"/>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Problems on NFA:</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20914" y="724282"/>
            <a:ext cx="11393715" cy="6133718"/>
          </a:xfrm>
        </p:spPr>
        <p:txBody>
          <a:bodyPr>
            <a:normAutofit/>
          </a:bodyPr>
          <a:lstStyle/>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NFA over ∑={0,1} which accepts set of all strings with 3 consecutive 0’s</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NFA over ∑={0,1} which accepts set of all strings ending with 00</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NFA over ∑={0,1} which accepts all strings containing 1100 as a substring</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NFA over {0,1} which accepts set of all strings such that the 3</a:t>
            </a:r>
            <a:r>
              <a:rPr lang="en-US" sz="2000" baseline="30000" dirty="0">
                <a:solidFill>
                  <a:srgbClr val="002060"/>
                </a:solidFill>
                <a:latin typeface="Times New Roman" panose="02020603050405020304" pitchFamily="18" charset="0"/>
                <a:cs typeface="Times New Roman" panose="02020603050405020304" pitchFamily="18" charset="0"/>
              </a:rPr>
              <a:t>rd</a:t>
            </a:r>
            <a:r>
              <a:rPr lang="en-US" sz="2000" dirty="0">
                <a:solidFill>
                  <a:srgbClr val="002060"/>
                </a:solidFill>
                <a:latin typeface="Times New Roman" panose="02020603050405020304" pitchFamily="18" charset="0"/>
                <a:cs typeface="Times New Roman" panose="02020603050405020304" pitchFamily="18" charset="0"/>
              </a:rPr>
              <a:t> symbol from right end is 1</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NFA over {0,1} which accepts all strings such that 3</a:t>
            </a:r>
            <a:r>
              <a:rPr lang="en-US" sz="2000" baseline="30000" dirty="0">
                <a:solidFill>
                  <a:srgbClr val="002060"/>
                </a:solidFill>
                <a:latin typeface="Times New Roman" panose="02020603050405020304" pitchFamily="18" charset="0"/>
                <a:cs typeface="Times New Roman" panose="02020603050405020304" pitchFamily="18" charset="0"/>
              </a:rPr>
              <a:t>rd</a:t>
            </a:r>
            <a:r>
              <a:rPr lang="en-US" sz="2000" dirty="0">
                <a:solidFill>
                  <a:srgbClr val="002060"/>
                </a:solidFill>
                <a:latin typeface="Times New Roman" panose="02020603050405020304" pitchFamily="18" charset="0"/>
                <a:cs typeface="Times New Roman" panose="02020603050405020304" pitchFamily="18" charset="0"/>
              </a:rPr>
              <a:t> symbol &amp; 2</a:t>
            </a:r>
            <a:r>
              <a:rPr lang="en-US" sz="2000" baseline="30000" dirty="0">
                <a:solidFill>
                  <a:srgbClr val="002060"/>
                </a:solidFill>
                <a:latin typeface="Times New Roman" panose="02020603050405020304" pitchFamily="18" charset="0"/>
                <a:cs typeface="Times New Roman" panose="02020603050405020304" pitchFamily="18" charset="0"/>
              </a:rPr>
              <a:t>nd</a:t>
            </a:r>
            <a:r>
              <a:rPr lang="en-US" sz="2000" dirty="0">
                <a:solidFill>
                  <a:srgbClr val="002060"/>
                </a:solidFill>
                <a:latin typeface="Times New Roman" panose="02020603050405020304" pitchFamily="18" charset="0"/>
                <a:cs typeface="Times New Roman" panose="02020603050405020304" pitchFamily="18" charset="0"/>
              </a:rPr>
              <a:t> symbol from left end is 1 &amp; 0</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NFA over {0,1} which accepts the strings having either two consecutive 0’s &amp; two consecutive 1’s</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NFA which accepts set of all binary strings containing 1010 or 1100</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NFA which accepts set of all strings in {</a:t>
            </a:r>
            <a:r>
              <a:rPr lang="en-US" sz="2000" dirty="0" err="1">
                <a:solidFill>
                  <a:srgbClr val="002060"/>
                </a:solidFill>
                <a:latin typeface="Times New Roman" panose="02020603050405020304" pitchFamily="18" charset="0"/>
                <a:cs typeface="Times New Roman" panose="02020603050405020304" pitchFamily="18" charset="0"/>
              </a:rPr>
              <a:t>a,b,c</a:t>
            </a:r>
            <a:r>
              <a:rPr lang="en-US" sz="2000" dirty="0">
                <a:solidFill>
                  <a:srgbClr val="002060"/>
                </a:solidFill>
                <a:latin typeface="Times New Roman" panose="02020603050405020304" pitchFamily="18" charset="0"/>
                <a:cs typeface="Times New Roman" panose="02020603050405020304" pitchFamily="18" charset="0"/>
              </a:rPr>
              <a:t>}* such that the last symbol in input string also appears earlier in the string</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Consider the given NFA and check the acceptance of strings   1. 01001       2. 1000	3. 101</a:t>
            </a:r>
          </a:p>
          <a:p>
            <a:pPr>
              <a:buFont typeface="Wingdings" panose="05000000000000000000"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645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365125"/>
            <a:ext cx="10838645" cy="446241"/>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Conversion from NFA to DFA:</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811366"/>
            <a:ext cx="11101589" cy="5653828"/>
          </a:xfrm>
        </p:spPr>
        <p:txBody>
          <a:bodyPr>
            <a:normAutofit/>
          </a:body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Let NFA, M=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sz="2400" dirty="0">
                <a:solidFill>
                  <a:schemeClr val="tx2"/>
                </a:solidFill>
                <a:latin typeface="Times New Roman" panose="02020603050405020304" pitchFamily="18" charset="0"/>
                <a:cs typeface="Times New Roman" panose="02020603050405020304" pitchFamily="18" charset="0"/>
              </a:rPr>
              <a:t>, </a:t>
            </a:r>
            <a:r>
              <a:rPr lang="en-US" sz="2400" b="1" dirty="0">
                <a:solidFill>
                  <a:schemeClr val="tx2"/>
                </a:solidFill>
                <a:latin typeface="Times New Roman" panose="02020603050405020304" pitchFamily="18" charset="0"/>
                <a:cs typeface="Times New Roman" panose="02020603050405020304" pitchFamily="18" charset="0"/>
              </a:rPr>
              <a:t>F) </a:t>
            </a:r>
            <a:r>
              <a:rPr lang="en-US" sz="2400" dirty="0">
                <a:solidFill>
                  <a:schemeClr val="tx2"/>
                </a:solidFill>
                <a:latin typeface="Times New Roman" panose="02020603050405020304" pitchFamily="18" charset="0"/>
                <a:cs typeface="Times New Roman" panose="02020603050405020304" pitchFamily="18" charset="0"/>
              </a:rPr>
              <a:t>and its equivalent DFA is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M</a:t>
            </a:r>
            <a:r>
              <a:rPr lang="en-US" altLang="en-US" sz="2400" baseline="30000" dirty="0">
                <a:solidFill>
                  <a:srgbClr val="002060"/>
                </a:solidFill>
                <a:latin typeface="Times New Roman" panose="02020603050405020304" pitchFamily="18" charset="0"/>
                <a:cs typeface="Times New Roman" panose="02020603050405020304" pitchFamily="18" charset="0"/>
              </a:rPr>
              <a:t>1 </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Q</a:t>
            </a:r>
            <a:r>
              <a:rPr lang="en-US" altLang="en-US" sz="2400" b="1" baseline="30000" dirty="0">
                <a:solidFill>
                  <a:srgbClr val="002060"/>
                </a:solidFill>
                <a:latin typeface="Times New Roman" panose="02020603050405020304" pitchFamily="18" charset="0"/>
                <a:cs typeface="Times New Roman" panose="02020603050405020304" pitchFamily="18" charset="0"/>
              </a:rPr>
              <a:t>1</a:t>
            </a:r>
            <a:r>
              <a:rPr lang="en-US" sz="2400" b="1" dirty="0">
                <a:solidFill>
                  <a:srgbClr val="002060"/>
                </a:solidFill>
                <a:latin typeface="Times New Roman" panose="02020603050405020304" pitchFamily="18" charset="0"/>
                <a:cs typeface="Times New Roman" panose="02020603050405020304" pitchFamily="18" charset="0"/>
              </a:rPr>
              <a:t>, ∑</a:t>
            </a:r>
            <a:r>
              <a:rPr lang="en-US" altLang="en-US" sz="2400" b="1" baseline="30000" dirty="0">
                <a:solidFill>
                  <a:srgbClr val="002060"/>
                </a:solidFill>
                <a:latin typeface="Times New Roman" panose="02020603050405020304" pitchFamily="18" charset="0"/>
                <a:cs typeface="Times New Roman" panose="02020603050405020304" pitchFamily="18" charset="0"/>
              </a:rPr>
              <a:t>1</a:t>
            </a:r>
            <a:r>
              <a:rPr lang="en-US" sz="2400" b="1" dirty="0">
                <a:solidFill>
                  <a:srgbClr val="002060"/>
                </a:solidFill>
                <a:latin typeface="Times New Roman" panose="02020603050405020304" pitchFamily="18" charset="0"/>
                <a:cs typeface="Times New Roman" panose="02020603050405020304" pitchFamily="18" charset="0"/>
              </a:rPr>
              <a:t>, </a:t>
            </a:r>
            <a:r>
              <a:rPr lang="el-GR" sz="2400" b="1" dirty="0">
                <a:solidFill>
                  <a:srgbClr val="002060"/>
                </a:solidFill>
                <a:latin typeface="Times New Roman" panose="02020603050405020304" pitchFamily="18" charset="0"/>
                <a:cs typeface="Times New Roman" panose="02020603050405020304" pitchFamily="18" charset="0"/>
              </a:rPr>
              <a:t>δ</a:t>
            </a:r>
            <a:r>
              <a:rPr lang="en-US" altLang="en-US" sz="2400" b="1" baseline="30000" dirty="0">
                <a:solidFill>
                  <a:srgbClr val="002060"/>
                </a:solidFill>
                <a:latin typeface="Times New Roman" panose="02020603050405020304" pitchFamily="18" charset="0"/>
                <a:cs typeface="Times New Roman" panose="02020603050405020304" pitchFamily="18" charset="0"/>
              </a:rPr>
              <a:t>1</a:t>
            </a:r>
            <a:r>
              <a:rPr lang="en-US" sz="2400" b="1" dirty="0">
                <a:solidFill>
                  <a:srgbClr val="002060"/>
                </a:solidFill>
                <a:latin typeface="Times New Roman" panose="02020603050405020304" pitchFamily="18" charset="0"/>
                <a:cs typeface="Times New Roman" panose="02020603050405020304" pitchFamily="18" charset="0"/>
              </a:rPr>
              <a:t>, 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altLang="en-US" sz="2400" b="1" baseline="30000" dirty="0">
                <a:solidFill>
                  <a:srgbClr val="002060"/>
                </a:solidFill>
                <a:latin typeface="Times New Roman" panose="02020603050405020304" pitchFamily="18" charset="0"/>
                <a:cs typeface="Times New Roman" panose="02020603050405020304" pitchFamily="18" charset="0"/>
              </a:rPr>
              <a:t>1</a:t>
            </a:r>
            <a:r>
              <a:rPr lang="en-US" sz="2400" b="1" dirty="0">
                <a:solidFill>
                  <a:schemeClr val="tx2"/>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a:t>
            </a:r>
            <a:r>
              <a:rPr lang="en-US" altLang="en-US" sz="2400" b="1" baseline="30000" dirty="0">
                <a:solidFill>
                  <a:srgbClr val="002060"/>
                </a:solidFill>
                <a:latin typeface="Times New Roman" panose="02020603050405020304" pitchFamily="18" charset="0"/>
                <a:cs typeface="Times New Roman" panose="02020603050405020304" pitchFamily="18" charset="0"/>
              </a:rPr>
              <a:t>1 </a:t>
            </a:r>
            <a:r>
              <a:rPr lang="en-US" sz="2400" b="1" dirty="0">
                <a:solidFill>
                  <a:schemeClr val="tx2"/>
                </a:solidFill>
                <a:latin typeface="Times New Roman" panose="02020603050405020304" pitchFamily="18" charset="0"/>
                <a:cs typeface="Times New Roman" panose="02020603050405020304" pitchFamily="18" charset="0"/>
              </a:rPr>
              <a:t>)</a:t>
            </a:r>
            <a:endParaRPr lang="en-US" sz="2400" b="1"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While construction of DFA from the given NFA, the input alphabet and the starting state are same for both NFA and DFA</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Q</a:t>
            </a:r>
            <a:r>
              <a:rPr lang="en-US" altLang="en-US" sz="2400" baseline="30000" dirty="0">
                <a:solidFill>
                  <a:srgbClr val="002060"/>
                </a:solidFill>
                <a:latin typeface="Times New Roman" panose="02020603050405020304" pitchFamily="18" charset="0"/>
                <a:cs typeface="Times New Roman" panose="02020603050405020304" pitchFamily="18" charset="0"/>
              </a:rPr>
              <a:t>1</a:t>
            </a:r>
            <a:r>
              <a:rPr lang="en-US" altLang="en-US" sz="2400" b="1" baseline="30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is the set of all subsets of Q</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a:t>
            </a:r>
            <a:r>
              <a:rPr lang="en-US" altLang="en-US" sz="2400" baseline="30000" dirty="0">
                <a:solidFill>
                  <a:srgbClr val="002060"/>
                </a:solidFill>
                <a:latin typeface="Times New Roman" panose="02020603050405020304" pitchFamily="18" charset="0"/>
                <a:cs typeface="Times New Roman" panose="02020603050405020304" pitchFamily="18" charset="0"/>
              </a:rPr>
              <a:t>1</a:t>
            </a:r>
            <a:r>
              <a:rPr lang="en-US" altLang="en-US" sz="2400" b="1" baseline="30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is the set of all subsets of Q which are having any final state of given NFA</a:t>
            </a:r>
          </a:p>
          <a:p>
            <a:pPr>
              <a:buFont typeface="Wingdings" panose="05000000000000000000" pitchFamily="2" charset="2"/>
              <a:buChar char="Ø"/>
            </a:pPr>
            <a:r>
              <a:rPr lang="el-GR" sz="2400" dirty="0">
                <a:solidFill>
                  <a:srgbClr val="002060"/>
                </a:solidFill>
                <a:latin typeface="Times New Roman" panose="02020603050405020304" pitchFamily="18" charset="0"/>
                <a:cs typeface="Times New Roman" panose="02020603050405020304" pitchFamily="18" charset="0"/>
              </a:rPr>
              <a:t>δ</a:t>
            </a:r>
            <a:r>
              <a:rPr lang="en-US" altLang="en-US" sz="2400" baseline="30000" dirty="0">
                <a:solidFill>
                  <a:srgbClr val="002060"/>
                </a:solidFill>
                <a:latin typeface="Times New Roman" panose="02020603050405020304" pitchFamily="18" charset="0"/>
                <a:cs typeface="Times New Roman" panose="02020603050405020304" pitchFamily="18" charset="0"/>
              </a:rPr>
              <a:t>1</a:t>
            </a:r>
            <a:r>
              <a:rPr lang="en-US" sz="2400" dirty="0">
                <a:solidFill>
                  <a:srgbClr val="002060"/>
                </a:solidFill>
                <a:latin typeface="Times New Roman" panose="02020603050405020304" pitchFamily="18" charset="0"/>
                <a:cs typeface="Times New Roman" panose="02020603050405020304" pitchFamily="18" charset="0"/>
              </a:rPr>
              <a:t> is calculated from </a:t>
            </a:r>
            <a:r>
              <a:rPr lang="el-GR" sz="2400" dirty="0">
                <a:solidFill>
                  <a:srgbClr val="002060"/>
                </a:solidFill>
                <a:latin typeface="Times New Roman" panose="02020603050405020304" pitchFamily="18" charset="0"/>
                <a:cs typeface="Times New Roman" panose="02020603050405020304" pitchFamily="18" charset="0"/>
              </a:rPr>
              <a:t>δ </a:t>
            </a:r>
            <a:r>
              <a:rPr lang="en-US" sz="2400" dirty="0">
                <a:solidFill>
                  <a:srgbClr val="002060"/>
                </a:solidFill>
                <a:latin typeface="Times New Roman" panose="02020603050405020304" pitchFamily="18" charset="0"/>
                <a:cs typeface="Times New Roman" panose="02020603050405020304" pitchFamily="18" charset="0"/>
              </a:rPr>
              <a:t>as given below</a:t>
            </a:r>
          </a:p>
          <a:p>
            <a:pPr lvl="1">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If q</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&amp; q</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are two states and ‘</a:t>
            </a:r>
            <a:r>
              <a:rPr lang="en-US" sz="2000" b="1" dirty="0">
                <a:solidFill>
                  <a:srgbClr val="002060"/>
                </a:solidFill>
                <a:latin typeface="Times New Roman" panose="02020603050405020304" pitchFamily="18" charset="0"/>
                <a:cs typeface="Times New Roman" panose="02020603050405020304" pitchFamily="18" charset="0"/>
              </a:rPr>
              <a:t>a</a:t>
            </a:r>
            <a:r>
              <a:rPr lang="en-US" sz="2000" dirty="0">
                <a:solidFill>
                  <a:srgbClr val="002060"/>
                </a:solidFill>
                <a:latin typeface="Times New Roman" panose="02020603050405020304" pitchFamily="18" charset="0"/>
                <a:cs typeface="Times New Roman" panose="02020603050405020304" pitchFamily="18" charset="0"/>
              </a:rPr>
              <a:t>’ is an input alphabet then </a:t>
            </a:r>
          </a:p>
          <a:p>
            <a:pPr lvl="2">
              <a:buFont typeface="Wingdings" panose="05000000000000000000" pitchFamily="2" charset="2"/>
              <a:buChar char="Ø"/>
            </a:pPr>
            <a:r>
              <a:rPr lang="el-GR" sz="1600" dirty="0">
                <a:solidFill>
                  <a:srgbClr val="002060"/>
                </a:solidFill>
                <a:latin typeface="Times New Roman" panose="02020603050405020304" pitchFamily="18" charset="0"/>
                <a:cs typeface="Times New Roman" panose="02020603050405020304" pitchFamily="18" charset="0"/>
              </a:rPr>
              <a:t>δ</a:t>
            </a:r>
            <a:r>
              <a:rPr lang="en-US" altLang="en-US" sz="1600" baseline="30000" dirty="0">
                <a:solidFill>
                  <a:srgbClr val="002060"/>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rPr>
              <a:t>(q</a:t>
            </a:r>
            <a:r>
              <a:rPr lang="en-US" sz="1600" baseline="-25000" dirty="0">
                <a:solidFill>
                  <a:schemeClr val="tx2"/>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rPr>
              <a:t>,a) = </a:t>
            </a:r>
            <a:r>
              <a:rPr lang="el-GR" sz="1600" dirty="0">
                <a:solidFill>
                  <a:srgbClr val="002060"/>
                </a:solidFill>
                <a:latin typeface="Times New Roman" panose="02020603050405020304" pitchFamily="18" charset="0"/>
                <a:cs typeface="Times New Roman" panose="02020603050405020304" pitchFamily="18" charset="0"/>
              </a:rPr>
              <a:t>δ</a:t>
            </a:r>
            <a:r>
              <a:rPr lang="en-US" sz="1600" dirty="0">
                <a:solidFill>
                  <a:srgbClr val="002060"/>
                </a:solidFill>
                <a:latin typeface="Times New Roman" panose="02020603050405020304" pitchFamily="18" charset="0"/>
                <a:cs typeface="Times New Roman" panose="02020603050405020304" pitchFamily="18" charset="0"/>
              </a:rPr>
              <a:t>(q</a:t>
            </a:r>
            <a:r>
              <a:rPr lang="en-US" sz="1600" baseline="-25000" dirty="0">
                <a:solidFill>
                  <a:schemeClr val="tx2"/>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rPr>
              <a:t>,a)</a:t>
            </a:r>
          </a:p>
          <a:p>
            <a:pPr lvl="2">
              <a:buFont typeface="Wingdings" panose="05000000000000000000" pitchFamily="2" charset="2"/>
              <a:buChar char="Ø"/>
            </a:pPr>
            <a:r>
              <a:rPr lang="el-GR" sz="1600" dirty="0">
                <a:solidFill>
                  <a:srgbClr val="002060"/>
                </a:solidFill>
                <a:latin typeface="Times New Roman" panose="02020603050405020304" pitchFamily="18" charset="0"/>
                <a:cs typeface="Times New Roman" panose="02020603050405020304" pitchFamily="18" charset="0"/>
              </a:rPr>
              <a:t>δ</a:t>
            </a:r>
            <a:r>
              <a:rPr lang="en-US" altLang="en-US" sz="1600" baseline="30000" dirty="0">
                <a:solidFill>
                  <a:srgbClr val="002060"/>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rPr>
              <a:t>((q</a:t>
            </a:r>
            <a:r>
              <a:rPr lang="en-US" sz="1600" baseline="-25000" dirty="0">
                <a:solidFill>
                  <a:schemeClr val="tx2"/>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rPr>
              <a:t>,q</a:t>
            </a:r>
            <a:r>
              <a:rPr lang="en-US" sz="1600" baseline="-25000" dirty="0">
                <a:solidFill>
                  <a:schemeClr val="tx2"/>
                </a:solidFill>
                <a:latin typeface="Times New Roman" panose="02020603050405020304" pitchFamily="18" charset="0"/>
                <a:cs typeface="Times New Roman" panose="02020603050405020304" pitchFamily="18" charset="0"/>
              </a:rPr>
              <a:t>2</a:t>
            </a:r>
            <a:r>
              <a:rPr lang="en-US" sz="1600" dirty="0">
                <a:solidFill>
                  <a:srgbClr val="002060"/>
                </a:solidFill>
                <a:latin typeface="Times New Roman" panose="02020603050405020304" pitchFamily="18" charset="0"/>
                <a:cs typeface="Times New Roman" panose="02020603050405020304" pitchFamily="18" charset="0"/>
              </a:rPr>
              <a:t>),a) = </a:t>
            </a:r>
            <a:r>
              <a:rPr lang="el-GR" sz="1600" dirty="0">
                <a:solidFill>
                  <a:srgbClr val="002060"/>
                </a:solidFill>
                <a:latin typeface="Times New Roman" panose="02020603050405020304" pitchFamily="18" charset="0"/>
                <a:cs typeface="Times New Roman" panose="02020603050405020304" pitchFamily="18" charset="0"/>
              </a:rPr>
              <a:t>δ</a:t>
            </a:r>
            <a:r>
              <a:rPr lang="en-US" sz="1600" dirty="0">
                <a:solidFill>
                  <a:srgbClr val="002060"/>
                </a:solidFill>
                <a:latin typeface="Times New Roman" panose="02020603050405020304" pitchFamily="18" charset="0"/>
                <a:cs typeface="Times New Roman" panose="02020603050405020304" pitchFamily="18" charset="0"/>
              </a:rPr>
              <a:t>(q</a:t>
            </a:r>
            <a:r>
              <a:rPr lang="en-US" sz="1600" baseline="-25000" dirty="0">
                <a:solidFill>
                  <a:schemeClr val="tx2"/>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rPr>
              <a:t>,a)</a:t>
            </a:r>
            <a:r>
              <a:rPr lang="el-GR" sz="1600" dirty="0">
                <a:solidFill>
                  <a:srgbClr val="002060"/>
                </a:solidFill>
                <a:latin typeface="Times New Roman" panose="02020603050405020304" pitchFamily="18" charset="0"/>
                <a:cs typeface="Times New Roman" panose="02020603050405020304" pitchFamily="18" charset="0"/>
              </a:rPr>
              <a:t> </a:t>
            </a:r>
            <a:r>
              <a:rPr lang="en-US" sz="1600" dirty="0">
                <a:solidFill>
                  <a:srgbClr val="002060"/>
                </a:solidFill>
                <a:latin typeface="Times New Roman" panose="02020603050405020304" pitchFamily="18" charset="0"/>
                <a:cs typeface="Times New Roman" panose="02020603050405020304" pitchFamily="18" charset="0"/>
              </a:rPr>
              <a:t>U </a:t>
            </a:r>
            <a:r>
              <a:rPr lang="el-GR" sz="1600" dirty="0">
                <a:solidFill>
                  <a:srgbClr val="002060"/>
                </a:solidFill>
                <a:latin typeface="Times New Roman" panose="02020603050405020304" pitchFamily="18" charset="0"/>
                <a:cs typeface="Times New Roman" panose="02020603050405020304" pitchFamily="18" charset="0"/>
              </a:rPr>
              <a:t>δ</a:t>
            </a:r>
            <a:r>
              <a:rPr lang="en-US" sz="1600" dirty="0">
                <a:solidFill>
                  <a:srgbClr val="002060"/>
                </a:solidFill>
                <a:latin typeface="Times New Roman" panose="02020603050405020304" pitchFamily="18" charset="0"/>
                <a:cs typeface="Times New Roman" panose="02020603050405020304" pitchFamily="18" charset="0"/>
              </a:rPr>
              <a:t>(q</a:t>
            </a:r>
            <a:r>
              <a:rPr lang="en-US" sz="1600" baseline="-25000" dirty="0">
                <a:solidFill>
                  <a:schemeClr val="tx2"/>
                </a:solidFill>
                <a:latin typeface="Times New Roman" panose="02020603050405020304" pitchFamily="18" charset="0"/>
                <a:cs typeface="Times New Roman" panose="02020603050405020304" pitchFamily="18" charset="0"/>
              </a:rPr>
              <a:t>2</a:t>
            </a:r>
            <a:r>
              <a:rPr lang="en-US" sz="1600" dirty="0">
                <a:solidFill>
                  <a:srgbClr val="002060"/>
                </a:solidFill>
                <a:latin typeface="Times New Roman" panose="02020603050405020304" pitchFamily="18" charset="0"/>
                <a:cs typeface="Times New Roman" panose="02020603050405020304" pitchFamily="18" charset="0"/>
              </a:rPr>
              <a:t>,a)</a:t>
            </a:r>
            <a:r>
              <a:rPr lang="en-US" sz="2400"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We stop or halt the process when no new state appears</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 xmlns:p14="http://schemas.microsoft.com/office/powerpoint/2010/main" val="376159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365125"/>
            <a:ext cx="10838645" cy="446241"/>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NFA with null / </a:t>
            </a:r>
            <a:r>
              <a:rPr lang="el-GR" b="1" u="sng" dirty="0">
                <a:solidFill>
                  <a:srgbClr val="00B050"/>
                </a:solidFill>
                <a:latin typeface="Times New Roman" panose="02020603050405020304" pitchFamily="18" charset="0"/>
                <a:cs typeface="Times New Roman" panose="02020603050405020304" pitchFamily="18" charset="0"/>
              </a:rPr>
              <a:t>ϵ</a:t>
            </a:r>
            <a:r>
              <a:rPr lang="en-US" b="1" u="sng" dirty="0">
                <a:solidFill>
                  <a:srgbClr val="00B050"/>
                </a:solidFill>
                <a:latin typeface="Times New Roman" panose="02020603050405020304" pitchFamily="18" charset="0"/>
                <a:cs typeface="Times New Roman" panose="02020603050405020304" pitchFamily="18" charset="0"/>
              </a:rPr>
              <a:t>-moves:</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811366"/>
            <a:ext cx="11101589" cy="5653828"/>
          </a:xfrm>
        </p:spPr>
        <p:txBody>
          <a:bodyPr>
            <a:normAutofit/>
          </a:body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Finite automata with null /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-transitions is same as NFA except that we use a special input symbol called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Using this symbol we can jump to any state without reading any input symbol</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Analytically defined as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M</a:t>
            </a:r>
            <a:r>
              <a:rPr lang="en-US" altLang="en-US" sz="2400" baseline="30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Q</a:t>
            </a:r>
            <a:r>
              <a:rPr lang="en-US" sz="2400" b="1" dirty="0">
                <a:solidFill>
                  <a:srgbClr val="002060"/>
                </a:solidFill>
                <a:latin typeface="Times New Roman" panose="02020603050405020304" pitchFamily="18" charset="0"/>
                <a:cs typeface="Times New Roman" panose="02020603050405020304" pitchFamily="18" charset="0"/>
              </a:rPr>
              <a:t>, ∑,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b="1" dirty="0">
                <a:solidFill>
                  <a:srgbClr val="002060"/>
                </a:solidFill>
                <a:latin typeface="Times New Roman" panose="02020603050405020304" pitchFamily="18" charset="0"/>
                <a:cs typeface="Times New Roman" panose="02020603050405020304" pitchFamily="18" charset="0"/>
              </a:rPr>
              <a:t>, 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sz="2400" b="1" dirty="0">
                <a:solidFill>
                  <a:schemeClr val="tx2"/>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a:t>
            </a:r>
            <a:r>
              <a:rPr lang="en-US" altLang="en-US" sz="2400" b="1" baseline="30000" dirty="0">
                <a:solidFill>
                  <a:srgbClr val="002060"/>
                </a:solidFill>
                <a:latin typeface="Times New Roman" panose="02020603050405020304" pitchFamily="18" charset="0"/>
                <a:cs typeface="Times New Roman" panose="02020603050405020304" pitchFamily="18" charset="0"/>
              </a:rPr>
              <a:t> </a:t>
            </a:r>
            <a:r>
              <a:rPr lang="en-US" sz="2400" b="1" dirty="0">
                <a:solidFill>
                  <a:schemeClr val="tx2"/>
                </a:solidFill>
                <a:latin typeface="Times New Roman" panose="02020603050405020304" pitchFamily="18" charset="0"/>
                <a:cs typeface="Times New Roman" panose="02020603050405020304" pitchFamily="18" charset="0"/>
              </a:rPr>
              <a:t>) </a:t>
            </a:r>
          </a:p>
          <a:p>
            <a:pPr marL="0" indent="0">
              <a:buNone/>
            </a:pPr>
            <a:r>
              <a:rPr lang="en-US" sz="2400" dirty="0">
                <a:solidFill>
                  <a:schemeClr val="tx2"/>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where</a:t>
            </a:r>
            <a:r>
              <a:rPr lang="en-US" sz="2400" dirty="0">
                <a:solidFill>
                  <a:schemeClr val="tx2"/>
                </a:solidFill>
                <a:latin typeface="Times New Roman" panose="02020603050405020304" pitchFamily="18" charset="0"/>
                <a:cs typeface="Times New Roman" panose="02020603050405020304" pitchFamily="18" charset="0"/>
              </a:rPr>
              <a:t>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  is transition function Q * (∑ U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 )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dirty="0">
                <a:solidFill>
                  <a:srgbClr val="002060"/>
                </a:solidFill>
                <a:latin typeface="Times New Roman" panose="02020603050405020304" pitchFamily="18" charset="0"/>
                <a:cs typeface="Times New Roman" panose="02020603050405020304" pitchFamily="18" charset="0"/>
              </a:rPr>
              <a:t>2</a:t>
            </a:r>
            <a:r>
              <a:rPr lang="en-US" altLang="en-US" sz="2400" baseline="30000" dirty="0">
                <a:solidFill>
                  <a:srgbClr val="002060"/>
                </a:solidFill>
                <a:latin typeface="Times New Roman" panose="02020603050405020304" pitchFamily="18" charset="0"/>
                <a:cs typeface="Times New Roman" panose="02020603050405020304" pitchFamily="18" charset="0"/>
              </a:rPr>
              <a:t>Q</a:t>
            </a:r>
            <a:r>
              <a:rPr lang="en-US" altLang="en-US" sz="3600" dirty="0"/>
              <a:t> </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If a language “L” is accepted by NFA with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-transitions then the same language is accepted by NFA</a:t>
            </a:r>
          </a:p>
          <a:p>
            <a:pPr marL="0" indent="0">
              <a:buNone/>
            </a:pPr>
            <a:r>
              <a:rPr lang="el-GR" sz="2400" b="1" u="sng" dirty="0">
                <a:solidFill>
                  <a:srgbClr val="002060"/>
                </a:solidFill>
                <a:latin typeface="Times New Roman" panose="02020603050405020304" pitchFamily="18" charset="0"/>
                <a:cs typeface="Times New Roman" panose="02020603050405020304" pitchFamily="18" charset="0"/>
              </a:rPr>
              <a:t>ϵ</a:t>
            </a:r>
            <a:r>
              <a:rPr lang="en-US" sz="2400" b="1" u="sng" dirty="0">
                <a:solidFill>
                  <a:srgbClr val="002060"/>
                </a:solidFill>
                <a:latin typeface="Times New Roman" panose="02020603050405020304" pitchFamily="18" charset="0"/>
                <a:cs typeface="Times New Roman" panose="02020603050405020304" pitchFamily="18" charset="0"/>
              </a:rPr>
              <a:t>-closure:</a:t>
            </a:r>
          </a:p>
          <a:p>
            <a:pPr>
              <a:buFont typeface="Wingdings" panose="05000000000000000000" pitchFamily="2" charset="2"/>
              <a:buChar char="Ø"/>
            </a:pP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-closure of a state ‘Q’ is defined as a set of all states ‘P’ such that there is a path from Q to P (Q</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P</a:t>
            </a:r>
            <a:r>
              <a:rPr lang="en-US" sz="2400" dirty="0">
                <a:solidFill>
                  <a:srgbClr val="002060"/>
                </a:solidFill>
                <a:latin typeface="Times New Roman" panose="02020603050405020304" pitchFamily="18" charset="0"/>
                <a:cs typeface="Times New Roman" panose="02020603050405020304" pitchFamily="18" charset="0"/>
              </a:rPr>
              <a:t>) labelled by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 only</a:t>
            </a:r>
            <a:endParaRPr lang="en-US" sz="2400" dirty="0"/>
          </a:p>
        </p:txBody>
      </p:sp>
    </p:spTree>
    <p:extLst>
      <p:ext uri="{BB962C8B-B14F-4D97-AF65-F5344CB8AC3E}">
        <p14:creationId xmlns="" xmlns:p14="http://schemas.microsoft.com/office/powerpoint/2010/main" val="234599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4"/>
            <a:ext cx="10838645" cy="935641"/>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Conversion from NFA with </a:t>
            </a:r>
            <a:r>
              <a:rPr lang="el-GR" b="1" u="sng" dirty="0">
                <a:solidFill>
                  <a:srgbClr val="00B050"/>
                </a:solidFill>
                <a:latin typeface="Times New Roman" panose="02020603050405020304" pitchFamily="18" charset="0"/>
                <a:cs typeface="Times New Roman" panose="02020603050405020304" pitchFamily="18" charset="0"/>
              </a:rPr>
              <a:t>ϵ</a:t>
            </a:r>
            <a:r>
              <a:rPr lang="en-US" b="1" u="sng" dirty="0">
                <a:solidFill>
                  <a:srgbClr val="00B050"/>
                </a:solidFill>
                <a:latin typeface="Times New Roman" panose="02020603050405020304" pitchFamily="18" charset="0"/>
                <a:cs typeface="Times New Roman" panose="02020603050405020304" pitchFamily="18" charset="0"/>
              </a:rPr>
              <a:t>-moves to NFA without </a:t>
            </a:r>
            <a:r>
              <a:rPr lang="el-GR" b="1" u="sng" dirty="0">
                <a:solidFill>
                  <a:srgbClr val="00B050"/>
                </a:solidFill>
                <a:latin typeface="Times New Roman" panose="02020603050405020304" pitchFamily="18" charset="0"/>
                <a:cs typeface="Times New Roman" panose="02020603050405020304" pitchFamily="18" charset="0"/>
              </a:rPr>
              <a:t>ϵ</a:t>
            </a:r>
            <a:r>
              <a:rPr lang="en-US" b="1" u="sng" dirty="0">
                <a:solidFill>
                  <a:srgbClr val="00B050"/>
                </a:solidFill>
                <a:latin typeface="Times New Roman" panose="02020603050405020304" pitchFamily="18" charset="0"/>
                <a:cs typeface="Times New Roman" panose="02020603050405020304" pitchFamily="18" charset="0"/>
              </a:rPr>
              <a:t>-moves:</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1300766"/>
            <a:ext cx="11101589" cy="5164428"/>
          </a:xfrm>
        </p:spPr>
        <p:txBody>
          <a:bodyPr>
            <a:normAutofit/>
          </a:body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Let NFA, M=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sz="2400" dirty="0">
                <a:solidFill>
                  <a:schemeClr val="tx2"/>
                </a:solidFill>
                <a:latin typeface="Times New Roman" panose="02020603050405020304" pitchFamily="18" charset="0"/>
                <a:cs typeface="Times New Roman" panose="02020603050405020304" pitchFamily="18" charset="0"/>
              </a:rPr>
              <a:t>, </a:t>
            </a:r>
            <a:r>
              <a:rPr lang="en-US" sz="2400" b="1" dirty="0">
                <a:solidFill>
                  <a:schemeClr val="tx2"/>
                </a:solidFill>
                <a:latin typeface="Times New Roman" panose="02020603050405020304" pitchFamily="18" charset="0"/>
                <a:cs typeface="Times New Roman" panose="02020603050405020304" pitchFamily="18" charset="0"/>
              </a:rPr>
              <a:t>F) </a:t>
            </a:r>
            <a:r>
              <a:rPr lang="en-US" sz="2400" dirty="0">
                <a:solidFill>
                  <a:srgbClr val="002060"/>
                </a:solidFill>
                <a:latin typeface="Times New Roman" panose="02020603050405020304" pitchFamily="18" charset="0"/>
                <a:cs typeface="Times New Roman" panose="02020603050405020304" pitchFamily="18" charset="0"/>
              </a:rPr>
              <a:t>with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-moves then there exists N</a:t>
            </a:r>
            <a:r>
              <a:rPr lang="en-US" sz="2400" dirty="0">
                <a:solidFill>
                  <a:schemeClr val="tx2"/>
                </a:solidFill>
                <a:latin typeface="Times New Roman" panose="02020603050405020304" pitchFamily="18" charset="0"/>
                <a:cs typeface="Times New Roman" panose="02020603050405020304" pitchFamily="18" charset="0"/>
              </a:rPr>
              <a:t>FA is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M</a:t>
            </a:r>
            <a:r>
              <a:rPr lang="en-US" altLang="en-US" sz="2400" baseline="30000" dirty="0">
                <a:solidFill>
                  <a:srgbClr val="002060"/>
                </a:solidFill>
                <a:latin typeface="Times New Roman" panose="02020603050405020304" pitchFamily="18" charset="0"/>
                <a:cs typeface="Times New Roman" panose="02020603050405020304" pitchFamily="18" charset="0"/>
              </a:rPr>
              <a:t>1 </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Q</a:t>
            </a:r>
            <a:r>
              <a:rPr lang="en-US" sz="2400" b="1" dirty="0">
                <a:solidFill>
                  <a:srgbClr val="002060"/>
                </a:solidFill>
                <a:latin typeface="Times New Roman" panose="02020603050405020304" pitchFamily="18" charset="0"/>
                <a:cs typeface="Times New Roman" panose="02020603050405020304" pitchFamily="18" charset="0"/>
              </a:rPr>
              <a:t>, ∑, </a:t>
            </a:r>
            <a:r>
              <a:rPr lang="el-GR" sz="2400" b="1" dirty="0">
                <a:solidFill>
                  <a:srgbClr val="002060"/>
                </a:solidFill>
                <a:latin typeface="Times New Roman" panose="02020603050405020304" pitchFamily="18" charset="0"/>
                <a:cs typeface="Times New Roman" panose="02020603050405020304" pitchFamily="18" charset="0"/>
              </a:rPr>
              <a:t>δ</a:t>
            </a:r>
            <a:r>
              <a:rPr lang="en-US" altLang="en-US" sz="2400" b="1" baseline="30000" dirty="0">
                <a:solidFill>
                  <a:srgbClr val="002060"/>
                </a:solidFill>
                <a:latin typeface="Times New Roman" panose="02020603050405020304" pitchFamily="18" charset="0"/>
                <a:cs typeface="Times New Roman" panose="02020603050405020304" pitchFamily="18" charset="0"/>
              </a:rPr>
              <a:t>^</a:t>
            </a:r>
            <a:r>
              <a:rPr lang="en-US" sz="2400" b="1" dirty="0">
                <a:solidFill>
                  <a:srgbClr val="002060"/>
                </a:solidFill>
                <a:latin typeface="Times New Roman" panose="02020603050405020304" pitchFamily="18" charset="0"/>
                <a:cs typeface="Times New Roman" panose="02020603050405020304" pitchFamily="18" charset="0"/>
              </a:rPr>
              <a:t>, 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sz="2400" b="1" dirty="0">
                <a:solidFill>
                  <a:schemeClr val="tx2"/>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a:t>
            </a:r>
            <a:r>
              <a:rPr lang="en-US" altLang="en-US" sz="2400" b="1" baseline="30000" dirty="0">
                <a:solidFill>
                  <a:srgbClr val="002060"/>
                </a:solidFill>
                <a:latin typeface="Times New Roman" panose="02020603050405020304" pitchFamily="18" charset="0"/>
                <a:cs typeface="Times New Roman" panose="02020603050405020304" pitchFamily="18" charset="0"/>
              </a:rPr>
              <a:t>1 </a:t>
            </a:r>
            <a:r>
              <a:rPr lang="en-US" sz="2400" b="1" dirty="0">
                <a:solidFill>
                  <a:schemeClr val="tx2"/>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without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-moves</a:t>
            </a:r>
            <a:endParaRPr lang="en-US" sz="2400" b="1"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Find the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-closure of all states in the given NFA</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Calculate extended transition function using following conversion formulas for all the states with all possible input symbols</a:t>
            </a:r>
          </a:p>
          <a:p>
            <a:pPr lvl="1">
              <a:buFont typeface="Wingdings" panose="05000000000000000000" pitchFamily="2" charset="2"/>
              <a:buChar char="Ø"/>
            </a:pPr>
            <a:r>
              <a:rPr lang="el-GR" sz="2000" dirty="0">
                <a:solidFill>
                  <a:srgbClr val="002060"/>
                </a:solidFill>
                <a:latin typeface="Times New Roman" panose="02020603050405020304" pitchFamily="18" charset="0"/>
                <a:cs typeface="Times New Roman" panose="02020603050405020304" pitchFamily="18" charset="0"/>
              </a:rPr>
              <a:t>δ</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(Q,</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-closure(Q)</a:t>
            </a:r>
          </a:p>
          <a:p>
            <a:pPr lvl="1">
              <a:buFont typeface="Wingdings" panose="05000000000000000000" pitchFamily="2" charset="2"/>
              <a:buChar char="Ø"/>
            </a:pPr>
            <a:r>
              <a:rPr lang="el-GR" sz="2000" dirty="0">
                <a:solidFill>
                  <a:srgbClr val="002060"/>
                </a:solidFill>
                <a:latin typeface="Times New Roman" panose="02020603050405020304" pitchFamily="18" charset="0"/>
                <a:cs typeface="Times New Roman" panose="02020603050405020304" pitchFamily="18" charset="0"/>
              </a:rPr>
              <a:t>δ</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Q,a</a:t>
            </a:r>
            <a:r>
              <a:rPr lang="en-US" sz="2000" dirty="0">
                <a:solidFill>
                  <a:srgbClr val="002060"/>
                </a:solidFill>
                <a:latin typeface="Times New Roman" panose="02020603050405020304" pitchFamily="18" charset="0"/>
                <a:cs typeface="Times New Roman" panose="02020603050405020304" pitchFamily="18" charset="0"/>
              </a:rPr>
              <a:t>)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-closure(</a:t>
            </a:r>
            <a:r>
              <a:rPr lang="el-GR" sz="2000" dirty="0">
                <a:solidFill>
                  <a:srgbClr val="002060"/>
                </a:solidFill>
                <a:latin typeface="Times New Roman" panose="02020603050405020304" pitchFamily="18" charset="0"/>
                <a:cs typeface="Times New Roman" panose="02020603050405020304" pitchFamily="18" charset="0"/>
              </a:rPr>
              <a:t>δ</a:t>
            </a:r>
            <a:r>
              <a:rPr lang="en-US" sz="2000" dirty="0">
                <a:solidFill>
                  <a:srgbClr val="002060"/>
                </a:solidFill>
                <a:latin typeface="Times New Roman" panose="02020603050405020304" pitchFamily="18" charset="0"/>
                <a:cs typeface="Times New Roman" panose="02020603050405020304" pitchFamily="18" charset="0"/>
              </a:rPr>
              <a:t>(</a:t>
            </a:r>
            <a:r>
              <a:rPr lang="el-GR" sz="2000" dirty="0">
                <a:solidFill>
                  <a:srgbClr val="002060"/>
                </a:solidFill>
                <a:latin typeface="Times New Roman" panose="02020603050405020304" pitchFamily="18" charset="0"/>
                <a:cs typeface="Times New Roman" panose="02020603050405020304" pitchFamily="18" charset="0"/>
              </a:rPr>
              <a:t>δ</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(Q,</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),a))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-closure(</a:t>
            </a:r>
            <a:r>
              <a:rPr lang="el-GR" sz="2000" dirty="0">
                <a:solidFill>
                  <a:srgbClr val="002060"/>
                </a:solidFill>
                <a:latin typeface="Times New Roman" panose="02020603050405020304" pitchFamily="18" charset="0"/>
                <a:cs typeface="Times New Roman" panose="02020603050405020304" pitchFamily="18" charset="0"/>
              </a:rPr>
              <a:t>δ</a:t>
            </a:r>
            <a:r>
              <a:rPr lang="en-US" sz="2000" dirty="0">
                <a:solidFill>
                  <a:srgbClr val="002060"/>
                </a:solidFill>
                <a:latin typeface="Times New Roman" panose="02020603050405020304" pitchFamily="18" charset="0"/>
                <a:cs typeface="Times New Roman" panose="02020603050405020304" pitchFamily="18" charset="0"/>
              </a:rPr>
              <a:t>(</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-closure(Q),a))</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a:t>
            </a:r>
            <a:r>
              <a:rPr lang="en-US" altLang="en-US" sz="2400" baseline="30000" dirty="0">
                <a:solidFill>
                  <a:srgbClr val="002060"/>
                </a:solidFill>
                <a:latin typeface="Times New Roman" panose="02020603050405020304" pitchFamily="18" charset="0"/>
                <a:cs typeface="Times New Roman" panose="02020603050405020304" pitchFamily="18" charset="0"/>
              </a:rPr>
              <a:t>1</a:t>
            </a:r>
            <a:r>
              <a:rPr lang="en-US" altLang="en-US" sz="2400" b="1" baseline="30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is the set of all final states whose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-closure contains a final state of given NFA i.e., the state which is reachable to the final state only on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 symbol is going to be final state</a:t>
            </a:r>
          </a:p>
          <a:p>
            <a:pPr marL="0" indent="0">
              <a:buNone/>
            </a:pPr>
            <a:endParaRPr lang="en-US" sz="2400" dirty="0"/>
          </a:p>
        </p:txBody>
      </p:sp>
    </p:spTree>
    <p:extLst>
      <p:ext uri="{BB962C8B-B14F-4D97-AF65-F5344CB8AC3E}">
        <p14:creationId xmlns="" xmlns:p14="http://schemas.microsoft.com/office/powerpoint/2010/main" val="50243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4"/>
            <a:ext cx="10838645" cy="497761"/>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Regular Expression:</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85608"/>
            <a:ext cx="11101589" cy="5164428"/>
          </a:xfrm>
        </p:spPr>
        <p:txBody>
          <a:bodyPr>
            <a:normAutofit lnSpcReduction="10000"/>
          </a:body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 language ‘L’ is accepted by finite automata that is expressed in an expression is known as regular expression</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Analytically it is defined as</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Any terminal symbol i.e., an element of </a:t>
            </a:r>
            <a:r>
              <a:rPr lang="en-US" sz="2000" b="1" dirty="0">
                <a:solidFill>
                  <a:srgbClr val="002060"/>
                </a:solidFill>
                <a:latin typeface="Times New Roman" panose="02020603050405020304" pitchFamily="18" charset="0"/>
                <a:cs typeface="Times New Roman" panose="02020603050405020304" pitchFamily="18" charset="0"/>
              </a:rPr>
              <a:t>∑,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Ø are regular expressions</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The union of 2 regular expressions R</a:t>
            </a:r>
            <a:r>
              <a:rPr lang="en-US" sz="2000" b="1"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R</a:t>
            </a:r>
            <a:r>
              <a:rPr lang="en-US" sz="2000" b="1"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written as R</a:t>
            </a:r>
            <a:r>
              <a:rPr lang="en-US" sz="2000" b="1"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 R</a:t>
            </a:r>
            <a:r>
              <a:rPr lang="en-US" sz="2000" b="1"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is also a regular expression</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The concatenation of 2 regular expressions R</a:t>
            </a:r>
            <a:r>
              <a:rPr lang="en-US" sz="2000" b="1"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R</a:t>
            </a:r>
            <a:r>
              <a:rPr lang="en-US" sz="2000" b="1"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written as R</a:t>
            </a:r>
            <a:r>
              <a:rPr lang="en-US" sz="2000" b="1"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R</a:t>
            </a:r>
            <a:r>
              <a:rPr lang="en-US" sz="2000" b="1"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is also a regular expression</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The iteration or closure of a regular expression R is written as 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 is also a regular expression</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If  R is a regular expressions then R</a:t>
            </a:r>
            <a:r>
              <a:rPr lang="en-US" altLang="en-US" sz="2000" b="1" baseline="30000" dirty="0">
                <a:solidFill>
                  <a:srgbClr val="002060"/>
                </a:solidFill>
                <a:latin typeface="Times New Roman" panose="02020603050405020304" pitchFamily="18" charset="0"/>
                <a:cs typeface="Times New Roman" panose="02020603050405020304" pitchFamily="18" charset="0"/>
              </a:rPr>
              <a:t>r </a:t>
            </a:r>
            <a:r>
              <a:rPr lang="en-US" sz="2000" dirty="0">
                <a:solidFill>
                  <a:srgbClr val="002060"/>
                </a:solidFill>
                <a:latin typeface="Times New Roman" panose="02020603050405020304" pitchFamily="18" charset="0"/>
                <a:cs typeface="Times New Roman" panose="02020603050405020304" pitchFamily="18" charset="0"/>
              </a:rPr>
              <a:t>is also a regular expression</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Example:</a:t>
            </a:r>
            <a:r>
              <a:rPr lang="en-US" sz="2400" dirty="0">
                <a:solidFill>
                  <a:srgbClr val="002060"/>
                </a:solidFill>
                <a:latin typeface="Times New Roman" panose="02020603050405020304" pitchFamily="18" charset="0"/>
                <a:cs typeface="Times New Roman" panose="02020603050405020304" pitchFamily="18" charset="0"/>
              </a:rPr>
              <a:t> Describe the following set by RE</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1. {101} = 101	2. {ab} = ab		3.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,ab} =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+ab</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4. {1,11,111,1111,…..} = </a:t>
            </a:r>
            <a:r>
              <a:rPr lang="en-US" sz="2400" dirty="0"/>
              <a:t>1</a:t>
            </a:r>
            <a:r>
              <a:rPr lang="en-US" sz="2400" baseline="30000" dirty="0"/>
              <a:t>+	</a:t>
            </a:r>
            <a:r>
              <a:rPr lang="en-US" sz="2400" dirty="0">
                <a:solidFill>
                  <a:srgbClr val="002060"/>
                </a:solidFill>
                <a:latin typeface="Times New Roman" panose="02020603050405020304" pitchFamily="18" charset="0"/>
                <a:cs typeface="Times New Roman" panose="02020603050405020304" pitchFamily="18" charset="0"/>
              </a:rPr>
              <a:t>       5.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,1,11,111,1111,…..} = </a:t>
            </a:r>
            <a:r>
              <a:rPr lang="en-US" sz="2400" dirty="0"/>
              <a:t>1</a:t>
            </a:r>
            <a:r>
              <a:rPr lang="en-US" sz="2400" baseline="30000" dirty="0"/>
              <a:t>*</a:t>
            </a:r>
            <a:endParaRPr lang="en-US" sz="2400" dirty="0"/>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Regular Set:</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The set is represented by the regular expression is called regular set</a:t>
            </a:r>
          </a:p>
          <a:p>
            <a:pPr marL="457200" lvl="1"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 xmlns:p14="http://schemas.microsoft.com/office/powerpoint/2010/main" val="310324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915" y="234498"/>
            <a:ext cx="10932886" cy="446241"/>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Closure properties of Regular sets:</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20914" y="724282"/>
            <a:ext cx="11393715" cy="6133718"/>
          </a:xfrm>
        </p:spPr>
        <p:txBody>
          <a:bodyPr>
            <a:normAutofit/>
          </a:bodyPr>
          <a:lstStyle/>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If a class of language is closed under a particular operation then we can call it as closure property of class of language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1. Union:</a:t>
            </a:r>
            <a:r>
              <a:rPr lang="en-US" sz="2000" dirty="0">
                <a:solidFill>
                  <a:srgbClr val="002060"/>
                </a:solidFill>
                <a:latin typeface="Times New Roman" panose="02020603050405020304" pitchFamily="18" charset="0"/>
                <a:cs typeface="Times New Roman" panose="02020603050405020304" pitchFamily="18" charset="0"/>
              </a:rPr>
              <a:t> The regular sets are closed under union.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are two RE’s then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U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is 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2. Concatenation:</a:t>
            </a:r>
            <a:r>
              <a:rPr lang="en-US" sz="2000" dirty="0">
                <a:solidFill>
                  <a:srgbClr val="002060"/>
                </a:solidFill>
                <a:latin typeface="Times New Roman" panose="02020603050405020304" pitchFamily="18" charset="0"/>
                <a:cs typeface="Times New Roman" panose="02020603050405020304" pitchFamily="18" charset="0"/>
              </a:rPr>
              <a:t> The regular sets are closed under concatenation.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are two RE’s then 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3. Intersection:</a:t>
            </a:r>
            <a:r>
              <a:rPr lang="en-US" sz="2000" dirty="0">
                <a:solidFill>
                  <a:srgbClr val="002060"/>
                </a:solidFill>
                <a:latin typeface="Times New Roman" panose="02020603050405020304" pitchFamily="18" charset="0"/>
                <a:cs typeface="Times New Roman" panose="02020603050405020304" pitchFamily="18" charset="0"/>
              </a:rPr>
              <a:t> The regular sets are closed under intersection.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are two RE’s then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4. Kleen star:</a:t>
            </a:r>
            <a:r>
              <a:rPr lang="en-US" sz="2000" dirty="0">
                <a:solidFill>
                  <a:srgbClr val="002060"/>
                </a:solidFill>
                <a:latin typeface="Times New Roman" panose="02020603050405020304" pitchFamily="18" charset="0"/>
                <a:cs typeface="Times New Roman" panose="02020603050405020304" pitchFamily="18" charset="0"/>
              </a:rPr>
              <a:t> The regular sets are closed under kleen star.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is </a:t>
            </a:r>
            <a:r>
              <a:rPr lang="en-US" sz="2000" dirty="0">
                <a:solidFill>
                  <a:srgbClr val="002060"/>
                </a:solidFill>
                <a:latin typeface="Times New Roman" panose="02020603050405020304" pitchFamily="18" charset="0"/>
                <a:cs typeface="Times New Roman" panose="02020603050405020304" pitchFamily="18" charset="0"/>
              </a:rPr>
              <a:t>a RE then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5. Complement:</a:t>
            </a:r>
            <a:r>
              <a:rPr lang="en-US" sz="2000" dirty="0">
                <a:solidFill>
                  <a:srgbClr val="002060"/>
                </a:solidFill>
                <a:latin typeface="Times New Roman" panose="02020603050405020304" pitchFamily="18" charset="0"/>
                <a:cs typeface="Times New Roman" panose="02020603050405020304" pitchFamily="18" charset="0"/>
              </a:rPr>
              <a:t> The regular sets are closed under complement.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is </a:t>
            </a:r>
            <a:r>
              <a:rPr lang="en-US" sz="2000" dirty="0">
                <a:solidFill>
                  <a:srgbClr val="002060"/>
                </a:solidFill>
                <a:latin typeface="Times New Roman" panose="02020603050405020304" pitchFamily="18" charset="0"/>
                <a:cs typeface="Times New Roman" panose="02020603050405020304" pitchFamily="18" charset="0"/>
              </a:rPr>
              <a:t>a RE then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baseline="30000" dirty="0"/>
              <a:t>'</a:t>
            </a:r>
            <a:r>
              <a:rPr lang="en-US" sz="2000" dirty="0">
                <a:solidFill>
                  <a:srgbClr val="002060"/>
                </a:solidFill>
                <a:latin typeface="Times New Roman" panose="02020603050405020304" pitchFamily="18" charset="0"/>
                <a:cs typeface="Times New Roman" panose="02020603050405020304" pitchFamily="18" charset="0"/>
              </a:rPr>
              <a:t>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6. Reverse:</a:t>
            </a:r>
            <a:r>
              <a:rPr lang="en-US" sz="2000" dirty="0">
                <a:solidFill>
                  <a:srgbClr val="002060"/>
                </a:solidFill>
                <a:latin typeface="Times New Roman" panose="02020603050405020304" pitchFamily="18" charset="0"/>
                <a:cs typeface="Times New Roman" panose="02020603050405020304" pitchFamily="18" charset="0"/>
              </a:rPr>
              <a:t> The regular sets are closed under reverse.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is </a:t>
            </a:r>
            <a:r>
              <a:rPr lang="en-US" sz="2000" dirty="0">
                <a:solidFill>
                  <a:srgbClr val="002060"/>
                </a:solidFill>
                <a:latin typeface="Times New Roman" panose="02020603050405020304" pitchFamily="18" charset="0"/>
                <a:cs typeface="Times New Roman" panose="02020603050405020304" pitchFamily="18" charset="0"/>
              </a:rPr>
              <a:t>a RE then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baseline="30000" dirty="0">
                <a:solidFill>
                  <a:schemeClr val="tx2"/>
                </a:solidFill>
                <a:latin typeface="Times New Roman" panose="02020603050405020304" pitchFamily="18" charset="0"/>
                <a:cs typeface="Times New Roman" panose="02020603050405020304" pitchFamily="18" charset="0"/>
              </a:rPr>
              <a:t>r</a:t>
            </a:r>
            <a:r>
              <a:rPr lang="en-US" sz="2000" dirty="0">
                <a:solidFill>
                  <a:srgbClr val="002060"/>
                </a:solidFill>
                <a:latin typeface="Times New Roman" panose="02020603050405020304" pitchFamily="18" charset="0"/>
                <a:cs typeface="Times New Roman" panose="02020603050405020304" pitchFamily="18" charset="0"/>
              </a:rPr>
              <a:t> 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7. Difference:</a:t>
            </a:r>
            <a:r>
              <a:rPr lang="en-US" sz="2000" dirty="0">
                <a:solidFill>
                  <a:srgbClr val="002060"/>
                </a:solidFill>
                <a:latin typeface="Times New Roman" panose="02020603050405020304" pitchFamily="18" charset="0"/>
                <a:cs typeface="Times New Roman" panose="02020603050405020304" pitchFamily="18" charset="0"/>
              </a:rPr>
              <a:t> The regular sets are closed under difference.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are two RE’s then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 </a:t>
            </a:r>
            <a:r>
              <a:rPr lang="en-US" sz="2000" dirty="0">
                <a:solidFill>
                  <a:srgbClr val="002060"/>
                </a:solidFill>
                <a:latin typeface="Times New Roman" panose="02020603050405020304" pitchFamily="18" charset="0"/>
                <a:cs typeface="Times New Roman" panose="02020603050405020304" pitchFamily="18" charset="0"/>
              </a:rPr>
              <a:t>L2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baseline="30000" dirty="0"/>
              <a:t>'</a:t>
            </a:r>
            <a:r>
              <a:rPr lang="en-US" sz="2000" dirty="0">
                <a:solidFill>
                  <a:srgbClr val="002060"/>
                </a:solidFill>
                <a:latin typeface="Times New Roman" panose="02020603050405020304" pitchFamily="18" charset="0"/>
                <a:cs typeface="Times New Roman" panose="02020603050405020304" pitchFamily="18" charset="0"/>
              </a:rPr>
              <a:t>)also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8. Substitution:</a:t>
            </a:r>
            <a:r>
              <a:rPr lang="en-US" sz="2000" dirty="0">
                <a:solidFill>
                  <a:srgbClr val="002060"/>
                </a:solidFill>
                <a:latin typeface="Times New Roman" panose="02020603050405020304" pitchFamily="18" charset="0"/>
                <a:cs typeface="Times New Roman" panose="02020603050405020304" pitchFamily="18" charset="0"/>
              </a:rPr>
              <a:t> The regular sets are closed under substitution.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is </a:t>
            </a:r>
            <a:r>
              <a:rPr lang="en-US" sz="2000" dirty="0">
                <a:solidFill>
                  <a:srgbClr val="002060"/>
                </a:solidFill>
                <a:latin typeface="Times New Roman" panose="02020603050405020304" pitchFamily="18" charset="0"/>
                <a:cs typeface="Times New Roman" panose="02020603050405020304" pitchFamily="18" charset="0"/>
              </a:rPr>
              <a:t>a RE then S(L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9. Homomorphism:</a:t>
            </a:r>
            <a:r>
              <a:rPr lang="en-US" sz="2000" dirty="0">
                <a:solidFill>
                  <a:srgbClr val="002060"/>
                </a:solidFill>
                <a:latin typeface="Times New Roman" panose="02020603050405020304" pitchFamily="18" charset="0"/>
                <a:cs typeface="Times New Roman" panose="02020603050405020304" pitchFamily="18" charset="0"/>
              </a:rPr>
              <a:t> The regular sets are closed under homomorphism.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is </a:t>
            </a:r>
            <a:r>
              <a:rPr lang="en-US" sz="2000" dirty="0">
                <a:solidFill>
                  <a:srgbClr val="002060"/>
                </a:solidFill>
                <a:latin typeface="Times New Roman" panose="02020603050405020304" pitchFamily="18" charset="0"/>
                <a:cs typeface="Times New Roman" panose="02020603050405020304" pitchFamily="18" charset="0"/>
              </a:rPr>
              <a:t>a RE then H(L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10. Inverse Homomorphism:</a:t>
            </a:r>
            <a:r>
              <a:rPr lang="en-US" sz="2000" dirty="0">
                <a:solidFill>
                  <a:srgbClr val="002060"/>
                </a:solidFill>
                <a:latin typeface="Times New Roman" panose="02020603050405020304" pitchFamily="18" charset="0"/>
                <a:cs typeface="Times New Roman" panose="02020603050405020304" pitchFamily="18" charset="0"/>
              </a:rPr>
              <a:t> The regular sets are closed under inverse homomorphism.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is </a:t>
            </a:r>
            <a:r>
              <a:rPr lang="en-US" sz="2000" dirty="0">
                <a:solidFill>
                  <a:srgbClr val="002060"/>
                </a:solidFill>
                <a:latin typeface="Times New Roman" panose="02020603050405020304" pitchFamily="18" charset="0"/>
                <a:cs typeface="Times New Roman" panose="02020603050405020304" pitchFamily="18" charset="0"/>
              </a:rPr>
              <a:t>a RE then  H</a:t>
            </a:r>
            <a:r>
              <a:rPr lang="en-US" sz="2000" baseline="30000" dirty="0"/>
              <a:t>-1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is </a:t>
            </a:r>
            <a:r>
              <a:rPr lang="en-US" sz="2000" dirty="0">
                <a:solidFill>
                  <a:srgbClr val="002060"/>
                </a:solidFill>
                <a:latin typeface="Times New Roman" panose="02020603050405020304" pitchFamily="18" charset="0"/>
                <a:cs typeface="Times New Roman" panose="02020603050405020304" pitchFamily="18" charset="0"/>
              </a:rPr>
              <a:t>also a RE</a:t>
            </a: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16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7838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3" y="234498"/>
            <a:ext cx="10825767" cy="446241"/>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Problems on RE:</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20914" y="724282"/>
            <a:ext cx="11393715" cy="6133718"/>
          </a:xfrm>
        </p:spPr>
        <p:txBody>
          <a:bodyPr>
            <a:normAutofit/>
          </a:bodyPr>
          <a:lstStyle/>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Write the RE for the following sets</a:t>
            </a:r>
          </a:p>
          <a:p>
            <a:pPr lvl="1">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L1=set of all strings of 0’s and 1’s ending with 00</a:t>
            </a:r>
          </a:p>
          <a:p>
            <a:pPr lvl="1">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L2=set of all strings of 0’s and 1’s beginning with 0 and ending with 1</a:t>
            </a:r>
          </a:p>
          <a:p>
            <a:pPr lvl="1">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L3= {</a:t>
            </a:r>
            <a:r>
              <a:rPr lang="el-GR" sz="1600" dirty="0">
                <a:solidFill>
                  <a:srgbClr val="002060"/>
                </a:solidFill>
                <a:latin typeface="Times New Roman" panose="02020603050405020304" pitchFamily="18" charset="0"/>
                <a:cs typeface="Times New Roman" panose="02020603050405020304" pitchFamily="18" charset="0"/>
              </a:rPr>
              <a:t>ϵ</a:t>
            </a:r>
            <a:r>
              <a:rPr lang="en-US" sz="1600" dirty="0">
                <a:solidFill>
                  <a:srgbClr val="002060"/>
                </a:solidFill>
                <a:latin typeface="Times New Roman" panose="02020603050405020304" pitchFamily="18" charset="0"/>
                <a:cs typeface="Times New Roman" panose="02020603050405020304" pitchFamily="18" charset="0"/>
              </a:rPr>
              <a:t>,</a:t>
            </a:r>
            <a:r>
              <a:rPr lang="en-US" sz="1600" dirty="0" err="1">
                <a:solidFill>
                  <a:srgbClr val="002060"/>
                </a:solidFill>
                <a:latin typeface="Times New Roman" panose="02020603050405020304" pitchFamily="18" charset="0"/>
                <a:cs typeface="Times New Roman" panose="02020603050405020304" pitchFamily="18" charset="0"/>
              </a:rPr>
              <a:t>aa,aaaa</a:t>
            </a:r>
            <a:r>
              <a:rPr lang="en-US" sz="1600"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Write RE to denote any no. of 0’s followed by any no. of 1’s followed by any no. of 2’s </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Write RE to denote any no. of 0’s followed by any no. of 1’s followed by any no. of 2’s  with atleast any one of the each input symbol</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Write the RE for the following sets</a:t>
            </a:r>
          </a:p>
          <a:p>
            <a:pPr lvl="1">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L1={W</a:t>
            </a:r>
            <a:r>
              <a:rPr lang="el-GR" sz="1600" dirty="0">
                <a:solidFill>
                  <a:srgbClr val="002060"/>
                </a:solidFill>
                <a:latin typeface="Times New Roman" panose="02020603050405020304" pitchFamily="18" charset="0"/>
                <a:cs typeface="Times New Roman" panose="02020603050405020304" pitchFamily="18" charset="0"/>
              </a:rPr>
              <a:t> ϵ</a:t>
            </a:r>
            <a:r>
              <a:rPr lang="en-US" sz="1600" dirty="0">
                <a:solidFill>
                  <a:srgbClr val="002060"/>
                </a:solidFill>
                <a:latin typeface="Times New Roman" panose="02020603050405020304" pitchFamily="18" charset="0"/>
                <a:cs typeface="Times New Roman" panose="02020603050405020304" pitchFamily="18" charset="0"/>
              </a:rPr>
              <a:t> (0,1)*, W has atleast one pair of consecutive 0’s}</a:t>
            </a:r>
          </a:p>
          <a:p>
            <a:pPr lvl="1">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L2={W</a:t>
            </a:r>
            <a:r>
              <a:rPr lang="el-GR" sz="1600" dirty="0">
                <a:solidFill>
                  <a:srgbClr val="002060"/>
                </a:solidFill>
                <a:latin typeface="Times New Roman" panose="02020603050405020304" pitchFamily="18" charset="0"/>
                <a:cs typeface="Times New Roman" panose="02020603050405020304" pitchFamily="18" charset="0"/>
              </a:rPr>
              <a:t> ϵ</a:t>
            </a:r>
            <a:r>
              <a:rPr lang="en-US" sz="1600" dirty="0">
                <a:solidFill>
                  <a:srgbClr val="002060"/>
                </a:solidFill>
                <a:latin typeface="Times New Roman" panose="02020603050405020304" pitchFamily="18" charset="0"/>
                <a:cs typeface="Times New Roman" panose="02020603050405020304" pitchFamily="18" charset="0"/>
              </a:rPr>
              <a:t> (0,1)*, all the strings having atleast two 0’s} </a:t>
            </a:r>
          </a:p>
          <a:p>
            <a:pPr lvl="1">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L3={W</a:t>
            </a:r>
            <a:r>
              <a:rPr lang="el-GR" sz="1600" dirty="0">
                <a:solidFill>
                  <a:srgbClr val="002060"/>
                </a:solidFill>
                <a:latin typeface="Times New Roman" panose="02020603050405020304" pitchFamily="18" charset="0"/>
                <a:cs typeface="Times New Roman" panose="02020603050405020304" pitchFamily="18" charset="0"/>
              </a:rPr>
              <a:t> ϵ</a:t>
            </a:r>
            <a:r>
              <a:rPr lang="en-US" sz="1600" dirty="0">
                <a:solidFill>
                  <a:srgbClr val="002060"/>
                </a:solidFill>
                <a:latin typeface="Times New Roman" panose="02020603050405020304" pitchFamily="18" charset="0"/>
                <a:cs typeface="Times New Roman" panose="02020603050405020304" pitchFamily="18" charset="0"/>
              </a:rPr>
              <a:t> (0,1)*, all the strings having exactly two 0’s} </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Write RE for set of all strings with even no. of a’s followed by odd no. of b’s</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Write RE for set of all strings exactly one a over the alphabet </a:t>
            </a:r>
            <a:r>
              <a:rPr lang="en-US" sz="2000" b="1"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a,b,c</a:t>
            </a:r>
            <a:r>
              <a:rPr lang="en-US" sz="20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Write RE for ternary language</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Write RE for the strings having 101 as a substring</a:t>
            </a:r>
          </a:p>
          <a:p>
            <a:pPr>
              <a:buFont typeface="Wingdings" panose="05000000000000000000" pitchFamily="2" charset="2"/>
              <a:buChar char="Ø"/>
            </a:pPr>
            <a:endParaRPr lang="en-US" sz="1600" dirty="0">
              <a:solidFill>
                <a:srgbClr val="00206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16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03235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5"/>
            <a:ext cx="10838645" cy="523518"/>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Identity rule for RE:</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98490"/>
            <a:ext cx="11101589" cy="5692462"/>
          </a:xfrm>
        </p:spPr>
        <p:txBody>
          <a:bodyPr>
            <a:normAutofit/>
          </a:body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Two RE’s are equivalent if P and Q represents the same set of strings</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Ø+R = R+Ø = R</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ØR = RØ = Ø</a:t>
            </a:r>
          </a:p>
          <a:p>
            <a:pPr marL="914400" lvl="1" indent="-457200">
              <a:buFont typeface="+mj-lt"/>
              <a:buAutoNum type="arabicPeriod"/>
            </a:pP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R = R</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 R</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 </a:t>
            </a:r>
            <a:r>
              <a:rPr lang="el-GR" sz="2000" dirty="0">
                <a:solidFill>
                  <a:srgbClr val="002060"/>
                </a:solidFill>
                <a:latin typeface="Times New Roman" panose="02020603050405020304" pitchFamily="18" charset="0"/>
                <a:cs typeface="Times New Roman" panose="02020603050405020304" pitchFamily="18" charset="0"/>
              </a:rPr>
              <a:t>ϵ</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a:t>
            </a:r>
            <a:r>
              <a:rPr lang="el-GR" sz="2000" dirty="0">
                <a:solidFill>
                  <a:srgbClr val="002060"/>
                </a:solidFill>
                <a:latin typeface="Times New Roman" panose="02020603050405020304" pitchFamily="18" charset="0"/>
                <a:cs typeface="Times New Roman" panose="02020603050405020304" pitchFamily="18" charset="0"/>
              </a:rPr>
              <a:t>ϵ</a:t>
            </a:r>
            <a:endParaRPr lang="en-US"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Ø</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a:t>
            </a:r>
            <a:r>
              <a:rPr lang="el-GR" sz="2000" dirty="0">
                <a:solidFill>
                  <a:srgbClr val="002060"/>
                </a:solidFill>
                <a:latin typeface="Times New Roman" panose="02020603050405020304" pitchFamily="18" charset="0"/>
                <a:cs typeface="Times New Roman" panose="02020603050405020304" pitchFamily="18" charset="0"/>
              </a:rPr>
              <a:t>ϵ</a:t>
            </a:r>
            <a:endParaRPr lang="en-US"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R+R = R</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R</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RR</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R</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+RR</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R</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(PQ)</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P</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P(QP)</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(P+Q)</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(P</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Q</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(P</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+Q</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(P+Q)R = PR+QR</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R(P+Q) = RP+RQ</a:t>
            </a:r>
          </a:p>
          <a:p>
            <a:pPr marL="457200" lvl="1"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US" sz="2000" dirty="0">
              <a:solidFill>
                <a:srgbClr val="00206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 xmlns:p14="http://schemas.microsoft.com/office/powerpoint/2010/main" val="8945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fontScale="90000"/>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Syllabus</a:t>
            </a:r>
            <a:endParaRPr lang="en-US" sz="4000" dirty="0"/>
          </a:p>
        </p:txBody>
      </p:sp>
      <p:sp>
        <p:nvSpPr>
          <p:cNvPr id="3" name="Content Placeholder 2"/>
          <p:cNvSpPr>
            <a:spLocks noGrp="1"/>
          </p:cNvSpPr>
          <p:nvPr>
            <p:ph idx="1"/>
          </p:nvPr>
        </p:nvSpPr>
        <p:spPr>
          <a:xfrm>
            <a:off x="574766" y="911225"/>
            <a:ext cx="11011988" cy="5013057"/>
          </a:xfrm>
        </p:spPr>
        <p:txBody>
          <a:bodyPr>
            <a:normAutofit fontScale="92500" lnSpcReduction="20000"/>
          </a:bodyPr>
          <a:lstStyle/>
          <a:p>
            <a:pPr algn="ctr">
              <a:buNone/>
            </a:pPr>
            <a:r>
              <a:rPr lang="en-US" sz="2400" b="1" u="sng" dirty="0">
                <a:solidFill>
                  <a:srgbClr val="002060"/>
                </a:solidFill>
                <a:latin typeface="Times New Roman" pitchFamily="18" charset="0"/>
                <a:cs typeface="Times New Roman" pitchFamily="18" charset="0"/>
              </a:rPr>
              <a:t>UNIT-3</a:t>
            </a:r>
            <a:r>
              <a:rPr lang="en-US" sz="2400" b="1" dirty="0">
                <a:solidFill>
                  <a:srgbClr val="002060"/>
                </a:solidFill>
                <a:latin typeface="Times New Roman" pitchFamily="18" charset="0"/>
                <a:cs typeface="Times New Roman" pitchFamily="18" charset="0"/>
              </a:rPr>
              <a:t> </a:t>
            </a:r>
          </a:p>
          <a:p>
            <a:pPr>
              <a:buNone/>
            </a:pPr>
            <a:r>
              <a:rPr lang="en-US" sz="2400" b="1" dirty="0">
                <a:solidFill>
                  <a:srgbClr val="002060"/>
                </a:solidFill>
                <a:latin typeface="Times New Roman" pitchFamily="18" charset="0"/>
                <a:cs typeface="Times New Roman" pitchFamily="18" charset="0"/>
              </a:rPr>
              <a:t>Syntax-Directed Definitions: </a:t>
            </a:r>
            <a:r>
              <a:rPr lang="en-US" sz="2400" dirty="0">
                <a:solidFill>
                  <a:srgbClr val="002060"/>
                </a:solidFill>
                <a:latin typeface="Times New Roman" panose="02020603050405020304" pitchFamily="18" charset="0"/>
                <a:cs typeface="Times New Roman" panose="02020603050405020304" pitchFamily="18" charset="0"/>
              </a:rPr>
              <a:t>Introduction, evaluation orders for SDD’s, applications of  </a:t>
            </a:r>
          </a:p>
          <a:p>
            <a:pPr>
              <a:buNone/>
            </a:pPr>
            <a:r>
              <a:rPr lang="en-US" sz="2400" dirty="0">
                <a:solidFill>
                  <a:srgbClr val="002060"/>
                </a:solidFill>
                <a:latin typeface="Times New Roman" panose="02020603050405020304" pitchFamily="18" charset="0"/>
                <a:cs typeface="Times New Roman" panose="02020603050405020304" pitchFamily="18" charset="0"/>
              </a:rPr>
              <a:t>syntax-directed translation, syntax-directed translation schemes, and implementing L-</a:t>
            </a:r>
          </a:p>
          <a:p>
            <a:pPr>
              <a:buNone/>
            </a:pPr>
            <a:r>
              <a:rPr lang="en-US" sz="2400" dirty="0">
                <a:solidFill>
                  <a:srgbClr val="002060"/>
                </a:solidFill>
                <a:latin typeface="Times New Roman" panose="02020603050405020304" pitchFamily="18" charset="0"/>
                <a:cs typeface="Times New Roman" panose="02020603050405020304" pitchFamily="18" charset="0"/>
              </a:rPr>
              <a:t>attributed SDD’s. </a:t>
            </a:r>
          </a:p>
          <a:p>
            <a:pPr>
              <a:buNone/>
            </a:pPr>
            <a:r>
              <a:rPr lang="en-US" sz="2400" b="1" dirty="0">
                <a:solidFill>
                  <a:srgbClr val="002060"/>
                </a:solidFill>
                <a:latin typeface="Times New Roman" panose="02020603050405020304" pitchFamily="18" charset="0"/>
                <a:cs typeface="Times New Roman" panose="02020603050405020304" pitchFamily="18" charset="0"/>
              </a:rPr>
              <a:t>Intermediate-Code Generation:</a:t>
            </a:r>
            <a:r>
              <a:rPr lang="en-US" sz="2400" dirty="0">
                <a:solidFill>
                  <a:srgbClr val="002060"/>
                </a:solidFill>
                <a:latin typeface="Times New Roman" panose="02020603050405020304" pitchFamily="18" charset="0"/>
                <a:cs typeface="Times New Roman" panose="02020603050405020304" pitchFamily="18" charset="0"/>
              </a:rPr>
              <a:t> variants of syntax trees, three-address code, types and</a:t>
            </a:r>
          </a:p>
          <a:p>
            <a:pPr>
              <a:buNone/>
            </a:pPr>
            <a:r>
              <a:rPr lang="en-US" sz="2400" dirty="0">
                <a:solidFill>
                  <a:srgbClr val="002060"/>
                </a:solidFill>
                <a:latin typeface="Times New Roman" panose="02020603050405020304" pitchFamily="18" charset="0"/>
                <a:cs typeface="Times New Roman" panose="02020603050405020304" pitchFamily="18" charset="0"/>
              </a:rPr>
              <a:t>declarations, type checking, control flow statements, switch-statement, and procedures.</a:t>
            </a:r>
          </a:p>
          <a:p>
            <a:pPr algn="ctr">
              <a:buNone/>
            </a:pPr>
            <a:r>
              <a:rPr lang="en-US" sz="2400" b="1" dirty="0">
                <a:solidFill>
                  <a:srgbClr val="002060"/>
                </a:solidFill>
                <a:latin typeface="Times New Roman" panose="02020603050405020304" pitchFamily="18" charset="0"/>
                <a:cs typeface="Times New Roman" panose="02020603050405020304" pitchFamily="18" charset="0"/>
              </a:rPr>
              <a:t> U</a:t>
            </a:r>
            <a:r>
              <a:rPr lang="en-US" sz="2400" b="1" u="sng" dirty="0">
                <a:solidFill>
                  <a:srgbClr val="002060"/>
                </a:solidFill>
                <a:latin typeface="Times New Roman" panose="02020603050405020304" pitchFamily="18" charset="0"/>
                <a:cs typeface="Times New Roman" panose="02020603050405020304" pitchFamily="18" charset="0"/>
              </a:rPr>
              <a:t>NIT-4</a:t>
            </a:r>
            <a:endParaRPr lang="en-US" sz="2400" b="1" dirty="0">
              <a:solidFill>
                <a:srgbClr val="002060"/>
              </a:solidFill>
              <a:latin typeface="Times New Roman" panose="02020603050405020304" pitchFamily="18" charset="0"/>
              <a:cs typeface="Times New Roman" panose="02020603050405020304" pitchFamily="18" charset="0"/>
            </a:endParaRPr>
          </a:p>
          <a:p>
            <a:pPr>
              <a:buNone/>
            </a:pPr>
            <a:r>
              <a:rPr lang="en-US" sz="2400" b="1" dirty="0">
                <a:solidFill>
                  <a:srgbClr val="002060"/>
                </a:solidFill>
                <a:latin typeface="Times New Roman" panose="02020603050405020304" pitchFamily="18" charset="0"/>
                <a:cs typeface="Times New Roman" panose="02020603050405020304" pitchFamily="18" charset="0"/>
              </a:rPr>
              <a:t>Run-Time Environments:</a:t>
            </a:r>
            <a:r>
              <a:rPr lang="en-US" sz="2400" dirty="0">
                <a:solidFill>
                  <a:srgbClr val="002060"/>
                </a:solidFill>
                <a:latin typeface="Times New Roman" panose="02020603050405020304" pitchFamily="18" charset="0"/>
                <a:cs typeface="Times New Roman" panose="02020603050405020304" pitchFamily="18" charset="0"/>
              </a:rPr>
              <a:t> Storage organization, stack allocation of space, access to nonlocal</a:t>
            </a:r>
          </a:p>
          <a:p>
            <a:pPr>
              <a:buNone/>
            </a:pPr>
            <a:r>
              <a:rPr lang="en-US" sz="2400" dirty="0">
                <a:solidFill>
                  <a:srgbClr val="002060"/>
                </a:solidFill>
                <a:latin typeface="Times New Roman" panose="02020603050405020304" pitchFamily="18" charset="0"/>
                <a:cs typeface="Times New Roman" panose="02020603050405020304" pitchFamily="18" charset="0"/>
              </a:rPr>
              <a:t>data on the stack, heap management, introduction to garbage collection, introduction to trace</a:t>
            </a:r>
          </a:p>
          <a:p>
            <a:pPr>
              <a:buNone/>
            </a:pPr>
            <a:r>
              <a:rPr lang="en-US" sz="2400" dirty="0">
                <a:solidFill>
                  <a:srgbClr val="002060"/>
                </a:solidFill>
                <a:latin typeface="Times New Roman" panose="02020603050405020304" pitchFamily="18" charset="0"/>
                <a:cs typeface="Times New Roman" panose="02020603050405020304" pitchFamily="18" charset="0"/>
              </a:rPr>
              <a:t>based collection. </a:t>
            </a:r>
          </a:p>
          <a:p>
            <a:pPr>
              <a:buNone/>
            </a:pPr>
            <a:r>
              <a:rPr lang="en-US" sz="2400" b="1" dirty="0">
                <a:solidFill>
                  <a:srgbClr val="002060"/>
                </a:solidFill>
                <a:latin typeface="Times New Roman" panose="02020603050405020304" pitchFamily="18" charset="0"/>
                <a:cs typeface="Times New Roman" panose="02020603050405020304" pitchFamily="18" charset="0"/>
              </a:rPr>
              <a:t>Machine Independent Code optimizations:</a:t>
            </a:r>
            <a:r>
              <a:rPr lang="en-US" sz="2400" dirty="0">
                <a:solidFill>
                  <a:srgbClr val="002060"/>
                </a:solidFill>
                <a:latin typeface="Times New Roman" panose="02020603050405020304" pitchFamily="18" charset="0"/>
                <a:cs typeface="Times New Roman" panose="02020603050405020304" pitchFamily="18" charset="0"/>
              </a:rPr>
              <a:t> The principal sources of optimization, </a:t>
            </a:r>
          </a:p>
          <a:p>
            <a:pPr>
              <a:buNone/>
            </a:pPr>
            <a:r>
              <a:rPr lang="en-US" sz="2400" dirty="0">
                <a:solidFill>
                  <a:srgbClr val="002060"/>
                </a:solidFill>
                <a:latin typeface="Times New Roman" panose="02020603050405020304" pitchFamily="18" charset="0"/>
                <a:cs typeface="Times New Roman" panose="02020603050405020304" pitchFamily="18" charset="0"/>
              </a:rPr>
              <a:t>introduction to data-flow analysis, foundations of data-flow analysis, constant propagation, </a:t>
            </a:r>
          </a:p>
          <a:p>
            <a:pPr>
              <a:buNone/>
            </a:pPr>
            <a:r>
              <a:rPr lang="en-US" sz="2400" dirty="0">
                <a:solidFill>
                  <a:srgbClr val="002060"/>
                </a:solidFill>
                <a:latin typeface="Times New Roman" panose="02020603050405020304" pitchFamily="18" charset="0"/>
                <a:cs typeface="Times New Roman" panose="02020603050405020304" pitchFamily="18" charset="0"/>
              </a:rPr>
              <a:t>partial redundancy elimination, and loop optimization in flow graphs.</a:t>
            </a:r>
          </a:p>
          <a:p>
            <a:pPr>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30898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168" y="236336"/>
            <a:ext cx="10601632" cy="510638"/>
          </a:xfrm>
        </p:spPr>
        <p:txBody>
          <a:bodyPr>
            <a:noAutofit/>
          </a:bodyPr>
          <a:lstStyle/>
          <a:p>
            <a:r>
              <a:rPr lang="en-US" sz="4000" b="1" u="sng" dirty="0">
                <a:solidFill>
                  <a:srgbClr val="00B050"/>
                </a:solidFill>
                <a:latin typeface="Times New Roman" panose="02020603050405020304" pitchFamily="18" charset="0"/>
                <a:cs typeface="Times New Roman" panose="02020603050405020304" pitchFamily="18" charset="0"/>
              </a:rPr>
              <a:t>Computer Programming:</a:t>
            </a:r>
            <a:endParaRPr lang="en-US" sz="4000" dirty="0">
              <a:solidFill>
                <a:srgbClr val="00B050"/>
              </a:solidFill>
            </a:endParaRPr>
          </a:p>
        </p:txBody>
      </p:sp>
      <p:sp>
        <p:nvSpPr>
          <p:cNvPr id="3" name="Content Placeholder 2"/>
          <p:cNvSpPr>
            <a:spLocks noGrp="1"/>
          </p:cNvSpPr>
          <p:nvPr>
            <p:ph idx="1"/>
          </p:nvPr>
        </p:nvSpPr>
        <p:spPr>
          <a:xfrm>
            <a:off x="722790" y="810115"/>
            <a:ext cx="10515600" cy="5811549"/>
          </a:xfrm>
        </p:spPr>
        <p:txBody>
          <a:bodyPr>
            <a:noAutofit/>
          </a:bodyPr>
          <a:lstStyle/>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Algorithm:</a:t>
            </a:r>
            <a:r>
              <a:rPr lang="en-US" sz="2400"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is a step-by-step process for solving a particular problem </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It has 5 properties</a:t>
            </a:r>
          </a:p>
          <a:p>
            <a:pPr marL="457200" indent="-457200">
              <a:buAutoNum type="arabicPeriod"/>
            </a:pPr>
            <a:r>
              <a:rPr lang="en-US" sz="2400" u="sng" dirty="0">
                <a:solidFill>
                  <a:srgbClr val="002060"/>
                </a:solidFill>
                <a:latin typeface="Times New Roman" panose="02020603050405020304" pitchFamily="18" charset="0"/>
                <a:cs typeface="Times New Roman" panose="02020603050405020304" pitchFamily="18" charset="0"/>
              </a:rPr>
              <a:t>Input:</a:t>
            </a:r>
            <a:r>
              <a:rPr lang="en-US" sz="2400" dirty="0">
                <a:solidFill>
                  <a:srgbClr val="002060"/>
                </a:solidFill>
                <a:latin typeface="Times New Roman" panose="02020603050405020304" pitchFamily="18" charset="0"/>
                <a:cs typeface="Times New Roman" panose="02020603050405020304" pitchFamily="18" charset="0"/>
              </a:rPr>
              <a:t> It takes one or more inputs</a:t>
            </a:r>
          </a:p>
          <a:p>
            <a:pPr marL="457200" indent="-457200">
              <a:buAutoNum type="arabicPeriod"/>
            </a:pPr>
            <a:r>
              <a:rPr lang="en-US" sz="2400" u="sng" dirty="0">
                <a:solidFill>
                  <a:srgbClr val="002060"/>
                </a:solidFill>
                <a:latin typeface="Times New Roman" panose="02020603050405020304" pitchFamily="18" charset="0"/>
                <a:cs typeface="Times New Roman" panose="02020603050405020304" pitchFamily="18" charset="0"/>
              </a:rPr>
              <a:t>Output:</a:t>
            </a:r>
            <a:r>
              <a:rPr lang="en-US" sz="2400" dirty="0">
                <a:solidFill>
                  <a:srgbClr val="002060"/>
                </a:solidFill>
                <a:latin typeface="Times New Roman" panose="02020603050405020304" pitchFamily="18" charset="0"/>
                <a:cs typeface="Times New Roman" panose="02020603050405020304" pitchFamily="18" charset="0"/>
              </a:rPr>
              <a:t> It produce only one output</a:t>
            </a:r>
          </a:p>
          <a:p>
            <a:pPr marL="457200" indent="-457200">
              <a:buAutoNum type="arabicPeriod"/>
            </a:pPr>
            <a:r>
              <a:rPr lang="en-US" sz="2400" u="sng" dirty="0">
                <a:solidFill>
                  <a:srgbClr val="002060"/>
                </a:solidFill>
                <a:latin typeface="Times New Roman" panose="02020603050405020304" pitchFamily="18" charset="0"/>
                <a:cs typeface="Times New Roman" panose="02020603050405020304" pitchFamily="18" charset="0"/>
              </a:rPr>
              <a:t>Finiteness:</a:t>
            </a:r>
            <a:r>
              <a:rPr lang="en-US" sz="2400" dirty="0">
                <a:solidFill>
                  <a:srgbClr val="002060"/>
                </a:solidFill>
                <a:latin typeface="Times New Roman" panose="02020603050405020304" pitchFamily="18" charset="0"/>
                <a:cs typeface="Times New Roman" panose="02020603050405020304" pitchFamily="18" charset="0"/>
              </a:rPr>
              <a:t> It should finished in a finite amount of time</a:t>
            </a:r>
          </a:p>
          <a:p>
            <a:pPr marL="457200" indent="-457200">
              <a:buAutoNum type="arabicPeriod"/>
            </a:pPr>
            <a:r>
              <a:rPr lang="en-US" sz="2400" u="sng" dirty="0">
                <a:solidFill>
                  <a:srgbClr val="002060"/>
                </a:solidFill>
                <a:latin typeface="Times New Roman" panose="02020603050405020304" pitchFamily="18" charset="0"/>
                <a:cs typeface="Times New Roman" panose="02020603050405020304" pitchFamily="18" charset="0"/>
              </a:rPr>
              <a:t>Definiteness:</a:t>
            </a:r>
            <a:r>
              <a:rPr lang="en-US" sz="2400" dirty="0">
                <a:solidFill>
                  <a:srgbClr val="002060"/>
                </a:solidFill>
                <a:latin typeface="Times New Roman" panose="02020603050405020304" pitchFamily="18" charset="0"/>
                <a:cs typeface="Times New Roman" panose="02020603050405020304" pitchFamily="18" charset="0"/>
              </a:rPr>
              <a:t> It should be clear and unambiguous</a:t>
            </a:r>
          </a:p>
          <a:p>
            <a:pPr marL="457200" indent="-457200">
              <a:buAutoNum type="arabicPeriod"/>
            </a:pPr>
            <a:r>
              <a:rPr lang="en-US" sz="2400" u="sng" dirty="0">
                <a:solidFill>
                  <a:srgbClr val="002060"/>
                </a:solidFill>
                <a:latin typeface="Times New Roman" panose="02020603050405020304" pitchFamily="18" charset="0"/>
                <a:cs typeface="Times New Roman" panose="02020603050405020304" pitchFamily="18" charset="0"/>
              </a:rPr>
              <a:t>Effectiveness:</a:t>
            </a:r>
            <a:r>
              <a:rPr lang="en-US" sz="2400" dirty="0">
                <a:solidFill>
                  <a:srgbClr val="002060"/>
                </a:solidFill>
                <a:latin typeface="Times New Roman" panose="02020603050405020304" pitchFamily="18" charset="0"/>
                <a:cs typeface="Times New Roman" panose="02020603050405020304" pitchFamily="18" charset="0"/>
              </a:rPr>
              <a:t> It should be solved by pen and paper</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Flowchart:</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is a pictorial representation of an algorithm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Program:</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 computer program is a set of instructions for a computer to perform a specific task.</a:t>
            </a:r>
            <a:br>
              <a:rPr lang="en-US" sz="2400" dirty="0">
                <a:solidFill>
                  <a:srgbClr val="002060"/>
                </a:solidFill>
                <a:latin typeface="Times New Roman" panose="02020603050405020304" pitchFamily="18" charset="0"/>
                <a:cs typeface="Times New Roman" panose="02020603050405020304" pitchFamily="18" charset="0"/>
              </a:rPr>
            </a:b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4" name="Oval 3"/>
          <p:cNvSpPr/>
          <p:nvPr/>
        </p:nvSpPr>
        <p:spPr>
          <a:xfrm>
            <a:off x="7122016" y="4906850"/>
            <a:ext cx="399245" cy="206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11414" y="4893971"/>
            <a:ext cx="373487" cy="206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iamond 5"/>
          <p:cNvSpPr/>
          <p:nvPr/>
        </p:nvSpPr>
        <p:spPr>
          <a:xfrm>
            <a:off x="8087936" y="4906850"/>
            <a:ext cx="244698" cy="20606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ata 6"/>
          <p:cNvSpPr/>
          <p:nvPr/>
        </p:nvSpPr>
        <p:spPr>
          <a:xfrm>
            <a:off x="8384144" y="4906850"/>
            <a:ext cx="412124" cy="19318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Down Arrow 7"/>
          <p:cNvSpPr/>
          <p:nvPr/>
        </p:nvSpPr>
        <p:spPr>
          <a:xfrm>
            <a:off x="8950816" y="4893971"/>
            <a:ext cx="103031" cy="2189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9195515" y="4906850"/>
            <a:ext cx="296215" cy="20606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9620518" y="4906850"/>
            <a:ext cx="321972" cy="206062"/>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41042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a:bodyPr>
          <a:lstStyle/>
          <a:p>
            <a:r>
              <a:rPr lang="en-IN" sz="2800" b="1" u="sng" dirty="0">
                <a:solidFill>
                  <a:srgbClr val="00B050"/>
                </a:solidFill>
                <a:latin typeface="Times New Roman" panose="02020603050405020304" pitchFamily="18" charset="0"/>
                <a:cs typeface="Times New Roman" panose="02020603050405020304" pitchFamily="18" charset="0"/>
              </a:rPr>
              <a:t>Language Processing System / Steps for Executing a Program:</a:t>
            </a:r>
            <a:endParaRPr lang="en-US" sz="2800" dirty="0"/>
          </a:p>
        </p:txBody>
      </p:sp>
      <p:sp>
        <p:nvSpPr>
          <p:cNvPr id="5" name="Content Placeholder 2"/>
          <p:cNvSpPr>
            <a:spLocks noGrp="1"/>
          </p:cNvSpPr>
          <p:nvPr>
            <p:ph idx="1"/>
          </p:nvPr>
        </p:nvSpPr>
        <p:spPr>
          <a:xfrm>
            <a:off x="515938" y="624344"/>
            <a:ext cx="11197091" cy="6233655"/>
          </a:xfrm>
        </p:spPr>
        <p:txBody>
          <a:bodyPr>
            <a:noAutofit/>
          </a:bodyPr>
          <a:lstStyle/>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Computer:</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Combination of software and hardware</a:t>
            </a:r>
          </a:p>
          <a:p>
            <a:pPr lvl="1">
              <a:lnSpc>
                <a:spcPct val="120000"/>
              </a:lnSpc>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Hardware: Physical parts of a computer (keyboard, mouse, monitor, printer etc…)</a:t>
            </a:r>
          </a:p>
          <a:p>
            <a:pPr lvl="1">
              <a:lnSpc>
                <a:spcPct val="120000"/>
              </a:lnSpc>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Software: It is a program (set of instructions which perform the given task)</a:t>
            </a:r>
          </a:p>
          <a:p>
            <a:pPr lvl="2">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Application Software: User develops a program/software (Banking, railway etc)</a:t>
            </a:r>
          </a:p>
          <a:p>
            <a:pPr lvl="2">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System Software: User can work with the system by using this software (OS, Compiler, Debugger etc…)</a:t>
            </a:r>
            <a:endParaRPr lang="en-IN" sz="2400" dirty="0">
              <a:solidFill>
                <a:srgbClr val="002060"/>
              </a:solidFill>
              <a:latin typeface="Times New Roman" panose="02020603050405020304" pitchFamily="18" charset="0"/>
              <a:cs typeface="Times New Roman" panose="02020603050405020304" pitchFamily="18" charset="0"/>
            </a:endParaRPr>
          </a:p>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 Languages:</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High level languages: By using this we can develop application software (symbols)   </a:t>
            </a:r>
            <a:r>
              <a:rPr lang="en-US" sz="2400" b="1" dirty="0">
                <a:solidFill>
                  <a:srgbClr val="002060"/>
                </a:solidFill>
                <a:latin typeface="Times New Roman" panose="02020603050405020304" pitchFamily="18" charset="0"/>
                <a:cs typeface="Times New Roman" panose="02020603050405020304" pitchFamily="18" charset="0"/>
              </a:rPr>
              <a:t>EX:</a:t>
            </a:r>
            <a:r>
              <a:rPr lang="en-US" sz="2400" dirty="0">
                <a:solidFill>
                  <a:srgbClr val="002060"/>
                </a:solidFill>
                <a:latin typeface="Times New Roman" panose="02020603050405020304" pitchFamily="18" charset="0"/>
                <a:cs typeface="Times New Roman" panose="02020603050405020304" pitchFamily="18" charset="0"/>
              </a:rPr>
              <a:t> C++, Java, C#</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Medium level Languages: Combination of both the features  	</a:t>
            </a:r>
            <a:r>
              <a:rPr lang="en-US" sz="2400" b="1" dirty="0">
                <a:solidFill>
                  <a:srgbClr val="002060"/>
                </a:solidFill>
                <a:latin typeface="Times New Roman" panose="02020603050405020304" pitchFamily="18" charset="0"/>
                <a:cs typeface="Times New Roman" panose="02020603050405020304" pitchFamily="18" charset="0"/>
              </a:rPr>
              <a:t> 	          EX:</a:t>
            </a:r>
            <a:r>
              <a:rPr lang="en-US" sz="2400" dirty="0">
                <a:solidFill>
                  <a:srgbClr val="002060"/>
                </a:solidFill>
                <a:latin typeface="Times New Roman" panose="02020603050405020304" pitchFamily="18" charset="0"/>
                <a:cs typeface="Times New Roman" panose="02020603050405020304" pitchFamily="18" charset="0"/>
              </a:rPr>
              <a:t> C</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Low level Languages: By using this we can develop system software (0, 1)        </a:t>
            </a:r>
            <a:r>
              <a:rPr lang="en-US" sz="2400" b="1" dirty="0">
                <a:solidFill>
                  <a:srgbClr val="002060"/>
                </a:solidFill>
                <a:latin typeface="Times New Roman" panose="02020603050405020304" pitchFamily="18" charset="0"/>
                <a:cs typeface="Times New Roman" panose="02020603050405020304" pitchFamily="18" charset="0"/>
              </a:rPr>
              <a:t>EX:</a:t>
            </a:r>
            <a:r>
              <a:rPr lang="en-US" sz="2400" dirty="0">
                <a:solidFill>
                  <a:srgbClr val="002060"/>
                </a:solidFill>
                <a:latin typeface="Times New Roman" panose="02020603050405020304" pitchFamily="18" charset="0"/>
                <a:cs typeface="Times New Roman" panose="02020603050405020304" pitchFamily="18" charset="0"/>
              </a:rPr>
              <a:t> OS</a:t>
            </a:r>
          </a:p>
          <a:p>
            <a:pPr marL="914400" lvl="2" indent="0">
              <a:lnSpc>
                <a:spcPct val="120000"/>
              </a:lnSpc>
              <a:buNone/>
            </a:pPr>
            <a:endParaRPr lang="en-US" sz="1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86779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Programming Languages:</a:t>
            </a:r>
            <a:br>
              <a:rPr lang="en-US" b="1" u="sng" dirty="0">
                <a:solidFill>
                  <a:srgbClr val="00B050"/>
                </a:solidFill>
                <a:latin typeface="Times New Roman" panose="02020603050405020304" pitchFamily="18" charset="0"/>
                <a:cs typeface="Times New Roman" panose="02020603050405020304" pitchFamily="18" charset="0"/>
              </a:rPr>
            </a:br>
            <a:endParaRPr lang="en-US" dirty="0">
              <a:solidFill>
                <a:srgbClr val="00B050"/>
              </a:solidFill>
            </a:endParaRPr>
          </a:p>
        </p:txBody>
      </p:sp>
      <p:sp>
        <p:nvSpPr>
          <p:cNvPr id="3" name="Content Placeholder 2"/>
          <p:cNvSpPr>
            <a:spLocks noGrp="1"/>
          </p:cNvSpPr>
          <p:nvPr>
            <p:ph idx="1"/>
          </p:nvPr>
        </p:nvSpPr>
        <p:spPr>
          <a:xfrm>
            <a:off x="838200" y="811366"/>
            <a:ext cx="10515600" cy="5056501"/>
          </a:xfrm>
        </p:spPr>
        <p:txBody>
          <a:bodyPr>
            <a:normAutofit fontScale="92500" lnSpcReduction="10000"/>
          </a:bodyPr>
          <a:lstStyle/>
          <a:p>
            <a:pPr marL="0" indent="0">
              <a:buNone/>
            </a:pPr>
            <a:r>
              <a:rPr lang="en-US" sz="2400" dirty="0">
                <a:solidFill>
                  <a:srgbClr val="002060"/>
                </a:solidFill>
                <a:latin typeface="Times New Roman" panose="02020603050405020304" pitchFamily="18" charset="0"/>
                <a:cs typeface="Times New Roman" panose="02020603050405020304" pitchFamily="18" charset="0"/>
              </a:rPr>
              <a:t>Programming languages allow programmers to develop software</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The three major families of languages are:</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Machine languages</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Assembly languages</a:t>
            </a:r>
          </a:p>
          <a:p>
            <a:pPr>
              <a:buFontTx/>
              <a:buChar char="-"/>
            </a:pPr>
            <a:r>
              <a:rPr lang="en-US" sz="2400" dirty="0">
                <a:solidFill>
                  <a:srgbClr val="002060"/>
                </a:solidFill>
                <a:latin typeface="Times New Roman" panose="02020603050405020304" pitchFamily="18" charset="0"/>
                <a:cs typeface="Times New Roman" panose="02020603050405020304" pitchFamily="18" charset="0"/>
              </a:rPr>
              <a:t>High Level languages</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u="sng" dirty="0">
                <a:solidFill>
                  <a:srgbClr val="002060"/>
                </a:solidFill>
                <a:latin typeface="Times New Roman" panose="02020603050405020304" pitchFamily="18" charset="0"/>
                <a:cs typeface="Times New Roman" panose="02020603050405020304" pitchFamily="18" charset="0"/>
              </a:rPr>
              <a:t>Machine languages:</a:t>
            </a:r>
          </a:p>
          <a:p>
            <a:pPr>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Comprised of 1s and 0s</a:t>
            </a:r>
          </a:p>
          <a:p>
            <a:pPr>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The “native” language</a:t>
            </a:r>
            <a:r>
              <a:rPr lang="en-US" sz="2400" b="1" i="1"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of a computer</a:t>
            </a:r>
          </a:p>
          <a:p>
            <a:pPr>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Difficult to program – one misplaced 1 or 0 will cause the program to fail</a:t>
            </a:r>
          </a:p>
          <a:p>
            <a:pPr>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By using this we can develop system software</a:t>
            </a:r>
          </a:p>
          <a:p>
            <a:pPr>
              <a:buFont typeface="Wingdings" panose="05000000000000000000" pitchFamily="2" charset="2"/>
              <a:buChar char="§"/>
            </a:pPr>
            <a:r>
              <a:rPr lang="en-US" sz="2400" b="1" u="sng" dirty="0">
                <a:solidFill>
                  <a:srgbClr val="002060"/>
                </a:solidFill>
                <a:latin typeface="Times New Roman" panose="02020603050405020304" pitchFamily="18" charset="0"/>
                <a:cs typeface="Times New Roman" panose="02020603050405020304" pitchFamily="18" charset="0"/>
              </a:rPr>
              <a:t>Ex:</a:t>
            </a:r>
            <a:r>
              <a:rPr lang="en-US" sz="2400" dirty="0">
                <a:solidFill>
                  <a:srgbClr val="002060"/>
                </a:solidFill>
                <a:latin typeface="Times New Roman" panose="02020603050405020304" pitchFamily="18" charset="0"/>
                <a:cs typeface="Times New Roman" panose="02020603050405020304" pitchFamily="18" charset="0"/>
              </a:rPr>
              <a:t> 1110100010101 	111010101110</a:t>
            </a:r>
            <a:r>
              <a:rPr lang="en-US" sz="2400" b="1" dirty="0">
                <a:solidFill>
                  <a:srgbClr val="002060"/>
                </a:solidFill>
                <a:latin typeface="Times New Roman" panose="02020603050405020304" pitchFamily="18" charset="0"/>
                <a:cs typeface="Times New Roman" panose="02020603050405020304" pitchFamily="18" charset="0"/>
              </a:rPr>
              <a:t/>
            </a:r>
            <a:br>
              <a:rPr lang="en-US" sz="2400" b="1" dirty="0">
                <a:solidFill>
                  <a:srgbClr val="002060"/>
                </a:solidFill>
                <a:latin typeface="Times New Roman" panose="02020603050405020304" pitchFamily="18" charset="0"/>
                <a:cs typeface="Times New Roman" panose="02020603050405020304" pitchFamily="18" charset="0"/>
              </a:rPr>
            </a:br>
            <a:endParaRPr lang="en-US" sz="2400" dirty="0"/>
          </a:p>
        </p:txBody>
      </p:sp>
    </p:spTree>
    <p:extLst>
      <p:ext uri="{BB962C8B-B14F-4D97-AF65-F5344CB8AC3E}">
        <p14:creationId xmlns="" xmlns:p14="http://schemas.microsoft.com/office/powerpoint/2010/main" val="2206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Programming Languages (Cont…):</a:t>
            </a:r>
            <a:br>
              <a:rPr lang="en-US" b="1" u="sng" dirty="0">
                <a:solidFill>
                  <a:srgbClr val="00B050"/>
                </a:solidFill>
                <a:latin typeface="Times New Roman" panose="02020603050405020304" pitchFamily="18" charset="0"/>
                <a:cs typeface="Times New Roman" panose="02020603050405020304" pitchFamily="18" charset="0"/>
              </a:rPr>
            </a:br>
            <a:endParaRPr lang="en-US" dirty="0">
              <a:solidFill>
                <a:srgbClr val="00B050"/>
              </a:solidFill>
            </a:endParaRPr>
          </a:p>
        </p:txBody>
      </p:sp>
      <p:sp>
        <p:nvSpPr>
          <p:cNvPr id="3" name="Content Placeholder 2"/>
          <p:cNvSpPr>
            <a:spLocks noGrp="1"/>
          </p:cNvSpPr>
          <p:nvPr>
            <p:ph idx="1"/>
          </p:nvPr>
        </p:nvSpPr>
        <p:spPr>
          <a:xfrm>
            <a:off x="838200" y="811366"/>
            <a:ext cx="10515600" cy="5550797"/>
          </a:xfrm>
        </p:spPr>
        <p:txBody>
          <a:bodyPr>
            <a:normAutofit lnSpcReduction="10000"/>
          </a:bodyPr>
          <a:lstStyle/>
          <a:p>
            <a:pPr>
              <a:buFont typeface="Wingdings" panose="05000000000000000000" pitchFamily="2" charset="2"/>
              <a:buChar char="Ø"/>
            </a:pPr>
            <a:r>
              <a:rPr lang="en-US" sz="2400" b="1" u="sng" dirty="0">
                <a:solidFill>
                  <a:srgbClr val="002060"/>
                </a:solidFill>
                <a:latin typeface="Times New Roman" panose="02020603050405020304" pitchFamily="18" charset="0"/>
                <a:cs typeface="Times New Roman" panose="02020603050405020304" pitchFamily="18" charset="0"/>
              </a:rPr>
              <a:t>Assembly languages:</a:t>
            </a:r>
          </a:p>
          <a:p>
            <a:pPr>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Assembly languages are a step towards easier programming</a:t>
            </a:r>
          </a:p>
          <a:p>
            <a:pPr>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Assembly languages are comprised of a set of elemental commands</a:t>
            </a:r>
            <a:r>
              <a:rPr lang="en-US" sz="2400" b="1" i="1"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which are tied to a specific processor i.e., mnemonics</a:t>
            </a:r>
          </a:p>
          <a:p>
            <a:pPr>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Assembly language code needs to be translated to machine language before the computer processes it i.e., Assembler</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Example:</a:t>
            </a:r>
            <a:r>
              <a:rPr lang="en-US" sz="2400" b="1"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ADD 1001010, 1011010</a:t>
            </a:r>
          </a:p>
          <a:p>
            <a:pPr>
              <a:buFont typeface="Wingdings" panose="05000000000000000000" pitchFamily="2" charset="2"/>
              <a:buChar char="Ø"/>
            </a:pPr>
            <a:endParaRPr lang="en-US" sz="2400" b="1" u="sng"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u="sng" dirty="0">
                <a:solidFill>
                  <a:srgbClr val="002060"/>
                </a:solidFill>
                <a:latin typeface="Times New Roman" panose="02020603050405020304" pitchFamily="18" charset="0"/>
                <a:cs typeface="Times New Roman" panose="02020603050405020304" pitchFamily="18" charset="0"/>
              </a:rPr>
              <a:t>High-Level languages:</a:t>
            </a:r>
          </a:p>
          <a:p>
            <a:pPr>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High-level languages are in the form of English alphabets, digits and symbols</a:t>
            </a:r>
          </a:p>
          <a:p>
            <a:pPr>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By using this we can develop application software</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Example:</a:t>
            </a:r>
            <a:r>
              <a:rPr lang="en-US" sz="2400" dirty="0">
                <a:solidFill>
                  <a:srgbClr val="002060"/>
                </a:solidFill>
                <a:latin typeface="Times New Roman" panose="02020603050405020304" pitchFamily="18" charset="0"/>
                <a:cs typeface="Times New Roman" panose="02020603050405020304" pitchFamily="18" charset="0"/>
              </a:rPr>
              <a:t>  C, C++, Java, C# etc…</a:t>
            </a:r>
            <a:br>
              <a:rPr lang="en-US" sz="2400" dirty="0">
                <a:solidFill>
                  <a:srgbClr val="002060"/>
                </a:solidFill>
                <a:latin typeface="Times New Roman" panose="02020603050405020304" pitchFamily="18" charset="0"/>
                <a:cs typeface="Times New Roman" panose="02020603050405020304" pitchFamily="18" charset="0"/>
              </a:rPr>
            </a:br>
            <a:r>
              <a:rPr lang="en-US" sz="2400" b="1" u="sng" dirty="0">
                <a:solidFill>
                  <a:srgbClr val="002060"/>
                </a:solidFill>
                <a:latin typeface="Times New Roman" panose="02020603050405020304" pitchFamily="18" charset="0"/>
                <a:cs typeface="Times New Roman" panose="02020603050405020304" pitchFamily="18" charset="0"/>
              </a:rPr>
              <a:t/>
            </a:r>
            <a:br>
              <a:rPr lang="en-US" sz="2400" b="1" u="sng" dirty="0">
                <a:solidFill>
                  <a:srgbClr val="002060"/>
                </a:solidFill>
                <a:latin typeface="Times New Roman" panose="02020603050405020304" pitchFamily="18" charset="0"/>
                <a:cs typeface="Times New Roman" panose="02020603050405020304" pitchFamily="18" charset="0"/>
              </a:rPr>
            </a:br>
            <a:endParaRPr lang="en-US" sz="2400" dirty="0"/>
          </a:p>
        </p:txBody>
      </p:sp>
    </p:spTree>
    <p:extLst>
      <p:ext uri="{BB962C8B-B14F-4D97-AF65-F5344CB8AC3E}">
        <p14:creationId xmlns="" xmlns:p14="http://schemas.microsoft.com/office/powerpoint/2010/main" val="200557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7283" name="Text Box 3"/>
          <p:cNvSpPr txBox="1">
            <a:spLocks noChangeArrowheads="1"/>
          </p:cNvSpPr>
          <p:nvPr/>
        </p:nvSpPr>
        <p:spPr bwMode="auto">
          <a:xfrm>
            <a:off x="825910" y="406400"/>
            <a:ext cx="3639677" cy="707886"/>
          </a:xfrm>
          <a:prstGeom prst="rect">
            <a:avLst/>
          </a:prstGeom>
          <a:noFill/>
          <a:ln w="9525">
            <a:noFill/>
            <a:miter lim="800000"/>
            <a:headEnd/>
            <a:tailEnd/>
          </a:ln>
          <a:effectLst/>
        </p:spPr>
        <p:txBody>
          <a:bodyPr wrap="square">
            <a:spAutoFit/>
          </a:bodyPr>
          <a:lstStyle/>
          <a:p>
            <a:r>
              <a:rPr lang="en-US" sz="4000" b="1" u="sng" dirty="0">
                <a:solidFill>
                  <a:srgbClr val="00B050"/>
                </a:solidFill>
                <a:latin typeface="Times New Roman" panose="02020603050405020304" pitchFamily="18" charset="0"/>
                <a:cs typeface="Times New Roman" panose="02020603050405020304" pitchFamily="18" charset="0"/>
              </a:rPr>
              <a:t>Translation:</a:t>
            </a:r>
          </a:p>
        </p:txBody>
      </p:sp>
      <p:sp>
        <p:nvSpPr>
          <p:cNvPr id="1377284" name="Text Box 4"/>
          <p:cNvSpPr txBox="1">
            <a:spLocks noChangeArrowheads="1"/>
          </p:cNvSpPr>
          <p:nvPr/>
        </p:nvSpPr>
        <p:spPr bwMode="auto">
          <a:xfrm>
            <a:off x="9753600" y="6400801"/>
            <a:ext cx="184150" cy="366713"/>
          </a:xfrm>
          <a:prstGeom prst="rect">
            <a:avLst/>
          </a:prstGeom>
          <a:noFill/>
          <a:ln w="9525">
            <a:noFill/>
            <a:miter lim="800000"/>
            <a:headEnd/>
            <a:tailEnd/>
          </a:ln>
          <a:effectLst/>
        </p:spPr>
        <p:txBody>
          <a:bodyPr wrap="none">
            <a:spAutoFit/>
          </a:bodyPr>
          <a:lstStyle/>
          <a:p>
            <a:endParaRPr lang="en-US">
              <a:latin typeface="Times New Roman" pitchFamily="18" charset="0"/>
            </a:endParaRPr>
          </a:p>
        </p:txBody>
      </p:sp>
      <p:sp>
        <p:nvSpPr>
          <p:cNvPr id="1377285" name="Rectangle 5"/>
          <p:cNvSpPr>
            <a:spLocks noChangeArrowheads="1"/>
          </p:cNvSpPr>
          <p:nvPr/>
        </p:nvSpPr>
        <p:spPr bwMode="auto">
          <a:xfrm>
            <a:off x="722671" y="1064377"/>
            <a:ext cx="10928555" cy="2308324"/>
          </a:xfrm>
          <a:prstGeom prst="rect">
            <a:avLst/>
          </a:prstGeom>
          <a:noFill/>
          <a:ln w="9525">
            <a:noFill/>
            <a:miter lim="800000"/>
            <a:headEnd/>
            <a:tailEnd/>
          </a:ln>
          <a:effectLst/>
        </p:spPr>
        <p:txBody>
          <a:bodyPr wrap="square" anchor="ctr">
            <a:spAutoFit/>
          </a:bodyPr>
          <a:lstStyle/>
          <a:p>
            <a:pPr marL="342900" indent="-342900" algn="just" eaLnBrk="1" hangingPunct="1">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Programs today are normally written in one of the high-level languages</a:t>
            </a:r>
          </a:p>
          <a:p>
            <a:pPr marL="342900" indent="-342900" algn="just" eaLnBrk="1" hangingPunct="1">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To run the program on a computer, the program needs to be translated into the machine language of the computer on which it will run</a:t>
            </a:r>
          </a:p>
          <a:p>
            <a:pPr marL="342900" indent="-342900" algn="just" eaLnBrk="1" hangingPunct="1">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The program in a high-level language is called the source program</a:t>
            </a:r>
          </a:p>
          <a:p>
            <a:pPr marL="342900" indent="-342900" algn="just" eaLnBrk="1" hangingPunct="1">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The translated program in machine language is called the object program Two methods are used for translation: compilation and interpretation.</a:t>
            </a:r>
          </a:p>
        </p:txBody>
      </p:sp>
      <p:sp>
        <p:nvSpPr>
          <p:cNvPr id="2" name="Rectangle: Rounded Corners 1">
            <a:extLst>
              <a:ext uri="{FF2B5EF4-FFF2-40B4-BE49-F238E27FC236}">
                <a16:creationId xmlns="" xmlns:a16="http://schemas.microsoft.com/office/drawing/2014/main" id="{5D8C65E6-D1FB-4159-9740-A57CE303F6B6}"/>
              </a:ext>
            </a:extLst>
          </p:cNvPr>
          <p:cNvSpPr/>
          <p:nvPr/>
        </p:nvSpPr>
        <p:spPr>
          <a:xfrm>
            <a:off x="1491449" y="3764861"/>
            <a:ext cx="2059619" cy="99429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Source language</a:t>
            </a:r>
            <a:endParaRPr lang="en-IN" sz="3200" dirty="0">
              <a:solidFill>
                <a:srgbClr val="FF0000"/>
              </a:solidFill>
            </a:endParaRPr>
          </a:p>
        </p:txBody>
      </p:sp>
      <p:sp>
        <p:nvSpPr>
          <p:cNvPr id="8" name="Rectangle: Rounded Corners 7">
            <a:extLst>
              <a:ext uri="{FF2B5EF4-FFF2-40B4-BE49-F238E27FC236}">
                <a16:creationId xmlns="" xmlns:a16="http://schemas.microsoft.com/office/drawing/2014/main" id="{0CE40BA7-66AA-4556-8AF3-C8D35118875D}"/>
              </a:ext>
            </a:extLst>
          </p:cNvPr>
          <p:cNvSpPr/>
          <p:nvPr/>
        </p:nvSpPr>
        <p:spPr>
          <a:xfrm>
            <a:off x="6012649" y="3716700"/>
            <a:ext cx="2059619" cy="95989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rgbClr val="FF0000"/>
              </a:solidFill>
            </a:endParaRPr>
          </a:p>
          <a:p>
            <a:pPr algn="ctr"/>
            <a:r>
              <a:rPr lang="en-US" sz="3000" dirty="0">
                <a:solidFill>
                  <a:srgbClr val="FF0000"/>
                </a:solidFill>
              </a:rPr>
              <a:t>Target language</a:t>
            </a:r>
            <a:endParaRPr lang="en-IN" sz="3000" dirty="0">
              <a:solidFill>
                <a:srgbClr val="FF0000"/>
              </a:solidFill>
            </a:endParaRPr>
          </a:p>
          <a:p>
            <a:pPr algn="ctr"/>
            <a:endParaRPr lang="en-IN" sz="3000" dirty="0"/>
          </a:p>
        </p:txBody>
      </p:sp>
      <p:cxnSp>
        <p:nvCxnSpPr>
          <p:cNvPr id="4" name="Straight Arrow Connector 3">
            <a:extLst>
              <a:ext uri="{FF2B5EF4-FFF2-40B4-BE49-F238E27FC236}">
                <a16:creationId xmlns="" xmlns:a16="http://schemas.microsoft.com/office/drawing/2014/main" id="{D436D763-E939-4F46-B573-D0F76720FF6C}"/>
              </a:ext>
            </a:extLst>
          </p:cNvPr>
          <p:cNvCxnSpPr>
            <a:cxnSpLocks/>
          </p:cNvCxnSpPr>
          <p:nvPr/>
        </p:nvCxnSpPr>
        <p:spPr>
          <a:xfrm flipV="1">
            <a:off x="3551068" y="4209528"/>
            <a:ext cx="2461581" cy="2672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 xmlns:a16="http://schemas.microsoft.com/office/drawing/2014/main" id="{5B516378-BBE5-4505-8005-0415D3FB8267}"/>
              </a:ext>
            </a:extLst>
          </p:cNvPr>
          <p:cNvSpPr/>
          <p:nvPr/>
        </p:nvSpPr>
        <p:spPr>
          <a:xfrm>
            <a:off x="3798396" y="3775619"/>
            <a:ext cx="1812291" cy="523220"/>
          </a:xfrm>
          <a:prstGeom prst="rect">
            <a:avLst/>
          </a:prstGeom>
        </p:spPr>
        <p:txBody>
          <a:bodyPr wrap="none">
            <a:spAutoFit/>
          </a:bodyPr>
          <a:lstStyle/>
          <a:p>
            <a:r>
              <a:rPr lang="en-US" sz="2800" b="1" dirty="0">
                <a:effectLst>
                  <a:outerShdw blurRad="38100" dist="38100" dir="2700000" algn="tl">
                    <a:srgbClr val="C0C0C0"/>
                  </a:outerShdw>
                </a:effectLst>
                <a:latin typeface="Times New Roman" pitchFamily="18" charset="0"/>
              </a:rPr>
              <a:t>Translator</a:t>
            </a:r>
            <a:endParaRPr lang="en-IN" sz="2800" b="1" dirty="0"/>
          </a:p>
        </p:txBody>
      </p:sp>
      <p:sp>
        <p:nvSpPr>
          <p:cNvPr id="10" name="Rectangle 9">
            <a:extLst>
              <a:ext uri="{FF2B5EF4-FFF2-40B4-BE49-F238E27FC236}">
                <a16:creationId xmlns="" xmlns:a16="http://schemas.microsoft.com/office/drawing/2014/main" id="{FDF7BBCA-8B78-4F8D-B457-075823ABDA2F}"/>
              </a:ext>
            </a:extLst>
          </p:cNvPr>
          <p:cNvSpPr/>
          <p:nvPr/>
        </p:nvSpPr>
        <p:spPr>
          <a:xfrm>
            <a:off x="1491449" y="5047280"/>
            <a:ext cx="3531312" cy="461665"/>
          </a:xfrm>
          <a:prstGeom prst="rect">
            <a:avLst/>
          </a:prstGeom>
        </p:spPr>
        <p:txBody>
          <a:bodyPr wrap="square">
            <a:spAutoFit/>
          </a:bodyPr>
          <a:lstStyle/>
          <a:p>
            <a:r>
              <a:rPr lang="en-US" sz="2400" dirty="0">
                <a:solidFill>
                  <a:srgbClr val="002060"/>
                </a:solidFill>
                <a:latin typeface="Times New Roman" panose="02020603050405020304" pitchFamily="18" charset="0"/>
                <a:cs typeface="Times New Roman" panose="02020603050405020304" pitchFamily="18" charset="0"/>
              </a:rPr>
              <a:t>Example: C, C++, Java</a:t>
            </a:r>
            <a:endParaRPr lang="en-IN" sz="2400" dirty="0">
              <a:solidFill>
                <a:srgbClr val="002060"/>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 xmlns:a16="http://schemas.microsoft.com/office/drawing/2014/main" id="{5FC313F1-8138-476B-A7D1-139A4601DDEA}"/>
              </a:ext>
            </a:extLst>
          </p:cNvPr>
          <p:cNvSpPr/>
          <p:nvPr/>
        </p:nvSpPr>
        <p:spPr>
          <a:xfrm>
            <a:off x="5701651" y="5047280"/>
            <a:ext cx="6172670" cy="461665"/>
          </a:xfrm>
          <a:prstGeom prst="rect">
            <a:avLst/>
          </a:prstGeom>
        </p:spPr>
        <p:txBody>
          <a:bodyPr wrap="square">
            <a:spAutoFit/>
          </a:bodyPr>
          <a:lstStyle/>
          <a:p>
            <a:r>
              <a:rPr lang="en-US" sz="2400" dirty="0">
                <a:solidFill>
                  <a:srgbClr val="002060"/>
                </a:solidFill>
                <a:latin typeface="Times New Roman" panose="02020603050405020304" pitchFamily="18" charset="0"/>
                <a:cs typeface="Times New Roman" panose="02020603050405020304" pitchFamily="18" charset="0"/>
              </a:rPr>
              <a:t>Example: assmebly language, machine language</a:t>
            </a:r>
            <a:endParaRPr lang="en-IN" sz="24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72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77285"/>
                                        </p:tgtEl>
                                        <p:attrNameLst>
                                          <p:attrName>style.visibility</p:attrName>
                                        </p:attrNameLst>
                                      </p:cBhvr>
                                      <p:to>
                                        <p:strVal val="visible"/>
                                      </p:to>
                                    </p:set>
                                    <p:animEffect transition="in" filter="fade">
                                      <p:cBhvr>
                                        <p:cTn id="11" dur="500"/>
                                        <p:tgtEl>
                                          <p:spTgt spid="137728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7283" grpId="0"/>
      <p:bldP spid="1377285" grpId="0"/>
      <p:bldP spid="2" grpId="0" animBg="1"/>
      <p:bldP spid="8" grpId="0" animBg="1"/>
      <p:bldP spid="5" grpId="0"/>
      <p:bldP spid="10"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549275"/>
          </a:xfrm>
        </p:spPr>
        <p:txBody>
          <a:bodyPr>
            <a:noAutofit/>
          </a:bodyPr>
          <a:lstStyle/>
          <a:p>
            <a:pPr algn="ctr"/>
            <a:r>
              <a:rPr lang="en-US" sz="4000" b="1" u="sng" dirty="0">
                <a:solidFill>
                  <a:srgbClr val="00B050"/>
                </a:solidFill>
                <a:latin typeface="Times New Roman" panose="02020603050405020304" pitchFamily="18" charset="0"/>
                <a:cs typeface="Times New Roman" panose="02020603050405020304" pitchFamily="18" charset="0"/>
              </a:rPr>
              <a:t>Compiler Vs Interpreter</a:t>
            </a:r>
            <a:endParaRPr lang="en-US" sz="4000" b="1" u="sng" dirty="0">
              <a:solidFill>
                <a:srgbClr val="00B050"/>
              </a:solidFill>
            </a:endParaRPr>
          </a:p>
        </p:txBody>
      </p:sp>
      <p:sp>
        <p:nvSpPr>
          <p:cNvPr id="6" name="Text Placeholder 5">
            <a:extLst>
              <a:ext uri="{FF2B5EF4-FFF2-40B4-BE49-F238E27FC236}">
                <a16:creationId xmlns="" xmlns:a16="http://schemas.microsoft.com/office/drawing/2014/main" id="{F016EE4D-E843-4600-8BDC-A886870A9BC2}"/>
              </a:ext>
            </a:extLst>
          </p:cNvPr>
          <p:cNvSpPr>
            <a:spLocks noGrp="1"/>
          </p:cNvSpPr>
          <p:nvPr>
            <p:ph type="body" idx="1"/>
          </p:nvPr>
        </p:nvSpPr>
        <p:spPr>
          <a:xfrm>
            <a:off x="711094" y="914399"/>
            <a:ext cx="4672276" cy="593702"/>
          </a:xfrm>
        </p:spPr>
        <p:txBody>
          <a:bodyPr>
            <a:noAutofit/>
          </a:bodyPr>
          <a:lstStyle/>
          <a:p>
            <a:pPr algn="ctr"/>
            <a:r>
              <a:rPr lang="en-IN" sz="4000" u="sng" dirty="0">
                <a:solidFill>
                  <a:srgbClr val="002060"/>
                </a:solidFill>
                <a:latin typeface="Times New Roman" panose="02020603050405020304" pitchFamily="18" charset="0"/>
                <a:ea typeface="+mj-ea"/>
                <a:cs typeface="Times New Roman" panose="02020603050405020304" pitchFamily="18" charset="0"/>
              </a:rPr>
              <a:t>Compiler</a:t>
            </a:r>
          </a:p>
        </p:txBody>
      </p:sp>
      <p:sp>
        <p:nvSpPr>
          <p:cNvPr id="3" name="Content Placeholder 2"/>
          <p:cNvSpPr>
            <a:spLocks noGrp="1"/>
          </p:cNvSpPr>
          <p:nvPr>
            <p:ph sz="half" idx="2"/>
          </p:nvPr>
        </p:nvSpPr>
        <p:spPr>
          <a:xfrm>
            <a:off x="839788" y="1492310"/>
            <a:ext cx="5157787" cy="4811901"/>
          </a:xfrm>
        </p:spPr>
        <p:txBody>
          <a:bodyPr>
            <a:noAutofit/>
          </a:bodyPr>
          <a:lstStyle/>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It reads the entire program and converts it into the object code</a:t>
            </a:r>
          </a:p>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It shows errors of the entire program </a:t>
            </a:r>
          </a:p>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It links different code files into a runnable program(know as exe)</a:t>
            </a:r>
          </a:p>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Only error free programs are executed, once compiled, executed any no. of times</a:t>
            </a:r>
          </a:p>
          <a:p>
            <a:pPr marL="0" indent="0">
              <a:buNone/>
            </a:pPr>
            <a:endParaRPr lang="en-US" sz="22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b="1" u="sng"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b="1" u="sng"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b="1" u="sng" dirty="0">
              <a:solidFill>
                <a:srgbClr val="002060"/>
              </a:solidFill>
              <a:latin typeface="Times New Roman" panose="02020603050405020304" pitchFamily="18" charset="0"/>
              <a:cs typeface="Times New Roman" panose="02020603050405020304" pitchFamily="18" charset="0"/>
            </a:endParaRPr>
          </a:p>
          <a:p>
            <a:pPr marL="0" indent="0">
              <a:buNone/>
            </a:pPr>
            <a:r>
              <a:rPr lang="en-US" sz="2000" dirty="0">
                <a:solidFill>
                  <a:srgbClr val="002060"/>
                </a:solidFill>
                <a:latin typeface="Times New Roman" panose="02020603050405020304" pitchFamily="18" charset="0"/>
                <a:cs typeface="Times New Roman" panose="02020603050405020304" pitchFamily="18" charset="0"/>
              </a:rPr>
              <a:t> </a:t>
            </a:r>
          </a:p>
        </p:txBody>
      </p:sp>
      <p:sp>
        <p:nvSpPr>
          <p:cNvPr id="7" name="Text Placeholder 6">
            <a:extLst>
              <a:ext uri="{FF2B5EF4-FFF2-40B4-BE49-F238E27FC236}">
                <a16:creationId xmlns="" xmlns:a16="http://schemas.microsoft.com/office/drawing/2014/main" id="{7C3B63FD-7317-43F9-832A-6CE7AC190476}"/>
              </a:ext>
            </a:extLst>
          </p:cNvPr>
          <p:cNvSpPr>
            <a:spLocks noGrp="1"/>
          </p:cNvSpPr>
          <p:nvPr>
            <p:ph type="body" sz="quarter" idx="3"/>
          </p:nvPr>
        </p:nvSpPr>
        <p:spPr>
          <a:xfrm>
            <a:off x="6323122" y="914399"/>
            <a:ext cx="4778467" cy="593701"/>
          </a:xfrm>
        </p:spPr>
        <p:txBody>
          <a:bodyPr>
            <a:noAutofit/>
          </a:bodyPr>
          <a:lstStyle/>
          <a:p>
            <a:pPr algn="ctr"/>
            <a:r>
              <a:rPr lang="en-US" sz="4000" u="sng" dirty="0">
                <a:solidFill>
                  <a:srgbClr val="002060"/>
                </a:solidFill>
                <a:latin typeface="Times New Roman" panose="02020603050405020304" pitchFamily="18" charset="0"/>
                <a:ea typeface="+mj-ea"/>
                <a:cs typeface="Times New Roman" panose="02020603050405020304" pitchFamily="18" charset="0"/>
              </a:rPr>
              <a:t>Interpreter</a:t>
            </a:r>
            <a:endParaRPr lang="en-IN" sz="4000" u="sng" dirty="0">
              <a:solidFill>
                <a:srgbClr val="002060"/>
              </a:solidFill>
              <a:latin typeface="Times New Roman" panose="02020603050405020304" pitchFamily="18" charset="0"/>
              <a:ea typeface="+mj-ea"/>
              <a:cs typeface="Times New Roman" panose="02020603050405020304" pitchFamily="18" charset="0"/>
            </a:endParaRPr>
          </a:p>
        </p:txBody>
      </p:sp>
      <p:sp>
        <p:nvSpPr>
          <p:cNvPr id="8" name="Content Placeholder 7">
            <a:extLst>
              <a:ext uri="{FF2B5EF4-FFF2-40B4-BE49-F238E27FC236}">
                <a16:creationId xmlns="" xmlns:a16="http://schemas.microsoft.com/office/drawing/2014/main" id="{4A544ADD-8F73-4349-BC0B-1090DFE30F74}"/>
              </a:ext>
            </a:extLst>
          </p:cNvPr>
          <p:cNvSpPr>
            <a:spLocks noGrp="1"/>
          </p:cNvSpPr>
          <p:nvPr>
            <p:ph sz="quarter" idx="4"/>
          </p:nvPr>
        </p:nvSpPr>
        <p:spPr>
          <a:xfrm>
            <a:off x="6169024" y="1519563"/>
            <a:ext cx="5183188" cy="4635593"/>
          </a:xfrm>
        </p:spPr>
        <p:txBody>
          <a:bodyPr>
            <a:normAutofit/>
          </a:bodyPr>
          <a:lstStyle/>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It reads only one line of a source code at a time and converts it into object code </a:t>
            </a:r>
          </a:p>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In case of errors the same will be indicated instantly  </a:t>
            </a:r>
          </a:p>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No linking of files or machine code generation</a:t>
            </a:r>
          </a:p>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Need to execute every time</a:t>
            </a:r>
          </a:p>
          <a:p>
            <a:pPr marL="0" indent="0">
              <a:buNone/>
            </a:pPr>
            <a:endParaRPr lang="en-US" dirty="0">
              <a:solidFill>
                <a:srgbClr val="002060"/>
              </a:solidFill>
            </a:endParaRPr>
          </a:p>
          <a:p>
            <a:endParaRPr lang="en-IN" dirty="0"/>
          </a:p>
        </p:txBody>
      </p:sp>
      <p:pic>
        <p:nvPicPr>
          <p:cNvPr id="4" name="Picture 3">
            <a:extLst>
              <a:ext uri="{FF2B5EF4-FFF2-40B4-BE49-F238E27FC236}">
                <a16:creationId xmlns="" xmlns:a16="http://schemas.microsoft.com/office/drawing/2014/main" id="{AEEDDD57-5705-45F0-A099-247D5F2BC15A}"/>
              </a:ext>
            </a:extLst>
          </p:cNvPr>
          <p:cNvPicPr>
            <a:picLocks noChangeAspect="1"/>
          </p:cNvPicPr>
          <p:nvPr/>
        </p:nvPicPr>
        <p:blipFill>
          <a:blip r:embed="rId2"/>
          <a:stretch>
            <a:fillRect/>
          </a:stretch>
        </p:blipFill>
        <p:spPr>
          <a:xfrm>
            <a:off x="878520" y="4151931"/>
            <a:ext cx="5034518" cy="2152281"/>
          </a:xfrm>
          <a:prstGeom prst="rect">
            <a:avLst/>
          </a:prstGeom>
        </p:spPr>
      </p:pic>
      <p:pic>
        <p:nvPicPr>
          <p:cNvPr id="5" name="Picture 4">
            <a:extLst>
              <a:ext uri="{FF2B5EF4-FFF2-40B4-BE49-F238E27FC236}">
                <a16:creationId xmlns="" xmlns:a16="http://schemas.microsoft.com/office/drawing/2014/main" id="{3347FB05-0560-4867-9FBD-CA91B2F56168}"/>
              </a:ext>
            </a:extLst>
          </p:cNvPr>
          <p:cNvPicPr>
            <a:picLocks noChangeAspect="1"/>
          </p:cNvPicPr>
          <p:nvPr/>
        </p:nvPicPr>
        <p:blipFill>
          <a:blip r:embed="rId3"/>
          <a:stretch>
            <a:fillRect/>
          </a:stretch>
        </p:blipFill>
        <p:spPr>
          <a:xfrm>
            <a:off x="6637626" y="4227128"/>
            <a:ext cx="3945568" cy="1928029"/>
          </a:xfrm>
          <a:prstGeom prst="rect">
            <a:avLst/>
          </a:prstGeom>
        </p:spPr>
      </p:pic>
    </p:spTree>
    <p:extLst>
      <p:ext uri="{BB962C8B-B14F-4D97-AF65-F5344CB8AC3E}">
        <p14:creationId xmlns="" xmlns:p14="http://schemas.microsoft.com/office/powerpoint/2010/main" val="19971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animEffect transition="in" filter="fade">
                                      <p:cBhvr>
                                        <p:cTn id="39" dur="500"/>
                                        <p:tgtEl>
                                          <p:spTgt spid="8">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P spid="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06609"/>
            <a:ext cx="10838645" cy="523518"/>
          </a:xfrm>
        </p:spPr>
        <p:txBody>
          <a:bodyPr>
            <a:noAutofit/>
          </a:bodyPr>
          <a:lstStyle/>
          <a:p>
            <a:r>
              <a:rPr lang="en-IN" sz="4000" b="1" u="sng" dirty="0">
                <a:solidFill>
                  <a:srgbClr val="00B050"/>
                </a:solidFill>
                <a:latin typeface="Times New Roman" panose="02020603050405020304" pitchFamily="18" charset="0"/>
                <a:cs typeface="Times New Roman" panose="02020603050405020304" pitchFamily="18" charset="0"/>
              </a:rPr>
              <a:t>Language Processing System / Steps for Executing a Program:</a:t>
            </a:r>
            <a:endParaRPr lang="en-US" sz="4000" dirty="0"/>
          </a:p>
        </p:txBody>
      </p:sp>
      <p:sp>
        <p:nvSpPr>
          <p:cNvPr id="5" name="Content Placeholder 2"/>
          <p:cNvSpPr>
            <a:spLocks noGrp="1"/>
          </p:cNvSpPr>
          <p:nvPr>
            <p:ph idx="1"/>
          </p:nvPr>
        </p:nvSpPr>
        <p:spPr>
          <a:xfrm>
            <a:off x="333830" y="595316"/>
            <a:ext cx="11654970" cy="6233655"/>
          </a:xfrm>
        </p:spPr>
        <p:txBody>
          <a:bodyPr>
            <a:noAutofit/>
          </a:bodyPr>
          <a:lstStyle/>
          <a:p>
            <a:pPr>
              <a:lnSpc>
                <a:spcPct val="120000"/>
              </a:lnSpc>
              <a:buNone/>
            </a:pPr>
            <a:r>
              <a:rPr lang="en-US" sz="2400" b="1"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Source program</a:t>
            </a:r>
            <a:endParaRPr lang="en-US" sz="2400" dirty="0">
              <a:solidFill>
                <a:srgbClr val="002060"/>
              </a:solidFill>
              <a:latin typeface="Times New Roman" panose="02020603050405020304" pitchFamily="18" charset="0"/>
              <a:cs typeface="Times New Roman" panose="02020603050405020304" pitchFamily="18" charset="0"/>
            </a:endParaRP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 modified source program </a:t>
            </a:r>
            <a:r>
              <a:rPr lang="en-US" sz="2400"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assembly language</a:t>
            </a:r>
            <a:endParaRPr lang="en-US" sz="2400" dirty="0">
              <a:solidFill>
                <a:srgbClr val="002060"/>
              </a:solidFill>
              <a:latin typeface="Times New Roman" panose="02020603050405020304" pitchFamily="18" charset="0"/>
              <a:cs typeface="Times New Roman" panose="02020603050405020304" pitchFamily="18" charset="0"/>
            </a:endParaRP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b="1" dirty="0">
                <a:solidFill>
                  <a:srgbClr val="002060"/>
                </a:solidFill>
                <a:latin typeface="Times New Roman" panose="02020603050405020304" pitchFamily="18" charset="0"/>
                <a:cs typeface="Times New Roman" panose="02020603050405020304" pitchFamily="18" charset="0"/>
              </a:rPr>
              <a:t>	            relocatable machine code</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b="1"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b="1" dirty="0">
                <a:solidFill>
                  <a:srgbClr val="002060"/>
                </a:solidFill>
                <a:latin typeface="Times New Roman" panose="02020603050405020304" pitchFamily="18" charset="0"/>
                <a:cs typeface="Times New Roman" panose="02020603050405020304" pitchFamily="18" charset="0"/>
              </a:rPr>
              <a:t>			machine code</a:t>
            </a:r>
            <a:r>
              <a:rPr lang="en-US" sz="2400"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859314" y="1977157"/>
            <a:ext cx="2206172" cy="433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Preprocessor</a:t>
            </a:r>
          </a:p>
        </p:txBody>
      </p:sp>
      <p:sp>
        <p:nvSpPr>
          <p:cNvPr id="6" name="Rectangle 5"/>
          <p:cNvSpPr/>
          <p:nvPr/>
        </p:nvSpPr>
        <p:spPr>
          <a:xfrm>
            <a:off x="2859314" y="3103821"/>
            <a:ext cx="2206172" cy="450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Compiler</a:t>
            </a:r>
          </a:p>
        </p:txBody>
      </p:sp>
      <p:sp>
        <p:nvSpPr>
          <p:cNvPr id="7" name="Rectangle 6"/>
          <p:cNvSpPr/>
          <p:nvPr/>
        </p:nvSpPr>
        <p:spPr>
          <a:xfrm>
            <a:off x="2859314" y="4274455"/>
            <a:ext cx="2206172" cy="418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Assembler</a:t>
            </a:r>
          </a:p>
        </p:txBody>
      </p:sp>
      <p:sp>
        <p:nvSpPr>
          <p:cNvPr id="8" name="Rectangle 7"/>
          <p:cNvSpPr/>
          <p:nvPr/>
        </p:nvSpPr>
        <p:spPr>
          <a:xfrm>
            <a:off x="2859314" y="5474129"/>
            <a:ext cx="2206172"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Linker / loader</a:t>
            </a:r>
          </a:p>
        </p:txBody>
      </p:sp>
      <p:cxnSp>
        <p:nvCxnSpPr>
          <p:cNvPr id="9" name="Straight Arrow Connector 8"/>
          <p:cNvCxnSpPr/>
          <p:nvPr/>
        </p:nvCxnSpPr>
        <p:spPr>
          <a:xfrm>
            <a:off x="3962400" y="2485148"/>
            <a:ext cx="0" cy="604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962400" y="3713409"/>
            <a:ext cx="0" cy="56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013199" y="4884056"/>
            <a:ext cx="0" cy="56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976914" y="5909564"/>
            <a:ext cx="0" cy="56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18857" y="1402029"/>
            <a:ext cx="0" cy="56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2" descr="Language Processing System"/>
          <p:cNvPicPr>
            <a:picLocks noChangeAspect="1" noChangeArrowheads="1"/>
          </p:cNvPicPr>
          <p:nvPr/>
        </p:nvPicPr>
        <p:blipFill>
          <a:blip r:embed="rId2" cstate="print">
            <a:lum bright="-9000"/>
          </a:blip>
          <a:srcRect/>
          <a:stretch>
            <a:fillRect/>
          </a:stretch>
        </p:blipFill>
        <p:spPr bwMode="auto">
          <a:xfrm>
            <a:off x="6477905" y="628649"/>
            <a:ext cx="4533900" cy="6229351"/>
          </a:xfrm>
          <a:prstGeom prst="rect">
            <a:avLst/>
          </a:prstGeom>
          <a:noFill/>
        </p:spPr>
      </p:pic>
    </p:spTree>
    <p:extLst>
      <p:ext uri="{BB962C8B-B14F-4D97-AF65-F5344CB8AC3E}">
        <p14:creationId xmlns="" xmlns:p14="http://schemas.microsoft.com/office/powerpoint/2010/main" val="300119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a:bodyPr>
          <a:lstStyle/>
          <a:p>
            <a:r>
              <a:rPr lang="en-IN" sz="2800" b="1" u="sng" dirty="0">
                <a:solidFill>
                  <a:srgbClr val="00B050"/>
                </a:solidFill>
                <a:latin typeface="Times New Roman" panose="02020603050405020304" pitchFamily="18" charset="0"/>
                <a:cs typeface="Times New Roman" panose="02020603050405020304" pitchFamily="18" charset="0"/>
              </a:rPr>
              <a:t>Language Processing System / Steps for Executing a Program:</a:t>
            </a:r>
            <a:endParaRPr lang="en-US" sz="2800" dirty="0"/>
          </a:p>
        </p:txBody>
      </p:sp>
      <p:sp>
        <p:nvSpPr>
          <p:cNvPr id="5" name="Content Placeholder 2"/>
          <p:cNvSpPr>
            <a:spLocks noGrp="1"/>
          </p:cNvSpPr>
          <p:nvPr>
            <p:ph idx="1"/>
          </p:nvPr>
        </p:nvSpPr>
        <p:spPr>
          <a:xfrm>
            <a:off x="515938" y="624344"/>
            <a:ext cx="11197091" cy="6233655"/>
          </a:xfrm>
        </p:spPr>
        <p:txBody>
          <a:bodyPr>
            <a:noAutofit/>
          </a:bodyPr>
          <a:lstStyle/>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Preprocessor:</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takes the source code as input and generates modified source code</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removes the preprocessor statements and replaces with the definition of this</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The statements which are processed before compilation i.e., code with no preprocessor statements</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Two types of preprocessor directives</a:t>
            </a:r>
          </a:p>
          <a:p>
            <a:pPr lvl="1">
              <a:lnSpc>
                <a:spcPct val="120000"/>
              </a:lnSpc>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File inclusion (#include&lt;</a:t>
            </a:r>
            <a:r>
              <a:rPr lang="en-US" sz="2000" dirty="0" err="1">
                <a:solidFill>
                  <a:srgbClr val="002060"/>
                </a:solidFill>
                <a:latin typeface="Times New Roman" panose="02020603050405020304" pitchFamily="18" charset="0"/>
                <a:cs typeface="Times New Roman" panose="02020603050405020304" pitchFamily="18" charset="0"/>
              </a:rPr>
              <a:t>stdio.h</a:t>
            </a:r>
            <a:r>
              <a:rPr lang="en-US" sz="2000" dirty="0">
                <a:solidFill>
                  <a:srgbClr val="002060"/>
                </a:solidFill>
                <a:latin typeface="Times New Roman" panose="02020603050405020304" pitchFamily="18" charset="0"/>
                <a:cs typeface="Times New Roman" panose="02020603050405020304" pitchFamily="18" charset="0"/>
              </a:rPr>
              <a:t>&gt; i.e., header files </a:t>
            </a:r>
            <a:r>
              <a:rPr lang="en-US" sz="2000" b="1" u="sng" dirty="0">
                <a:solidFill>
                  <a:srgbClr val="002060"/>
                </a:solidFill>
                <a:latin typeface="Times New Roman" panose="02020603050405020304" pitchFamily="18" charset="0"/>
                <a:cs typeface="Times New Roman" panose="02020603050405020304" pitchFamily="18" charset="0"/>
              </a:rPr>
              <a:t>Example</a:t>
            </a:r>
            <a:r>
              <a:rPr lang="en-US" sz="2000" dirty="0">
                <a:solidFill>
                  <a:srgbClr val="002060"/>
                </a:solidFill>
                <a:latin typeface="Times New Roman" panose="02020603050405020304" pitchFamily="18" charset="0"/>
                <a:cs typeface="Times New Roman" panose="02020603050405020304" pitchFamily="18" charset="0"/>
              </a:rPr>
              <a:t>: printf(), </a:t>
            </a:r>
            <a:r>
              <a:rPr lang="en-US" sz="2000" dirty="0" err="1">
                <a:solidFill>
                  <a:srgbClr val="002060"/>
                </a:solidFill>
                <a:latin typeface="Times New Roman" panose="02020603050405020304" pitchFamily="18" charset="0"/>
                <a:cs typeface="Times New Roman" panose="02020603050405020304" pitchFamily="18" charset="0"/>
              </a:rPr>
              <a:t>clrscr</a:t>
            </a:r>
            <a:r>
              <a:rPr lang="en-US" sz="2000" dirty="0">
                <a:solidFill>
                  <a:srgbClr val="002060"/>
                </a:solidFill>
                <a:latin typeface="Times New Roman" panose="02020603050405020304" pitchFamily="18" charset="0"/>
                <a:cs typeface="Times New Roman" panose="02020603050405020304" pitchFamily="18" charset="0"/>
              </a:rPr>
              <a:t>(), etc…)</a:t>
            </a:r>
          </a:p>
          <a:p>
            <a:pPr lvl="1">
              <a:lnSpc>
                <a:spcPct val="120000"/>
              </a:lnSpc>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Macros (#define PI 3.14 i.e., static values </a:t>
            </a:r>
            <a:r>
              <a:rPr lang="en-US" sz="2000" b="1" u="sng" dirty="0">
                <a:solidFill>
                  <a:srgbClr val="002060"/>
                </a:solidFill>
                <a:latin typeface="Times New Roman" panose="02020603050405020304" pitchFamily="18" charset="0"/>
                <a:cs typeface="Times New Roman" panose="02020603050405020304" pitchFamily="18" charset="0"/>
              </a:rPr>
              <a:t>Example</a:t>
            </a:r>
            <a:r>
              <a:rPr lang="en-US" sz="2000" dirty="0">
                <a:solidFill>
                  <a:srgbClr val="002060"/>
                </a:solidFill>
                <a:latin typeface="Times New Roman" panose="02020603050405020304" pitchFamily="18" charset="0"/>
                <a:cs typeface="Times New Roman" panose="02020603050405020304" pitchFamily="18" charset="0"/>
              </a:rPr>
              <a:t>: PI , etc…)</a:t>
            </a:r>
          </a:p>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Compiler:</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takes the modified source code as input and generates assembly language</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checks whether the given program follows the language syntax rules or not</a:t>
            </a:r>
          </a:p>
          <a:p>
            <a:pPr>
              <a:lnSpc>
                <a:spcPct val="120000"/>
              </a:lnSpc>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marL="0" indent="0">
              <a:lnSpc>
                <a:spcPct val="120000"/>
              </a:lnSpc>
              <a:buNone/>
            </a:pPr>
            <a:endParaRPr lang="en-US" sz="2400" dirty="0">
              <a:solidFill>
                <a:srgbClr val="002060"/>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7379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a:bodyPr>
          <a:lstStyle/>
          <a:p>
            <a:r>
              <a:rPr lang="en-IN" sz="2800" b="1" u="sng" dirty="0">
                <a:solidFill>
                  <a:srgbClr val="00B050"/>
                </a:solidFill>
                <a:latin typeface="Times New Roman" panose="02020603050405020304" pitchFamily="18" charset="0"/>
                <a:cs typeface="Times New Roman" panose="02020603050405020304" pitchFamily="18" charset="0"/>
              </a:rPr>
              <a:t>Language Processing System / Steps for Executing a Program:</a:t>
            </a:r>
            <a:endParaRPr lang="en-US" sz="2800" dirty="0"/>
          </a:p>
        </p:txBody>
      </p:sp>
      <p:sp>
        <p:nvSpPr>
          <p:cNvPr id="5" name="Content Placeholder 2"/>
          <p:cNvSpPr>
            <a:spLocks noGrp="1"/>
          </p:cNvSpPr>
          <p:nvPr>
            <p:ph idx="1"/>
          </p:nvPr>
        </p:nvSpPr>
        <p:spPr>
          <a:xfrm>
            <a:off x="515938" y="624344"/>
            <a:ext cx="11197091" cy="6233655"/>
          </a:xfrm>
        </p:spPr>
        <p:txBody>
          <a:bodyPr>
            <a:noAutofit/>
          </a:bodyPr>
          <a:lstStyle/>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Assembler:</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takes the assembly language as input and generates relocatable machine code</a:t>
            </a:r>
          </a:p>
          <a:p>
            <a:pPr lvl="1">
              <a:lnSpc>
                <a:spcPct val="120000"/>
              </a:lnSpc>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Logical address: This is generated by the program</a:t>
            </a:r>
          </a:p>
          <a:p>
            <a:pPr lvl="1">
              <a:lnSpc>
                <a:spcPct val="120000"/>
              </a:lnSpc>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Physical address: It checks the free memory location in main memory</a:t>
            </a:r>
          </a:p>
          <a:p>
            <a:pPr lvl="1">
              <a:lnSpc>
                <a:spcPct val="120000"/>
              </a:lnSpc>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physical address = logical address + offset</a:t>
            </a:r>
          </a:p>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Linker / Loader:</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takes the relocatable machine code as input and generates machine code </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links relocatable m/c code of various library functions to main program</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Loader loads the executable files (.exe) into main memory for execution</a:t>
            </a:r>
          </a:p>
          <a:p>
            <a:pPr>
              <a:lnSpc>
                <a:spcPct val="120000"/>
              </a:lnSpc>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4158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9" y="365125"/>
            <a:ext cx="10674531" cy="755337"/>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The Science of Building a Compiler:</a:t>
            </a:r>
            <a:br>
              <a:rPr lang="en-US" b="1" u="sng" dirty="0">
                <a:solidFill>
                  <a:srgbClr val="00B050"/>
                </a:solidFill>
                <a:latin typeface="Times New Roman" panose="02020603050405020304" pitchFamily="18" charset="0"/>
                <a:cs typeface="Times New Roman" panose="02020603050405020304" pitchFamily="18" charset="0"/>
              </a:rPr>
            </a:br>
            <a:endParaRPr lang="en-US" dirty="0">
              <a:solidFill>
                <a:srgbClr val="00B050"/>
              </a:solidFill>
            </a:endParaRPr>
          </a:p>
        </p:txBody>
      </p:sp>
      <p:sp>
        <p:nvSpPr>
          <p:cNvPr id="3" name="Content Placeholder 2"/>
          <p:cNvSpPr>
            <a:spLocks noGrp="1"/>
          </p:cNvSpPr>
          <p:nvPr>
            <p:ph idx="1"/>
          </p:nvPr>
        </p:nvSpPr>
        <p:spPr>
          <a:xfrm>
            <a:off x="640079" y="811366"/>
            <a:ext cx="10894423" cy="5550797"/>
          </a:xfrm>
        </p:spPr>
        <p:txBody>
          <a:bodyPr>
            <a:normAutofit fontScale="92500" lnSpcReduction="10000"/>
          </a:bodyPr>
          <a:lstStyle/>
          <a:p>
            <a:r>
              <a:rPr lang="en-US" sz="2400" dirty="0">
                <a:solidFill>
                  <a:srgbClr val="002060"/>
                </a:solidFill>
                <a:latin typeface="Times New Roman" panose="02020603050405020304" pitchFamily="18" charset="0"/>
                <a:cs typeface="Times New Roman" panose="02020603050405020304" pitchFamily="18" charset="0"/>
              </a:rPr>
              <a:t>Building a compiler is a challenging task. </a:t>
            </a:r>
          </a:p>
          <a:p>
            <a:r>
              <a:rPr lang="en-US" sz="2400" dirty="0">
                <a:solidFill>
                  <a:srgbClr val="002060"/>
                </a:solidFill>
                <a:latin typeface="Times New Roman" panose="02020603050405020304" pitchFamily="18" charset="0"/>
                <a:cs typeface="Times New Roman" panose="02020603050405020304" pitchFamily="18" charset="0"/>
              </a:rPr>
              <a:t>The main job of a compiler is to accept the source program of any size and convert it into suitable target program  </a:t>
            </a:r>
          </a:p>
          <a:p>
            <a:r>
              <a:rPr lang="en-US" sz="2400" dirty="0">
                <a:solidFill>
                  <a:srgbClr val="002060"/>
                </a:solidFill>
                <a:latin typeface="Times New Roman" panose="02020603050405020304" pitchFamily="18" charset="0"/>
                <a:cs typeface="Times New Roman" panose="02020603050405020304" pitchFamily="18" charset="0"/>
              </a:rPr>
              <a:t>Compiler study is focused mainly on study of how to design the correct mathematical model and choose correct algorithms, keeping in mind to balance the need for generality and efficiency</a:t>
            </a:r>
          </a:p>
          <a:p>
            <a:r>
              <a:rPr lang="en-US" sz="2400" dirty="0">
                <a:solidFill>
                  <a:srgbClr val="002060"/>
                </a:solidFill>
                <a:latin typeface="Times New Roman" panose="02020603050405020304" pitchFamily="18" charset="0"/>
                <a:cs typeface="Times New Roman" panose="02020603050405020304" pitchFamily="18" charset="0"/>
              </a:rPr>
              <a:t>FSMs and REs are the prerequisites for describing the lexical units of programs (tokens) for describing the algorithms used by compiler to identify these tokens      </a:t>
            </a:r>
          </a:p>
          <a:p>
            <a:r>
              <a:rPr lang="en-US" sz="2400" dirty="0">
                <a:solidFill>
                  <a:srgbClr val="002060"/>
                </a:solidFill>
                <a:latin typeface="Times New Roman" panose="02020603050405020304" pitchFamily="18" charset="0"/>
                <a:cs typeface="Times New Roman" panose="02020603050405020304" pitchFamily="18" charset="0"/>
              </a:rPr>
              <a:t>Code optimization indicates the attempts made by a compiler to produce code which is more efficient than previous code	</a:t>
            </a:r>
          </a:p>
          <a:p>
            <a:r>
              <a:rPr lang="en-US" sz="2400" dirty="0">
                <a:solidFill>
                  <a:srgbClr val="002060"/>
                </a:solidFill>
                <a:latin typeface="Times New Roman" panose="02020603050405020304" pitchFamily="18" charset="0"/>
                <a:cs typeface="Times New Roman" panose="02020603050405020304" pitchFamily="18" charset="0"/>
              </a:rPr>
              <a:t>This code should be faster than any other code that performs the same task</a:t>
            </a:r>
          </a:p>
          <a:p>
            <a:r>
              <a:rPr lang="en-US" sz="2400" dirty="0">
                <a:solidFill>
                  <a:srgbClr val="002060"/>
                </a:solidFill>
                <a:latin typeface="Times New Roman" panose="02020603050405020304" pitchFamily="18" charset="0"/>
                <a:cs typeface="Times New Roman" panose="02020603050405020304" pitchFamily="18" charset="0"/>
              </a:rPr>
              <a:t>The objectives to be fulfilled by the compiler optimization includes:</a:t>
            </a:r>
          </a:p>
          <a:p>
            <a:pPr lvl="1"/>
            <a:r>
              <a:rPr lang="en-US" sz="2000" dirty="0">
                <a:solidFill>
                  <a:srgbClr val="002060"/>
                </a:solidFill>
                <a:latin typeface="Times New Roman" panose="02020603050405020304" pitchFamily="18" charset="0"/>
                <a:cs typeface="Times New Roman" panose="02020603050405020304" pitchFamily="18" charset="0"/>
              </a:rPr>
              <a:t>The meaning of the compiled program must be reserved  </a:t>
            </a:r>
          </a:p>
          <a:p>
            <a:pPr lvl="1"/>
            <a:r>
              <a:rPr lang="en-US" sz="2000" dirty="0">
                <a:solidFill>
                  <a:srgbClr val="002060"/>
                </a:solidFill>
                <a:latin typeface="Times New Roman" panose="02020603050405020304" pitchFamily="18" charset="0"/>
                <a:cs typeface="Times New Roman" panose="02020603050405020304" pitchFamily="18" charset="0"/>
              </a:rPr>
              <a:t>Optimization should improve program performance</a:t>
            </a:r>
          </a:p>
          <a:p>
            <a:pPr lvl="1"/>
            <a:r>
              <a:rPr lang="en-US" sz="2000" dirty="0">
                <a:solidFill>
                  <a:srgbClr val="002060"/>
                </a:solidFill>
                <a:latin typeface="Times New Roman" panose="02020603050405020304" pitchFamily="18" charset="0"/>
                <a:cs typeface="Times New Roman" panose="02020603050405020304" pitchFamily="18" charset="0"/>
              </a:rPr>
              <a:t>Time required for compilation should be reasonable</a:t>
            </a:r>
          </a:p>
          <a:p>
            <a:pPr lvl="1"/>
            <a:r>
              <a:rPr lang="en-US" sz="2000" dirty="0">
                <a:solidFill>
                  <a:srgbClr val="002060"/>
                </a:solidFill>
                <a:latin typeface="Times New Roman" panose="02020603050405020304" pitchFamily="18" charset="0"/>
                <a:cs typeface="Times New Roman" panose="02020603050405020304" pitchFamily="18" charset="0"/>
              </a:rPr>
              <a:t>The engineering effort required must be manageable</a:t>
            </a:r>
            <a:br>
              <a:rPr lang="en-US" sz="2000" dirty="0">
                <a:solidFill>
                  <a:srgbClr val="002060"/>
                </a:solidFill>
                <a:latin typeface="Times New Roman" panose="02020603050405020304" pitchFamily="18" charset="0"/>
                <a:cs typeface="Times New Roman" panose="02020603050405020304" pitchFamily="18" charset="0"/>
              </a:rPr>
            </a:b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0557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fontScale="90000"/>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Syllabus</a:t>
            </a:r>
            <a:endParaRPr lang="en-US" sz="4000" dirty="0"/>
          </a:p>
        </p:txBody>
      </p:sp>
      <p:sp>
        <p:nvSpPr>
          <p:cNvPr id="3" name="Content Placeholder 2"/>
          <p:cNvSpPr>
            <a:spLocks noGrp="1"/>
          </p:cNvSpPr>
          <p:nvPr>
            <p:ph idx="1"/>
          </p:nvPr>
        </p:nvSpPr>
        <p:spPr>
          <a:xfrm>
            <a:off x="418011" y="911225"/>
            <a:ext cx="11338559" cy="5013057"/>
          </a:xfrm>
        </p:spPr>
        <p:txBody>
          <a:bodyPr>
            <a:normAutofit/>
          </a:bodyPr>
          <a:lstStyle/>
          <a:p>
            <a:pPr algn="ctr">
              <a:buNone/>
            </a:pPr>
            <a:r>
              <a:rPr lang="en-US" sz="2400" b="1" dirty="0">
                <a:solidFill>
                  <a:srgbClr val="002060"/>
                </a:solidFill>
                <a:latin typeface="Times New Roman" pitchFamily="18" charset="0"/>
                <a:cs typeface="Times New Roman" pitchFamily="18" charset="0"/>
              </a:rPr>
              <a:t>U</a:t>
            </a:r>
            <a:r>
              <a:rPr lang="en-US" sz="2400" b="1" u="sng" dirty="0">
                <a:solidFill>
                  <a:srgbClr val="002060"/>
                </a:solidFill>
                <a:latin typeface="Times New Roman" panose="02020603050405020304" pitchFamily="18" charset="0"/>
                <a:cs typeface="Times New Roman" panose="02020603050405020304" pitchFamily="18" charset="0"/>
              </a:rPr>
              <a:t>NIT-5</a:t>
            </a:r>
            <a:r>
              <a:rPr lang="en-US" sz="2400" dirty="0">
                <a:solidFill>
                  <a:srgbClr val="002060"/>
                </a:solidFill>
                <a:latin typeface="Times New Roman" panose="02020603050405020304" pitchFamily="18" charset="0"/>
                <a:cs typeface="Times New Roman" panose="02020603050405020304" pitchFamily="18" charset="0"/>
              </a:rPr>
              <a:t> </a:t>
            </a:r>
          </a:p>
          <a:p>
            <a:pPr>
              <a:buNone/>
            </a:pPr>
            <a:r>
              <a:rPr lang="en-US" sz="2400" b="1" dirty="0">
                <a:solidFill>
                  <a:srgbClr val="002060"/>
                </a:solidFill>
                <a:latin typeface="Times New Roman" panose="02020603050405020304" pitchFamily="18" charset="0"/>
                <a:cs typeface="Times New Roman" panose="02020603050405020304" pitchFamily="18" charset="0"/>
              </a:rPr>
              <a:t>Code Generation:</a:t>
            </a:r>
            <a:r>
              <a:rPr lang="en-US" sz="2400" dirty="0">
                <a:solidFill>
                  <a:srgbClr val="002060"/>
                </a:solidFill>
                <a:latin typeface="Times New Roman" panose="02020603050405020304" pitchFamily="18" charset="0"/>
                <a:cs typeface="Times New Roman" panose="02020603050405020304" pitchFamily="18" charset="0"/>
              </a:rPr>
              <a:t> Issues in the design of a code generator, the target language, addresses</a:t>
            </a:r>
          </a:p>
          <a:p>
            <a:pPr>
              <a:buNone/>
            </a:pPr>
            <a:r>
              <a:rPr lang="en-US" sz="2400" dirty="0">
                <a:solidFill>
                  <a:srgbClr val="002060"/>
                </a:solidFill>
                <a:latin typeface="Times New Roman" panose="02020603050405020304" pitchFamily="18" charset="0"/>
                <a:cs typeface="Times New Roman" panose="02020603050405020304" pitchFamily="18" charset="0"/>
              </a:rPr>
              <a:t>in the target code, basic blocks and flow graphs, optimization of basic blocks, a simple</a:t>
            </a:r>
          </a:p>
          <a:p>
            <a:pPr>
              <a:buNone/>
            </a:pPr>
            <a:r>
              <a:rPr lang="en-US" sz="2400" dirty="0">
                <a:solidFill>
                  <a:srgbClr val="002060"/>
                </a:solidFill>
                <a:latin typeface="Times New Roman" panose="02020603050405020304" pitchFamily="18" charset="0"/>
                <a:cs typeface="Times New Roman" panose="02020603050405020304" pitchFamily="18" charset="0"/>
              </a:rPr>
              <a:t>code generator. </a:t>
            </a:r>
          </a:p>
          <a:p>
            <a:pPr>
              <a:buNone/>
            </a:pPr>
            <a:r>
              <a:rPr lang="en-US" sz="2400" b="1" dirty="0">
                <a:solidFill>
                  <a:srgbClr val="002060"/>
                </a:solidFill>
                <a:latin typeface="Times New Roman" panose="02020603050405020304" pitchFamily="18" charset="0"/>
                <a:cs typeface="Times New Roman" panose="02020603050405020304" pitchFamily="18" charset="0"/>
              </a:rPr>
              <a:t>Machine Dependent Code Optimizations:</a:t>
            </a:r>
            <a:r>
              <a:rPr lang="en-US" sz="2400" dirty="0">
                <a:solidFill>
                  <a:srgbClr val="002060"/>
                </a:solidFill>
                <a:latin typeface="Times New Roman" panose="02020603050405020304" pitchFamily="18" charset="0"/>
                <a:cs typeface="Times New Roman" panose="02020603050405020304" pitchFamily="18" charset="0"/>
              </a:rPr>
              <a:t> peephole optimization, register allocation and</a:t>
            </a:r>
          </a:p>
          <a:p>
            <a:pPr>
              <a:buNone/>
            </a:pPr>
            <a:r>
              <a:rPr lang="en-US" sz="2400" dirty="0">
                <a:solidFill>
                  <a:srgbClr val="002060"/>
                </a:solidFill>
                <a:latin typeface="Times New Roman" panose="02020603050405020304" pitchFamily="18" charset="0"/>
                <a:cs typeface="Times New Roman" panose="02020603050405020304" pitchFamily="18" charset="0"/>
              </a:rPr>
              <a:t>assignment, code generation algorithm. </a:t>
            </a:r>
          </a:p>
          <a:p>
            <a:pPr>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30898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a:bodyPr>
          <a:lstStyle/>
          <a:p>
            <a:r>
              <a:rPr lang="en-IN" sz="2800" b="1" u="sng" dirty="0">
                <a:solidFill>
                  <a:srgbClr val="00B050"/>
                </a:solidFill>
                <a:latin typeface="Times New Roman" panose="02020603050405020304" pitchFamily="18" charset="0"/>
                <a:cs typeface="Times New Roman" panose="02020603050405020304" pitchFamily="18" charset="0"/>
              </a:rPr>
              <a:t>Phases of a compiler:</a:t>
            </a:r>
            <a:endParaRPr lang="en-US" sz="2800" dirty="0"/>
          </a:p>
        </p:txBody>
      </p:sp>
      <p:sp>
        <p:nvSpPr>
          <p:cNvPr id="5" name="Content Placeholder 2"/>
          <p:cNvSpPr>
            <a:spLocks noGrp="1"/>
          </p:cNvSpPr>
          <p:nvPr>
            <p:ph idx="1"/>
          </p:nvPr>
        </p:nvSpPr>
        <p:spPr>
          <a:xfrm>
            <a:off x="515938" y="624344"/>
            <a:ext cx="11197091" cy="6233655"/>
          </a:xfrm>
        </p:spPr>
        <p:txBody>
          <a:bodyPr>
            <a:noAutofit/>
          </a:bodyPr>
          <a:lstStyle/>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source code</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stream   of tokens</a:t>
            </a:r>
          </a:p>
          <a:p>
            <a:pPr marL="0" indent="0">
              <a:lnSpc>
                <a:spcPct val="120000"/>
              </a:lnSpc>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parse  tree</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correct   parse tree</a:t>
            </a:r>
          </a:p>
          <a:p>
            <a:pPr marL="0" indent="0">
              <a:lnSpc>
                <a:spcPct val="120000"/>
              </a:lnSpc>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intermediate  representation</a:t>
            </a:r>
          </a:p>
          <a:p>
            <a:pPr marL="0" indent="0">
              <a:lnSpc>
                <a:spcPct val="120000"/>
              </a:lnSpc>
              <a:buNone/>
            </a:pPr>
            <a:r>
              <a:rPr lang="en-US" sz="1600"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optimized  intermediate code</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machine code</a:t>
            </a:r>
          </a:p>
          <a:p>
            <a:pPr marL="0" indent="0">
              <a:lnSpc>
                <a:spcPct val="120000"/>
              </a:lnSpc>
              <a:buNone/>
            </a:pP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4354286" y="827315"/>
            <a:ext cx="3265714"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Analyzer / Scanner</a:t>
            </a:r>
          </a:p>
        </p:txBody>
      </p:sp>
      <p:sp>
        <p:nvSpPr>
          <p:cNvPr id="6" name="Rectangle 5"/>
          <p:cNvSpPr/>
          <p:nvPr/>
        </p:nvSpPr>
        <p:spPr>
          <a:xfrm>
            <a:off x="4347028" y="1879596"/>
            <a:ext cx="3265714"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 Analyzer / Parser</a:t>
            </a:r>
          </a:p>
        </p:txBody>
      </p:sp>
      <p:sp>
        <p:nvSpPr>
          <p:cNvPr id="8" name="Rectangle 7"/>
          <p:cNvSpPr/>
          <p:nvPr/>
        </p:nvSpPr>
        <p:spPr>
          <a:xfrm>
            <a:off x="4347032" y="2837533"/>
            <a:ext cx="3265714"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Symantec Analyzer</a:t>
            </a:r>
          </a:p>
        </p:txBody>
      </p:sp>
      <p:sp>
        <p:nvSpPr>
          <p:cNvPr id="9" name="Rectangle 8"/>
          <p:cNvSpPr/>
          <p:nvPr/>
        </p:nvSpPr>
        <p:spPr>
          <a:xfrm>
            <a:off x="4347031" y="3897086"/>
            <a:ext cx="3265714"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Intermediate Code Generator</a:t>
            </a:r>
          </a:p>
        </p:txBody>
      </p:sp>
      <p:sp>
        <p:nvSpPr>
          <p:cNvPr id="10" name="Rectangle 9"/>
          <p:cNvSpPr/>
          <p:nvPr/>
        </p:nvSpPr>
        <p:spPr>
          <a:xfrm>
            <a:off x="4347028" y="5058218"/>
            <a:ext cx="3265714"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Optimizer</a:t>
            </a:r>
          </a:p>
        </p:txBody>
      </p:sp>
      <p:sp>
        <p:nvSpPr>
          <p:cNvPr id="11" name="Rectangle 10"/>
          <p:cNvSpPr/>
          <p:nvPr/>
        </p:nvSpPr>
        <p:spPr>
          <a:xfrm>
            <a:off x="4347028" y="6071978"/>
            <a:ext cx="3265714"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Generator</a:t>
            </a:r>
          </a:p>
        </p:txBody>
      </p:sp>
      <p:cxnSp>
        <p:nvCxnSpPr>
          <p:cNvPr id="12" name="Straight Arrow Connector 11"/>
          <p:cNvCxnSpPr>
            <a:stCxn id="3" idx="2"/>
            <a:endCxn id="6" idx="0"/>
          </p:cNvCxnSpPr>
          <p:nvPr/>
        </p:nvCxnSpPr>
        <p:spPr>
          <a:xfrm flipH="1">
            <a:off x="5979885" y="1335315"/>
            <a:ext cx="7258" cy="544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008917" y="2300523"/>
            <a:ext cx="7258" cy="544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994401" y="3372066"/>
            <a:ext cx="7258" cy="544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972627" y="4477656"/>
            <a:ext cx="7258" cy="544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001659" y="5519040"/>
            <a:ext cx="7258" cy="544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12166" y="2588288"/>
            <a:ext cx="1799771" cy="1567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Symbol Table</a:t>
            </a:r>
          </a:p>
        </p:txBody>
      </p:sp>
      <p:sp>
        <p:nvSpPr>
          <p:cNvPr id="18" name="Rectangle 17"/>
          <p:cNvSpPr/>
          <p:nvPr/>
        </p:nvSpPr>
        <p:spPr>
          <a:xfrm>
            <a:off x="8987965" y="2588289"/>
            <a:ext cx="1799771" cy="1567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Handler</a:t>
            </a:r>
          </a:p>
        </p:txBody>
      </p:sp>
      <p:cxnSp>
        <p:nvCxnSpPr>
          <p:cNvPr id="20" name="Straight Connector 19"/>
          <p:cNvCxnSpPr/>
          <p:nvPr/>
        </p:nvCxnSpPr>
        <p:spPr>
          <a:xfrm flipV="1">
            <a:off x="2911937" y="1081315"/>
            <a:ext cx="1435091" cy="2290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6" idx="1"/>
          </p:cNvCxnSpPr>
          <p:nvPr/>
        </p:nvCxnSpPr>
        <p:spPr>
          <a:xfrm flipV="1">
            <a:off x="2911937" y="2133596"/>
            <a:ext cx="1435091" cy="1257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8" idx="1"/>
          </p:cNvCxnSpPr>
          <p:nvPr/>
        </p:nvCxnSpPr>
        <p:spPr>
          <a:xfrm flipV="1">
            <a:off x="2911937" y="3091533"/>
            <a:ext cx="1435095" cy="308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9" idx="1"/>
          </p:cNvCxnSpPr>
          <p:nvPr/>
        </p:nvCxnSpPr>
        <p:spPr>
          <a:xfrm>
            <a:off x="2911935" y="3408345"/>
            <a:ext cx="1435096" cy="742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0" idx="1"/>
          </p:cNvCxnSpPr>
          <p:nvPr/>
        </p:nvCxnSpPr>
        <p:spPr>
          <a:xfrm>
            <a:off x="2911935" y="3378622"/>
            <a:ext cx="1435093" cy="1933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3"/>
            <a:endCxn id="11" idx="1"/>
          </p:cNvCxnSpPr>
          <p:nvPr/>
        </p:nvCxnSpPr>
        <p:spPr>
          <a:xfrm>
            <a:off x="2911937" y="3372065"/>
            <a:ext cx="1435091" cy="295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8" idx="1"/>
          </p:cNvCxnSpPr>
          <p:nvPr/>
        </p:nvCxnSpPr>
        <p:spPr>
          <a:xfrm>
            <a:off x="7620000" y="1081315"/>
            <a:ext cx="1367965" cy="2290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8" idx="1"/>
          </p:cNvCxnSpPr>
          <p:nvPr/>
        </p:nvCxnSpPr>
        <p:spPr>
          <a:xfrm>
            <a:off x="7634512" y="2133596"/>
            <a:ext cx="1353453" cy="1238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18" idx="1"/>
          </p:cNvCxnSpPr>
          <p:nvPr/>
        </p:nvCxnSpPr>
        <p:spPr>
          <a:xfrm>
            <a:off x="7649028" y="3091533"/>
            <a:ext cx="1338937" cy="280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3"/>
            <a:endCxn id="18" idx="1"/>
          </p:cNvCxnSpPr>
          <p:nvPr/>
        </p:nvCxnSpPr>
        <p:spPr>
          <a:xfrm flipV="1">
            <a:off x="7612745" y="3372066"/>
            <a:ext cx="1375220" cy="779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18" idx="1"/>
          </p:cNvCxnSpPr>
          <p:nvPr/>
        </p:nvCxnSpPr>
        <p:spPr>
          <a:xfrm flipV="1">
            <a:off x="7620000" y="3372066"/>
            <a:ext cx="1367965" cy="1937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1" idx="3"/>
            <a:endCxn id="18" idx="1"/>
          </p:cNvCxnSpPr>
          <p:nvPr/>
        </p:nvCxnSpPr>
        <p:spPr>
          <a:xfrm flipV="1">
            <a:off x="7612742" y="3372066"/>
            <a:ext cx="1375223" cy="2953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0"/>
          </p:cNvCxnSpPr>
          <p:nvPr/>
        </p:nvCxnSpPr>
        <p:spPr>
          <a:xfrm flipH="1">
            <a:off x="5987143" y="671135"/>
            <a:ext cx="7258" cy="15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008917" y="6556808"/>
            <a:ext cx="7258" cy="15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75601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a:bodyPr>
          <a:lstStyle/>
          <a:p>
            <a:r>
              <a:rPr lang="en-IN" sz="2800" b="1" u="sng" dirty="0">
                <a:solidFill>
                  <a:srgbClr val="00B050"/>
                </a:solidFill>
                <a:latin typeface="Times New Roman" panose="02020603050405020304" pitchFamily="18" charset="0"/>
                <a:cs typeface="Times New Roman" panose="02020603050405020304" pitchFamily="18" charset="0"/>
              </a:rPr>
              <a:t>Phases of a compiler (Cont…):</a:t>
            </a:r>
            <a:endParaRPr lang="en-US" sz="2800" dirty="0"/>
          </a:p>
        </p:txBody>
      </p:sp>
      <p:sp>
        <p:nvSpPr>
          <p:cNvPr id="5" name="Content Placeholder 2"/>
          <p:cNvSpPr>
            <a:spLocks noGrp="1"/>
          </p:cNvSpPr>
          <p:nvPr>
            <p:ph idx="1"/>
          </p:nvPr>
        </p:nvSpPr>
        <p:spPr>
          <a:xfrm>
            <a:off x="333830" y="624344"/>
            <a:ext cx="11553370" cy="6618285"/>
          </a:xfrm>
        </p:spPr>
        <p:txBody>
          <a:bodyPr>
            <a:noAutofit/>
          </a:bodyPr>
          <a:lstStyle/>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1. Lexical Analyzer / Scanner:</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reads the program character by character and converts it into meaningful sequences (lexeme </a:t>
            </a:r>
            <a:r>
              <a:rPr lang="en-I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 </a:t>
            </a:r>
            <a:r>
              <a:rPr lang="en-IN" sz="2400" dirty="0">
                <a:solidFill>
                  <a:srgbClr val="002060"/>
                </a:solidFill>
                <a:latin typeface="Times New Roman" panose="02020603050405020304" pitchFamily="18" charset="0"/>
                <a:cs typeface="Times New Roman" panose="02020603050405020304" pitchFamily="18" charset="0"/>
              </a:rPr>
              <a:t>sequence of character)</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Each lexeme is represented in the form of tokens (identifier, keyword, constant, operator)</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Each token is represented in the form of &lt;token name, attribute value&gt;</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Tokens are defined by regular expressions which are understood by the lexical analyzer</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Transition diagram is used to recognizing the tokens</a:t>
            </a:r>
          </a:p>
          <a:p>
            <a:pPr marL="0" indent="0">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2. Syntax Analyzer / Parser:</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checks the syntax for the corresponding code is correct or not</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takes the token one by one and uses Context Free Grammar to construct the parse tree</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While constructing a parse tree, first identify the symbol with high priority as internal node and left &amp; right child of internal node may be identifier or constant</a:t>
            </a:r>
          </a:p>
          <a:p>
            <a:pPr marL="0" indent="0">
              <a:lnSpc>
                <a:spcPct val="120000"/>
              </a:lnSpc>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5259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a:bodyPr>
          <a:lstStyle/>
          <a:p>
            <a:r>
              <a:rPr lang="en-IN" sz="2800" b="1" u="sng" dirty="0">
                <a:solidFill>
                  <a:srgbClr val="00B050"/>
                </a:solidFill>
                <a:latin typeface="Times New Roman" panose="02020603050405020304" pitchFamily="18" charset="0"/>
                <a:cs typeface="Times New Roman" panose="02020603050405020304" pitchFamily="18" charset="0"/>
              </a:rPr>
              <a:t>Phases of a compiler (Cont…):</a:t>
            </a:r>
            <a:endParaRPr lang="en-US" sz="2800" dirty="0"/>
          </a:p>
        </p:txBody>
      </p:sp>
      <p:sp>
        <p:nvSpPr>
          <p:cNvPr id="5" name="Content Placeholder 2"/>
          <p:cNvSpPr>
            <a:spLocks noGrp="1"/>
          </p:cNvSpPr>
          <p:nvPr>
            <p:ph idx="1"/>
          </p:nvPr>
        </p:nvSpPr>
        <p:spPr>
          <a:xfrm>
            <a:off x="333830" y="624344"/>
            <a:ext cx="11509828" cy="6233655"/>
          </a:xfrm>
        </p:spPr>
        <p:txBody>
          <a:bodyPr>
            <a:noAutofit/>
          </a:bodyPr>
          <a:lstStyle/>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3. Semantic Analyzer:</a:t>
            </a: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verifies the parse tree, whether it’s meaningful or not after that it produces a verified parse tree</a:t>
            </a: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uses a software/ tool called type checker, will check the datatype of a variable and it performs if any need of type conversion  </a:t>
            </a:r>
          </a:p>
          <a:p>
            <a:pPr marL="0" indent="0">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4. Intermediate Code Generator:</a:t>
            </a: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generates the code that is very easy to convert this to machine code</a:t>
            </a: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Many ways to represent the intermediate code representation like three address, polish notation, etc…</a:t>
            </a:r>
          </a:p>
          <a:p>
            <a:pPr lvl="1" fontAlgn="base">
              <a:lnSpc>
                <a:spcPct val="120000"/>
              </a:lnSpc>
              <a:buFont typeface="Wingdings" panose="05000000000000000000" pitchFamily="2" charset="2"/>
              <a:buChar char="Ø"/>
            </a:pPr>
            <a:r>
              <a:rPr lang="en-IN" sz="2000" b="1" dirty="0">
                <a:solidFill>
                  <a:srgbClr val="002060"/>
                </a:solidFill>
                <a:latin typeface="Times New Roman" panose="02020603050405020304" pitchFamily="18" charset="0"/>
                <a:cs typeface="Times New Roman" panose="02020603050405020304" pitchFamily="18" charset="0"/>
              </a:rPr>
              <a:t>Three address code</a:t>
            </a:r>
          </a:p>
          <a:p>
            <a:pPr lvl="2" fontAlgn="base">
              <a:lnSpc>
                <a:spcPct val="120000"/>
              </a:lnSpc>
              <a:buFont typeface="Wingdings" panose="05000000000000000000" pitchFamily="2" charset="2"/>
              <a:buChar char="Ø"/>
            </a:pPr>
            <a:r>
              <a:rPr lang="en-IN" sz="1600" dirty="0">
                <a:solidFill>
                  <a:srgbClr val="002060"/>
                </a:solidFill>
                <a:latin typeface="Times New Roman" panose="02020603050405020304" pitchFamily="18" charset="0"/>
                <a:cs typeface="Times New Roman" panose="02020603050405020304" pitchFamily="18" charset="0"/>
              </a:rPr>
              <a:t>Assignment instruction must have at most one operator on the right hand side</a:t>
            </a:r>
          </a:p>
          <a:p>
            <a:pPr lvl="2" fontAlgn="base">
              <a:lnSpc>
                <a:spcPct val="120000"/>
              </a:lnSpc>
              <a:buFont typeface="Wingdings" panose="05000000000000000000" pitchFamily="2" charset="2"/>
              <a:buChar char="Ø"/>
            </a:pPr>
            <a:r>
              <a:rPr lang="en-IN" sz="1600" dirty="0">
                <a:solidFill>
                  <a:srgbClr val="002060"/>
                </a:solidFill>
                <a:latin typeface="Times New Roman" panose="02020603050405020304" pitchFamily="18" charset="0"/>
                <a:cs typeface="Times New Roman" panose="02020603050405020304" pitchFamily="18" charset="0"/>
              </a:rPr>
              <a:t>Compiler must generate temporary variables for storing the result</a:t>
            </a:r>
          </a:p>
          <a:p>
            <a:pPr lvl="2" fontAlgn="base">
              <a:lnSpc>
                <a:spcPct val="120000"/>
              </a:lnSpc>
              <a:buFont typeface="Wingdings" panose="05000000000000000000" pitchFamily="2" charset="2"/>
              <a:buChar char="Ø"/>
            </a:pPr>
            <a:r>
              <a:rPr lang="en-IN" sz="1600" dirty="0">
                <a:solidFill>
                  <a:srgbClr val="002060"/>
                </a:solidFill>
                <a:latin typeface="Times New Roman" panose="02020603050405020304" pitchFamily="18" charset="0"/>
                <a:cs typeface="Times New Roman" panose="02020603050405020304" pitchFamily="18" charset="0"/>
              </a:rPr>
              <a:t>Some instructions may contain fewer than 3 operands i.e., variables</a:t>
            </a:r>
          </a:p>
          <a:p>
            <a:pPr>
              <a:lnSpc>
                <a:spcPct val="120000"/>
              </a:lnSpc>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4953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a:bodyPr>
          <a:lstStyle/>
          <a:p>
            <a:r>
              <a:rPr lang="en-IN" sz="2800" b="1" u="sng" dirty="0">
                <a:solidFill>
                  <a:srgbClr val="00B050"/>
                </a:solidFill>
                <a:latin typeface="Times New Roman" panose="02020603050405020304" pitchFamily="18" charset="0"/>
                <a:cs typeface="Times New Roman" panose="02020603050405020304" pitchFamily="18" charset="0"/>
              </a:rPr>
              <a:t>Phases of a compiler (Cont…):</a:t>
            </a:r>
            <a:endParaRPr lang="en-US" sz="2800" dirty="0"/>
          </a:p>
        </p:txBody>
      </p:sp>
      <p:sp>
        <p:nvSpPr>
          <p:cNvPr id="5" name="Content Placeholder 2"/>
          <p:cNvSpPr>
            <a:spLocks noGrp="1"/>
          </p:cNvSpPr>
          <p:nvPr>
            <p:ph idx="1"/>
          </p:nvPr>
        </p:nvSpPr>
        <p:spPr>
          <a:xfrm>
            <a:off x="333830" y="624344"/>
            <a:ext cx="11509828" cy="6233655"/>
          </a:xfrm>
        </p:spPr>
        <p:txBody>
          <a:bodyPr>
            <a:noAutofit/>
          </a:bodyPr>
          <a:lstStyle/>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5. Code Optimizer:</a:t>
            </a: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removes the unnecessary statements in the code so the length of the program is reduced as well as memory is saved and the CPU can execute the program in a fast manner</a:t>
            </a: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Optimisation can be categorized into two types</a:t>
            </a:r>
          </a:p>
          <a:p>
            <a:pPr lvl="1" fontAlgn="base">
              <a:lnSpc>
                <a:spcPct val="120000"/>
              </a:lnSpc>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machine dependent</a:t>
            </a:r>
          </a:p>
          <a:p>
            <a:pPr lvl="1" fontAlgn="base">
              <a:lnSpc>
                <a:spcPct val="120000"/>
              </a:lnSpc>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machine independent</a:t>
            </a:r>
          </a:p>
          <a:p>
            <a:pPr marL="0" indent="0">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6. Code Generator: </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The main purpose of  code generator is to write a code that the machine can understand</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Inorder to perform the operations it uses some assembly level languages instructions like </a:t>
            </a:r>
            <a:r>
              <a:rPr lang="en-IN" sz="2400" b="1" dirty="0">
                <a:solidFill>
                  <a:srgbClr val="002060"/>
                </a:solidFill>
                <a:latin typeface="Times New Roman" panose="02020603050405020304" pitchFamily="18" charset="0"/>
                <a:cs typeface="Times New Roman" panose="02020603050405020304" pitchFamily="18" charset="0"/>
              </a:rPr>
              <a:t>LD R,M</a:t>
            </a:r>
            <a:r>
              <a:rPr lang="en-IN" sz="2400">
                <a:solidFill>
                  <a:srgbClr val="002060"/>
                </a:solidFill>
                <a:latin typeface="Times New Roman" panose="02020603050405020304" pitchFamily="18" charset="0"/>
                <a:cs typeface="Times New Roman" panose="02020603050405020304" pitchFamily="18" charset="0"/>
              </a:rPr>
              <a:t>,     </a:t>
            </a:r>
            <a:r>
              <a:rPr lang="en-IN" sz="2400" b="1">
                <a:solidFill>
                  <a:srgbClr val="002060"/>
                </a:solidFill>
                <a:latin typeface="Times New Roman" panose="02020603050405020304" pitchFamily="18" charset="0"/>
                <a:cs typeface="Times New Roman" panose="02020603050405020304" pitchFamily="18" charset="0"/>
              </a:rPr>
              <a:t>ST </a:t>
            </a:r>
            <a:r>
              <a:rPr lang="en-IN" sz="2400" b="1" dirty="0">
                <a:solidFill>
                  <a:srgbClr val="002060"/>
                </a:solidFill>
                <a:latin typeface="Times New Roman" panose="02020603050405020304" pitchFamily="18" charset="0"/>
                <a:cs typeface="Times New Roman" panose="02020603050405020304" pitchFamily="18" charset="0"/>
              </a:rPr>
              <a:t>M,R</a:t>
            </a:r>
            <a:r>
              <a:rPr lang="en-IN" sz="2400">
                <a:solidFill>
                  <a:srgbClr val="002060"/>
                </a:solidFill>
                <a:latin typeface="Times New Roman" panose="02020603050405020304" pitchFamily="18" charset="0"/>
                <a:cs typeface="Times New Roman" panose="02020603050405020304" pitchFamily="18" charset="0"/>
              </a:rPr>
              <a:t>,     </a:t>
            </a:r>
            <a:r>
              <a:rPr lang="en-IN" sz="2400" b="1">
                <a:solidFill>
                  <a:srgbClr val="002060"/>
                </a:solidFill>
                <a:latin typeface="Times New Roman" panose="02020603050405020304" pitchFamily="18" charset="0"/>
                <a:cs typeface="Times New Roman" panose="02020603050405020304" pitchFamily="18" charset="0"/>
              </a:rPr>
              <a:t>ADD </a:t>
            </a:r>
            <a:r>
              <a:rPr lang="en-IN" sz="2400" b="1" dirty="0">
                <a:solidFill>
                  <a:srgbClr val="002060"/>
                </a:solidFill>
                <a:latin typeface="Times New Roman" panose="02020603050405020304" pitchFamily="18" charset="0"/>
                <a:cs typeface="Times New Roman" panose="02020603050405020304" pitchFamily="18" charset="0"/>
              </a:rPr>
              <a:t>R1,R2</a:t>
            </a:r>
            <a:r>
              <a:rPr lang="en-IN" sz="2400">
                <a:solidFill>
                  <a:srgbClr val="002060"/>
                </a:solidFill>
                <a:latin typeface="Times New Roman" panose="02020603050405020304" pitchFamily="18" charset="0"/>
                <a:cs typeface="Times New Roman" panose="02020603050405020304" pitchFamily="18" charset="0"/>
              </a:rPr>
              <a:t>,     </a:t>
            </a:r>
            <a:r>
              <a:rPr lang="en-IN" sz="2400" b="1">
                <a:solidFill>
                  <a:srgbClr val="002060"/>
                </a:solidFill>
                <a:latin typeface="Times New Roman" panose="02020603050405020304" pitchFamily="18" charset="0"/>
                <a:cs typeface="Times New Roman" panose="02020603050405020304" pitchFamily="18" charset="0"/>
              </a:rPr>
              <a:t>ADD </a:t>
            </a:r>
            <a:r>
              <a:rPr lang="en-IN" sz="2400" b="1" dirty="0">
                <a:solidFill>
                  <a:srgbClr val="002060"/>
                </a:solidFill>
                <a:latin typeface="Times New Roman" panose="02020603050405020304" pitchFamily="18" charset="0"/>
                <a:cs typeface="Times New Roman" panose="02020603050405020304" pitchFamily="18" charset="0"/>
              </a:rPr>
              <a:t>R1,R2</a:t>
            </a:r>
            <a:r>
              <a:rPr lang="en-IN" sz="2400" dirty="0">
                <a:solidFill>
                  <a:srgbClr val="002060"/>
                </a:solidFill>
                <a:latin typeface="Times New Roman" panose="02020603050405020304" pitchFamily="18" charset="0"/>
                <a:cs typeface="Times New Roman" panose="02020603050405020304" pitchFamily="18" charset="0"/>
              </a:rPr>
              <a:t>,</a:t>
            </a:r>
            <a:r>
              <a:rPr lang="en-IN" sz="2400" b="1" dirty="0">
                <a:solidFill>
                  <a:srgbClr val="002060"/>
                </a:solidFill>
                <a:latin typeface="Times New Roman" panose="02020603050405020304" pitchFamily="18" charset="0"/>
                <a:cs typeface="Times New Roman" panose="02020603050405020304" pitchFamily="18" charset="0"/>
              </a:rPr>
              <a:t>R3,</a:t>
            </a:r>
            <a:r>
              <a:rPr lang="en-IN" sz="2400" dirty="0">
                <a:solidFill>
                  <a:srgbClr val="002060"/>
                </a:solidFill>
                <a:latin typeface="Times New Roman" panose="02020603050405020304" pitchFamily="18" charset="0"/>
                <a:cs typeface="Times New Roman" panose="02020603050405020304" pitchFamily="18" charset="0"/>
              </a:rPr>
              <a:t> etc…</a:t>
            </a:r>
          </a:p>
          <a:p>
            <a:pPr>
              <a:lnSpc>
                <a:spcPct val="120000"/>
              </a:lnSpc>
              <a:buFont typeface="Wingdings" panose="05000000000000000000" pitchFamily="2" charset="2"/>
              <a:buChar char="Ø"/>
            </a:pP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3944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a:bodyPr>
          <a:lstStyle/>
          <a:p>
            <a:r>
              <a:rPr lang="en-IN" sz="2800" b="1" u="sng" dirty="0">
                <a:solidFill>
                  <a:srgbClr val="00B050"/>
                </a:solidFill>
                <a:latin typeface="Times New Roman" panose="02020603050405020304" pitchFamily="18" charset="0"/>
                <a:cs typeface="Times New Roman" panose="02020603050405020304" pitchFamily="18" charset="0"/>
              </a:rPr>
              <a:t>Phases of a compiler (Cont…):</a:t>
            </a:r>
            <a:endParaRPr lang="en-US" sz="2800" dirty="0"/>
          </a:p>
        </p:txBody>
      </p:sp>
      <p:sp>
        <p:nvSpPr>
          <p:cNvPr id="5" name="Content Placeholder 2"/>
          <p:cNvSpPr>
            <a:spLocks noGrp="1"/>
          </p:cNvSpPr>
          <p:nvPr>
            <p:ph idx="1"/>
          </p:nvPr>
        </p:nvSpPr>
        <p:spPr>
          <a:xfrm>
            <a:off x="333830" y="624344"/>
            <a:ext cx="11509828" cy="6233655"/>
          </a:xfrm>
        </p:spPr>
        <p:txBody>
          <a:bodyPr>
            <a:noAutofit/>
          </a:bodyPr>
          <a:lstStyle/>
          <a:p>
            <a:pPr marL="0" indent="0" fontAlgn="base">
              <a:lnSpc>
                <a:spcPct val="120000"/>
              </a:lnSpc>
              <a:buNone/>
            </a:pPr>
            <a:r>
              <a:rPr lang="en-IN" sz="2400" b="1" u="sng" dirty="0">
                <a:solidFill>
                  <a:srgbClr val="002060"/>
                </a:solidFill>
                <a:latin typeface="Times New Roman" panose="02020603050405020304" pitchFamily="18" charset="0"/>
                <a:cs typeface="Times New Roman" panose="02020603050405020304" pitchFamily="18" charset="0"/>
              </a:rPr>
              <a:t>Symbol Table:</a:t>
            </a:r>
            <a:endParaRPr lang="en-US" sz="2400" b="1" u="sng" dirty="0">
              <a:solidFill>
                <a:srgbClr val="002060"/>
              </a:solidFill>
              <a:latin typeface="Times New Roman" panose="02020603050405020304" pitchFamily="18" charset="0"/>
              <a:cs typeface="Times New Roman" panose="02020603050405020304" pitchFamily="18" charset="0"/>
            </a:endParaRP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is a data structure used and stores information about the tokens</a:t>
            </a: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helps the compiler to function smoothly by finding the identifiers quickly</a:t>
            </a:r>
          </a:p>
          <a:p>
            <a:pPr marL="0" indent="0" fontAlgn="base">
              <a:lnSpc>
                <a:spcPct val="120000"/>
              </a:lnSpc>
              <a:buNone/>
            </a:pPr>
            <a:r>
              <a:rPr lang="en-IN" sz="2400" b="1" u="sng" dirty="0">
                <a:solidFill>
                  <a:srgbClr val="002060"/>
                </a:solidFill>
                <a:latin typeface="Times New Roman" panose="02020603050405020304" pitchFamily="18" charset="0"/>
                <a:cs typeface="Times New Roman" panose="02020603050405020304" pitchFamily="18" charset="0"/>
              </a:rPr>
              <a:t>Error Handler:</a:t>
            </a: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The tasks of the Error Handler are to detect each error, report it to the user, and then make some recover strategy and implement them to handle error</a:t>
            </a:r>
          </a:p>
          <a:p>
            <a:pPr marL="0" indent="0" fontAlgn="base">
              <a:lnSpc>
                <a:spcPct val="120000"/>
              </a:lnSpc>
              <a:buNone/>
            </a:pPr>
            <a:r>
              <a:rPr lang="en-IN" sz="2400" b="1" u="sng" dirty="0">
                <a:solidFill>
                  <a:srgbClr val="002060"/>
                </a:solidFill>
                <a:latin typeface="Times New Roman" panose="02020603050405020304" pitchFamily="18" charset="0"/>
                <a:cs typeface="Times New Roman" panose="02020603050405020304" pitchFamily="18" charset="0"/>
              </a:rPr>
              <a:t>Problems:</a:t>
            </a:r>
          </a:p>
          <a:p>
            <a:pPr marL="457200" indent="-457200" fontAlgn="base">
              <a:lnSpc>
                <a:spcPct val="120000"/>
              </a:lnSpc>
              <a:buFont typeface="+mj-lt"/>
              <a:buAutoNum type="arabicPeriod"/>
            </a:pPr>
            <a:r>
              <a:rPr lang="en-IN" sz="2400" dirty="0">
                <a:solidFill>
                  <a:srgbClr val="002060"/>
                </a:solidFill>
                <a:latin typeface="Times New Roman" panose="02020603050405020304" pitchFamily="18" charset="0"/>
                <a:cs typeface="Times New Roman" panose="02020603050405020304" pitchFamily="18" charset="0"/>
              </a:rPr>
              <a:t>Consider the following fragment of C code: </a:t>
            </a:r>
            <a:r>
              <a:rPr lang="en-IN" sz="2400" dirty="0" err="1">
                <a:solidFill>
                  <a:srgbClr val="002060"/>
                </a:solidFill>
                <a:latin typeface="Times New Roman" panose="02020603050405020304" pitchFamily="18" charset="0"/>
                <a:cs typeface="Times New Roman" panose="02020603050405020304" pitchFamily="18" charset="0"/>
              </a:rPr>
              <a:t>i</a:t>
            </a:r>
            <a:r>
              <a:rPr lang="en-IN" sz="2400" dirty="0">
                <a:solidFill>
                  <a:srgbClr val="002060"/>
                </a:solidFill>
                <a:latin typeface="Times New Roman" panose="02020603050405020304" pitchFamily="18" charset="0"/>
                <a:cs typeface="Times New Roman" panose="02020603050405020304" pitchFamily="18" charset="0"/>
              </a:rPr>
              <a:t>=</a:t>
            </a:r>
            <a:r>
              <a:rPr lang="en-IN" sz="2400" dirty="0" err="1">
                <a:solidFill>
                  <a:srgbClr val="002060"/>
                </a:solidFill>
                <a:latin typeface="Times New Roman" panose="02020603050405020304" pitchFamily="18" charset="0"/>
                <a:cs typeface="Times New Roman" panose="02020603050405020304" pitchFamily="18" charset="0"/>
              </a:rPr>
              <a:t>i</a:t>
            </a:r>
            <a:r>
              <a:rPr lang="en-IN" sz="2400" dirty="0">
                <a:solidFill>
                  <a:srgbClr val="002060"/>
                </a:solidFill>
                <a:latin typeface="Times New Roman" panose="02020603050405020304" pitchFamily="18" charset="0"/>
                <a:cs typeface="Times New Roman" panose="02020603050405020304" pitchFamily="18" charset="0"/>
              </a:rPr>
              <a:t>*70+j+2 write the output of all phases of compiler for the above code</a:t>
            </a:r>
          </a:p>
          <a:p>
            <a:pPr marL="457200" indent="-457200" fontAlgn="base">
              <a:lnSpc>
                <a:spcPct val="120000"/>
              </a:lnSpc>
              <a:buFont typeface="+mj-lt"/>
              <a:buAutoNum type="arabicPeriod"/>
            </a:pPr>
            <a:r>
              <a:rPr lang="en-IN" sz="2400" dirty="0">
                <a:solidFill>
                  <a:srgbClr val="002060"/>
                </a:solidFill>
                <a:latin typeface="Times New Roman" panose="02020603050405020304" pitchFamily="18" charset="0"/>
                <a:cs typeface="Times New Roman" panose="02020603050405020304" pitchFamily="18" charset="0"/>
              </a:rPr>
              <a:t>Show the output generated by each phase for the following expression x=(</a:t>
            </a:r>
            <a:r>
              <a:rPr lang="en-IN" sz="2400" dirty="0" err="1">
                <a:solidFill>
                  <a:srgbClr val="002060"/>
                </a:solidFill>
                <a:latin typeface="Times New Roman" panose="02020603050405020304" pitchFamily="18" charset="0"/>
                <a:cs typeface="Times New Roman" panose="02020603050405020304" pitchFamily="18" charset="0"/>
              </a:rPr>
              <a:t>a+b</a:t>
            </a:r>
            <a:r>
              <a:rPr lang="en-IN" sz="2400" dirty="0">
                <a:solidFill>
                  <a:srgbClr val="002060"/>
                </a:solidFill>
                <a:latin typeface="Times New Roman" panose="02020603050405020304" pitchFamily="18" charset="0"/>
                <a:cs typeface="Times New Roman" panose="02020603050405020304" pitchFamily="18" charset="0"/>
              </a:rPr>
              <a:t>)*(</a:t>
            </a:r>
            <a:r>
              <a:rPr lang="en-IN" sz="2400" dirty="0" err="1">
                <a:solidFill>
                  <a:srgbClr val="002060"/>
                </a:solidFill>
                <a:latin typeface="Times New Roman" panose="02020603050405020304" pitchFamily="18" charset="0"/>
                <a:cs typeface="Times New Roman" panose="02020603050405020304" pitchFamily="18" charset="0"/>
              </a:rPr>
              <a:t>c+d</a:t>
            </a:r>
            <a:r>
              <a:rPr lang="en-IN" sz="2400" dirty="0">
                <a:solidFill>
                  <a:srgbClr val="002060"/>
                </a:solidFill>
                <a:latin typeface="Times New Roman" panose="02020603050405020304" pitchFamily="18" charset="0"/>
                <a:cs typeface="Times New Roman" panose="02020603050405020304" pitchFamily="18" charset="0"/>
              </a:rPr>
              <a:t>) </a:t>
            </a:r>
          </a:p>
          <a:p>
            <a:pPr marL="457200" indent="-457200" fontAlgn="base">
              <a:lnSpc>
                <a:spcPct val="120000"/>
              </a:lnSpc>
              <a:buFont typeface="+mj-lt"/>
              <a:buAutoNum type="arabicPeriod"/>
            </a:pPr>
            <a:endParaRPr lang="en-IN" sz="2400" dirty="0">
              <a:solidFill>
                <a:srgbClr val="002060"/>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81272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1524000" y="76201"/>
            <a:ext cx="9170988" cy="6357957"/>
            <a:chOff x="0" y="0"/>
            <a:chExt cx="9170988" cy="6357957"/>
          </a:xfrm>
        </p:grpSpPr>
        <p:pic>
          <p:nvPicPr>
            <p:cNvPr id="5" name="Picture 8" descr="auto0"/>
            <p:cNvPicPr>
              <a:picLocks noChangeAspect="1" noChangeArrowheads="1"/>
            </p:cNvPicPr>
            <p:nvPr/>
          </p:nvPicPr>
          <p:blipFill>
            <a:blip r:embed="rId2" cstate="print"/>
            <a:srcRect/>
            <a:stretch>
              <a:fillRect/>
            </a:stretch>
          </p:blipFill>
          <p:spPr bwMode="auto">
            <a:xfrm>
              <a:off x="285720" y="1500174"/>
              <a:ext cx="4558042" cy="306387"/>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6" name="圓角矩形 14"/>
            <p:cNvSpPr/>
            <p:nvPr/>
          </p:nvSpPr>
          <p:spPr>
            <a:xfrm>
              <a:off x="862151" y="2214554"/>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p>
              <a:pPr algn="ctr">
                <a:lnSpc>
                  <a:spcPct val="70000"/>
                </a:lnSpc>
              </a:pPr>
              <a:r>
                <a:rPr lang="en-US" altLang="zh-TW" sz="1200" b="1">
                  <a:solidFill>
                    <a:srgbClr val="FFFF00"/>
                  </a:solidFill>
                  <a:latin typeface="Arial Unicode MS" pitchFamily="34" charset="-120"/>
                  <a:ea typeface="Arial Unicode MS" pitchFamily="34" charset="-120"/>
                  <a:cs typeface="Arial Unicode MS" pitchFamily="34" charset="-120"/>
                </a:rPr>
                <a:t>Scanner  </a:t>
              </a:r>
              <a:br>
                <a:rPr lang="en-US" altLang="zh-TW" sz="1200" b="1">
                  <a:solidFill>
                    <a:srgbClr val="FFFF00"/>
                  </a:solidFill>
                  <a:latin typeface="Arial Unicode MS" pitchFamily="34" charset="-120"/>
                  <a:ea typeface="Arial Unicode MS" pitchFamily="34" charset="-120"/>
                  <a:cs typeface="Arial Unicode MS" pitchFamily="34" charset="-120"/>
                </a:rPr>
              </a:br>
              <a:r>
                <a:rPr lang="en-US" altLang="zh-TW" sz="1200" b="1">
                  <a:solidFill>
                    <a:schemeClr val="bg1"/>
                  </a:solidFill>
                  <a:latin typeface="Arial Unicode MS" pitchFamily="34" charset="-120"/>
                  <a:ea typeface="Arial Unicode MS" pitchFamily="34" charset="-120"/>
                  <a:cs typeface="Arial Unicode MS" pitchFamily="34" charset="-120"/>
                </a:rPr>
                <a:t>[Lexical Analyzer]</a:t>
              </a:r>
              <a:endParaRPr lang="zh-TW" altLang="en-US" sz="1200" b="1">
                <a:solidFill>
                  <a:schemeClr val="bg1"/>
                </a:solidFill>
                <a:latin typeface="Arial Unicode MS" pitchFamily="34" charset="-120"/>
                <a:ea typeface="Arial Unicode MS" pitchFamily="34" charset="-120"/>
                <a:cs typeface="Arial Unicode MS" pitchFamily="34" charset="-120"/>
              </a:endParaRPr>
            </a:p>
          </p:txBody>
        </p:sp>
        <p:sp>
          <p:nvSpPr>
            <p:cNvPr id="7" name="向右箭號 18"/>
            <p:cNvSpPr/>
            <p:nvPr/>
          </p:nvSpPr>
          <p:spPr>
            <a:xfrm rot="5400000">
              <a:off x="2400301" y="1855787"/>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8" name="向右箭號 19"/>
            <p:cNvSpPr/>
            <p:nvPr/>
          </p:nvSpPr>
          <p:spPr>
            <a:xfrm rot="5400000">
              <a:off x="2400301" y="2641600"/>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9" name="向右箭號 22"/>
            <p:cNvSpPr/>
            <p:nvPr/>
          </p:nvSpPr>
          <p:spPr>
            <a:xfrm rot="5400000">
              <a:off x="2430463" y="3213100"/>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10" name="圓角矩形 23"/>
            <p:cNvSpPr/>
            <p:nvPr/>
          </p:nvSpPr>
          <p:spPr>
            <a:xfrm>
              <a:off x="857224" y="3500438"/>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p>
              <a:pPr algn="ctr">
                <a:lnSpc>
                  <a:spcPct val="70000"/>
                </a:lnSpc>
              </a:pPr>
              <a:r>
                <a:rPr lang="en-US" altLang="zh-TW" sz="1200" b="1">
                  <a:solidFill>
                    <a:srgbClr val="FFFF00"/>
                  </a:solidFill>
                  <a:latin typeface="Arial Unicode MS" pitchFamily="34" charset="-120"/>
                  <a:ea typeface="Arial Unicode MS" pitchFamily="34" charset="-120"/>
                  <a:cs typeface="Arial Unicode MS" pitchFamily="34" charset="-120"/>
                </a:rPr>
                <a:t>Parser  </a:t>
              </a:r>
              <a:br>
                <a:rPr lang="en-US" altLang="zh-TW" sz="1200" b="1">
                  <a:solidFill>
                    <a:srgbClr val="FFFF00"/>
                  </a:solidFill>
                  <a:latin typeface="Arial Unicode MS" pitchFamily="34" charset="-120"/>
                  <a:ea typeface="Arial Unicode MS" pitchFamily="34" charset="-120"/>
                  <a:cs typeface="Arial Unicode MS" pitchFamily="34" charset="-120"/>
                </a:rPr>
              </a:br>
              <a:r>
                <a:rPr lang="en-US" altLang="zh-TW" sz="1200" b="1">
                  <a:solidFill>
                    <a:schemeClr val="bg1"/>
                  </a:solidFill>
                  <a:latin typeface="Arial Unicode MS" pitchFamily="34" charset="-120"/>
                  <a:ea typeface="Arial Unicode MS" pitchFamily="34" charset="-120"/>
                  <a:cs typeface="Arial Unicode MS" pitchFamily="34" charset="-120"/>
                </a:rPr>
                <a:t>[Syntax Analyzer]</a:t>
              </a:r>
              <a:endParaRPr lang="zh-TW" altLang="en-US" sz="1200" b="1">
                <a:solidFill>
                  <a:schemeClr val="bg1"/>
                </a:solidFill>
                <a:latin typeface="Arial Unicode MS" pitchFamily="34" charset="-120"/>
                <a:ea typeface="Arial Unicode MS" pitchFamily="34" charset="-120"/>
                <a:cs typeface="Arial Unicode MS" pitchFamily="34" charset="-120"/>
              </a:endParaRPr>
            </a:p>
          </p:txBody>
        </p:sp>
        <p:pic>
          <p:nvPicPr>
            <p:cNvPr id="11" name="Picture 3"/>
            <p:cNvPicPr>
              <a:picLocks noChangeAspect="1" noChangeArrowheads="1"/>
            </p:cNvPicPr>
            <p:nvPr/>
          </p:nvPicPr>
          <p:blipFill>
            <a:blip r:embed="rId3" cstate="print"/>
            <a:srcRect/>
            <a:stretch>
              <a:fillRect/>
            </a:stretch>
          </p:blipFill>
          <p:spPr bwMode="auto">
            <a:xfrm>
              <a:off x="1071538" y="4143380"/>
              <a:ext cx="2946181" cy="642942"/>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12" name="向右箭號 24"/>
            <p:cNvSpPr/>
            <p:nvPr/>
          </p:nvSpPr>
          <p:spPr>
            <a:xfrm rot="5400000">
              <a:off x="2430463" y="3856037"/>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13" name="向右箭號 25"/>
            <p:cNvSpPr/>
            <p:nvPr/>
          </p:nvSpPr>
          <p:spPr>
            <a:xfrm rot="5400000">
              <a:off x="2395538" y="4784725"/>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14" name="圓角矩形 26"/>
            <p:cNvSpPr/>
            <p:nvPr/>
          </p:nvSpPr>
          <p:spPr>
            <a:xfrm>
              <a:off x="857224" y="5072074"/>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p>
              <a:pPr algn="ctr">
                <a:lnSpc>
                  <a:spcPct val="70000"/>
                </a:lnSpc>
              </a:pPr>
              <a:r>
                <a:rPr lang="en-US" altLang="zh-TW" sz="1200" b="1">
                  <a:solidFill>
                    <a:srgbClr val="FFFF00"/>
                  </a:solidFill>
                  <a:latin typeface="Arial Unicode MS" pitchFamily="34" charset="-120"/>
                  <a:ea typeface="Arial Unicode MS" pitchFamily="34" charset="-120"/>
                  <a:cs typeface="Arial Unicode MS" pitchFamily="34" charset="-120"/>
                </a:rPr>
                <a:t>Semantic Process  </a:t>
              </a:r>
              <a:br>
                <a:rPr lang="en-US" altLang="zh-TW" sz="1200" b="1">
                  <a:solidFill>
                    <a:srgbClr val="FFFF00"/>
                  </a:solidFill>
                  <a:latin typeface="Arial Unicode MS" pitchFamily="34" charset="-120"/>
                  <a:ea typeface="Arial Unicode MS" pitchFamily="34" charset="-120"/>
                  <a:cs typeface="Arial Unicode MS" pitchFamily="34" charset="-120"/>
                </a:rPr>
              </a:br>
              <a:r>
                <a:rPr lang="en-US" altLang="zh-TW" sz="1200" b="1">
                  <a:solidFill>
                    <a:schemeClr val="bg1"/>
                  </a:solidFill>
                  <a:latin typeface="Arial Unicode MS" pitchFamily="34" charset="-120"/>
                  <a:ea typeface="Arial Unicode MS" pitchFamily="34" charset="-120"/>
                  <a:cs typeface="Arial Unicode MS" pitchFamily="34" charset="-120"/>
                </a:rPr>
                <a:t>[Semantic analyzer]</a:t>
              </a:r>
              <a:endParaRPr lang="zh-TW" altLang="en-US" sz="1200" b="1">
                <a:solidFill>
                  <a:schemeClr val="bg1"/>
                </a:solidFill>
                <a:latin typeface="Arial Unicode MS" pitchFamily="34" charset="-120"/>
                <a:ea typeface="Arial Unicode MS" pitchFamily="34" charset="-120"/>
                <a:cs typeface="Arial Unicode MS" pitchFamily="34" charset="-120"/>
              </a:endParaRPr>
            </a:p>
          </p:txBody>
        </p:sp>
        <p:pic>
          <p:nvPicPr>
            <p:cNvPr id="15" name="Picture 4"/>
            <p:cNvPicPr>
              <a:picLocks noChangeAspect="1" noChangeArrowheads="1"/>
            </p:cNvPicPr>
            <p:nvPr/>
          </p:nvPicPr>
          <p:blipFill>
            <a:blip r:embed="rId4" cstate="print"/>
            <a:srcRect/>
            <a:stretch>
              <a:fillRect/>
            </a:stretch>
          </p:blipFill>
          <p:spPr bwMode="auto">
            <a:xfrm>
              <a:off x="928662" y="5786454"/>
              <a:ext cx="3176752" cy="571503"/>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16" name="圓角矩形 28"/>
            <p:cNvSpPr/>
            <p:nvPr/>
          </p:nvSpPr>
          <p:spPr>
            <a:xfrm>
              <a:off x="5281453" y="1500174"/>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p>
              <a:pPr algn="ctr">
                <a:lnSpc>
                  <a:spcPct val="70000"/>
                </a:lnSpc>
              </a:pPr>
              <a:r>
                <a:rPr lang="en-US" altLang="zh-TW" sz="1200" b="1">
                  <a:solidFill>
                    <a:srgbClr val="FFFF00"/>
                  </a:solidFill>
                  <a:latin typeface="Arial Unicode MS" pitchFamily="34" charset="-120"/>
                  <a:ea typeface="Arial Unicode MS" pitchFamily="34" charset="-120"/>
                  <a:cs typeface="Arial Unicode MS" pitchFamily="34" charset="-120"/>
                </a:rPr>
                <a:t>Code Generator</a:t>
              </a:r>
            </a:p>
            <a:p>
              <a:pPr algn="ctr">
                <a:lnSpc>
                  <a:spcPct val="70000"/>
                </a:lnSpc>
              </a:pPr>
              <a:r>
                <a:rPr lang="en-US" altLang="zh-TW" sz="1200" b="1">
                  <a:solidFill>
                    <a:srgbClr val="FFFFFF"/>
                  </a:solidFill>
                  <a:latin typeface="Arial Unicode MS" pitchFamily="34" charset="-120"/>
                  <a:ea typeface="Arial Unicode MS" pitchFamily="34" charset="-120"/>
                  <a:cs typeface="Arial Unicode MS" pitchFamily="34" charset="-120"/>
                </a:rPr>
                <a:t>[Intermediate Code Generator]</a:t>
              </a:r>
              <a:endParaRPr lang="zh-TW" altLang="en-US" sz="1200" b="1">
                <a:solidFill>
                  <a:srgbClr val="FFFFFF"/>
                </a:solidFill>
                <a:latin typeface="Arial Unicode MS" pitchFamily="34" charset="-120"/>
                <a:ea typeface="Arial Unicode MS" pitchFamily="34" charset="-120"/>
                <a:cs typeface="Arial Unicode MS" pitchFamily="34" charset="-120"/>
              </a:endParaRPr>
            </a:p>
          </p:txBody>
        </p:sp>
        <p:sp>
          <p:nvSpPr>
            <p:cNvPr id="17" name="向右箭號 29"/>
            <p:cNvSpPr/>
            <p:nvPr/>
          </p:nvSpPr>
          <p:spPr>
            <a:xfrm rot="5400000">
              <a:off x="6819901" y="1141412"/>
              <a:ext cx="285750" cy="288925"/>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pic>
          <p:nvPicPr>
            <p:cNvPr id="18" name="Picture 6"/>
            <p:cNvPicPr>
              <a:picLocks noChangeAspect="1" noChangeArrowheads="1"/>
            </p:cNvPicPr>
            <p:nvPr/>
          </p:nvPicPr>
          <p:blipFill>
            <a:blip r:embed="rId5" cstate="print"/>
            <a:srcRect/>
            <a:stretch>
              <a:fillRect/>
            </a:stretch>
          </p:blipFill>
          <p:spPr bwMode="auto">
            <a:xfrm>
              <a:off x="5473597" y="2285992"/>
              <a:ext cx="3010228" cy="571504"/>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19" name="向右箭號 30"/>
            <p:cNvSpPr/>
            <p:nvPr/>
          </p:nvSpPr>
          <p:spPr>
            <a:xfrm rot="5400000">
              <a:off x="6819901" y="1927225"/>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20" name="圓角矩形 31"/>
            <p:cNvSpPr/>
            <p:nvPr/>
          </p:nvSpPr>
          <p:spPr>
            <a:xfrm>
              <a:off x="5281453" y="3214686"/>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p>
              <a:pPr algn="ctr">
                <a:lnSpc>
                  <a:spcPct val="70000"/>
                </a:lnSpc>
                <a:defRPr/>
              </a:pPr>
              <a:r>
                <a:rPr lang="en-US" altLang="zh-TW" sz="1200" b="1" dirty="0">
                  <a:solidFill>
                    <a:srgbClr val="FFFF00"/>
                  </a:solidFill>
                  <a:latin typeface="Arial Unicode MS" pitchFamily="34" charset="-120"/>
                  <a:ea typeface="Arial Unicode MS" pitchFamily="34" charset="-120"/>
                  <a:cs typeface="Arial Unicode MS" pitchFamily="34" charset="-120"/>
                </a:rPr>
                <a:t>Code Optimizer</a:t>
              </a:r>
            </a:p>
          </p:txBody>
        </p:sp>
        <p:pic>
          <p:nvPicPr>
            <p:cNvPr id="21" name="Picture 7"/>
            <p:cNvPicPr>
              <a:picLocks noChangeAspect="1" noChangeArrowheads="1"/>
            </p:cNvPicPr>
            <p:nvPr/>
          </p:nvPicPr>
          <p:blipFill>
            <a:blip r:embed="rId6" cstate="print"/>
            <a:srcRect/>
            <a:stretch>
              <a:fillRect/>
            </a:stretch>
          </p:blipFill>
          <p:spPr bwMode="auto">
            <a:xfrm>
              <a:off x="5665740" y="4000504"/>
              <a:ext cx="2689991" cy="361950"/>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22" name="向右箭號 33"/>
            <p:cNvSpPr/>
            <p:nvPr/>
          </p:nvSpPr>
          <p:spPr>
            <a:xfrm rot="5400000">
              <a:off x="6819901" y="3641725"/>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23" name="向右箭號 34"/>
            <p:cNvSpPr/>
            <p:nvPr/>
          </p:nvSpPr>
          <p:spPr>
            <a:xfrm rot="5400000">
              <a:off x="6819901" y="2927350"/>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24" name="向右箭號 35"/>
            <p:cNvSpPr/>
            <p:nvPr/>
          </p:nvSpPr>
          <p:spPr>
            <a:xfrm rot="5400000">
              <a:off x="2359026" y="5427662"/>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pic>
          <p:nvPicPr>
            <p:cNvPr id="25" name="Picture 8"/>
            <p:cNvPicPr>
              <a:picLocks noChangeAspect="1" noChangeArrowheads="1"/>
            </p:cNvPicPr>
            <p:nvPr/>
          </p:nvPicPr>
          <p:blipFill>
            <a:blip r:embed="rId7" cstate="print"/>
            <a:srcRect/>
            <a:stretch>
              <a:fillRect/>
            </a:stretch>
          </p:blipFill>
          <p:spPr bwMode="auto">
            <a:xfrm>
              <a:off x="6786563" y="0"/>
              <a:ext cx="1962150" cy="1057275"/>
            </a:xfrm>
            <a:prstGeom prst="rect">
              <a:avLst/>
            </a:prstGeom>
            <a:noFill/>
            <a:ln w="9525">
              <a:noFill/>
              <a:miter lim="800000"/>
              <a:headEnd/>
              <a:tailEnd/>
            </a:ln>
          </p:spPr>
        </p:pic>
        <p:grpSp>
          <p:nvGrpSpPr>
            <p:cNvPr id="26" name="群組 32"/>
            <p:cNvGrpSpPr>
              <a:grpSpLocks/>
            </p:cNvGrpSpPr>
            <p:nvPr/>
          </p:nvGrpSpPr>
          <p:grpSpPr bwMode="auto">
            <a:xfrm>
              <a:off x="1000125" y="2786063"/>
              <a:ext cx="2789238" cy="385762"/>
              <a:chOff x="1000100" y="2786058"/>
              <a:chExt cx="2789021" cy="385764"/>
            </a:xfrm>
          </p:grpSpPr>
          <p:pic>
            <p:nvPicPr>
              <p:cNvPr id="27" name="Picture 2"/>
              <p:cNvPicPr>
                <a:picLocks noChangeAspect="1" noChangeArrowheads="1"/>
              </p:cNvPicPr>
              <p:nvPr/>
            </p:nvPicPr>
            <p:blipFill>
              <a:blip r:embed="rId8" cstate="print"/>
              <a:srcRect/>
              <a:stretch>
                <a:fillRect/>
              </a:stretch>
            </p:blipFill>
            <p:spPr bwMode="auto">
              <a:xfrm>
                <a:off x="1342510" y="3000372"/>
                <a:ext cx="2446611" cy="171450"/>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28" name="文字方塊 27"/>
              <p:cNvSpPr txBox="1">
                <a:spLocks noChangeArrowheads="1"/>
              </p:cNvSpPr>
              <p:nvPr/>
            </p:nvSpPr>
            <p:spPr bwMode="auto">
              <a:xfrm>
                <a:off x="1000100" y="2786058"/>
                <a:ext cx="1000132" cy="276999"/>
              </a:xfrm>
              <a:prstGeom prst="rect">
                <a:avLst/>
              </a:prstGeom>
              <a:noFill/>
              <a:ln w="9525">
                <a:noFill/>
                <a:miter lim="800000"/>
                <a:headEnd/>
                <a:tailEnd/>
              </a:ln>
            </p:spPr>
            <p:txBody>
              <a:bodyPr>
                <a:spAutoFit/>
              </a:bodyPr>
              <a:lstStyle/>
              <a:p>
                <a:r>
                  <a:rPr lang="en-US" altLang="zh-TW" sz="1200" b="1">
                    <a:solidFill>
                      <a:srgbClr val="C00000"/>
                    </a:solidFill>
                    <a:latin typeface="Arial Unicode MS" pitchFamily="34" charset="-120"/>
                    <a:ea typeface="Arial Unicode MS" pitchFamily="34" charset="-120"/>
                    <a:cs typeface="Arial Unicode MS" pitchFamily="34" charset="-120"/>
                  </a:rPr>
                  <a:t>Tokens </a:t>
                </a:r>
                <a:endParaRPr lang="zh-TW" altLang="en-US" sz="1200" b="1">
                  <a:solidFill>
                    <a:srgbClr val="C00000"/>
                  </a:solidFill>
                  <a:latin typeface="Arial Unicode MS" pitchFamily="34" charset="-120"/>
                  <a:ea typeface="Arial Unicode MS" pitchFamily="34" charset="-120"/>
                  <a:cs typeface="Arial Unicode MS" pitchFamily="34" charset="-120"/>
                </a:endParaRPr>
              </a:p>
            </p:txBody>
          </p:sp>
        </p:grpSp>
        <p:sp>
          <p:nvSpPr>
            <p:cNvPr id="29" name="文字方塊 37"/>
            <p:cNvSpPr txBox="1">
              <a:spLocks noChangeArrowheads="1"/>
            </p:cNvSpPr>
            <p:nvPr/>
          </p:nvSpPr>
          <p:spPr bwMode="auto">
            <a:xfrm>
              <a:off x="642938" y="4000500"/>
              <a:ext cx="1000125" cy="276225"/>
            </a:xfrm>
            <a:prstGeom prst="rect">
              <a:avLst/>
            </a:prstGeom>
            <a:noFill/>
            <a:ln w="9525">
              <a:noFill/>
              <a:miter lim="800000"/>
              <a:headEnd/>
              <a:tailEnd/>
            </a:ln>
          </p:spPr>
          <p:txBody>
            <a:bodyPr>
              <a:spAutoFit/>
            </a:bodyPr>
            <a:lstStyle/>
            <a:p>
              <a:r>
                <a:rPr lang="en-US" altLang="zh-TW" sz="1200" b="1">
                  <a:solidFill>
                    <a:srgbClr val="C00000"/>
                  </a:solidFill>
                  <a:latin typeface="Arial Unicode MS" pitchFamily="34" charset="-120"/>
                  <a:ea typeface="Arial Unicode MS" pitchFamily="34" charset="-120"/>
                  <a:cs typeface="Arial Unicode MS" pitchFamily="34" charset="-120"/>
                </a:rPr>
                <a:t>Parse tree</a:t>
              </a:r>
              <a:endParaRPr lang="zh-TW" altLang="en-US" sz="1200" b="1">
                <a:solidFill>
                  <a:srgbClr val="C00000"/>
                </a:solidFill>
                <a:latin typeface="Arial Unicode MS" pitchFamily="34" charset="-120"/>
                <a:ea typeface="Arial Unicode MS" pitchFamily="34" charset="-120"/>
                <a:cs typeface="Arial Unicode MS" pitchFamily="34" charset="-120"/>
              </a:endParaRPr>
            </a:p>
          </p:txBody>
        </p:sp>
        <p:sp>
          <p:nvSpPr>
            <p:cNvPr id="30" name="矩形 38"/>
            <p:cNvSpPr>
              <a:spLocks noChangeArrowheads="1"/>
            </p:cNvSpPr>
            <p:nvPr/>
          </p:nvSpPr>
          <p:spPr bwMode="auto">
            <a:xfrm>
              <a:off x="0" y="5500688"/>
              <a:ext cx="2571750" cy="276225"/>
            </a:xfrm>
            <a:prstGeom prst="rect">
              <a:avLst/>
            </a:prstGeom>
            <a:noFill/>
            <a:ln w="9525">
              <a:noFill/>
              <a:miter lim="800000"/>
              <a:headEnd/>
              <a:tailEnd/>
            </a:ln>
          </p:spPr>
          <p:txBody>
            <a:bodyPr>
              <a:spAutoFit/>
            </a:bodyPr>
            <a:lstStyle/>
            <a:p>
              <a:pPr algn="ctr" eaLnBrk="0" hangingPunct="0"/>
              <a:r>
                <a:rPr lang="en-US" altLang="zh-TW" sz="1200" b="1">
                  <a:solidFill>
                    <a:srgbClr val="C00000"/>
                  </a:solidFill>
                  <a:latin typeface="Arial Unicode MS" pitchFamily="34" charset="-120"/>
                  <a:ea typeface="Arial Unicode MS" pitchFamily="34" charset="-120"/>
                  <a:cs typeface="Arial Unicode MS" pitchFamily="34" charset="-120"/>
                </a:rPr>
                <a:t>Abstract Syntax Tree w/ Attributes</a:t>
              </a:r>
            </a:p>
          </p:txBody>
        </p:sp>
        <p:sp>
          <p:nvSpPr>
            <p:cNvPr id="31" name="矩形 39"/>
            <p:cNvSpPr>
              <a:spLocks noChangeArrowheads="1"/>
            </p:cNvSpPr>
            <p:nvPr/>
          </p:nvSpPr>
          <p:spPr bwMode="auto">
            <a:xfrm>
              <a:off x="6643688" y="2071688"/>
              <a:ext cx="2500312" cy="276225"/>
            </a:xfrm>
            <a:prstGeom prst="rect">
              <a:avLst/>
            </a:prstGeom>
            <a:noFill/>
            <a:ln w="9525">
              <a:noFill/>
              <a:miter lim="800000"/>
              <a:headEnd/>
              <a:tailEnd/>
            </a:ln>
          </p:spPr>
          <p:txBody>
            <a:bodyPr>
              <a:spAutoFit/>
            </a:bodyPr>
            <a:lstStyle/>
            <a:p>
              <a:pPr algn="ctr" eaLnBrk="0" hangingPunct="0"/>
              <a:r>
                <a:rPr lang="en-US" altLang="zh-TW" sz="1200" b="1">
                  <a:solidFill>
                    <a:srgbClr val="C00000"/>
                  </a:solidFill>
                  <a:latin typeface="Arial Unicode MS" pitchFamily="34" charset="-120"/>
                  <a:ea typeface="Arial Unicode MS" pitchFamily="34" charset="-120"/>
                  <a:cs typeface="Arial Unicode MS" pitchFamily="34" charset="-120"/>
                </a:rPr>
                <a:t>Non-optimized Intermediate Code</a:t>
              </a:r>
            </a:p>
          </p:txBody>
        </p:sp>
        <p:sp>
          <p:nvSpPr>
            <p:cNvPr id="32" name="矩形 40"/>
            <p:cNvSpPr>
              <a:spLocks noChangeArrowheads="1"/>
            </p:cNvSpPr>
            <p:nvPr/>
          </p:nvSpPr>
          <p:spPr bwMode="auto">
            <a:xfrm>
              <a:off x="6991350" y="3714750"/>
              <a:ext cx="2179638" cy="276225"/>
            </a:xfrm>
            <a:prstGeom prst="rect">
              <a:avLst/>
            </a:prstGeom>
            <a:noFill/>
            <a:ln w="9525">
              <a:noFill/>
              <a:miter lim="800000"/>
              <a:headEnd/>
              <a:tailEnd/>
            </a:ln>
          </p:spPr>
          <p:txBody>
            <a:bodyPr wrap="none">
              <a:spAutoFit/>
            </a:bodyPr>
            <a:lstStyle/>
            <a:p>
              <a:pPr algn="ctr" eaLnBrk="0" hangingPunct="0"/>
              <a:r>
                <a:rPr lang="en-US" altLang="zh-TW" sz="1200" b="1">
                  <a:solidFill>
                    <a:srgbClr val="C00000"/>
                  </a:solidFill>
                  <a:latin typeface="Arial Unicode MS" pitchFamily="34" charset="-120"/>
                  <a:ea typeface="Arial Unicode MS" pitchFamily="34" charset="-120"/>
                  <a:cs typeface="Arial Unicode MS" pitchFamily="34" charset="-120"/>
                </a:rPr>
                <a:t>Optimized Intermediate Code</a:t>
              </a:r>
            </a:p>
          </p:txBody>
        </p:sp>
        <p:sp>
          <p:nvSpPr>
            <p:cNvPr id="33" name="圓角矩形 42"/>
            <p:cNvSpPr/>
            <p:nvPr/>
          </p:nvSpPr>
          <p:spPr>
            <a:xfrm>
              <a:off x="5286380" y="4714884"/>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p>
              <a:pPr algn="ctr">
                <a:lnSpc>
                  <a:spcPct val="70000"/>
                </a:lnSpc>
                <a:defRPr/>
              </a:pPr>
              <a:r>
                <a:rPr lang="en-US" altLang="zh-TW" sz="1200" b="1" dirty="0">
                  <a:solidFill>
                    <a:srgbClr val="FFFF00"/>
                  </a:solidFill>
                  <a:latin typeface="Arial Unicode MS" pitchFamily="34" charset="-120"/>
                  <a:ea typeface="Arial Unicode MS" pitchFamily="34" charset="-120"/>
                  <a:cs typeface="Arial Unicode MS" pitchFamily="34" charset="-120"/>
                </a:rPr>
                <a:t>Code Optimizer</a:t>
              </a:r>
            </a:p>
          </p:txBody>
        </p:sp>
        <p:sp>
          <p:nvSpPr>
            <p:cNvPr id="34" name="向右箭號 43"/>
            <p:cNvSpPr/>
            <p:nvPr/>
          </p:nvSpPr>
          <p:spPr>
            <a:xfrm rot="5400000">
              <a:off x="6788151" y="4427537"/>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pic>
          <p:nvPicPr>
            <p:cNvPr id="35" name="Picture 36"/>
            <p:cNvPicPr>
              <a:picLocks noChangeAspect="1" noChangeArrowheads="1"/>
            </p:cNvPicPr>
            <p:nvPr/>
          </p:nvPicPr>
          <p:blipFill>
            <a:blip r:embed="rId9" cstate="print"/>
            <a:srcRect/>
            <a:stretch>
              <a:fillRect/>
            </a:stretch>
          </p:blipFill>
          <p:spPr bwMode="auto">
            <a:xfrm>
              <a:off x="5572125" y="5357813"/>
              <a:ext cx="2786063" cy="733425"/>
            </a:xfrm>
            <a:prstGeom prst="rect">
              <a:avLst/>
            </a:prstGeom>
            <a:noFill/>
            <a:ln w="9525">
              <a:noFill/>
              <a:miter lim="800000"/>
              <a:headEnd/>
              <a:tailEnd/>
            </a:ln>
          </p:spPr>
        </p:pic>
        <p:sp>
          <p:nvSpPr>
            <p:cNvPr id="36" name="向右箭號 44"/>
            <p:cNvSpPr/>
            <p:nvPr/>
          </p:nvSpPr>
          <p:spPr>
            <a:xfrm rot="5400000">
              <a:off x="6788151" y="5070475"/>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37" name="矩形 45"/>
            <p:cNvSpPr>
              <a:spLocks noChangeArrowheads="1"/>
            </p:cNvSpPr>
            <p:nvPr/>
          </p:nvSpPr>
          <p:spPr bwMode="auto">
            <a:xfrm>
              <a:off x="7429500" y="5143500"/>
              <a:ext cx="1625600" cy="276225"/>
            </a:xfrm>
            <a:prstGeom prst="rect">
              <a:avLst/>
            </a:prstGeom>
            <a:noFill/>
            <a:ln w="9525">
              <a:noFill/>
              <a:miter lim="800000"/>
              <a:headEnd/>
              <a:tailEnd/>
            </a:ln>
          </p:spPr>
          <p:txBody>
            <a:bodyPr wrap="none">
              <a:spAutoFit/>
            </a:bodyPr>
            <a:lstStyle/>
            <a:p>
              <a:pPr algn="ctr" eaLnBrk="0" hangingPunct="0"/>
              <a:r>
                <a:rPr lang="en-US" altLang="zh-TW" sz="1200" b="1">
                  <a:solidFill>
                    <a:srgbClr val="C00000"/>
                  </a:solidFill>
                  <a:latin typeface="Arial Unicode MS" pitchFamily="34" charset="-120"/>
                  <a:ea typeface="Arial Unicode MS" pitchFamily="34" charset="-120"/>
                  <a:cs typeface="Arial Unicode MS" pitchFamily="34" charset="-120"/>
                </a:rPr>
                <a:t>Target machine code</a:t>
              </a:r>
            </a:p>
          </p:txBody>
        </p:sp>
      </p:grpSp>
      <p:sp>
        <p:nvSpPr>
          <p:cNvPr id="40" name="Title 1"/>
          <p:cNvSpPr txBox="1">
            <a:spLocks/>
          </p:cNvSpPr>
          <p:nvPr/>
        </p:nvSpPr>
        <p:spPr>
          <a:xfrm>
            <a:off x="653144" y="547688"/>
            <a:ext cx="2513920" cy="900112"/>
          </a:xfrm>
          <a:prstGeom prst="rect">
            <a:avLst/>
          </a:prstGeom>
        </p:spPr>
        <p:txBody>
          <a:bodyPr vert="horz" lIns="91440" tIns="45720" rIns="91440" bIns="45720" rtlCol="0" anchor="ctr">
            <a:normAutofit/>
          </a:bodyPr>
          <a:lstStyle/>
          <a:p>
            <a:pPr>
              <a:spcBef>
                <a:spcPct val="0"/>
              </a:spcBef>
              <a:defRPr/>
            </a:pPr>
            <a:r>
              <a:rPr lang="en-US" sz="4000" b="1" u="sng" dirty="0">
                <a:solidFill>
                  <a:srgbClr val="FF0000"/>
                </a:solidFill>
                <a:latin typeface="Times New Roman" panose="02020603050405020304" pitchFamily="18" charset="0"/>
                <a:ea typeface="+mj-ea"/>
                <a:cs typeface="Times New Roman" panose="02020603050405020304" pitchFamily="18" charset="0"/>
              </a:rPr>
              <a:t>Example:</a:t>
            </a:r>
            <a:endParaRPr lang="en-IN" sz="4000" b="1" u="sng" dirty="0">
              <a:solidFill>
                <a:srgbClr val="FF0000"/>
              </a:solidFill>
              <a:latin typeface="Times New Roman" panose="02020603050405020304" pitchFamily="18" charset="0"/>
              <a:ea typeface="+mj-ea"/>
              <a:cs typeface="Times New Roman" panose="02020603050405020304" pitchFamily="18" charset="0"/>
            </a:endParaRPr>
          </a:p>
        </p:txBody>
      </p:sp>
      <p:sp>
        <p:nvSpPr>
          <p:cNvPr id="39" name="Slide Number Placeholder 38"/>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 xmlns:p14="http://schemas.microsoft.com/office/powerpoint/2010/main" val="2779149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1"/>
          </p:nvPr>
        </p:nvSpPr>
        <p:spPr>
          <a:xfrm>
            <a:off x="537029" y="458562"/>
            <a:ext cx="11132457" cy="6116410"/>
          </a:xfrm>
        </p:spPr>
        <p:txBody>
          <a:bodyPr>
            <a:normAutofit/>
          </a:bodyPr>
          <a:lstStyle/>
          <a:p>
            <a:pPr eaLnBrk="1" hangingPunct="1"/>
            <a:endParaRPr lang="en-US" altLang="zh-TW" dirty="0"/>
          </a:p>
          <a:p>
            <a:pPr algn="just">
              <a:buFont typeface="Wingdings" panose="05000000000000000000" pitchFamily="2" charset="2"/>
              <a:buChar char="Ø"/>
            </a:pPr>
            <a:r>
              <a:rPr lang="en-IN" sz="2400" b="1" dirty="0">
                <a:solidFill>
                  <a:srgbClr val="002060"/>
                </a:solidFill>
                <a:latin typeface="Times New Roman" panose="02020603050405020304" pitchFamily="18" charset="0"/>
                <a:cs typeface="Times New Roman" panose="02020603050405020304" pitchFamily="18" charset="0"/>
              </a:rPr>
              <a:t>Single Pass Compiler:</a:t>
            </a:r>
            <a:r>
              <a:rPr lang="en-IN" sz="2400" dirty="0">
                <a:solidFill>
                  <a:srgbClr val="002060"/>
                </a:solidFill>
                <a:latin typeface="Times New Roman" panose="02020603050405020304" pitchFamily="18" charset="0"/>
                <a:cs typeface="Times New Roman" panose="02020603050405020304" pitchFamily="18" charset="0"/>
              </a:rPr>
              <a:t> All the phases are grouped into one part</a:t>
            </a:r>
          </a:p>
          <a:p>
            <a:pPr algn="just">
              <a:buFont typeface="Wingdings" panose="05000000000000000000" pitchFamily="2" charset="2"/>
              <a:buChar char="Ø"/>
            </a:pPr>
            <a:r>
              <a:rPr lang="en-IN" sz="2400" b="1" dirty="0">
                <a:solidFill>
                  <a:srgbClr val="002060"/>
                </a:solidFill>
                <a:latin typeface="Times New Roman" panose="02020603050405020304" pitchFamily="18" charset="0"/>
                <a:cs typeface="Times New Roman" panose="02020603050405020304" pitchFamily="18" charset="0"/>
              </a:rPr>
              <a:t>Two / Multi Pass Compiler:</a:t>
            </a:r>
            <a:r>
              <a:rPr lang="en-IN" sz="2400" dirty="0">
                <a:solidFill>
                  <a:srgbClr val="002060"/>
                </a:solidFill>
                <a:latin typeface="Times New Roman" panose="02020603050405020304" pitchFamily="18" charset="0"/>
                <a:cs typeface="Times New Roman" panose="02020603050405020304" pitchFamily="18" charset="0"/>
              </a:rPr>
              <a:t> All the phases are grouped into two parts</a:t>
            </a:r>
          </a:p>
          <a:p>
            <a:pPr algn="just">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Basically there are two phases of compiler</a:t>
            </a:r>
          </a:p>
          <a:p>
            <a:pPr lvl="1"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Analysis part or front end of the compiler</a:t>
            </a:r>
          </a:p>
          <a:p>
            <a:pPr lvl="1"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Synthesis part or back end of the compiler</a:t>
            </a:r>
            <a:endParaRPr lang="en-US" altLang="zh-TW" sz="20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b="1" dirty="0">
                <a:solidFill>
                  <a:srgbClr val="002060"/>
                </a:solidFill>
                <a:latin typeface="Times New Roman" panose="02020603050405020304" pitchFamily="18" charset="0"/>
                <a:cs typeface="Times New Roman" panose="02020603050405020304" pitchFamily="18" charset="0"/>
              </a:rPr>
              <a:t>Analysis part</a:t>
            </a:r>
            <a:r>
              <a:rPr lang="en-IN" sz="2400" dirty="0">
                <a:solidFill>
                  <a:srgbClr val="002060"/>
                </a:solidFill>
                <a:latin typeface="Times New Roman" panose="02020603050405020304" pitchFamily="18" charset="0"/>
                <a:cs typeface="Times New Roman" panose="02020603050405020304" pitchFamily="18" charset="0"/>
              </a:rPr>
              <a:t> creates an intermediate representation from the given source code and depends on source language </a:t>
            </a:r>
            <a:r>
              <a:rPr lang="en-IN" sz="2400">
                <a:solidFill>
                  <a:srgbClr val="002060"/>
                </a:solidFill>
                <a:latin typeface="Times New Roman" panose="02020603050405020304" pitchFamily="18" charset="0"/>
                <a:cs typeface="Times New Roman" panose="02020603050405020304" pitchFamily="18" charset="0"/>
              </a:rPr>
              <a:t>&amp; independent </a:t>
            </a:r>
            <a:r>
              <a:rPr lang="en-IN" sz="2400" dirty="0">
                <a:solidFill>
                  <a:srgbClr val="002060"/>
                </a:solidFill>
                <a:latin typeface="Times New Roman" panose="02020603050405020304" pitchFamily="18" charset="0"/>
                <a:cs typeface="Times New Roman" panose="02020603050405020304" pitchFamily="18" charset="0"/>
              </a:rPr>
              <a:t>on target language  </a:t>
            </a:r>
          </a:p>
          <a:p>
            <a:pPr algn="just">
              <a:buFont typeface="Wingdings" panose="05000000000000000000" pitchFamily="2" charset="2"/>
              <a:buChar char="Ø"/>
            </a:pPr>
            <a:r>
              <a:rPr lang="en-IN" sz="2400" b="1" dirty="0">
                <a:solidFill>
                  <a:srgbClr val="002060"/>
                </a:solidFill>
                <a:latin typeface="Times New Roman" panose="02020603050405020304" pitchFamily="18" charset="0"/>
                <a:cs typeface="Times New Roman" panose="02020603050405020304" pitchFamily="18" charset="0"/>
              </a:rPr>
              <a:t>Synthesis part</a:t>
            </a:r>
            <a:r>
              <a:rPr lang="en-IN" sz="2400" dirty="0">
                <a:solidFill>
                  <a:srgbClr val="002060"/>
                </a:solidFill>
                <a:latin typeface="Times New Roman" panose="02020603050405020304" pitchFamily="18" charset="0"/>
                <a:cs typeface="Times New Roman" panose="02020603050405020304" pitchFamily="18" charset="0"/>
              </a:rPr>
              <a:t> creates an equivalent target program from the intermediate representation and depends on target language &amp; independent on source language </a:t>
            </a:r>
          </a:p>
          <a:p>
            <a:pPr algn="just">
              <a:buFont typeface="Wingdings" panose="05000000000000000000" pitchFamily="2" charset="2"/>
              <a:buChar char="Ø"/>
            </a:pPr>
            <a:endParaRPr lang="en-US" altLang="zh-TW" dirty="0">
              <a:solidFill>
                <a:srgbClr val="002060"/>
              </a:solidFill>
              <a:latin typeface="Times New Roman" panose="02020603050405020304" pitchFamily="18" charset="0"/>
              <a:cs typeface="Times New Roman" panose="02020603050405020304" pitchFamily="18" charset="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buNone/>
            </a:pPr>
            <a:endParaRPr lang="en-US" altLang="zh-TW" dirty="0">
              <a:solidFill>
                <a:srgbClr val="C00000"/>
              </a:solidFill>
              <a:latin typeface="Arial Unicode MS" pitchFamily="34" charset="-120"/>
              <a:ea typeface="Arial Unicode MS" pitchFamily="34" charset="-120"/>
              <a:cs typeface="Arial Unicode MS" pitchFamily="34" charset="-120"/>
            </a:endParaRPr>
          </a:p>
          <a:p>
            <a:pPr lvl="1" eaLnBrk="1" hangingPunct="1">
              <a:buNone/>
            </a:pPr>
            <a:endParaRPr lang="en-US" altLang="zh-TW" b="1" i="1" u="sng" dirty="0">
              <a:solidFill>
                <a:srgbClr val="00B050"/>
              </a:solidFill>
              <a:latin typeface="Arial Unicode MS" pitchFamily="34" charset="-120"/>
              <a:ea typeface="Arial Unicode MS" pitchFamily="34" charset="-120"/>
              <a:cs typeface="Arial Unicode MS" pitchFamily="34" charset="-120"/>
            </a:endParaRPr>
          </a:p>
          <a:p>
            <a:pPr lvl="1" eaLnBrk="1" hangingPunct="1"/>
            <a:endParaRPr lang="en-US" altLang="zh-TW" b="1" i="1" u="sng" dirty="0">
              <a:solidFill>
                <a:srgbClr val="00B050"/>
              </a:solidFill>
              <a:latin typeface="Arial Unicode MS" pitchFamily="34" charset="-120"/>
              <a:ea typeface="Arial Unicode MS" pitchFamily="34" charset="-120"/>
              <a:cs typeface="Arial Unicode MS" pitchFamily="34" charset="-120"/>
            </a:endParaRPr>
          </a:p>
        </p:txBody>
      </p:sp>
      <p:grpSp>
        <p:nvGrpSpPr>
          <p:cNvPr id="5" name="Group 4"/>
          <p:cNvGrpSpPr/>
          <p:nvPr/>
        </p:nvGrpSpPr>
        <p:grpSpPr>
          <a:xfrm>
            <a:off x="1954439" y="5250259"/>
            <a:ext cx="7339686" cy="1123264"/>
            <a:chOff x="830489" y="2286000"/>
            <a:chExt cx="7670574" cy="2334373"/>
          </a:xfrm>
        </p:grpSpPr>
        <p:sp>
          <p:nvSpPr>
            <p:cNvPr id="6" name="矩形 5"/>
            <p:cNvSpPr/>
            <p:nvPr/>
          </p:nvSpPr>
          <p:spPr>
            <a:xfrm>
              <a:off x="857250" y="2286000"/>
              <a:ext cx="7537450" cy="928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TW" sz="2800" b="1" dirty="0">
                  <a:solidFill>
                    <a:srgbClr val="002060"/>
                  </a:solidFill>
                  <a:latin typeface="Times New Roman" panose="02020603050405020304" pitchFamily="18" charset="0"/>
                  <a:cs typeface="Times New Roman" panose="02020603050405020304" pitchFamily="18" charset="0"/>
                </a:rPr>
                <a:t>Compiler</a:t>
              </a:r>
              <a:endParaRPr lang="zh-TW" altLang="en-US" sz="2800" b="1" dirty="0">
                <a:solidFill>
                  <a:srgbClr val="002060"/>
                </a:solidFill>
                <a:latin typeface="Times New Roman" panose="02020603050405020304" pitchFamily="18" charset="0"/>
                <a:cs typeface="Times New Roman" panose="02020603050405020304" pitchFamily="18" charset="0"/>
              </a:endParaRPr>
            </a:p>
          </p:txBody>
        </p:sp>
        <p:sp>
          <p:nvSpPr>
            <p:cNvPr id="7" name="圓角矩形 6"/>
            <p:cNvSpPr/>
            <p:nvPr/>
          </p:nvSpPr>
          <p:spPr>
            <a:xfrm>
              <a:off x="830489" y="3766112"/>
              <a:ext cx="3716338" cy="8341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TW" sz="2800" b="1" dirty="0">
                  <a:solidFill>
                    <a:srgbClr val="002060"/>
                  </a:solidFill>
                  <a:latin typeface="Times New Roman" panose="02020603050405020304" pitchFamily="18" charset="0"/>
                  <a:cs typeface="Times New Roman" panose="02020603050405020304" pitchFamily="18" charset="0"/>
                </a:rPr>
                <a:t>Analysis</a:t>
              </a:r>
              <a:endParaRPr lang="zh-TW" altLang="en-US" sz="2800" b="1" dirty="0">
                <a:solidFill>
                  <a:srgbClr val="002060"/>
                </a:solidFill>
                <a:latin typeface="Times New Roman" panose="02020603050405020304" pitchFamily="18" charset="0"/>
                <a:cs typeface="Times New Roman" panose="02020603050405020304" pitchFamily="18" charset="0"/>
              </a:endParaRPr>
            </a:p>
          </p:txBody>
        </p:sp>
        <p:sp>
          <p:nvSpPr>
            <p:cNvPr id="8" name="圓角矩形 7"/>
            <p:cNvSpPr/>
            <p:nvPr/>
          </p:nvSpPr>
          <p:spPr>
            <a:xfrm>
              <a:off x="4784725" y="3786188"/>
              <a:ext cx="3716338" cy="8341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TW" sz="2800" b="1" dirty="0">
                  <a:solidFill>
                    <a:srgbClr val="002060"/>
                  </a:solidFill>
                  <a:latin typeface="Times New Roman" panose="02020603050405020304" pitchFamily="18" charset="0"/>
                  <a:cs typeface="Times New Roman" panose="02020603050405020304" pitchFamily="18" charset="0"/>
                </a:rPr>
                <a:t>Synthesis</a:t>
              </a:r>
              <a:endParaRPr lang="zh-TW" altLang="en-US" sz="2800" b="1" dirty="0">
                <a:solidFill>
                  <a:srgbClr val="002060"/>
                </a:solidFill>
                <a:latin typeface="Times New Roman" panose="02020603050405020304" pitchFamily="18" charset="0"/>
                <a:cs typeface="Times New Roman" panose="02020603050405020304" pitchFamily="18" charset="0"/>
              </a:endParaRPr>
            </a:p>
          </p:txBody>
        </p:sp>
        <p:cxnSp>
          <p:nvCxnSpPr>
            <p:cNvPr id="9" name="直線單箭頭接點 11"/>
            <p:cNvCxnSpPr/>
            <p:nvPr/>
          </p:nvCxnSpPr>
          <p:spPr>
            <a:xfrm rot="5400000">
              <a:off x="6233319" y="3571082"/>
              <a:ext cx="714375" cy="1587"/>
            </a:xfrm>
            <a:prstGeom prst="straightConnector1">
              <a:avLst/>
            </a:prstGeom>
            <a:solidFill>
              <a:schemeClr val="accent6"/>
            </a:solidFill>
            <a:ln w="57150">
              <a:tailEnd type="arrow"/>
            </a:ln>
          </p:spPr>
          <p:style>
            <a:lnRef idx="1">
              <a:schemeClr val="dk1"/>
            </a:lnRef>
            <a:fillRef idx="0">
              <a:schemeClr val="dk1"/>
            </a:fillRef>
            <a:effectRef idx="0">
              <a:schemeClr val="dk1"/>
            </a:effectRef>
            <a:fontRef idx="minor">
              <a:schemeClr val="tx1"/>
            </a:fontRef>
          </p:style>
        </p:cxnSp>
        <p:cxnSp>
          <p:nvCxnSpPr>
            <p:cNvPr id="10" name="直線單箭頭接點 12"/>
            <p:cNvCxnSpPr/>
            <p:nvPr/>
          </p:nvCxnSpPr>
          <p:spPr>
            <a:xfrm rot="5400000">
              <a:off x="2333511" y="3571083"/>
              <a:ext cx="714375" cy="1587"/>
            </a:xfrm>
            <a:prstGeom prst="straightConnector1">
              <a:avLst/>
            </a:prstGeom>
            <a:solidFill>
              <a:schemeClr val="accent6"/>
            </a:solidFill>
            <a:ln w="57150">
              <a:tailEnd type="arrow"/>
            </a:ln>
          </p:spPr>
          <p:style>
            <a:lnRef idx="1">
              <a:schemeClr val="dk1"/>
            </a:lnRef>
            <a:fillRef idx="0">
              <a:schemeClr val="dk1"/>
            </a:fillRef>
            <a:effectRef idx="0">
              <a:schemeClr val="dk1"/>
            </a:effectRef>
            <a:fontRef idx="minor">
              <a:schemeClr val="tx1"/>
            </a:fontRef>
          </p:style>
        </p:cxnSp>
      </p:grpSp>
      <p:sp>
        <p:nvSpPr>
          <p:cNvPr id="17" name="Title 1"/>
          <p:cNvSpPr txBox="1">
            <a:spLocks/>
          </p:cNvSpPr>
          <p:nvPr/>
        </p:nvSpPr>
        <p:spPr>
          <a:xfrm>
            <a:off x="537029" y="166688"/>
            <a:ext cx="9673771" cy="791255"/>
          </a:xfrm>
          <a:prstGeom prst="rect">
            <a:avLst/>
          </a:prstGeom>
        </p:spPr>
        <p:txBody>
          <a:bodyPr vert="horz" lIns="91440" tIns="45720" rIns="91440" bIns="45720" rtlCol="0" anchor="ctr">
            <a:normAutofit/>
          </a:bodyPr>
          <a:lstStyle/>
          <a:p>
            <a:pPr>
              <a:spcBef>
                <a:spcPct val="0"/>
              </a:spcBef>
              <a:defRPr/>
            </a:pPr>
            <a:r>
              <a:rPr lang="en-US" sz="4000" b="1" u="sng" dirty="0">
                <a:solidFill>
                  <a:srgbClr val="00B050"/>
                </a:solidFill>
                <a:latin typeface="Times New Roman" panose="02020603050405020304" pitchFamily="18" charset="0"/>
                <a:ea typeface="+mj-ea"/>
                <a:cs typeface="Times New Roman" panose="02020603050405020304" pitchFamily="18" charset="0"/>
              </a:rPr>
              <a:t>Grouping of phases into passes:</a:t>
            </a:r>
            <a:endParaRPr lang="en-IN" sz="4000" b="1" u="sng" dirty="0">
              <a:solidFill>
                <a:srgbClr val="00B050"/>
              </a:solidFill>
              <a:latin typeface="Times New Roman" panose="02020603050405020304" pitchFamily="18" charset="0"/>
              <a:ea typeface="+mj-ea"/>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 xmlns:p14="http://schemas.microsoft.com/office/powerpoint/2010/main" val="2496852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1"/>
          </p:nvPr>
        </p:nvSpPr>
        <p:spPr>
          <a:xfrm>
            <a:off x="537029" y="458562"/>
            <a:ext cx="11132457" cy="6116410"/>
          </a:xfrm>
        </p:spPr>
        <p:txBody>
          <a:bodyPr>
            <a:normAutofit/>
          </a:bodyPr>
          <a:lstStyle/>
          <a:p>
            <a:pPr eaLnBrk="1" hangingPunct="1"/>
            <a:endParaRPr lang="en-US" altLang="zh-TW" dirty="0"/>
          </a:p>
          <a:p>
            <a:pPr marL="457200" indent="-457200" algn="just">
              <a:buFont typeface="+mj-lt"/>
              <a:buAutoNum type="arabicPeriod"/>
            </a:pPr>
            <a:r>
              <a:rPr lang="en-IN" sz="2400" dirty="0">
                <a:solidFill>
                  <a:srgbClr val="002060"/>
                </a:solidFill>
                <a:latin typeface="Times New Roman" panose="02020603050405020304" pitchFamily="18" charset="0"/>
                <a:cs typeface="Times New Roman" panose="02020603050405020304" pitchFamily="18" charset="0"/>
              </a:rPr>
              <a:t>Lexical Analyzer functions /  Role of Lexical Analyzer</a:t>
            </a:r>
          </a:p>
          <a:p>
            <a:pPr marL="457200" indent="-457200" algn="just">
              <a:buFont typeface="+mj-lt"/>
              <a:buAutoNum type="arabicPeriod"/>
            </a:pPr>
            <a:r>
              <a:rPr lang="en-IN" sz="2400" dirty="0">
                <a:solidFill>
                  <a:srgbClr val="002060"/>
                </a:solidFill>
                <a:latin typeface="Times New Roman" panose="02020603050405020304" pitchFamily="18" charset="0"/>
                <a:cs typeface="Times New Roman" panose="02020603050405020304" pitchFamily="18" charset="0"/>
              </a:rPr>
              <a:t>Separation of Lexical Analyzer from Syntax Analyzer</a:t>
            </a:r>
          </a:p>
          <a:p>
            <a:pPr marL="457200" indent="-457200" algn="just">
              <a:buFont typeface="+mj-lt"/>
              <a:buAutoNum type="arabicPeriod"/>
            </a:pPr>
            <a:r>
              <a:rPr lang="en-IN" sz="2400" dirty="0">
                <a:solidFill>
                  <a:srgbClr val="002060"/>
                </a:solidFill>
                <a:latin typeface="Times New Roman" panose="02020603050405020304" pitchFamily="18" charset="0"/>
                <a:cs typeface="Times New Roman" panose="02020603050405020304" pitchFamily="18" charset="0"/>
              </a:rPr>
              <a:t>Tokens, Lexemes and Patterns					       </a:t>
            </a:r>
            <a:r>
              <a:rPr lang="en-US" altLang="zh-TW" sz="1000" dirty="0">
                <a:solidFill>
                  <a:srgbClr val="002060"/>
                </a:solidFill>
                <a:latin typeface="Times New Roman" panose="02020603050405020304" pitchFamily="18" charset="0"/>
                <a:cs typeface="Times New Roman" panose="02020603050405020304" pitchFamily="18" charset="0"/>
              </a:rPr>
              <a:t>token</a:t>
            </a:r>
            <a:endParaRPr lang="en-IN" sz="1000" dirty="0">
              <a:solidFill>
                <a:srgbClr val="002060"/>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dirty="0">
                <a:solidFill>
                  <a:srgbClr val="002060"/>
                </a:solidFill>
                <a:latin typeface="Times New Roman" panose="02020603050405020304" pitchFamily="18" charset="0"/>
                <a:cs typeface="Times New Roman" panose="02020603050405020304" pitchFamily="18" charset="0"/>
              </a:rPr>
              <a:t>Lexical Errors 		        		</a:t>
            </a:r>
            <a:r>
              <a:rPr lang="en-US" altLang="zh-TW" sz="1000" dirty="0">
                <a:solidFill>
                  <a:srgbClr val="002060"/>
                </a:solidFill>
                <a:latin typeface="Times New Roman" panose="02020603050405020304" pitchFamily="18" charset="0"/>
                <a:cs typeface="Times New Roman" panose="02020603050405020304" pitchFamily="18" charset="0"/>
              </a:rPr>
              <a:t>source program			request for other token</a:t>
            </a:r>
            <a:endParaRPr lang="en-IN" sz="1000" dirty="0">
              <a:solidFill>
                <a:srgbClr val="002060"/>
              </a:solidFill>
              <a:latin typeface="Times New Roman" panose="02020603050405020304" pitchFamily="18" charset="0"/>
              <a:cs typeface="Times New Roman" panose="02020603050405020304" pitchFamily="18" charset="0"/>
            </a:endParaRPr>
          </a:p>
          <a:p>
            <a:pPr marL="457200" indent="-457200" algn="just">
              <a:buNone/>
            </a:pPr>
            <a:r>
              <a:rPr lang="en-IN" sz="2400" dirty="0">
                <a:solidFill>
                  <a:srgbClr val="002060"/>
                </a:solidFill>
                <a:latin typeface="Times New Roman" panose="02020603050405020304" pitchFamily="18" charset="0"/>
                <a:cs typeface="Times New Roman" panose="02020603050405020304" pitchFamily="18" charset="0"/>
              </a:rPr>
              <a:t>1. Lexical Analyzer functions /  Role of Lexical Analyzer</a:t>
            </a:r>
          </a:p>
          <a:p>
            <a:pPr lvl="1"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It produces a stream of tokens</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It removes comments from the source program</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It removes white space characters such as blank space, tab space and new line character</a:t>
            </a:r>
          </a:p>
          <a:p>
            <a:pPr lvl="1" algn="just">
              <a:buFont typeface="Wingdings" panose="05000000000000000000" pitchFamily="2" charset="2"/>
              <a:buChar char="Ø"/>
            </a:pPr>
            <a:r>
              <a:rPr lang="en-US" altLang="zh-TW" sz="2000" dirty="0">
                <a:solidFill>
                  <a:srgbClr val="002060"/>
                </a:solidFill>
                <a:latin typeface="Times New Roman" panose="02020603050405020304" pitchFamily="18" charset="0"/>
                <a:cs typeface="Times New Roman" panose="02020603050405020304" pitchFamily="18" charset="0"/>
              </a:rPr>
              <a:t>It counts line no’s of source program</a:t>
            </a:r>
          </a:p>
          <a:p>
            <a:pPr lvl="1" algn="just">
              <a:buFont typeface="Wingdings" panose="05000000000000000000" pitchFamily="2" charset="2"/>
              <a:buChar char="Ø"/>
            </a:pPr>
            <a:r>
              <a:rPr lang="en-US" altLang="zh-TW" sz="2000" dirty="0">
                <a:solidFill>
                  <a:srgbClr val="002060"/>
                </a:solidFill>
                <a:latin typeface="Times New Roman" panose="02020603050405020304" pitchFamily="18" charset="0"/>
                <a:cs typeface="Times New Roman" panose="02020603050405020304" pitchFamily="18" charset="0"/>
              </a:rPr>
              <a:t>It generates a symbol table which stores information about tokens</a:t>
            </a:r>
          </a:p>
          <a:p>
            <a:pPr lvl="1" algn="just">
              <a:buFont typeface="Wingdings" panose="05000000000000000000" pitchFamily="2" charset="2"/>
              <a:buChar char="Ø"/>
            </a:pPr>
            <a:r>
              <a:rPr lang="en-US" altLang="zh-TW" sz="2000" dirty="0">
                <a:solidFill>
                  <a:srgbClr val="002060"/>
                </a:solidFill>
                <a:latin typeface="Times New Roman" panose="02020603050405020304" pitchFamily="18" charset="0"/>
                <a:cs typeface="Times New Roman" panose="02020603050405020304" pitchFamily="18" charset="0"/>
              </a:rPr>
              <a:t>It provides error messages with corresponding line no’s and column no’s</a:t>
            </a:r>
          </a:p>
          <a:p>
            <a:pPr lvl="1" algn="just">
              <a:buFont typeface="Wingdings" panose="05000000000000000000" pitchFamily="2" charset="2"/>
              <a:buChar char="Ø"/>
            </a:pPr>
            <a:r>
              <a:rPr lang="en-US" altLang="zh-TW" sz="2000" dirty="0">
                <a:solidFill>
                  <a:srgbClr val="002060"/>
                </a:solidFill>
                <a:latin typeface="Times New Roman" panose="02020603050405020304" pitchFamily="18" charset="0"/>
                <a:cs typeface="Times New Roman" panose="02020603050405020304" pitchFamily="18" charset="0"/>
              </a:rPr>
              <a:t>Interaction between </a:t>
            </a:r>
            <a:r>
              <a:rPr lang="en-IN" sz="2000" dirty="0">
                <a:solidFill>
                  <a:srgbClr val="002060"/>
                </a:solidFill>
                <a:latin typeface="Times New Roman" panose="02020603050405020304" pitchFamily="18" charset="0"/>
                <a:cs typeface="Times New Roman" panose="02020603050405020304" pitchFamily="18" charset="0"/>
              </a:rPr>
              <a:t>Lexical Analyzer and Syntax Analyze</a:t>
            </a:r>
            <a:r>
              <a:rPr lang="en-US" sz="2000" dirty="0">
                <a:solidFill>
                  <a:srgbClr val="002060"/>
                </a:solidFill>
                <a:latin typeface="Times New Roman" panose="02020603050405020304" pitchFamily="18" charset="0"/>
                <a:cs typeface="Times New Roman" panose="02020603050405020304" pitchFamily="18" charset="0"/>
              </a:rPr>
              <a:t>r</a:t>
            </a:r>
            <a:r>
              <a:rPr lang="en-US" altLang="zh-TW" sz="2000" dirty="0">
                <a:solidFill>
                  <a:srgbClr val="002060"/>
                </a:solidFill>
                <a:latin typeface="Times New Roman" panose="02020603050405020304" pitchFamily="18" charset="0"/>
                <a:cs typeface="Times New Roman" panose="02020603050405020304" pitchFamily="18" charset="0"/>
              </a:rPr>
              <a:t>	</a:t>
            </a:r>
            <a:endParaRPr lang="en-US" altLang="zh-TW" dirty="0">
              <a:solidFill>
                <a:srgbClr val="002060"/>
              </a:solidFill>
              <a:latin typeface="Times New Roman" panose="02020603050405020304" pitchFamily="18" charset="0"/>
              <a:cs typeface="Times New Roman" panose="02020603050405020304" pitchFamily="18" charset="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buNone/>
            </a:pPr>
            <a:endParaRPr lang="en-US" altLang="zh-TW" dirty="0">
              <a:solidFill>
                <a:srgbClr val="C00000"/>
              </a:solidFill>
              <a:latin typeface="Arial Unicode MS" pitchFamily="34" charset="-120"/>
              <a:ea typeface="Arial Unicode MS" pitchFamily="34" charset="-120"/>
              <a:cs typeface="Arial Unicode MS" pitchFamily="34" charset="-120"/>
            </a:endParaRPr>
          </a:p>
          <a:p>
            <a:pPr lvl="1" eaLnBrk="1" hangingPunct="1">
              <a:buNone/>
            </a:pPr>
            <a:endParaRPr lang="en-US" altLang="zh-TW" b="1" i="1" u="sng" dirty="0">
              <a:solidFill>
                <a:srgbClr val="00B050"/>
              </a:solidFill>
              <a:latin typeface="Arial Unicode MS" pitchFamily="34" charset="-120"/>
              <a:ea typeface="Arial Unicode MS" pitchFamily="34" charset="-120"/>
              <a:cs typeface="Arial Unicode MS" pitchFamily="34" charset="-120"/>
            </a:endParaRPr>
          </a:p>
          <a:p>
            <a:pPr lvl="1" eaLnBrk="1" hangingPunct="1"/>
            <a:endParaRPr lang="en-US" altLang="zh-TW" b="1" i="1" u="sng" dirty="0">
              <a:solidFill>
                <a:srgbClr val="00B050"/>
              </a:solidFill>
              <a:latin typeface="Arial Unicode MS" pitchFamily="34" charset="-120"/>
              <a:ea typeface="Arial Unicode MS" pitchFamily="34" charset="-120"/>
              <a:cs typeface="Arial Unicode MS" pitchFamily="34" charset="-120"/>
            </a:endParaRPr>
          </a:p>
        </p:txBody>
      </p:sp>
      <p:sp>
        <p:nvSpPr>
          <p:cNvPr id="17" name="Title 1"/>
          <p:cNvSpPr txBox="1">
            <a:spLocks/>
          </p:cNvSpPr>
          <p:nvPr/>
        </p:nvSpPr>
        <p:spPr>
          <a:xfrm>
            <a:off x="537029" y="166688"/>
            <a:ext cx="9673771" cy="791255"/>
          </a:xfrm>
          <a:prstGeom prst="rect">
            <a:avLst/>
          </a:prstGeom>
        </p:spPr>
        <p:txBody>
          <a:bodyPr vert="horz" lIns="91440" tIns="45720" rIns="91440" bIns="45720" rtlCol="0" anchor="ctr">
            <a:normAutofit/>
          </a:bodyPr>
          <a:lstStyle/>
          <a:p>
            <a:pPr>
              <a:spcBef>
                <a:spcPct val="0"/>
              </a:spcBef>
              <a:defRPr/>
            </a:pPr>
            <a:r>
              <a:rPr lang="en-US" sz="4000" b="1" u="sng" dirty="0">
                <a:solidFill>
                  <a:srgbClr val="00B050"/>
                </a:solidFill>
                <a:latin typeface="Times New Roman" panose="02020603050405020304" pitchFamily="18" charset="0"/>
                <a:ea typeface="+mj-ea"/>
                <a:cs typeface="Times New Roman" panose="02020603050405020304" pitchFamily="18" charset="0"/>
              </a:rPr>
              <a:t>The Role of Lexical Analyzer:</a:t>
            </a:r>
            <a:endParaRPr lang="en-IN" sz="4000" b="1" u="sng" dirty="0">
              <a:solidFill>
                <a:srgbClr val="00B050"/>
              </a:solidFill>
              <a:latin typeface="Times New Roman" panose="02020603050405020304" pitchFamily="18" charset="0"/>
              <a:ea typeface="+mj-ea"/>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47</a:t>
            </a:fld>
            <a:endParaRPr lang="en-US"/>
          </a:p>
        </p:txBody>
      </p:sp>
      <p:sp>
        <p:nvSpPr>
          <p:cNvPr id="12" name="Rectangle 11"/>
          <p:cNvSpPr/>
          <p:nvPr/>
        </p:nvSpPr>
        <p:spPr>
          <a:xfrm>
            <a:off x="9880979" y="2041964"/>
            <a:ext cx="1983474"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 Analyzer</a:t>
            </a:r>
          </a:p>
        </p:txBody>
      </p:sp>
      <p:sp>
        <p:nvSpPr>
          <p:cNvPr id="13" name="Rectangle 12"/>
          <p:cNvSpPr/>
          <p:nvPr/>
        </p:nvSpPr>
        <p:spPr>
          <a:xfrm>
            <a:off x="7356138" y="2030592"/>
            <a:ext cx="191751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Analyzer</a:t>
            </a:r>
          </a:p>
        </p:txBody>
      </p:sp>
      <p:sp>
        <p:nvSpPr>
          <p:cNvPr id="14" name="Rectangle 13"/>
          <p:cNvSpPr/>
          <p:nvPr/>
        </p:nvSpPr>
        <p:spPr>
          <a:xfrm>
            <a:off x="8748213" y="3320194"/>
            <a:ext cx="1942529"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Symbol Table</a:t>
            </a:r>
          </a:p>
        </p:txBody>
      </p:sp>
      <p:cxnSp>
        <p:nvCxnSpPr>
          <p:cNvPr id="25" name="Straight Arrow Connector 24"/>
          <p:cNvCxnSpPr>
            <a:endCxn id="13" idx="1"/>
          </p:cNvCxnSpPr>
          <p:nvPr/>
        </p:nvCxnSpPr>
        <p:spPr>
          <a:xfrm flipV="1">
            <a:off x="6837524" y="2284592"/>
            <a:ext cx="518614" cy="62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9860508" y="2790967"/>
            <a:ext cx="736979" cy="3138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H="1">
            <a:off x="8523027" y="2572601"/>
            <a:ext cx="764275" cy="72333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266830" y="2183642"/>
            <a:ext cx="641445" cy="13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0800000">
            <a:off x="9266831" y="2497540"/>
            <a:ext cx="61414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968526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1"/>
          </p:nvPr>
        </p:nvSpPr>
        <p:spPr>
          <a:xfrm>
            <a:off x="537029" y="458562"/>
            <a:ext cx="11132457" cy="6116410"/>
          </a:xfrm>
        </p:spPr>
        <p:txBody>
          <a:bodyPr>
            <a:normAutofit/>
          </a:bodyPr>
          <a:lstStyle/>
          <a:p>
            <a:pPr eaLnBrk="1" hangingPunct="1"/>
            <a:endParaRPr lang="en-US" altLang="zh-TW" dirty="0"/>
          </a:p>
          <a:p>
            <a:pPr marL="457200" indent="-457200" algn="just">
              <a:buNone/>
            </a:pPr>
            <a:r>
              <a:rPr lang="en-IN" sz="2400" dirty="0">
                <a:solidFill>
                  <a:srgbClr val="002060"/>
                </a:solidFill>
                <a:latin typeface="Times New Roman" panose="02020603050405020304" pitchFamily="18" charset="0"/>
                <a:cs typeface="Times New Roman" panose="02020603050405020304" pitchFamily="18" charset="0"/>
              </a:rPr>
              <a:t>2. Separation of Lexical Analyzer from Syntax Analyze</a:t>
            </a:r>
            <a:r>
              <a:rPr lang="en-US" sz="2400" dirty="0">
                <a:solidFill>
                  <a:srgbClr val="002060"/>
                </a:solidFill>
                <a:latin typeface="Times New Roman" panose="02020603050405020304" pitchFamily="18" charset="0"/>
                <a:cs typeface="Times New Roman" panose="02020603050405020304" pitchFamily="18" charset="0"/>
              </a:rPr>
              <a:t>r</a:t>
            </a:r>
            <a:endParaRPr lang="en-IN" sz="2400" dirty="0">
              <a:solidFill>
                <a:srgbClr val="00206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To simplify the design of a compiler</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To increase the efficiency of a compiler (In LA we uses Regular Expressions and SA means CFG)</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To enhance the portability of a compiler (working on several platforms)</a:t>
            </a:r>
          </a:p>
          <a:p>
            <a:pPr marL="457200" indent="-457200" algn="just">
              <a:buNone/>
            </a:pPr>
            <a:r>
              <a:rPr lang="en-IN" sz="2400" dirty="0">
                <a:solidFill>
                  <a:srgbClr val="002060"/>
                </a:solidFill>
                <a:latin typeface="Times New Roman" panose="02020603050405020304" pitchFamily="18" charset="0"/>
                <a:cs typeface="Times New Roman" panose="02020603050405020304" pitchFamily="18" charset="0"/>
              </a:rPr>
              <a:t>3. </a:t>
            </a:r>
            <a:r>
              <a:rPr lang="en-US" sz="2400" dirty="0">
                <a:solidFill>
                  <a:srgbClr val="002060"/>
                </a:solidFill>
                <a:latin typeface="Times New Roman" panose="02020603050405020304" pitchFamily="18" charset="0"/>
                <a:cs typeface="Times New Roman" panose="02020603050405020304" pitchFamily="18" charset="0"/>
              </a:rPr>
              <a:t>Token, Lexeme and Pattern</a:t>
            </a:r>
            <a:endParaRPr lang="en-IN" sz="2400" dirty="0">
              <a:solidFill>
                <a:srgbClr val="00206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Tokens is a pair which is represented in the form of &lt;</a:t>
            </a:r>
            <a:r>
              <a:rPr lang="en-US" sz="2000" dirty="0" err="1">
                <a:solidFill>
                  <a:srgbClr val="002060"/>
                </a:solidFill>
                <a:latin typeface="Times New Roman" panose="02020603050405020304" pitchFamily="18" charset="0"/>
                <a:cs typeface="Times New Roman" panose="02020603050405020304" pitchFamily="18" charset="0"/>
              </a:rPr>
              <a:t>tokenname</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attributevalue</a:t>
            </a:r>
            <a:r>
              <a:rPr lang="en-US" sz="2000" dirty="0">
                <a:solidFill>
                  <a:srgbClr val="002060"/>
                </a:solidFill>
                <a:latin typeface="Times New Roman" panose="02020603050405020304" pitchFamily="18" charset="0"/>
                <a:cs typeface="Times New Roman" panose="02020603050405020304" pitchFamily="18" charset="0"/>
              </a:rPr>
              <a:t>&gt;</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Token name may be  an identifier, keyword, operator or constant</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Attribute value is a pointer  which points to an entry of the symbol table for token information</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Lexeme is a sequence of characters (Ex: E=m*c**2)</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Patterns are mainly useful to define regular expression (Ex: identifier starts with (L/_)(L/d/_)*)</a:t>
            </a:r>
          </a:p>
          <a:p>
            <a:pPr marL="457200" indent="-457200" algn="just">
              <a:buNone/>
            </a:pPr>
            <a:r>
              <a:rPr lang="en-IN" sz="2400" dirty="0">
                <a:solidFill>
                  <a:srgbClr val="002060"/>
                </a:solidFill>
                <a:latin typeface="Times New Roman" panose="02020603050405020304" pitchFamily="18" charset="0"/>
                <a:cs typeface="Times New Roman" panose="02020603050405020304" pitchFamily="18" charset="0"/>
              </a:rPr>
              <a:t>4. </a:t>
            </a:r>
            <a:r>
              <a:rPr lang="en-US" sz="2400" dirty="0">
                <a:solidFill>
                  <a:srgbClr val="002060"/>
                </a:solidFill>
                <a:latin typeface="Times New Roman" panose="02020603050405020304" pitchFamily="18" charset="0"/>
                <a:cs typeface="Times New Roman" panose="02020603050405020304" pitchFamily="18" charset="0"/>
              </a:rPr>
              <a:t>Lexical errors</a:t>
            </a:r>
            <a:endParaRPr lang="en-IN" sz="2400" dirty="0">
              <a:solidFill>
                <a:srgbClr val="00206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These are generated during lexical analyzer process</a:t>
            </a:r>
          </a:p>
          <a:p>
            <a:pPr lvl="2"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Spelling errors 		      (Ex: </a:t>
            </a:r>
            <a:r>
              <a:rPr lang="en-US" sz="1600" dirty="0" err="1">
                <a:solidFill>
                  <a:srgbClr val="002060"/>
                </a:solidFill>
                <a:latin typeface="Times New Roman" panose="02020603050405020304" pitchFamily="18" charset="0"/>
                <a:cs typeface="Times New Roman" panose="02020603050405020304" pitchFamily="18" charset="0"/>
              </a:rPr>
              <a:t>di</a:t>
            </a:r>
            <a:r>
              <a:rPr lang="en-US" sz="1600" dirty="0">
                <a:solidFill>
                  <a:srgbClr val="002060"/>
                </a:solidFill>
                <a:latin typeface="Times New Roman" panose="02020603050405020304" pitchFamily="18" charset="0"/>
                <a:cs typeface="Times New Roman" panose="02020603050405020304" pitchFamily="18" charset="0"/>
              </a:rPr>
              <a:t> in place of do)</a:t>
            </a:r>
          </a:p>
          <a:p>
            <a:pPr lvl="2"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Unmatched string 		      (Ex: </a:t>
            </a:r>
            <a:r>
              <a:rPr lang="en-US" sz="1600" dirty="0" err="1">
                <a:solidFill>
                  <a:srgbClr val="002060"/>
                </a:solidFill>
                <a:latin typeface="Times New Roman" panose="02020603050405020304" pitchFamily="18" charset="0"/>
                <a:cs typeface="Times New Roman" panose="02020603050405020304" pitchFamily="18" charset="0"/>
              </a:rPr>
              <a:t>printf</a:t>
            </a:r>
            <a:r>
              <a:rPr lang="en-US" sz="1600" dirty="0">
                <a:solidFill>
                  <a:srgbClr val="002060"/>
                </a:solidFill>
                <a:latin typeface="Times New Roman" panose="02020603050405020304" pitchFamily="18" charset="0"/>
                <a:cs typeface="Times New Roman" panose="02020603050405020304" pitchFamily="18" charset="0"/>
              </a:rPr>
              <a:t>(“</a:t>
            </a:r>
            <a:r>
              <a:rPr lang="en-US" sz="1600" dirty="0" err="1">
                <a:solidFill>
                  <a:srgbClr val="002060"/>
                </a:solidFill>
                <a:latin typeface="Times New Roman" panose="02020603050405020304" pitchFamily="18" charset="0"/>
                <a:cs typeface="Times New Roman" panose="02020603050405020304" pitchFamily="18" charset="0"/>
              </a:rPr>
              <a:t>hai</a:t>
            </a:r>
            <a:r>
              <a:rPr lang="en-US" sz="1600" dirty="0">
                <a:solidFill>
                  <a:srgbClr val="002060"/>
                </a:solidFill>
                <a:latin typeface="Times New Roman" panose="02020603050405020304" pitchFamily="18" charset="0"/>
                <a:cs typeface="Times New Roman" panose="02020603050405020304" pitchFamily="18" charset="0"/>
              </a:rPr>
              <a:t>); in place of </a:t>
            </a:r>
            <a:r>
              <a:rPr lang="en-US" sz="1600" dirty="0" err="1">
                <a:solidFill>
                  <a:srgbClr val="002060"/>
                </a:solidFill>
                <a:latin typeface="Times New Roman" panose="02020603050405020304" pitchFamily="18" charset="0"/>
                <a:cs typeface="Times New Roman" panose="02020603050405020304" pitchFamily="18" charset="0"/>
              </a:rPr>
              <a:t>printf</a:t>
            </a:r>
            <a:r>
              <a:rPr lang="en-US" sz="1600" dirty="0">
                <a:solidFill>
                  <a:srgbClr val="002060"/>
                </a:solidFill>
                <a:latin typeface="Times New Roman" panose="02020603050405020304" pitchFamily="18" charset="0"/>
                <a:cs typeface="Times New Roman" panose="02020603050405020304" pitchFamily="18" charset="0"/>
              </a:rPr>
              <a:t>(“</a:t>
            </a:r>
            <a:r>
              <a:rPr lang="en-US" sz="1600" dirty="0" err="1">
                <a:solidFill>
                  <a:srgbClr val="002060"/>
                </a:solidFill>
                <a:latin typeface="Times New Roman" panose="02020603050405020304" pitchFamily="18" charset="0"/>
                <a:cs typeface="Times New Roman" panose="02020603050405020304" pitchFamily="18" charset="0"/>
              </a:rPr>
              <a:t>hai</a:t>
            </a:r>
            <a:r>
              <a:rPr lang="en-US" sz="1600" dirty="0">
                <a:solidFill>
                  <a:srgbClr val="002060"/>
                </a:solidFill>
                <a:latin typeface="Times New Roman" panose="02020603050405020304" pitchFamily="18" charset="0"/>
                <a:cs typeface="Times New Roman" panose="02020603050405020304" pitchFamily="18" charset="0"/>
              </a:rPr>
              <a:t>”); )</a:t>
            </a:r>
          </a:p>
          <a:p>
            <a:pPr lvl="2"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Appearance of illegal characters   (Ex: </a:t>
            </a:r>
            <a:r>
              <a:rPr lang="en-US" sz="1600" dirty="0" err="1">
                <a:solidFill>
                  <a:srgbClr val="002060"/>
                </a:solidFill>
                <a:latin typeface="Times New Roman" panose="02020603050405020304" pitchFamily="18" charset="0"/>
                <a:cs typeface="Times New Roman" panose="02020603050405020304" pitchFamily="18" charset="0"/>
              </a:rPr>
              <a:t>printf</a:t>
            </a:r>
            <a:r>
              <a:rPr lang="en-US" sz="1600" dirty="0">
                <a:solidFill>
                  <a:srgbClr val="002060"/>
                </a:solidFill>
                <a:latin typeface="Times New Roman" panose="02020603050405020304" pitchFamily="18" charset="0"/>
                <a:cs typeface="Times New Roman" panose="02020603050405020304" pitchFamily="18" charset="0"/>
              </a:rPr>
              <a:t>(“</a:t>
            </a:r>
            <a:r>
              <a:rPr lang="en-US" sz="1600" dirty="0" err="1">
                <a:solidFill>
                  <a:srgbClr val="002060"/>
                </a:solidFill>
                <a:latin typeface="Times New Roman" panose="02020603050405020304" pitchFamily="18" charset="0"/>
                <a:cs typeface="Times New Roman" panose="02020603050405020304" pitchFamily="18" charset="0"/>
              </a:rPr>
              <a:t>hai</a:t>
            </a:r>
            <a:r>
              <a:rPr lang="en-US" sz="1600" dirty="0">
                <a:solidFill>
                  <a:srgbClr val="002060"/>
                </a:solidFill>
                <a:latin typeface="Times New Roman" panose="02020603050405020304" pitchFamily="18" charset="0"/>
                <a:cs typeface="Times New Roman" panose="02020603050405020304" pitchFamily="18" charset="0"/>
              </a:rPr>
              <a:t>”);@# )</a:t>
            </a:r>
          </a:p>
          <a:p>
            <a:pPr lvl="2"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Exceeding length of identifier	      (Ex: the length of </a:t>
            </a:r>
            <a:r>
              <a:rPr lang="en-US" sz="1600" dirty="0" err="1">
                <a:solidFill>
                  <a:srgbClr val="002060"/>
                </a:solidFill>
                <a:latin typeface="Times New Roman" panose="02020603050405020304" pitchFamily="18" charset="0"/>
                <a:cs typeface="Times New Roman" panose="02020603050405020304" pitchFamily="18" charset="0"/>
              </a:rPr>
              <a:t>variablein</a:t>
            </a:r>
            <a:r>
              <a:rPr lang="en-US" sz="1600" dirty="0">
                <a:solidFill>
                  <a:srgbClr val="002060"/>
                </a:solidFill>
                <a:latin typeface="Times New Roman" panose="02020603050405020304" pitchFamily="18" charset="0"/>
                <a:cs typeface="Times New Roman" panose="02020603050405020304" pitchFamily="18" charset="0"/>
              </a:rPr>
              <a:t> c is 32 </a:t>
            </a:r>
            <a:r>
              <a:rPr lang="en-US" sz="1600" dirty="0" err="1">
                <a:solidFill>
                  <a:srgbClr val="002060"/>
                </a:solidFill>
                <a:latin typeface="Times New Roman" panose="02020603050405020304" pitchFamily="18" charset="0"/>
                <a:cs typeface="Times New Roman" panose="02020603050405020304" pitchFamily="18" charset="0"/>
              </a:rPr>
              <a:t>printf</a:t>
            </a:r>
            <a:r>
              <a:rPr lang="en-US" sz="1600" dirty="0">
                <a:solidFill>
                  <a:srgbClr val="002060"/>
                </a:solidFill>
                <a:latin typeface="Times New Roman" panose="02020603050405020304" pitchFamily="18" charset="0"/>
                <a:cs typeface="Times New Roman" panose="02020603050405020304" pitchFamily="18" charset="0"/>
              </a:rPr>
              <a:t>(“</a:t>
            </a:r>
            <a:r>
              <a:rPr lang="en-US" sz="1600" dirty="0" err="1">
                <a:solidFill>
                  <a:srgbClr val="002060"/>
                </a:solidFill>
                <a:latin typeface="Times New Roman" panose="02020603050405020304" pitchFamily="18" charset="0"/>
                <a:cs typeface="Times New Roman" panose="02020603050405020304" pitchFamily="18" charset="0"/>
              </a:rPr>
              <a:t>hai</a:t>
            </a:r>
            <a:r>
              <a:rPr lang="en-US" sz="1600" dirty="0">
                <a:solidFill>
                  <a:srgbClr val="002060"/>
                </a:solidFill>
                <a:latin typeface="Times New Roman" panose="02020603050405020304" pitchFamily="18" charset="0"/>
                <a:cs typeface="Times New Roman" panose="02020603050405020304" pitchFamily="18" charset="0"/>
              </a:rPr>
              <a:t>”);@# )</a:t>
            </a: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buNone/>
            </a:pPr>
            <a:endParaRPr lang="en-US" altLang="zh-TW" dirty="0">
              <a:solidFill>
                <a:srgbClr val="C00000"/>
              </a:solidFill>
              <a:latin typeface="Arial Unicode MS" pitchFamily="34" charset="-120"/>
              <a:ea typeface="Arial Unicode MS" pitchFamily="34" charset="-120"/>
              <a:cs typeface="Arial Unicode MS" pitchFamily="34" charset="-120"/>
            </a:endParaRPr>
          </a:p>
          <a:p>
            <a:pPr lvl="1" eaLnBrk="1" hangingPunct="1">
              <a:buNone/>
            </a:pPr>
            <a:endParaRPr lang="en-US" altLang="zh-TW" b="1" i="1" u="sng" dirty="0">
              <a:solidFill>
                <a:srgbClr val="00B050"/>
              </a:solidFill>
              <a:latin typeface="Arial Unicode MS" pitchFamily="34" charset="-120"/>
              <a:ea typeface="Arial Unicode MS" pitchFamily="34" charset="-120"/>
              <a:cs typeface="Arial Unicode MS" pitchFamily="34" charset="-120"/>
            </a:endParaRPr>
          </a:p>
          <a:p>
            <a:pPr lvl="1" eaLnBrk="1" hangingPunct="1"/>
            <a:endParaRPr lang="en-US" altLang="zh-TW" b="1" i="1" u="sng" dirty="0">
              <a:solidFill>
                <a:srgbClr val="00B050"/>
              </a:solidFill>
              <a:latin typeface="Arial Unicode MS" pitchFamily="34" charset="-120"/>
              <a:ea typeface="Arial Unicode MS" pitchFamily="34" charset="-120"/>
              <a:cs typeface="Arial Unicode MS" pitchFamily="34" charset="-120"/>
            </a:endParaRPr>
          </a:p>
        </p:txBody>
      </p:sp>
      <p:sp>
        <p:nvSpPr>
          <p:cNvPr id="17" name="Title 1"/>
          <p:cNvSpPr txBox="1">
            <a:spLocks/>
          </p:cNvSpPr>
          <p:nvPr/>
        </p:nvSpPr>
        <p:spPr>
          <a:xfrm>
            <a:off x="537029" y="166688"/>
            <a:ext cx="9673771" cy="791255"/>
          </a:xfrm>
          <a:prstGeom prst="rect">
            <a:avLst/>
          </a:prstGeom>
        </p:spPr>
        <p:txBody>
          <a:bodyPr vert="horz" lIns="91440" tIns="45720" rIns="91440" bIns="45720" rtlCol="0" anchor="ctr">
            <a:normAutofit/>
          </a:bodyPr>
          <a:lstStyle/>
          <a:p>
            <a:pPr>
              <a:spcBef>
                <a:spcPct val="0"/>
              </a:spcBef>
              <a:defRPr/>
            </a:pPr>
            <a:r>
              <a:rPr lang="en-US" sz="4000" b="1" u="sng" dirty="0">
                <a:solidFill>
                  <a:srgbClr val="00B050"/>
                </a:solidFill>
                <a:latin typeface="Times New Roman" panose="02020603050405020304" pitchFamily="18" charset="0"/>
                <a:ea typeface="+mj-ea"/>
                <a:cs typeface="Times New Roman" panose="02020603050405020304" pitchFamily="18" charset="0"/>
              </a:rPr>
              <a:t>The Role of Lexical Analyzer (Cont…):</a:t>
            </a:r>
            <a:endParaRPr lang="en-IN" sz="4000" b="1" u="sng" dirty="0">
              <a:solidFill>
                <a:srgbClr val="00B050"/>
              </a:solidFill>
              <a:latin typeface="Times New Roman" panose="02020603050405020304" pitchFamily="18" charset="0"/>
              <a:ea typeface="+mj-ea"/>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 xmlns:p14="http://schemas.microsoft.com/office/powerpoint/2010/main" val="24968526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1"/>
          </p:nvPr>
        </p:nvSpPr>
        <p:spPr>
          <a:xfrm>
            <a:off x="537029" y="458562"/>
            <a:ext cx="11132457" cy="6116410"/>
          </a:xfrm>
        </p:spPr>
        <p:txBody>
          <a:bodyPr>
            <a:normAutofit/>
          </a:bodyPr>
          <a:lstStyle/>
          <a:p>
            <a:pPr eaLnBrk="1" hangingPunct="1"/>
            <a:endParaRPr lang="en-US" altLang="zh-TW" dirty="0"/>
          </a:p>
          <a:p>
            <a:pPr marL="457200" indent="-457200" algn="just">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a:t>
            </a:r>
            <a:r>
              <a:rPr lang="en-US" sz="2000" dirty="0">
                <a:solidFill>
                  <a:srgbClr val="002060"/>
                </a:solidFill>
                <a:latin typeface="Times New Roman" panose="02020603050405020304" pitchFamily="18" charset="0"/>
                <a:cs typeface="Times New Roman" panose="02020603050405020304" pitchFamily="18" charset="0"/>
              </a:rPr>
              <a:t>he possible error recovery managers</a:t>
            </a:r>
          </a:p>
          <a:p>
            <a:pPr lvl="2"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Delete a single character from the remaining input 		(</a:t>
            </a:r>
            <a:r>
              <a:rPr lang="en-US" sz="1600" b="1" dirty="0">
                <a:solidFill>
                  <a:srgbClr val="002060"/>
                </a:solidFill>
                <a:latin typeface="Times New Roman" panose="02020603050405020304" pitchFamily="18" charset="0"/>
                <a:cs typeface="Times New Roman" panose="02020603050405020304" pitchFamily="18" charset="0"/>
              </a:rPr>
              <a:t>Ex: </a:t>
            </a:r>
            <a:r>
              <a:rPr lang="en-US" sz="1600" b="1" dirty="0" err="1">
                <a:solidFill>
                  <a:srgbClr val="002060"/>
                </a:solidFill>
                <a:latin typeface="Times New Roman" panose="02020603050405020304" pitchFamily="18" charset="0"/>
                <a:cs typeface="Times New Roman" panose="02020603050405020304" pitchFamily="18" charset="0"/>
              </a:rPr>
              <a:t>di</a:t>
            </a:r>
            <a:r>
              <a:rPr lang="en-US" sz="1600" dirty="0">
                <a:solidFill>
                  <a:srgbClr val="002060"/>
                </a:solidFill>
                <a:latin typeface="Times New Roman" panose="02020603050405020304" pitchFamily="18" charset="0"/>
                <a:cs typeface="Times New Roman" panose="02020603050405020304" pitchFamily="18" charset="0"/>
              </a:rPr>
              <a:t> delete the character </a:t>
            </a:r>
            <a:r>
              <a:rPr lang="en-US" sz="1600" dirty="0" err="1">
                <a:solidFill>
                  <a:srgbClr val="002060"/>
                </a:solidFill>
                <a:latin typeface="Times New Roman" panose="02020603050405020304" pitchFamily="18" charset="0"/>
                <a:cs typeface="Times New Roman" panose="02020603050405020304" pitchFamily="18" charset="0"/>
              </a:rPr>
              <a:t>i</a:t>
            </a:r>
            <a:r>
              <a:rPr lang="en-US" sz="1600" dirty="0">
                <a:solidFill>
                  <a:srgbClr val="002060"/>
                </a:solidFill>
                <a:latin typeface="Times New Roman" panose="02020603050405020304" pitchFamily="18" charset="0"/>
                <a:cs typeface="Times New Roman" panose="02020603050405020304" pitchFamily="18" charset="0"/>
              </a:rPr>
              <a:t> &amp; replace with o)</a:t>
            </a:r>
          </a:p>
          <a:p>
            <a:pPr lvl="2"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Insert a missing character from the remaining input 		(</a:t>
            </a:r>
            <a:r>
              <a:rPr lang="en-US" sz="1600" b="1" dirty="0">
                <a:solidFill>
                  <a:srgbClr val="002060"/>
                </a:solidFill>
                <a:latin typeface="Times New Roman" panose="02020603050405020304" pitchFamily="18" charset="0"/>
                <a:cs typeface="Times New Roman" panose="02020603050405020304" pitchFamily="18" charset="0"/>
              </a:rPr>
              <a:t>Ex: </a:t>
            </a:r>
            <a:r>
              <a:rPr lang="en-US" sz="1600" b="1" dirty="0" err="1">
                <a:solidFill>
                  <a:srgbClr val="002060"/>
                </a:solidFill>
                <a:latin typeface="Times New Roman" panose="02020603050405020304" pitchFamily="18" charset="0"/>
                <a:cs typeface="Times New Roman" panose="02020603050405020304" pitchFamily="18" charset="0"/>
              </a:rPr>
              <a:t>prntf</a:t>
            </a:r>
            <a:r>
              <a:rPr lang="en-US" sz="1600" b="1" dirty="0">
                <a:solidFill>
                  <a:srgbClr val="002060"/>
                </a:solidFill>
                <a:latin typeface="Times New Roman" panose="02020603050405020304" pitchFamily="18" charset="0"/>
                <a:cs typeface="Times New Roman" panose="02020603050405020304" pitchFamily="18" charset="0"/>
              </a:rPr>
              <a:t>(“</a:t>
            </a:r>
            <a:r>
              <a:rPr lang="en-US" sz="1600" b="1" dirty="0" err="1">
                <a:solidFill>
                  <a:srgbClr val="002060"/>
                </a:solidFill>
                <a:latin typeface="Times New Roman" panose="02020603050405020304" pitchFamily="18" charset="0"/>
                <a:cs typeface="Times New Roman" panose="02020603050405020304" pitchFamily="18" charset="0"/>
              </a:rPr>
              <a:t>hai</a:t>
            </a:r>
            <a:r>
              <a:rPr lang="en-US" sz="1600" b="1" dirty="0">
                <a:solidFill>
                  <a:srgbClr val="002060"/>
                </a:solidFill>
                <a:latin typeface="Times New Roman" panose="02020603050405020304" pitchFamily="18" charset="0"/>
                <a:cs typeface="Times New Roman" panose="02020603050405020304" pitchFamily="18" charset="0"/>
              </a:rPr>
              <a:t>);</a:t>
            </a:r>
            <a:r>
              <a:rPr lang="en-US" sz="1600" dirty="0">
                <a:solidFill>
                  <a:srgbClr val="002060"/>
                </a:solidFill>
                <a:latin typeface="Times New Roman" panose="02020603050405020304" pitchFamily="18" charset="0"/>
                <a:cs typeface="Times New Roman" panose="02020603050405020304" pitchFamily="18" charset="0"/>
              </a:rPr>
              <a:t> insert </a:t>
            </a:r>
            <a:r>
              <a:rPr lang="en-US" sz="1600" dirty="0" err="1">
                <a:solidFill>
                  <a:srgbClr val="002060"/>
                </a:solidFill>
                <a:latin typeface="Times New Roman" panose="02020603050405020304" pitchFamily="18" charset="0"/>
                <a:cs typeface="Times New Roman" panose="02020603050405020304" pitchFamily="18" charset="0"/>
              </a:rPr>
              <a:t>i</a:t>
            </a:r>
            <a:r>
              <a:rPr lang="en-US" sz="1600" dirty="0">
                <a:solidFill>
                  <a:srgbClr val="002060"/>
                </a:solidFill>
                <a:latin typeface="Times New Roman" panose="02020603050405020304" pitchFamily="18" charset="0"/>
                <a:cs typeface="Times New Roman" panose="02020603050405020304" pitchFamily="18" charset="0"/>
              </a:rPr>
              <a:t> between r and n )</a:t>
            </a:r>
          </a:p>
          <a:p>
            <a:pPr lvl="2"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Replace one character by other character   		(</a:t>
            </a:r>
            <a:r>
              <a:rPr lang="en-US" sz="1600" b="1" dirty="0">
                <a:solidFill>
                  <a:srgbClr val="002060"/>
                </a:solidFill>
                <a:latin typeface="Times New Roman" panose="02020603050405020304" pitchFamily="18" charset="0"/>
                <a:cs typeface="Times New Roman" panose="02020603050405020304" pitchFamily="18" charset="0"/>
              </a:rPr>
              <a:t>Ex: fir</a:t>
            </a:r>
            <a:r>
              <a:rPr lang="en-US" sz="1600" dirty="0">
                <a:solidFill>
                  <a:srgbClr val="002060"/>
                </a:solidFill>
                <a:latin typeface="Times New Roman" panose="02020603050405020304" pitchFamily="18" charset="0"/>
                <a:cs typeface="Times New Roman" panose="02020603050405020304" pitchFamily="18" charset="0"/>
              </a:rPr>
              <a:t> replace </a:t>
            </a:r>
            <a:r>
              <a:rPr lang="en-US" sz="1600" dirty="0" err="1">
                <a:solidFill>
                  <a:srgbClr val="002060"/>
                </a:solidFill>
                <a:latin typeface="Times New Roman" panose="02020603050405020304" pitchFamily="18" charset="0"/>
                <a:cs typeface="Times New Roman" panose="02020603050405020304" pitchFamily="18" charset="0"/>
              </a:rPr>
              <a:t>i</a:t>
            </a:r>
            <a:r>
              <a:rPr lang="en-US" sz="1600" dirty="0">
                <a:solidFill>
                  <a:srgbClr val="002060"/>
                </a:solidFill>
                <a:latin typeface="Times New Roman" panose="02020603050405020304" pitchFamily="18" charset="0"/>
                <a:cs typeface="Times New Roman" panose="02020603050405020304" pitchFamily="18" charset="0"/>
              </a:rPr>
              <a:t> with o )</a:t>
            </a:r>
          </a:p>
          <a:p>
            <a:pPr lvl="2"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Transpose 2 adjacent characters 	      		(</a:t>
            </a:r>
            <a:r>
              <a:rPr lang="en-US" sz="1600" b="1" dirty="0">
                <a:solidFill>
                  <a:srgbClr val="002060"/>
                </a:solidFill>
                <a:latin typeface="Times New Roman" panose="02020603050405020304" pitchFamily="18" charset="0"/>
                <a:cs typeface="Times New Roman" panose="02020603050405020304" pitchFamily="18" charset="0"/>
              </a:rPr>
              <a:t>Ex: </a:t>
            </a:r>
            <a:r>
              <a:rPr lang="en-US" sz="1600" b="1" dirty="0" err="1">
                <a:solidFill>
                  <a:srgbClr val="002060"/>
                </a:solidFill>
                <a:latin typeface="Times New Roman" panose="02020603050405020304" pitchFamily="18" charset="0"/>
                <a:cs typeface="Times New Roman" panose="02020603050405020304" pitchFamily="18" charset="0"/>
              </a:rPr>
              <a:t>prnitf</a:t>
            </a:r>
            <a:r>
              <a:rPr lang="en-US" sz="1600" b="1" dirty="0">
                <a:solidFill>
                  <a:srgbClr val="002060"/>
                </a:solidFill>
                <a:latin typeface="Times New Roman" panose="02020603050405020304" pitchFamily="18" charset="0"/>
                <a:cs typeface="Times New Roman" panose="02020603050405020304" pitchFamily="18" charset="0"/>
              </a:rPr>
              <a:t> </a:t>
            </a:r>
            <a:r>
              <a:rPr lang="en-US" sz="1600" dirty="0">
                <a:solidFill>
                  <a:srgbClr val="002060"/>
                </a:solidFill>
                <a:latin typeface="Times New Roman" panose="02020603050405020304" pitchFamily="18" charset="0"/>
                <a:cs typeface="Times New Roman" panose="02020603050405020304" pitchFamily="18" charset="0"/>
              </a:rPr>
              <a:t>Transpose 2 adjacent characters </a:t>
            </a:r>
            <a:r>
              <a:rPr lang="en-US" sz="1600" dirty="0" err="1">
                <a:solidFill>
                  <a:srgbClr val="002060"/>
                </a:solidFill>
                <a:latin typeface="Times New Roman" panose="02020603050405020304" pitchFamily="18" charset="0"/>
                <a:cs typeface="Times New Roman" panose="02020603050405020304" pitchFamily="18" charset="0"/>
              </a:rPr>
              <a:t>ni</a:t>
            </a:r>
            <a:r>
              <a:rPr lang="en-US" sz="1600" dirty="0">
                <a:solidFill>
                  <a:srgbClr val="002060"/>
                </a:solidFill>
                <a:latin typeface="Times New Roman" panose="02020603050405020304" pitchFamily="18" charset="0"/>
                <a:cs typeface="Times New Roman" panose="02020603050405020304" pitchFamily="18" charset="0"/>
              </a:rPr>
              <a:t> by in)</a:t>
            </a:r>
          </a:p>
          <a:p>
            <a:pPr lvl="2"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Delete successor character from the remaining input until LA recognizes a well formed token. This process is called as panic mode error recovery approach			(</a:t>
            </a:r>
            <a:r>
              <a:rPr lang="en-US" sz="1600" b="1" dirty="0">
                <a:solidFill>
                  <a:srgbClr val="002060"/>
                </a:solidFill>
                <a:latin typeface="Times New Roman" panose="02020603050405020304" pitchFamily="18" charset="0"/>
                <a:cs typeface="Times New Roman" panose="02020603050405020304" pitchFamily="18" charset="0"/>
              </a:rPr>
              <a:t>Ex: do @# </a:t>
            </a:r>
            <a:r>
              <a:rPr lang="en-US" sz="1600" dirty="0">
                <a:solidFill>
                  <a:srgbClr val="002060"/>
                </a:solidFill>
                <a:latin typeface="Times New Roman" panose="02020603050405020304" pitchFamily="18" charset="0"/>
                <a:cs typeface="Times New Roman" panose="02020603050405020304" pitchFamily="18" charset="0"/>
              </a:rPr>
              <a:t>Delete successor characters of @#)</a:t>
            </a:r>
          </a:p>
          <a:p>
            <a:pPr lvl="2" algn="just">
              <a:buFont typeface="Wingdings" panose="05000000000000000000" pitchFamily="2" charset="2"/>
              <a:buChar char="Ø"/>
            </a:pPr>
            <a:endParaRPr lang="en-US" sz="1600" dirty="0">
              <a:solidFill>
                <a:srgbClr val="002060"/>
              </a:solidFill>
              <a:latin typeface="Times New Roman" panose="02020603050405020304" pitchFamily="18" charset="0"/>
              <a:cs typeface="Times New Roman" panose="02020603050405020304" pitchFamily="18" charset="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buNone/>
            </a:pPr>
            <a:endParaRPr lang="en-US" altLang="zh-TW" dirty="0">
              <a:solidFill>
                <a:srgbClr val="C00000"/>
              </a:solidFill>
              <a:latin typeface="Arial Unicode MS" pitchFamily="34" charset="-120"/>
              <a:ea typeface="Arial Unicode MS" pitchFamily="34" charset="-120"/>
              <a:cs typeface="Arial Unicode MS" pitchFamily="34" charset="-120"/>
            </a:endParaRPr>
          </a:p>
          <a:p>
            <a:pPr lvl="1" eaLnBrk="1" hangingPunct="1">
              <a:buNone/>
            </a:pPr>
            <a:endParaRPr lang="en-US" altLang="zh-TW" b="1" i="1" u="sng" dirty="0">
              <a:solidFill>
                <a:srgbClr val="00B050"/>
              </a:solidFill>
              <a:latin typeface="Arial Unicode MS" pitchFamily="34" charset="-120"/>
              <a:ea typeface="Arial Unicode MS" pitchFamily="34" charset="-120"/>
              <a:cs typeface="Arial Unicode MS" pitchFamily="34" charset="-120"/>
            </a:endParaRPr>
          </a:p>
          <a:p>
            <a:pPr lvl="1" eaLnBrk="1" hangingPunct="1"/>
            <a:endParaRPr lang="en-US" altLang="zh-TW" b="1" i="1" u="sng" dirty="0">
              <a:solidFill>
                <a:srgbClr val="00B050"/>
              </a:solidFill>
              <a:latin typeface="Arial Unicode MS" pitchFamily="34" charset="-120"/>
              <a:ea typeface="Arial Unicode MS" pitchFamily="34" charset="-120"/>
              <a:cs typeface="Arial Unicode MS" pitchFamily="34" charset="-120"/>
            </a:endParaRPr>
          </a:p>
        </p:txBody>
      </p:sp>
      <p:sp>
        <p:nvSpPr>
          <p:cNvPr id="17" name="Title 1"/>
          <p:cNvSpPr txBox="1">
            <a:spLocks/>
          </p:cNvSpPr>
          <p:nvPr/>
        </p:nvSpPr>
        <p:spPr>
          <a:xfrm>
            <a:off x="537029" y="166688"/>
            <a:ext cx="9673771" cy="791255"/>
          </a:xfrm>
          <a:prstGeom prst="rect">
            <a:avLst/>
          </a:prstGeom>
        </p:spPr>
        <p:txBody>
          <a:bodyPr vert="horz" lIns="91440" tIns="45720" rIns="91440" bIns="45720" rtlCol="0" anchor="ctr">
            <a:normAutofit/>
          </a:bodyPr>
          <a:lstStyle/>
          <a:p>
            <a:pPr>
              <a:spcBef>
                <a:spcPct val="0"/>
              </a:spcBef>
              <a:defRPr/>
            </a:pPr>
            <a:r>
              <a:rPr lang="en-US" sz="4000" b="1" u="sng" dirty="0">
                <a:solidFill>
                  <a:srgbClr val="00B050"/>
                </a:solidFill>
                <a:latin typeface="Times New Roman" panose="02020603050405020304" pitchFamily="18" charset="0"/>
                <a:ea typeface="+mj-ea"/>
                <a:cs typeface="Times New Roman" panose="02020603050405020304" pitchFamily="18" charset="0"/>
              </a:rPr>
              <a:t>The Role of Lexical Analyzer (Cont…):</a:t>
            </a:r>
            <a:endParaRPr lang="en-IN" sz="4000" b="1" u="sng" dirty="0">
              <a:solidFill>
                <a:srgbClr val="00B050"/>
              </a:solidFill>
              <a:latin typeface="Times New Roman" panose="02020603050405020304" pitchFamily="18" charset="0"/>
              <a:ea typeface="+mj-ea"/>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 xmlns:p14="http://schemas.microsoft.com/office/powerpoint/2010/main" val="249685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4"/>
            <a:ext cx="10515600" cy="793975"/>
          </a:xfrm>
        </p:spPr>
        <p:txBody>
          <a:bodyPr>
            <a:normAutofit/>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Unit – 1 </a:t>
            </a:r>
            <a:endParaRPr lang="en-US" sz="4000" dirty="0"/>
          </a:p>
        </p:txBody>
      </p:sp>
      <p:sp>
        <p:nvSpPr>
          <p:cNvPr id="3" name="Content Placeholder 2"/>
          <p:cNvSpPr>
            <a:spLocks noGrp="1"/>
          </p:cNvSpPr>
          <p:nvPr>
            <p:ph idx="1"/>
          </p:nvPr>
        </p:nvSpPr>
        <p:spPr>
          <a:xfrm>
            <a:off x="553793" y="1313651"/>
            <a:ext cx="11088708" cy="4803814"/>
          </a:xfrm>
        </p:spPr>
        <p:txBody>
          <a:bodyPr>
            <a:noAutofit/>
          </a:bodyPr>
          <a:lstStyle/>
          <a:p>
            <a:pPr marL="0" indent="0">
              <a:buNone/>
            </a:pPr>
            <a:r>
              <a:rPr lang="en-US" sz="2400" b="1" dirty="0">
                <a:solidFill>
                  <a:srgbClr val="002060"/>
                </a:solidFill>
                <a:latin typeface="Times New Roman" panose="02020603050405020304" pitchFamily="18" charset="0"/>
                <a:cs typeface="Times New Roman" panose="02020603050405020304" pitchFamily="18" charset="0"/>
              </a:rPr>
              <a:t>1. Introduction to Language Processors	2. The structure of a compiler</a:t>
            </a:r>
          </a:p>
          <a:p>
            <a:pPr>
              <a:buNone/>
            </a:pPr>
            <a:r>
              <a:rPr lang="en-US" sz="2400" b="1" dirty="0">
                <a:solidFill>
                  <a:srgbClr val="002060"/>
                </a:solidFill>
                <a:latin typeface="Times New Roman" panose="02020603050405020304" pitchFamily="18" charset="0"/>
                <a:cs typeface="Times New Roman" panose="02020603050405020304" pitchFamily="18" charset="0"/>
              </a:rPr>
              <a:t>3. The science of building a compiler 	4. Programming language basics</a:t>
            </a:r>
          </a:p>
          <a:p>
            <a:pPr>
              <a:buNone/>
            </a:pPr>
            <a:r>
              <a:rPr lang="en-US" sz="2400" b="1" dirty="0">
                <a:solidFill>
                  <a:srgbClr val="002060"/>
                </a:solidFill>
                <a:latin typeface="Times New Roman" panose="02020603050405020304" pitchFamily="18" charset="0"/>
                <a:cs typeface="Times New Roman" panose="02020603050405020304" pitchFamily="18" charset="0"/>
              </a:rPr>
              <a:t>5. The role of the lexical analyzer 		6. Input Buffering</a:t>
            </a:r>
          </a:p>
          <a:p>
            <a:pPr>
              <a:buNone/>
            </a:pPr>
            <a:r>
              <a:rPr lang="en-US" sz="2400" b="1" dirty="0">
                <a:solidFill>
                  <a:srgbClr val="002060"/>
                </a:solidFill>
                <a:latin typeface="Times New Roman" panose="02020603050405020304" pitchFamily="18" charset="0"/>
                <a:cs typeface="Times New Roman" panose="02020603050405020304" pitchFamily="18" charset="0"/>
              </a:rPr>
              <a:t>7. Recognition of Tokens            		8. The lexical analyzer generator </a:t>
            </a:r>
            <a:r>
              <a:rPr lang="en-US" sz="2400" b="1" dirty="0" err="1">
                <a:solidFill>
                  <a:srgbClr val="002060"/>
                </a:solidFill>
                <a:latin typeface="Times New Roman" panose="02020603050405020304" pitchFamily="18" charset="0"/>
                <a:cs typeface="Times New Roman" panose="02020603050405020304" pitchFamily="18" charset="0"/>
              </a:rPr>
              <a:t>lex</a:t>
            </a:r>
            <a:r>
              <a:rPr lang="en-US" sz="2400" b="1" dirty="0">
                <a:solidFill>
                  <a:srgbClr val="002060"/>
                </a:solidFill>
                <a:latin typeface="Times New Roman" panose="02020603050405020304" pitchFamily="18" charset="0"/>
                <a:cs typeface="Times New Roman" panose="02020603050405020304" pitchFamily="18" charset="0"/>
              </a:rPr>
              <a:t> 						     program specification 		      </a:t>
            </a:r>
          </a:p>
          <a:p>
            <a:pPr>
              <a:buNone/>
            </a:pPr>
            <a:r>
              <a:rPr lang="en-US" sz="2400" b="1" dirty="0">
                <a:solidFill>
                  <a:srgbClr val="002060"/>
                </a:solidFill>
                <a:latin typeface="Times New Roman" panose="02020603050405020304" pitchFamily="18" charset="0"/>
                <a:cs typeface="Times New Roman" panose="02020603050405020304" pitchFamily="18" charset="0"/>
              </a:rPr>
              <a:t>9. Finite automata 				10. Regular expressions to automata </a:t>
            </a:r>
          </a:p>
          <a:p>
            <a:pPr>
              <a:buNone/>
            </a:pPr>
            <a:r>
              <a:rPr lang="en-US" sz="2400" b="1" dirty="0">
                <a:solidFill>
                  <a:srgbClr val="002060"/>
                </a:solidFill>
                <a:latin typeface="Times New Roman" panose="02020603050405020304" pitchFamily="18" charset="0"/>
                <a:cs typeface="Times New Roman" panose="02020603050405020304" pitchFamily="18" charset="0"/>
              </a:rPr>
              <a:t>11. Design of a lexical-analyzer generator 	12. Optimization of DFA-based pattern 						      matchers		</a:t>
            </a:r>
            <a:endParaRPr lang="en-US" sz="2400" dirty="0"/>
          </a:p>
        </p:txBody>
      </p:sp>
    </p:spTree>
    <p:extLst>
      <p:ext uri="{BB962C8B-B14F-4D97-AF65-F5344CB8AC3E}">
        <p14:creationId xmlns="" xmlns:p14="http://schemas.microsoft.com/office/powerpoint/2010/main" val="2085188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1"/>
          </p:nvPr>
        </p:nvSpPr>
        <p:spPr>
          <a:xfrm>
            <a:off x="537029" y="458562"/>
            <a:ext cx="11132457" cy="6116410"/>
          </a:xfrm>
        </p:spPr>
        <p:txBody>
          <a:bodyPr>
            <a:normAutofit/>
          </a:bodyPr>
          <a:lstStyle/>
          <a:p>
            <a:pPr eaLnBrk="1" hangingPunct="1"/>
            <a:endParaRPr lang="en-US" altLang="zh-TW" dirty="0"/>
          </a:p>
          <a:p>
            <a:pPr marL="457200" indent="-457200" algn="just">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LA scans the input from left to right one character at a time &amp; produces tokens</a:t>
            </a:r>
          </a:p>
          <a:p>
            <a:pPr marL="457200" indent="-457200" algn="just">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Input buffering will read the program character by character</a:t>
            </a:r>
          </a:p>
          <a:p>
            <a:pPr marL="457200" indent="-457200" algn="just">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LA will take 25% to 30% of the compiler time  </a:t>
            </a:r>
          </a:p>
          <a:p>
            <a:pPr marL="457200" indent="-457200" algn="just">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In order to read the tokens, LA uses 2 pointers</a:t>
            </a:r>
          </a:p>
          <a:p>
            <a:pPr lvl="2"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Lexeme Begin pointer (LBP)</a:t>
            </a:r>
          </a:p>
          <a:p>
            <a:pPr lvl="2"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Forward pointer (FP)</a:t>
            </a:r>
          </a:p>
          <a:p>
            <a:pPr marL="457200" indent="-457200" algn="just">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When the program is saved, it is stored in hard disk and even in compile time also but while execution the program must resides in main memory because execution done by the CPU</a:t>
            </a:r>
          </a:p>
          <a:p>
            <a:pPr marL="457200" indent="-457200" algn="just">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Ex: </a:t>
            </a:r>
            <a:r>
              <a:rPr lang="en-US" sz="2400" dirty="0" err="1">
                <a:solidFill>
                  <a:srgbClr val="002060"/>
                </a:solidFill>
                <a:latin typeface="Times New Roman" panose="02020603050405020304" pitchFamily="18" charset="0"/>
                <a:cs typeface="Times New Roman" panose="02020603050405020304" pitchFamily="18" charset="0"/>
              </a:rPr>
              <a:t>int</a:t>
            </a:r>
            <a:r>
              <a:rPr lang="en-US" sz="2400" dirty="0">
                <a:solidFill>
                  <a:srgbClr val="002060"/>
                </a:solidFill>
                <a:latin typeface="Times New Roman" panose="02020603050405020304" pitchFamily="18" charset="0"/>
                <a:cs typeface="Times New Roman" panose="02020603050405020304" pitchFamily="18" charset="0"/>
              </a:rPr>
              <a:t> main() { ….. } </a:t>
            </a:r>
            <a:endParaRPr lang="en-US" sz="2200" dirty="0">
              <a:solidFill>
                <a:srgbClr val="002060"/>
              </a:solidFill>
              <a:latin typeface="Times New Roman" panose="02020603050405020304" pitchFamily="18" charset="0"/>
              <a:cs typeface="Times New Roman" panose="02020603050405020304" pitchFamily="18" charset="0"/>
            </a:endParaRPr>
          </a:p>
          <a:p>
            <a:pPr marL="1371600" lvl="2" indent="-457200">
              <a:buNone/>
            </a:pPr>
            <a:endParaRPr lang="en-US" sz="2400" dirty="0">
              <a:solidFill>
                <a:srgbClr val="002060"/>
              </a:solidFill>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Lexeme Begin pointer: points to the beginning character of the current lexeme</a:t>
            </a:r>
          </a:p>
          <a:p>
            <a:pPr lvl="2"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Forward pointer: placed at the beginning point of the lexeme. It reads the first character &amp; moves ahead (right) in order to read next character. If it reads the blank space then it identifies that it is the end of lexeme and FP </a:t>
            </a:r>
            <a:r>
              <a:rPr lang="en-US" sz="1600" dirty="0" smtClean="0">
                <a:solidFill>
                  <a:srgbClr val="002060"/>
                </a:solidFill>
                <a:latin typeface="Times New Roman" panose="02020603050405020304" pitchFamily="18" charset="0"/>
                <a:cs typeface="Times New Roman" panose="02020603050405020304" pitchFamily="18" charset="0"/>
              </a:rPr>
              <a:t>ignores </a:t>
            </a:r>
            <a:r>
              <a:rPr lang="en-US" sz="1600" dirty="0">
                <a:solidFill>
                  <a:srgbClr val="002060"/>
                </a:solidFill>
                <a:latin typeface="Times New Roman" panose="02020603050405020304" pitchFamily="18" charset="0"/>
                <a:cs typeface="Times New Roman" panose="02020603050405020304" pitchFamily="18" charset="0"/>
              </a:rPr>
              <a:t>the blank space and places the LBP &amp; FP is placed at next location character i.e., m</a:t>
            </a:r>
          </a:p>
          <a:p>
            <a:pPr lvl="2" algn="just">
              <a:buFont typeface="Wingdings" panose="05000000000000000000" pitchFamily="2" charset="2"/>
              <a:buChar char="Ø"/>
            </a:pPr>
            <a:endParaRPr lang="en-US" sz="1600" dirty="0">
              <a:solidFill>
                <a:srgbClr val="002060"/>
              </a:solidFill>
              <a:latin typeface="Times New Roman" panose="02020603050405020304" pitchFamily="18" charset="0"/>
              <a:cs typeface="Times New Roman" panose="02020603050405020304" pitchFamily="18" charset="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buNone/>
            </a:pPr>
            <a:endParaRPr lang="en-US" altLang="zh-TW" dirty="0">
              <a:solidFill>
                <a:srgbClr val="C00000"/>
              </a:solidFill>
              <a:latin typeface="Arial Unicode MS" pitchFamily="34" charset="-120"/>
              <a:ea typeface="Arial Unicode MS" pitchFamily="34" charset="-120"/>
              <a:cs typeface="Arial Unicode MS" pitchFamily="34" charset="-120"/>
            </a:endParaRPr>
          </a:p>
          <a:p>
            <a:pPr lvl="1" eaLnBrk="1" hangingPunct="1">
              <a:buNone/>
            </a:pPr>
            <a:endParaRPr lang="en-US" altLang="zh-TW" b="1" i="1" u="sng" dirty="0">
              <a:solidFill>
                <a:srgbClr val="00B050"/>
              </a:solidFill>
              <a:latin typeface="Arial Unicode MS" pitchFamily="34" charset="-120"/>
              <a:ea typeface="Arial Unicode MS" pitchFamily="34" charset="-120"/>
              <a:cs typeface="Arial Unicode MS" pitchFamily="34" charset="-120"/>
            </a:endParaRPr>
          </a:p>
          <a:p>
            <a:pPr lvl="1" eaLnBrk="1" hangingPunct="1"/>
            <a:endParaRPr lang="en-US" altLang="zh-TW" b="1" i="1" u="sng" dirty="0">
              <a:solidFill>
                <a:srgbClr val="00B050"/>
              </a:solidFill>
              <a:latin typeface="Arial Unicode MS" pitchFamily="34" charset="-120"/>
              <a:ea typeface="Arial Unicode MS" pitchFamily="34" charset="-120"/>
              <a:cs typeface="Arial Unicode MS" pitchFamily="34" charset="-120"/>
            </a:endParaRPr>
          </a:p>
        </p:txBody>
      </p:sp>
      <p:sp>
        <p:nvSpPr>
          <p:cNvPr id="17" name="Title 1"/>
          <p:cNvSpPr txBox="1">
            <a:spLocks/>
          </p:cNvSpPr>
          <p:nvPr/>
        </p:nvSpPr>
        <p:spPr>
          <a:xfrm>
            <a:off x="537029" y="166688"/>
            <a:ext cx="9673771" cy="791255"/>
          </a:xfrm>
          <a:prstGeom prst="rect">
            <a:avLst/>
          </a:prstGeom>
        </p:spPr>
        <p:txBody>
          <a:bodyPr vert="horz" lIns="91440" tIns="45720" rIns="91440" bIns="45720" rtlCol="0" anchor="ctr">
            <a:normAutofit/>
          </a:bodyPr>
          <a:lstStyle/>
          <a:p>
            <a:pPr>
              <a:spcBef>
                <a:spcPct val="0"/>
              </a:spcBef>
              <a:defRPr/>
            </a:pPr>
            <a:r>
              <a:rPr lang="en-US" sz="4000" b="1" u="sng" dirty="0">
                <a:solidFill>
                  <a:srgbClr val="00B050"/>
                </a:solidFill>
                <a:latin typeface="Times New Roman" panose="02020603050405020304" pitchFamily="18" charset="0"/>
                <a:ea typeface="+mj-ea"/>
                <a:cs typeface="Times New Roman" panose="02020603050405020304" pitchFamily="18" charset="0"/>
              </a:rPr>
              <a:t>Input Buffering:</a:t>
            </a:r>
            <a:endParaRPr lang="en-IN" sz="4000" b="1" u="sng" dirty="0">
              <a:solidFill>
                <a:srgbClr val="00B050"/>
              </a:solidFill>
              <a:latin typeface="Times New Roman" panose="02020603050405020304" pitchFamily="18" charset="0"/>
              <a:ea typeface="+mj-ea"/>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50</a:t>
            </a:fld>
            <a:endParaRPr lang="en-US"/>
          </a:p>
        </p:txBody>
      </p:sp>
      <p:graphicFrame>
        <p:nvGraphicFramePr>
          <p:cNvPr id="5" name="Table 4"/>
          <p:cNvGraphicFramePr>
            <a:graphicFrameLocks noGrp="1"/>
          </p:cNvGraphicFramePr>
          <p:nvPr/>
        </p:nvGraphicFramePr>
        <p:xfrm>
          <a:off x="1581616" y="4923250"/>
          <a:ext cx="5883710" cy="370840"/>
        </p:xfrm>
        <a:graphic>
          <a:graphicData uri="http://schemas.openxmlformats.org/drawingml/2006/table">
            <a:tbl>
              <a:tblPr firstRow="1" bandRow="1">
                <a:tableStyleId>{5C22544A-7EE6-4342-B048-85BDC9FD1C3A}</a:tableStyleId>
              </a:tblPr>
              <a:tblGrid>
                <a:gridCol w="420265">
                  <a:extLst>
                    <a:ext uri="{9D8B030D-6E8A-4147-A177-3AD203B41FA5}">
                      <a16:colId xmlns="" xmlns:a16="http://schemas.microsoft.com/office/drawing/2014/main" val="20000"/>
                    </a:ext>
                  </a:extLst>
                </a:gridCol>
                <a:gridCol w="420265">
                  <a:extLst>
                    <a:ext uri="{9D8B030D-6E8A-4147-A177-3AD203B41FA5}">
                      <a16:colId xmlns="" xmlns:a16="http://schemas.microsoft.com/office/drawing/2014/main" val="20001"/>
                    </a:ext>
                  </a:extLst>
                </a:gridCol>
                <a:gridCol w="420265">
                  <a:extLst>
                    <a:ext uri="{9D8B030D-6E8A-4147-A177-3AD203B41FA5}">
                      <a16:colId xmlns="" xmlns:a16="http://schemas.microsoft.com/office/drawing/2014/main" val="20002"/>
                    </a:ext>
                  </a:extLst>
                </a:gridCol>
                <a:gridCol w="420265">
                  <a:extLst>
                    <a:ext uri="{9D8B030D-6E8A-4147-A177-3AD203B41FA5}">
                      <a16:colId xmlns="" xmlns:a16="http://schemas.microsoft.com/office/drawing/2014/main" val="20003"/>
                    </a:ext>
                  </a:extLst>
                </a:gridCol>
                <a:gridCol w="420265">
                  <a:extLst>
                    <a:ext uri="{9D8B030D-6E8A-4147-A177-3AD203B41FA5}">
                      <a16:colId xmlns="" xmlns:a16="http://schemas.microsoft.com/office/drawing/2014/main" val="20004"/>
                    </a:ext>
                  </a:extLst>
                </a:gridCol>
                <a:gridCol w="420265">
                  <a:extLst>
                    <a:ext uri="{9D8B030D-6E8A-4147-A177-3AD203B41FA5}">
                      <a16:colId xmlns="" xmlns:a16="http://schemas.microsoft.com/office/drawing/2014/main" val="20005"/>
                    </a:ext>
                  </a:extLst>
                </a:gridCol>
                <a:gridCol w="420265">
                  <a:extLst>
                    <a:ext uri="{9D8B030D-6E8A-4147-A177-3AD203B41FA5}">
                      <a16:colId xmlns="" xmlns:a16="http://schemas.microsoft.com/office/drawing/2014/main" val="20006"/>
                    </a:ext>
                  </a:extLst>
                </a:gridCol>
                <a:gridCol w="420265">
                  <a:extLst>
                    <a:ext uri="{9D8B030D-6E8A-4147-A177-3AD203B41FA5}">
                      <a16:colId xmlns="" xmlns:a16="http://schemas.microsoft.com/office/drawing/2014/main" val="20007"/>
                    </a:ext>
                  </a:extLst>
                </a:gridCol>
                <a:gridCol w="420265">
                  <a:extLst>
                    <a:ext uri="{9D8B030D-6E8A-4147-A177-3AD203B41FA5}">
                      <a16:colId xmlns="" xmlns:a16="http://schemas.microsoft.com/office/drawing/2014/main" val="20008"/>
                    </a:ext>
                  </a:extLst>
                </a:gridCol>
                <a:gridCol w="420265">
                  <a:extLst>
                    <a:ext uri="{9D8B030D-6E8A-4147-A177-3AD203B41FA5}">
                      <a16:colId xmlns="" xmlns:a16="http://schemas.microsoft.com/office/drawing/2014/main" val="20009"/>
                    </a:ext>
                  </a:extLst>
                </a:gridCol>
                <a:gridCol w="420265">
                  <a:extLst>
                    <a:ext uri="{9D8B030D-6E8A-4147-A177-3AD203B41FA5}">
                      <a16:colId xmlns="" xmlns:a16="http://schemas.microsoft.com/office/drawing/2014/main" val="20010"/>
                    </a:ext>
                  </a:extLst>
                </a:gridCol>
                <a:gridCol w="420265">
                  <a:extLst>
                    <a:ext uri="{9D8B030D-6E8A-4147-A177-3AD203B41FA5}">
                      <a16:colId xmlns="" xmlns:a16="http://schemas.microsoft.com/office/drawing/2014/main" val="20011"/>
                    </a:ext>
                  </a:extLst>
                </a:gridCol>
                <a:gridCol w="420265">
                  <a:extLst>
                    <a:ext uri="{9D8B030D-6E8A-4147-A177-3AD203B41FA5}">
                      <a16:colId xmlns="" xmlns:a16="http://schemas.microsoft.com/office/drawing/2014/main" val="20012"/>
                    </a:ext>
                  </a:extLst>
                </a:gridCol>
                <a:gridCol w="420265">
                  <a:extLst>
                    <a:ext uri="{9D8B030D-6E8A-4147-A177-3AD203B41FA5}">
                      <a16:colId xmlns="" xmlns:a16="http://schemas.microsoft.com/office/drawing/2014/main" val="20013"/>
                    </a:ext>
                  </a:extLst>
                </a:gridCol>
              </a:tblGrid>
              <a:tr h="370840">
                <a:tc>
                  <a:txBody>
                    <a:bodyPr/>
                    <a:lstStyle/>
                    <a:p>
                      <a:pPr algn="ctr"/>
                      <a:r>
                        <a:rPr lang="en-US" dirty="0" err="1"/>
                        <a:t>i</a:t>
                      </a:r>
                      <a:endParaRPr lang="en-US" dirty="0"/>
                    </a:p>
                  </a:txBody>
                  <a:tcPr/>
                </a:tc>
                <a:tc>
                  <a:txBody>
                    <a:bodyPr/>
                    <a:lstStyle/>
                    <a:p>
                      <a:pPr algn="ctr"/>
                      <a:r>
                        <a:rPr lang="en-US" dirty="0"/>
                        <a:t>n</a:t>
                      </a:r>
                    </a:p>
                  </a:txBody>
                  <a:tcPr/>
                </a:tc>
                <a:tc>
                  <a:txBody>
                    <a:bodyPr/>
                    <a:lstStyle/>
                    <a:p>
                      <a:pPr algn="ctr"/>
                      <a:r>
                        <a:rPr lang="en-US" dirty="0"/>
                        <a:t>t </a:t>
                      </a:r>
                    </a:p>
                  </a:txBody>
                  <a:tcPr/>
                </a:tc>
                <a:tc>
                  <a:txBody>
                    <a:bodyPr/>
                    <a:lstStyle/>
                    <a:p>
                      <a:pPr algn="ctr"/>
                      <a:endParaRPr lang="en-US" dirty="0"/>
                    </a:p>
                  </a:txBody>
                  <a:tcPr/>
                </a:tc>
                <a:tc>
                  <a:txBody>
                    <a:bodyPr/>
                    <a:lstStyle/>
                    <a:p>
                      <a:pPr algn="ctr"/>
                      <a:r>
                        <a:rPr lang="en-US" dirty="0"/>
                        <a:t>m</a:t>
                      </a:r>
                    </a:p>
                  </a:txBody>
                  <a:tcPr/>
                </a:tc>
                <a:tc>
                  <a:txBody>
                    <a:bodyPr/>
                    <a:lstStyle/>
                    <a:p>
                      <a:pPr algn="ctr"/>
                      <a:r>
                        <a:rPr lang="en-US" dirty="0"/>
                        <a:t>a</a:t>
                      </a:r>
                    </a:p>
                  </a:txBody>
                  <a:tcPr/>
                </a:tc>
                <a:tc>
                  <a:txBody>
                    <a:bodyPr/>
                    <a:lstStyle/>
                    <a:p>
                      <a:pPr algn="ctr"/>
                      <a:r>
                        <a:rPr lang="en-US" dirty="0" err="1"/>
                        <a:t>i</a:t>
                      </a:r>
                      <a:endParaRPr lang="en-US" dirty="0"/>
                    </a:p>
                  </a:txBody>
                  <a:tcPr/>
                </a:tc>
                <a:tc>
                  <a:txBody>
                    <a:bodyPr/>
                    <a:lstStyle/>
                    <a:p>
                      <a:pPr algn="ctr"/>
                      <a:r>
                        <a:rPr lang="en-US" dirty="0"/>
                        <a:t>n</a:t>
                      </a:r>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2496852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1"/>
          </p:nvPr>
        </p:nvSpPr>
        <p:spPr>
          <a:xfrm>
            <a:off x="537029" y="458562"/>
            <a:ext cx="11132457" cy="6116410"/>
          </a:xfrm>
        </p:spPr>
        <p:txBody>
          <a:bodyPr>
            <a:normAutofit/>
          </a:bodyPr>
          <a:lstStyle/>
          <a:p>
            <a:pPr eaLnBrk="1" hangingPunct="1"/>
            <a:endParaRPr lang="en-US" altLang="zh-TW" dirty="0"/>
          </a:p>
          <a:p>
            <a:pPr marL="457200" indent="-457200" algn="just">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Here the problem is the corresponding problem is stored in hard disk. We can read only one character at a time from the hard disk. If the program is very large, it requires too many system calls.</a:t>
            </a:r>
          </a:p>
          <a:p>
            <a:pPr marL="457200" indent="-457200" algn="just">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We can overcome this problem with the help of buffering technique.</a:t>
            </a:r>
          </a:p>
          <a:p>
            <a:pPr marL="457200" indent="-457200" algn="just">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The use of buffering is block of characters are to be read into the buffer using only one system call.</a:t>
            </a:r>
          </a:p>
          <a:p>
            <a:pPr marL="457200" indent="-457200" algn="just">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Buffering can be implemented in two ways</a:t>
            </a:r>
          </a:p>
          <a:p>
            <a:pPr marL="1371600" lvl="2" indent="-457200">
              <a:buNone/>
            </a:pPr>
            <a:r>
              <a:rPr lang="en-US" sz="2400" dirty="0">
                <a:solidFill>
                  <a:srgbClr val="002060"/>
                </a:solidFill>
                <a:latin typeface="Times New Roman" panose="02020603050405020304" pitchFamily="18" charset="0"/>
                <a:cs typeface="Times New Roman" panose="02020603050405020304" pitchFamily="18" charset="0"/>
              </a:rPr>
              <a:t>1. </a:t>
            </a:r>
            <a:r>
              <a:rPr lang="en-US" dirty="0">
                <a:solidFill>
                  <a:srgbClr val="002060"/>
                </a:solidFill>
                <a:latin typeface="Times New Roman" panose="02020603050405020304" pitchFamily="18" charset="0"/>
                <a:cs typeface="Times New Roman" panose="02020603050405020304" pitchFamily="18" charset="0"/>
              </a:rPr>
              <a:t>One buffer scheme	2. Two buffer scheme</a:t>
            </a:r>
          </a:p>
          <a:p>
            <a:pPr marL="1371600" lvl="2" indent="-457200">
              <a:buFont typeface="Wingdings" pitchFamily="2" charset="2"/>
              <a:buChar char="Ø"/>
            </a:pPr>
            <a:r>
              <a:rPr lang="en-US" dirty="0">
                <a:solidFill>
                  <a:srgbClr val="002060"/>
                </a:solidFill>
                <a:latin typeface="Times New Roman" panose="02020603050405020304" pitchFamily="18" charset="0"/>
                <a:cs typeface="Times New Roman" panose="02020603050405020304" pitchFamily="18" charset="0"/>
              </a:rPr>
              <a:t>One buffer scheme</a:t>
            </a:r>
          </a:p>
          <a:p>
            <a:pPr marL="1828800" lvl="3" indent="-457200">
              <a:buFont typeface="Wingdings" pitchFamily="2" charset="2"/>
              <a:buChar char="ü"/>
            </a:pPr>
            <a:r>
              <a:rPr lang="en-US" dirty="0">
                <a:solidFill>
                  <a:srgbClr val="002060"/>
                </a:solidFill>
                <a:latin typeface="Times New Roman" panose="02020603050405020304" pitchFamily="18" charset="0"/>
                <a:cs typeface="Times New Roman" panose="02020603050405020304" pitchFamily="18" charset="0"/>
              </a:rPr>
              <a:t>It</a:t>
            </a:r>
            <a:r>
              <a:rPr lang="en-US" dirty="0">
                <a:solidFill>
                  <a:srgbClr val="002060"/>
                </a:solidFill>
                <a:latin typeface="Times New Roman" panose="02020603050405020304" pitchFamily="18" charset="0"/>
                <a:cs typeface="Times New Roman" panose="02020603050405020304" pitchFamily="18" charset="0"/>
                <a:sym typeface="Wingdings" pitchFamily="2" charset="2"/>
              </a:rPr>
              <a:t> uses only one buffer to read the input string</a:t>
            </a:r>
          </a:p>
          <a:p>
            <a:pPr marL="1828800" lvl="3" indent="-457200">
              <a:buFont typeface="Wingdings" pitchFamily="2" charset="2"/>
              <a:buChar char="ü"/>
            </a:pPr>
            <a:r>
              <a:rPr lang="en-US" dirty="0">
                <a:solidFill>
                  <a:srgbClr val="002060"/>
                </a:solidFill>
                <a:latin typeface="Times New Roman" panose="02020603050405020304" pitchFamily="18" charset="0"/>
                <a:cs typeface="Times New Roman" panose="02020603050405020304" pitchFamily="18" charset="0"/>
                <a:sym typeface="Wingdings" pitchFamily="2" charset="2"/>
              </a:rPr>
              <a:t>Ex: </a:t>
            </a:r>
            <a:r>
              <a:rPr lang="en-US" dirty="0" err="1">
                <a:solidFill>
                  <a:srgbClr val="002060"/>
                </a:solidFill>
                <a:latin typeface="Times New Roman" panose="02020603050405020304" pitchFamily="18" charset="0"/>
                <a:cs typeface="Times New Roman" panose="02020603050405020304" pitchFamily="18" charset="0"/>
                <a:sym typeface="Wingdings" pitchFamily="2" charset="2"/>
              </a:rPr>
              <a:t>int</a:t>
            </a:r>
            <a:r>
              <a:rPr lang="en-US" dirty="0">
                <a:solidFill>
                  <a:srgbClr val="002060"/>
                </a:solidFill>
                <a:latin typeface="Times New Roman" panose="02020603050405020304" pitchFamily="18" charset="0"/>
                <a:cs typeface="Times New Roman" panose="02020603050405020304" pitchFamily="18" charset="0"/>
                <a:sym typeface="Wingdings" pitchFamily="2" charset="2"/>
              </a:rPr>
              <a:t> </a:t>
            </a:r>
            <a:r>
              <a:rPr lang="en-US" dirty="0" err="1">
                <a:solidFill>
                  <a:srgbClr val="002060"/>
                </a:solidFill>
                <a:latin typeface="Times New Roman" panose="02020603050405020304" pitchFamily="18" charset="0"/>
                <a:cs typeface="Times New Roman" panose="02020603050405020304" pitchFamily="18" charset="0"/>
                <a:sym typeface="Wingdings" pitchFamily="2" charset="2"/>
              </a:rPr>
              <a:t>i,j</a:t>
            </a:r>
            <a:r>
              <a:rPr lang="en-US" dirty="0">
                <a:solidFill>
                  <a:srgbClr val="002060"/>
                </a:solidFill>
                <a:latin typeface="Times New Roman" panose="02020603050405020304" pitchFamily="18" charset="0"/>
                <a:cs typeface="Times New Roman" panose="02020603050405020304" pitchFamily="18" charset="0"/>
                <a:sym typeface="Wingdings" pitchFamily="2" charset="2"/>
              </a:rPr>
              <a:t>;	</a:t>
            </a:r>
          </a:p>
          <a:p>
            <a:pPr marL="1828800" lvl="3" indent="-457200">
              <a:buFont typeface="Wingdings" pitchFamily="2" charset="2"/>
              <a:buChar char="ü"/>
            </a:pPr>
            <a:r>
              <a:rPr lang="en-US" dirty="0">
                <a:solidFill>
                  <a:srgbClr val="002060"/>
                </a:solidFill>
                <a:latin typeface="Times New Roman" panose="02020603050405020304" pitchFamily="18" charset="0"/>
                <a:cs typeface="Times New Roman" panose="02020603050405020304" pitchFamily="18" charset="0"/>
                <a:sym typeface="Wingdings" pitchFamily="2" charset="2"/>
              </a:rPr>
              <a:t>If the input string size is larger than the capacity of the buffer size then the buffer has to be overridden in order to store the remaining input string</a:t>
            </a:r>
          </a:p>
          <a:p>
            <a:pPr marL="1828800" lvl="3" indent="-457200">
              <a:buFont typeface="Wingdings" pitchFamily="2" charset="2"/>
              <a:buChar char="ü"/>
            </a:pPr>
            <a:r>
              <a:rPr lang="en-US" dirty="0">
                <a:solidFill>
                  <a:srgbClr val="002060"/>
                </a:solidFill>
                <a:latin typeface="Times New Roman" panose="02020603050405020304" pitchFamily="18" charset="0"/>
                <a:cs typeface="Times New Roman" panose="02020603050405020304" pitchFamily="18" charset="0"/>
                <a:sym typeface="Wingdings" pitchFamily="2" charset="2"/>
              </a:rPr>
              <a:t>Ex: size of buffer is 100 characters and size of the input string is 500 characters</a:t>
            </a:r>
          </a:p>
          <a:p>
            <a:pPr marL="1828800" lvl="3" indent="-457200">
              <a:buFont typeface="Wingdings" pitchFamily="2" charset="2"/>
              <a:buChar char="ü"/>
            </a:pPr>
            <a:r>
              <a:rPr lang="en-US" dirty="0">
                <a:solidFill>
                  <a:srgbClr val="002060"/>
                </a:solidFill>
                <a:latin typeface="Times New Roman" panose="02020603050405020304" pitchFamily="18" charset="0"/>
                <a:cs typeface="Times New Roman" panose="02020603050405020304" pitchFamily="18" charset="0"/>
              </a:rPr>
              <a:t>We can overcome this problem with the help of two buffer scheme.</a:t>
            </a:r>
          </a:p>
          <a:p>
            <a:pPr marL="1828800" lvl="3" indent="-457200">
              <a:buFont typeface="Wingdings" pitchFamily="2" charset="2"/>
              <a:buChar char="ü"/>
            </a:pPr>
            <a:endParaRPr lang="en-US" sz="1600" dirty="0">
              <a:solidFill>
                <a:srgbClr val="002060"/>
              </a:solidFill>
              <a:latin typeface="Times New Roman" panose="02020603050405020304" pitchFamily="18" charset="0"/>
              <a:cs typeface="Times New Roman" panose="02020603050405020304" pitchFamily="18" charset="0"/>
            </a:endParaRPr>
          </a:p>
          <a:p>
            <a:pPr marL="1371600" lvl="2" indent="-457200">
              <a:buNone/>
            </a:pPr>
            <a:endParaRPr lang="en-US" sz="2400" dirty="0">
              <a:solidFill>
                <a:srgbClr val="002060"/>
              </a:solidFill>
              <a:latin typeface="Times New Roman" panose="02020603050405020304" pitchFamily="18" charset="0"/>
              <a:cs typeface="Times New Roman" panose="02020603050405020304" pitchFamily="18" charset="0"/>
            </a:endParaRPr>
          </a:p>
          <a:p>
            <a:pPr lvl="2">
              <a:buNone/>
            </a:pPr>
            <a:endParaRPr lang="en-US" sz="2400" dirty="0">
              <a:solidFill>
                <a:srgbClr val="002060"/>
              </a:solidFill>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Ø"/>
            </a:pPr>
            <a:endParaRPr lang="en-US" sz="1600" dirty="0">
              <a:solidFill>
                <a:srgbClr val="002060"/>
              </a:solidFill>
              <a:latin typeface="Times New Roman" panose="02020603050405020304" pitchFamily="18" charset="0"/>
              <a:cs typeface="Times New Roman" panose="02020603050405020304" pitchFamily="18" charset="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buNone/>
            </a:pPr>
            <a:endParaRPr lang="en-US" altLang="zh-TW" dirty="0">
              <a:solidFill>
                <a:srgbClr val="C00000"/>
              </a:solidFill>
              <a:latin typeface="Arial Unicode MS" pitchFamily="34" charset="-120"/>
              <a:ea typeface="Arial Unicode MS" pitchFamily="34" charset="-120"/>
              <a:cs typeface="Arial Unicode MS" pitchFamily="34" charset="-120"/>
            </a:endParaRPr>
          </a:p>
          <a:p>
            <a:pPr lvl="1" eaLnBrk="1" hangingPunct="1">
              <a:buNone/>
            </a:pPr>
            <a:endParaRPr lang="en-US" altLang="zh-TW" b="1" i="1" u="sng" dirty="0">
              <a:solidFill>
                <a:srgbClr val="00B050"/>
              </a:solidFill>
              <a:latin typeface="Arial Unicode MS" pitchFamily="34" charset="-120"/>
              <a:ea typeface="Arial Unicode MS" pitchFamily="34" charset="-120"/>
              <a:cs typeface="Arial Unicode MS" pitchFamily="34" charset="-120"/>
            </a:endParaRPr>
          </a:p>
          <a:p>
            <a:pPr lvl="1" eaLnBrk="1" hangingPunct="1"/>
            <a:endParaRPr lang="en-US" altLang="zh-TW" b="1" i="1" u="sng" dirty="0">
              <a:solidFill>
                <a:srgbClr val="00B050"/>
              </a:solidFill>
              <a:latin typeface="Arial Unicode MS" pitchFamily="34" charset="-120"/>
              <a:ea typeface="Arial Unicode MS" pitchFamily="34" charset="-120"/>
              <a:cs typeface="Arial Unicode MS" pitchFamily="34" charset="-120"/>
            </a:endParaRPr>
          </a:p>
        </p:txBody>
      </p:sp>
      <p:sp>
        <p:nvSpPr>
          <p:cNvPr id="17" name="Title 1"/>
          <p:cNvSpPr txBox="1">
            <a:spLocks/>
          </p:cNvSpPr>
          <p:nvPr/>
        </p:nvSpPr>
        <p:spPr>
          <a:xfrm>
            <a:off x="537029" y="166688"/>
            <a:ext cx="9673771" cy="791255"/>
          </a:xfrm>
          <a:prstGeom prst="rect">
            <a:avLst/>
          </a:prstGeom>
        </p:spPr>
        <p:txBody>
          <a:bodyPr vert="horz" lIns="91440" tIns="45720" rIns="91440" bIns="45720" rtlCol="0" anchor="ctr">
            <a:normAutofit/>
          </a:bodyPr>
          <a:lstStyle/>
          <a:p>
            <a:pPr>
              <a:spcBef>
                <a:spcPct val="0"/>
              </a:spcBef>
              <a:defRPr/>
            </a:pPr>
            <a:r>
              <a:rPr lang="en-US" sz="4000" b="1" u="sng" dirty="0">
                <a:solidFill>
                  <a:srgbClr val="00B050"/>
                </a:solidFill>
                <a:latin typeface="Times New Roman" panose="02020603050405020304" pitchFamily="18" charset="0"/>
                <a:ea typeface="+mj-ea"/>
                <a:cs typeface="Times New Roman" panose="02020603050405020304" pitchFamily="18" charset="0"/>
              </a:rPr>
              <a:t>Input Buffering </a:t>
            </a:r>
            <a:r>
              <a:rPr lang="en-US" sz="4000" b="1" u="sng" dirty="0">
                <a:solidFill>
                  <a:srgbClr val="00B050"/>
                </a:solidFill>
                <a:latin typeface="Times New Roman" panose="02020603050405020304" pitchFamily="18" charset="0"/>
                <a:cs typeface="Times New Roman" panose="02020603050405020304" pitchFamily="18" charset="0"/>
              </a:rPr>
              <a:t>(Cont…):</a:t>
            </a:r>
            <a:endParaRPr lang="en-IN" sz="4000" b="1" u="sng" dirty="0">
              <a:solidFill>
                <a:srgbClr val="00B050"/>
              </a:solidFill>
              <a:latin typeface="Times New Roman" panose="02020603050405020304" pitchFamily="18" charset="0"/>
              <a:ea typeface="+mj-ea"/>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51</a:t>
            </a:fld>
            <a:endParaRPr lang="en-US"/>
          </a:p>
        </p:txBody>
      </p:sp>
      <p:graphicFrame>
        <p:nvGraphicFramePr>
          <p:cNvPr id="5" name="Table 4"/>
          <p:cNvGraphicFramePr>
            <a:graphicFrameLocks noGrp="1"/>
          </p:cNvGraphicFramePr>
          <p:nvPr/>
        </p:nvGraphicFramePr>
        <p:xfrm>
          <a:off x="3847166" y="4723537"/>
          <a:ext cx="6293136" cy="365760"/>
        </p:xfrm>
        <a:graphic>
          <a:graphicData uri="http://schemas.openxmlformats.org/drawingml/2006/table">
            <a:tbl>
              <a:tblPr firstRow="1" bandRow="1">
                <a:tableStyleId>{5C22544A-7EE6-4342-B048-85BDC9FD1C3A}</a:tableStyleId>
              </a:tblPr>
              <a:tblGrid>
                <a:gridCol w="786642">
                  <a:extLst>
                    <a:ext uri="{9D8B030D-6E8A-4147-A177-3AD203B41FA5}">
                      <a16:colId xmlns="" xmlns:a16="http://schemas.microsoft.com/office/drawing/2014/main" val="20000"/>
                    </a:ext>
                  </a:extLst>
                </a:gridCol>
                <a:gridCol w="786642">
                  <a:extLst>
                    <a:ext uri="{9D8B030D-6E8A-4147-A177-3AD203B41FA5}">
                      <a16:colId xmlns="" xmlns:a16="http://schemas.microsoft.com/office/drawing/2014/main" val="20001"/>
                    </a:ext>
                  </a:extLst>
                </a:gridCol>
                <a:gridCol w="786642">
                  <a:extLst>
                    <a:ext uri="{9D8B030D-6E8A-4147-A177-3AD203B41FA5}">
                      <a16:colId xmlns="" xmlns:a16="http://schemas.microsoft.com/office/drawing/2014/main" val="20002"/>
                    </a:ext>
                  </a:extLst>
                </a:gridCol>
                <a:gridCol w="786642">
                  <a:extLst>
                    <a:ext uri="{9D8B030D-6E8A-4147-A177-3AD203B41FA5}">
                      <a16:colId xmlns="" xmlns:a16="http://schemas.microsoft.com/office/drawing/2014/main" val="20003"/>
                    </a:ext>
                  </a:extLst>
                </a:gridCol>
                <a:gridCol w="786642">
                  <a:extLst>
                    <a:ext uri="{9D8B030D-6E8A-4147-A177-3AD203B41FA5}">
                      <a16:colId xmlns="" xmlns:a16="http://schemas.microsoft.com/office/drawing/2014/main" val="20004"/>
                    </a:ext>
                  </a:extLst>
                </a:gridCol>
                <a:gridCol w="786642">
                  <a:extLst>
                    <a:ext uri="{9D8B030D-6E8A-4147-A177-3AD203B41FA5}">
                      <a16:colId xmlns="" xmlns:a16="http://schemas.microsoft.com/office/drawing/2014/main" val="20005"/>
                    </a:ext>
                  </a:extLst>
                </a:gridCol>
                <a:gridCol w="786642">
                  <a:extLst>
                    <a:ext uri="{9D8B030D-6E8A-4147-A177-3AD203B41FA5}">
                      <a16:colId xmlns="" xmlns:a16="http://schemas.microsoft.com/office/drawing/2014/main" val="20006"/>
                    </a:ext>
                  </a:extLst>
                </a:gridCol>
                <a:gridCol w="786642">
                  <a:extLst>
                    <a:ext uri="{9D8B030D-6E8A-4147-A177-3AD203B41FA5}">
                      <a16:colId xmlns="" xmlns:a16="http://schemas.microsoft.com/office/drawing/2014/main" val="20007"/>
                    </a:ext>
                  </a:extLst>
                </a:gridCol>
              </a:tblGrid>
              <a:tr h="257990">
                <a:tc>
                  <a:txBody>
                    <a:bodyPr/>
                    <a:lstStyle/>
                    <a:p>
                      <a:pPr algn="ctr"/>
                      <a:r>
                        <a:rPr lang="en-US" dirty="0" err="1"/>
                        <a:t>i</a:t>
                      </a:r>
                      <a:endParaRPr lang="en-US" dirty="0"/>
                    </a:p>
                  </a:txBody>
                  <a:tcPr/>
                </a:tc>
                <a:tc>
                  <a:txBody>
                    <a:bodyPr/>
                    <a:lstStyle/>
                    <a:p>
                      <a:pPr algn="ctr"/>
                      <a:r>
                        <a:rPr lang="en-US" dirty="0"/>
                        <a:t>n</a:t>
                      </a:r>
                    </a:p>
                  </a:txBody>
                  <a:tcPr/>
                </a:tc>
                <a:tc>
                  <a:txBody>
                    <a:bodyPr/>
                    <a:lstStyle/>
                    <a:p>
                      <a:pPr algn="ctr"/>
                      <a:r>
                        <a:rPr lang="en-US" dirty="0"/>
                        <a:t>t</a:t>
                      </a:r>
                    </a:p>
                  </a:txBody>
                  <a:tcPr/>
                </a:tc>
                <a:tc>
                  <a:txBody>
                    <a:bodyPr/>
                    <a:lstStyle/>
                    <a:p>
                      <a:pPr algn="ctr"/>
                      <a:endParaRPr lang="en-US" dirty="0"/>
                    </a:p>
                  </a:txBody>
                  <a:tcPr/>
                </a:tc>
                <a:tc>
                  <a:txBody>
                    <a:bodyPr/>
                    <a:lstStyle/>
                    <a:p>
                      <a:pPr algn="ctr"/>
                      <a:r>
                        <a:rPr lang="en-US" dirty="0" err="1"/>
                        <a:t>i</a:t>
                      </a:r>
                      <a:endParaRPr lang="en-US" dirty="0"/>
                    </a:p>
                  </a:txBody>
                  <a:tcPr/>
                </a:tc>
                <a:tc>
                  <a:txBody>
                    <a:bodyPr/>
                    <a:lstStyle/>
                    <a:p>
                      <a:pPr algn="ctr"/>
                      <a:r>
                        <a:rPr lang="en-US" dirty="0"/>
                        <a:t>,</a:t>
                      </a:r>
                    </a:p>
                  </a:txBody>
                  <a:tcPr/>
                </a:tc>
                <a:tc>
                  <a:txBody>
                    <a:bodyPr/>
                    <a:lstStyle/>
                    <a:p>
                      <a:pPr algn="ctr"/>
                      <a:r>
                        <a:rPr lang="en-US" dirty="0"/>
                        <a:t>j</a:t>
                      </a:r>
                    </a:p>
                  </a:txBody>
                  <a:tcPr/>
                </a:tc>
                <a:tc>
                  <a:txBody>
                    <a:bodyPr/>
                    <a:lstStyle/>
                    <a:p>
                      <a:pPr algn="ctr"/>
                      <a:r>
                        <a:rPr lang="en-US" dirty="0"/>
                        <a:t>;</a:t>
                      </a:r>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2496852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1"/>
          </p:nvPr>
        </p:nvSpPr>
        <p:spPr>
          <a:xfrm>
            <a:off x="537029" y="458562"/>
            <a:ext cx="11132457" cy="6116410"/>
          </a:xfrm>
        </p:spPr>
        <p:txBody>
          <a:bodyPr>
            <a:normAutofit/>
          </a:bodyPr>
          <a:lstStyle/>
          <a:p>
            <a:pPr eaLnBrk="1" hangingPunct="1"/>
            <a:endParaRPr lang="en-US" altLang="zh-TW" dirty="0"/>
          </a:p>
          <a:p>
            <a:pPr marL="914400" lvl="1" indent="-457200" algn="just">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Two buffer scheme</a:t>
            </a:r>
          </a:p>
          <a:p>
            <a:pPr marL="1828800" lvl="3" indent="-457200">
              <a:buFont typeface="Wingdings" pitchFamily="2" charset="2"/>
              <a:buChar char="ü"/>
            </a:pPr>
            <a:r>
              <a:rPr lang="en-US" sz="1600" dirty="0">
                <a:solidFill>
                  <a:srgbClr val="002060"/>
                </a:solidFill>
                <a:latin typeface="Times New Roman" panose="02020603050405020304" pitchFamily="18" charset="0"/>
                <a:cs typeface="Times New Roman" panose="02020603050405020304" pitchFamily="18" charset="0"/>
              </a:rPr>
              <a:t>It</a:t>
            </a:r>
            <a:r>
              <a:rPr lang="en-US" sz="1600" dirty="0">
                <a:solidFill>
                  <a:srgbClr val="002060"/>
                </a:solidFill>
                <a:latin typeface="Times New Roman" panose="02020603050405020304" pitchFamily="18" charset="0"/>
                <a:cs typeface="Times New Roman" panose="02020603050405020304" pitchFamily="18" charset="0"/>
                <a:sym typeface="Wingdings" pitchFamily="2" charset="2"/>
              </a:rPr>
              <a:t> uses two buffers to read the input string and both the buffers are scanned alternatively</a:t>
            </a:r>
          </a:p>
          <a:p>
            <a:pPr marL="1828800" lvl="3" indent="-457200">
              <a:buFont typeface="Wingdings" pitchFamily="2" charset="2"/>
              <a:buChar char="ü"/>
            </a:pPr>
            <a:r>
              <a:rPr lang="en-US" sz="1600" dirty="0">
                <a:solidFill>
                  <a:srgbClr val="002060"/>
                </a:solidFill>
                <a:latin typeface="Times New Roman" panose="02020603050405020304" pitchFamily="18" charset="0"/>
                <a:cs typeface="Times New Roman" panose="02020603050405020304" pitchFamily="18" charset="0"/>
                <a:sym typeface="Wingdings" pitchFamily="2" charset="2"/>
              </a:rPr>
              <a:t>When the end of the current buffer is reached then the other buffer is to be filled</a:t>
            </a:r>
          </a:p>
          <a:p>
            <a:pPr marL="1828800" lvl="3" indent="-457200">
              <a:buFont typeface="Wingdings" pitchFamily="2" charset="2"/>
              <a:buChar char="ü"/>
            </a:pPr>
            <a:r>
              <a:rPr lang="en-US" sz="1600" dirty="0">
                <a:solidFill>
                  <a:srgbClr val="002060"/>
                </a:solidFill>
                <a:latin typeface="Times New Roman" panose="02020603050405020304" pitchFamily="18" charset="0"/>
                <a:cs typeface="Times New Roman" panose="02020603050405020304" pitchFamily="18" charset="0"/>
                <a:sym typeface="Wingdings" pitchFamily="2" charset="2"/>
              </a:rPr>
              <a:t>The </a:t>
            </a:r>
            <a:r>
              <a:rPr lang="en-US" sz="1600" dirty="0">
                <a:solidFill>
                  <a:srgbClr val="002060"/>
                </a:solidFill>
                <a:latin typeface="Times New Roman" panose="02020603050405020304" pitchFamily="18" charset="0"/>
                <a:cs typeface="Times New Roman" panose="02020603050405020304" pitchFamily="18" charset="0"/>
              </a:rPr>
              <a:t>LBP &amp; FP are pointed to the first character of the first buffer</a:t>
            </a:r>
            <a:endParaRPr lang="en-US" sz="1600" dirty="0">
              <a:solidFill>
                <a:srgbClr val="002060"/>
              </a:solidFill>
              <a:latin typeface="Times New Roman" panose="02020603050405020304" pitchFamily="18" charset="0"/>
              <a:cs typeface="Times New Roman" panose="02020603050405020304" pitchFamily="18" charset="0"/>
              <a:sym typeface="Wingdings" pitchFamily="2" charset="2"/>
            </a:endParaRPr>
          </a:p>
          <a:p>
            <a:pPr marL="1828800" lvl="3" indent="-457200">
              <a:buFont typeface="Wingdings" pitchFamily="2" charset="2"/>
              <a:buChar char="ü"/>
            </a:pPr>
            <a:r>
              <a:rPr lang="en-US" sz="1600" dirty="0">
                <a:solidFill>
                  <a:srgbClr val="002060"/>
                </a:solidFill>
                <a:latin typeface="Times New Roman" panose="02020603050405020304" pitchFamily="18" charset="0"/>
                <a:cs typeface="Times New Roman" panose="02020603050405020304" pitchFamily="18" charset="0"/>
                <a:sym typeface="Wingdings" pitchFamily="2" charset="2"/>
              </a:rPr>
              <a:t>After the first buffer is completely filled with input string then we have to start filling of the second buffer</a:t>
            </a:r>
          </a:p>
          <a:p>
            <a:pPr marL="1828800" lvl="3" indent="-457200">
              <a:buFont typeface="Wingdings" pitchFamily="2" charset="2"/>
              <a:buChar char="ü"/>
            </a:pPr>
            <a:r>
              <a:rPr lang="en-US" sz="1600" dirty="0">
                <a:solidFill>
                  <a:srgbClr val="002060"/>
                </a:solidFill>
                <a:latin typeface="Times New Roman" panose="02020603050405020304" pitchFamily="18" charset="0"/>
                <a:cs typeface="Times New Roman" panose="02020603050405020304" pitchFamily="18" charset="0"/>
                <a:sym typeface="Wingdings" pitchFamily="2" charset="2"/>
              </a:rPr>
              <a:t>A special character </a:t>
            </a:r>
            <a:r>
              <a:rPr lang="en-US" sz="1600" b="1" dirty="0" err="1">
                <a:solidFill>
                  <a:srgbClr val="002060"/>
                </a:solidFill>
                <a:latin typeface="Times New Roman" panose="02020603050405020304" pitchFamily="18" charset="0"/>
                <a:cs typeface="Times New Roman" panose="02020603050405020304" pitchFamily="18" charset="0"/>
                <a:sym typeface="Wingdings" pitchFamily="2" charset="2"/>
              </a:rPr>
              <a:t>eof</a:t>
            </a:r>
            <a:r>
              <a:rPr lang="en-US" sz="1600" dirty="0">
                <a:solidFill>
                  <a:srgbClr val="002060"/>
                </a:solidFill>
                <a:latin typeface="Times New Roman" panose="02020603050405020304" pitchFamily="18" charset="0"/>
                <a:cs typeface="Times New Roman" panose="02020603050405020304" pitchFamily="18" charset="0"/>
                <a:sym typeface="Wingdings" pitchFamily="2" charset="2"/>
              </a:rPr>
              <a:t> or sentinel character is used to check whether first buffer is filled or not</a:t>
            </a:r>
          </a:p>
          <a:p>
            <a:pPr marL="1828800" lvl="3" indent="-457200">
              <a:buFont typeface="Wingdings" pitchFamily="2" charset="2"/>
              <a:buChar char="ü"/>
            </a:pPr>
            <a:r>
              <a:rPr lang="en-US" sz="1600" dirty="0" err="1">
                <a:solidFill>
                  <a:srgbClr val="002060"/>
                </a:solidFill>
                <a:latin typeface="Times New Roman" panose="02020603050405020304" pitchFamily="18" charset="0"/>
                <a:cs typeface="Times New Roman" panose="02020603050405020304" pitchFamily="18" charset="0"/>
                <a:sym typeface="Wingdings" pitchFamily="2" charset="2"/>
              </a:rPr>
              <a:t>eof</a:t>
            </a:r>
            <a:r>
              <a:rPr lang="en-US" sz="1600" dirty="0">
                <a:solidFill>
                  <a:srgbClr val="002060"/>
                </a:solidFill>
                <a:latin typeface="Times New Roman" panose="02020603050405020304" pitchFamily="18" charset="0"/>
                <a:cs typeface="Times New Roman" panose="02020603050405020304" pitchFamily="18" charset="0"/>
                <a:sym typeface="Wingdings" pitchFamily="2" charset="2"/>
              </a:rPr>
              <a:t> is inserted as a last character of the corresponding buffer and it is not the part of the source program </a:t>
            </a:r>
          </a:p>
          <a:p>
            <a:pPr marL="1828800" lvl="3" indent="-457200">
              <a:buFont typeface="Wingdings" pitchFamily="2" charset="2"/>
              <a:buChar char="ü"/>
            </a:pPr>
            <a:r>
              <a:rPr lang="en-US" sz="1600" dirty="0">
                <a:solidFill>
                  <a:srgbClr val="002060"/>
                </a:solidFill>
                <a:latin typeface="Times New Roman" panose="02020603050405020304" pitchFamily="18" charset="0"/>
                <a:cs typeface="Times New Roman" panose="02020603050405020304" pitchFamily="18" charset="0"/>
                <a:sym typeface="Wingdings" pitchFamily="2" charset="2"/>
              </a:rPr>
              <a:t>If the second buffer also filled then the remaining input is over written on the first buffer</a:t>
            </a:r>
            <a:endParaRPr lang="en-US" altLang="zh-TW" sz="1800"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buNone/>
            </a:pPr>
            <a:endParaRPr lang="en-US" altLang="zh-TW" dirty="0">
              <a:solidFill>
                <a:srgbClr val="C00000"/>
              </a:solidFill>
              <a:latin typeface="Arial Unicode MS" pitchFamily="34" charset="-120"/>
              <a:ea typeface="Arial Unicode MS" pitchFamily="34" charset="-120"/>
              <a:cs typeface="Arial Unicode MS" pitchFamily="34" charset="-120"/>
            </a:endParaRPr>
          </a:p>
          <a:p>
            <a:pPr lvl="1" eaLnBrk="1" hangingPunct="1">
              <a:buNone/>
            </a:pPr>
            <a:endParaRPr lang="en-US" altLang="zh-TW" b="1" i="1" u="sng" dirty="0">
              <a:solidFill>
                <a:srgbClr val="00B050"/>
              </a:solidFill>
              <a:latin typeface="Arial Unicode MS" pitchFamily="34" charset="-120"/>
              <a:ea typeface="Arial Unicode MS" pitchFamily="34" charset="-120"/>
              <a:cs typeface="Arial Unicode MS" pitchFamily="34" charset="-120"/>
            </a:endParaRPr>
          </a:p>
          <a:p>
            <a:pPr lvl="1" eaLnBrk="1" hangingPunct="1"/>
            <a:endParaRPr lang="en-US" altLang="zh-TW" b="1" i="1" u="sng" dirty="0">
              <a:solidFill>
                <a:srgbClr val="00B050"/>
              </a:solidFill>
              <a:latin typeface="Arial Unicode MS" pitchFamily="34" charset="-120"/>
              <a:ea typeface="Arial Unicode MS" pitchFamily="34" charset="-120"/>
              <a:cs typeface="Arial Unicode MS" pitchFamily="34" charset="-120"/>
            </a:endParaRPr>
          </a:p>
        </p:txBody>
      </p:sp>
      <p:sp>
        <p:nvSpPr>
          <p:cNvPr id="17" name="Title 1"/>
          <p:cNvSpPr txBox="1">
            <a:spLocks/>
          </p:cNvSpPr>
          <p:nvPr/>
        </p:nvSpPr>
        <p:spPr>
          <a:xfrm>
            <a:off x="537029" y="166688"/>
            <a:ext cx="9673771" cy="791255"/>
          </a:xfrm>
          <a:prstGeom prst="rect">
            <a:avLst/>
          </a:prstGeom>
        </p:spPr>
        <p:txBody>
          <a:bodyPr vert="horz" lIns="91440" tIns="45720" rIns="91440" bIns="45720" rtlCol="0" anchor="ctr">
            <a:normAutofit/>
          </a:bodyPr>
          <a:lstStyle/>
          <a:p>
            <a:pPr>
              <a:spcBef>
                <a:spcPct val="0"/>
              </a:spcBef>
              <a:defRPr/>
            </a:pPr>
            <a:r>
              <a:rPr lang="en-US" sz="4000" b="1" u="sng" dirty="0">
                <a:solidFill>
                  <a:srgbClr val="00B050"/>
                </a:solidFill>
                <a:latin typeface="Times New Roman" panose="02020603050405020304" pitchFamily="18" charset="0"/>
                <a:ea typeface="+mj-ea"/>
                <a:cs typeface="Times New Roman" panose="02020603050405020304" pitchFamily="18" charset="0"/>
              </a:rPr>
              <a:t>Input Buffering </a:t>
            </a:r>
            <a:r>
              <a:rPr lang="en-US" sz="4000" b="1" u="sng" dirty="0">
                <a:solidFill>
                  <a:srgbClr val="00B050"/>
                </a:solidFill>
                <a:latin typeface="Times New Roman" panose="02020603050405020304" pitchFamily="18" charset="0"/>
                <a:cs typeface="Times New Roman" panose="02020603050405020304" pitchFamily="18" charset="0"/>
              </a:rPr>
              <a:t>(Cont…):</a:t>
            </a:r>
            <a:endParaRPr lang="en-IN" sz="4000" b="1" u="sng" dirty="0">
              <a:solidFill>
                <a:srgbClr val="00B050"/>
              </a:solidFill>
              <a:latin typeface="Times New Roman" panose="02020603050405020304" pitchFamily="18" charset="0"/>
              <a:ea typeface="+mj-ea"/>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52</a:t>
            </a:fld>
            <a:endParaRPr lang="en-US"/>
          </a:p>
        </p:txBody>
      </p:sp>
      <p:graphicFrame>
        <p:nvGraphicFramePr>
          <p:cNvPr id="5" name="Table 4"/>
          <p:cNvGraphicFramePr>
            <a:graphicFrameLocks noGrp="1"/>
          </p:cNvGraphicFramePr>
          <p:nvPr/>
        </p:nvGraphicFramePr>
        <p:xfrm>
          <a:off x="2482384" y="3435618"/>
          <a:ext cx="5433327" cy="370840"/>
        </p:xfrm>
        <a:graphic>
          <a:graphicData uri="http://schemas.openxmlformats.org/drawingml/2006/table">
            <a:tbl>
              <a:tblPr firstRow="1" bandRow="1">
                <a:tableStyleId>{5C22544A-7EE6-4342-B048-85BDC9FD1C3A}</a:tableStyleId>
              </a:tblPr>
              <a:tblGrid>
                <a:gridCol w="603703">
                  <a:extLst>
                    <a:ext uri="{9D8B030D-6E8A-4147-A177-3AD203B41FA5}">
                      <a16:colId xmlns="" xmlns:a16="http://schemas.microsoft.com/office/drawing/2014/main" val="20000"/>
                    </a:ext>
                  </a:extLst>
                </a:gridCol>
                <a:gridCol w="603703">
                  <a:extLst>
                    <a:ext uri="{9D8B030D-6E8A-4147-A177-3AD203B41FA5}">
                      <a16:colId xmlns="" xmlns:a16="http://schemas.microsoft.com/office/drawing/2014/main" val="20001"/>
                    </a:ext>
                  </a:extLst>
                </a:gridCol>
                <a:gridCol w="603703">
                  <a:extLst>
                    <a:ext uri="{9D8B030D-6E8A-4147-A177-3AD203B41FA5}">
                      <a16:colId xmlns="" xmlns:a16="http://schemas.microsoft.com/office/drawing/2014/main" val="20002"/>
                    </a:ext>
                  </a:extLst>
                </a:gridCol>
                <a:gridCol w="603703">
                  <a:extLst>
                    <a:ext uri="{9D8B030D-6E8A-4147-A177-3AD203B41FA5}">
                      <a16:colId xmlns="" xmlns:a16="http://schemas.microsoft.com/office/drawing/2014/main" val="20003"/>
                    </a:ext>
                  </a:extLst>
                </a:gridCol>
                <a:gridCol w="603703">
                  <a:extLst>
                    <a:ext uri="{9D8B030D-6E8A-4147-A177-3AD203B41FA5}">
                      <a16:colId xmlns="" xmlns:a16="http://schemas.microsoft.com/office/drawing/2014/main" val="20004"/>
                    </a:ext>
                  </a:extLst>
                </a:gridCol>
                <a:gridCol w="603703">
                  <a:extLst>
                    <a:ext uri="{9D8B030D-6E8A-4147-A177-3AD203B41FA5}">
                      <a16:colId xmlns="" xmlns:a16="http://schemas.microsoft.com/office/drawing/2014/main" val="20005"/>
                    </a:ext>
                  </a:extLst>
                </a:gridCol>
                <a:gridCol w="603703">
                  <a:extLst>
                    <a:ext uri="{9D8B030D-6E8A-4147-A177-3AD203B41FA5}">
                      <a16:colId xmlns="" xmlns:a16="http://schemas.microsoft.com/office/drawing/2014/main" val="20006"/>
                    </a:ext>
                  </a:extLst>
                </a:gridCol>
                <a:gridCol w="603703">
                  <a:extLst>
                    <a:ext uri="{9D8B030D-6E8A-4147-A177-3AD203B41FA5}">
                      <a16:colId xmlns="" xmlns:a16="http://schemas.microsoft.com/office/drawing/2014/main" val="20007"/>
                    </a:ext>
                  </a:extLst>
                </a:gridCol>
                <a:gridCol w="603703">
                  <a:extLst>
                    <a:ext uri="{9D8B030D-6E8A-4147-A177-3AD203B41FA5}">
                      <a16:colId xmlns="" xmlns:a16="http://schemas.microsoft.com/office/drawing/2014/main" val="20008"/>
                    </a:ext>
                  </a:extLst>
                </a:gridCol>
              </a:tblGrid>
              <a:tr h="370840">
                <a:tc>
                  <a:txBody>
                    <a:bodyPr/>
                    <a:lstStyle/>
                    <a:p>
                      <a:pPr algn="ctr"/>
                      <a:r>
                        <a:rPr lang="en-US" dirty="0" err="1"/>
                        <a:t>i</a:t>
                      </a:r>
                      <a:endParaRPr lang="en-US" dirty="0"/>
                    </a:p>
                  </a:txBody>
                  <a:tcPr/>
                </a:tc>
                <a:tc>
                  <a:txBody>
                    <a:bodyPr/>
                    <a:lstStyle/>
                    <a:p>
                      <a:pPr algn="ctr"/>
                      <a:r>
                        <a:rPr lang="en-US" dirty="0"/>
                        <a:t>n</a:t>
                      </a:r>
                    </a:p>
                  </a:txBody>
                  <a:tcPr/>
                </a:tc>
                <a:tc>
                  <a:txBody>
                    <a:bodyPr/>
                    <a:lstStyle/>
                    <a:p>
                      <a:pPr algn="ctr"/>
                      <a:r>
                        <a:rPr lang="en-US" dirty="0"/>
                        <a:t>t</a:t>
                      </a:r>
                    </a:p>
                  </a:txBody>
                  <a:tcPr/>
                </a:tc>
                <a:tc>
                  <a:txBody>
                    <a:bodyPr/>
                    <a:lstStyle/>
                    <a:p>
                      <a:pPr algn="ctr"/>
                      <a:endParaRPr lang="en-US" dirty="0"/>
                    </a:p>
                  </a:txBody>
                  <a:tcPr/>
                </a:tc>
                <a:tc>
                  <a:txBody>
                    <a:bodyPr/>
                    <a:lstStyle/>
                    <a:p>
                      <a:pPr algn="ctr"/>
                      <a:r>
                        <a:rPr lang="en-US" dirty="0" err="1"/>
                        <a:t>i</a:t>
                      </a:r>
                      <a:endParaRPr lang="en-US" dirty="0"/>
                    </a:p>
                  </a:txBody>
                  <a:tcPr/>
                </a:tc>
                <a:tc>
                  <a:txBody>
                    <a:bodyPr/>
                    <a:lstStyle/>
                    <a:p>
                      <a:pPr algn="ctr"/>
                      <a:r>
                        <a:rPr lang="en-US" dirty="0"/>
                        <a:t>,</a:t>
                      </a:r>
                    </a:p>
                  </a:txBody>
                  <a:tcPr/>
                </a:tc>
                <a:tc>
                  <a:txBody>
                    <a:bodyPr/>
                    <a:lstStyle/>
                    <a:p>
                      <a:pPr algn="ctr"/>
                      <a:r>
                        <a:rPr lang="en-US" dirty="0"/>
                        <a:t>j</a:t>
                      </a:r>
                    </a:p>
                  </a:txBody>
                  <a:tcPr/>
                </a:tc>
                <a:tc>
                  <a:txBody>
                    <a:bodyPr/>
                    <a:lstStyle/>
                    <a:p>
                      <a:pPr algn="ctr"/>
                      <a:r>
                        <a:rPr lang="en-US" dirty="0"/>
                        <a:t>;</a:t>
                      </a:r>
                    </a:p>
                  </a:txBody>
                  <a:tcPr/>
                </a:tc>
                <a:tc>
                  <a:txBody>
                    <a:bodyPr/>
                    <a:lstStyle/>
                    <a:p>
                      <a:pPr algn="ctr"/>
                      <a:r>
                        <a:rPr lang="en-US" dirty="0" err="1"/>
                        <a:t>eof</a:t>
                      </a:r>
                      <a:endParaRPr lang="en-US" dirty="0"/>
                    </a:p>
                  </a:txBody>
                  <a:tcPr/>
                </a:tc>
                <a:extLst>
                  <a:ext uri="{0D108BD9-81ED-4DB2-BD59-A6C34878D82A}">
                    <a16:rowId xmlns="" xmlns:a16="http://schemas.microsoft.com/office/drawing/2014/main" val="10000"/>
                  </a:ext>
                </a:extLst>
              </a:tr>
            </a:tbl>
          </a:graphicData>
        </a:graphic>
      </p:graphicFrame>
      <p:graphicFrame>
        <p:nvGraphicFramePr>
          <p:cNvPr id="6" name="Table 5"/>
          <p:cNvGraphicFramePr>
            <a:graphicFrameLocks noGrp="1"/>
          </p:cNvGraphicFramePr>
          <p:nvPr/>
        </p:nvGraphicFramePr>
        <p:xfrm>
          <a:off x="2483894" y="3926890"/>
          <a:ext cx="5445454" cy="370840"/>
        </p:xfrm>
        <a:graphic>
          <a:graphicData uri="http://schemas.openxmlformats.org/drawingml/2006/table">
            <a:tbl>
              <a:tblPr firstRow="1" bandRow="1">
                <a:tableStyleId>{5C22544A-7EE6-4342-B048-85BDC9FD1C3A}</a:tableStyleId>
              </a:tblPr>
              <a:tblGrid>
                <a:gridCol w="777922">
                  <a:extLst>
                    <a:ext uri="{9D8B030D-6E8A-4147-A177-3AD203B41FA5}">
                      <a16:colId xmlns="" xmlns:a16="http://schemas.microsoft.com/office/drawing/2014/main" val="20000"/>
                    </a:ext>
                  </a:extLst>
                </a:gridCol>
                <a:gridCol w="777922">
                  <a:extLst>
                    <a:ext uri="{9D8B030D-6E8A-4147-A177-3AD203B41FA5}">
                      <a16:colId xmlns="" xmlns:a16="http://schemas.microsoft.com/office/drawing/2014/main" val="20001"/>
                    </a:ext>
                  </a:extLst>
                </a:gridCol>
                <a:gridCol w="777922">
                  <a:extLst>
                    <a:ext uri="{9D8B030D-6E8A-4147-A177-3AD203B41FA5}">
                      <a16:colId xmlns="" xmlns:a16="http://schemas.microsoft.com/office/drawing/2014/main" val="20002"/>
                    </a:ext>
                  </a:extLst>
                </a:gridCol>
                <a:gridCol w="777922">
                  <a:extLst>
                    <a:ext uri="{9D8B030D-6E8A-4147-A177-3AD203B41FA5}">
                      <a16:colId xmlns="" xmlns:a16="http://schemas.microsoft.com/office/drawing/2014/main" val="20003"/>
                    </a:ext>
                  </a:extLst>
                </a:gridCol>
                <a:gridCol w="777922">
                  <a:extLst>
                    <a:ext uri="{9D8B030D-6E8A-4147-A177-3AD203B41FA5}">
                      <a16:colId xmlns="" xmlns:a16="http://schemas.microsoft.com/office/drawing/2014/main" val="20004"/>
                    </a:ext>
                  </a:extLst>
                </a:gridCol>
                <a:gridCol w="777922">
                  <a:extLst>
                    <a:ext uri="{9D8B030D-6E8A-4147-A177-3AD203B41FA5}">
                      <a16:colId xmlns="" xmlns:a16="http://schemas.microsoft.com/office/drawing/2014/main" val="20005"/>
                    </a:ext>
                  </a:extLst>
                </a:gridCol>
                <a:gridCol w="777922">
                  <a:extLst>
                    <a:ext uri="{9D8B030D-6E8A-4147-A177-3AD203B41FA5}">
                      <a16:colId xmlns="" xmlns:a16="http://schemas.microsoft.com/office/drawing/2014/main" val="20006"/>
                    </a:ext>
                  </a:extLst>
                </a:gridCol>
              </a:tblGrid>
              <a:tr h="370840">
                <a:tc>
                  <a:txBody>
                    <a:bodyPr/>
                    <a:lstStyle/>
                    <a:p>
                      <a:pPr algn="ctr"/>
                      <a:r>
                        <a:rPr lang="en-US" dirty="0" err="1"/>
                        <a:t>i</a:t>
                      </a:r>
                      <a:endParaRPr lang="en-US" dirty="0"/>
                    </a:p>
                  </a:txBody>
                  <a:tcPr/>
                </a:tc>
                <a:tc>
                  <a:txBody>
                    <a:bodyPr/>
                    <a:lstStyle/>
                    <a:p>
                      <a:pPr algn="ctr"/>
                      <a:r>
                        <a:rPr lang="en-US" dirty="0"/>
                        <a:t>=</a:t>
                      </a:r>
                    </a:p>
                  </a:txBody>
                  <a:tcPr/>
                </a:tc>
                <a:tc>
                  <a:txBody>
                    <a:bodyPr/>
                    <a:lstStyle/>
                    <a:p>
                      <a:pPr algn="ctr"/>
                      <a:r>
                        <a:rPr lang="en-US" dirty="0" err="1"/>
                        <a:t>i</a:t>
                      </a:r>
                      <a:endParaRPr lang="en-US" dirty="0"/>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err="1"/>
                        <a:t>eof</a:t>
                      </a:r>
                      <a:endParaRPr lang="en-US" dirty="0"/>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2496852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1"/>
          </p:nvPr>
        </p:nvSpPr>
        <p:spPr>
          <a:xfrm>
            <a:off x="537029" y="458562"/>
            <a:ext cx="11132457" cy="6116410"/>
          </a:xfrm>
        </p:spPr>
        <p:txBody>
          <a:bodyPr>
            <a:normAutofit/>
          </a:bodyPr>
          <a:lstStyle/>
          <a:p>
            <a:pPr eaLnBrk="1" hangingPunct="1"/>
            <a:endParaRPr lang="en-US" altLang="zh-TW" dirty="0"/>
          </a:p>
          <a:p>
            <a:pPr>
              <a:buFont typeface="Wingdings" pitchFamily="2" charset="2"/>
              <a:buChar char="Ø"/>
            </a:pPr>
            <a:r>
              <a:rPr lang="en-US" dirty="0">
                <a:solidFill>
                  <a:srgbClr val="002060"/>
                </a:solidFill>
                <a:latin typeface="Times New Roman" panose="02020603050405020304" pitchFamily="18" charset="0"/>
                <a:cs typeface="Times New Roman" panose="02020603050405020304" pitchFamily="18" charset="0"/>
              </a:rPr>
              <a:t>Algorithm		</a:t>
            </a:r>
          </a:p>
          <a:p>
            <a:pPr>
              <a:buNone/>
            </a:pPr>
            <a:r>
              <a:rPr lang="en-US" sz="1800" dirty="0">
                <a:solidFill>
                  <a:srgbClr val="002060"/>
                </a:solidFill>
                <a:latin typeface="Times New Roman" panose="02020603050405020304" pitchFamily="18" charset="0"/>
                <a:cs typeface="Times New Roman" panose="02020603050405020304" pitchFamily="18" charset="0"/>
              </a:rPr>
              <a:t>s</a:t>
            </a:r>
            <a:r>
              <a:rPr lang="en-US" altLang="zh-TW" sz="1800" dirty="0">
                <a:solidFill>
                  <a:srgbClr val="002060"/>
                </a:solidFill>
                <a:latin typeface="Times New Roman" panose="02020603050405020304" pitchFamily="18" charset="0"/>
                <a:ea typeface="Arial Unicode MS" pitchFamily="34" charset="-120"/>
                <a:cs typeface="Times New Roman" panose="02020603050405020304" pitchFamily="18" charset="0"/>
              </a:rPr>
              <a:t>witch(*forward++)</a:t>
            </a:r>
          </a:p>
          <a:p>
            <a:pPr>
              <a:buNone/>
            </a:pPr>
            <a:r>
              <a:rPr lang="en-US" altLang="zh-TW" sz="1800" dirty="0">
                <a:solidFill>
                  <a:srgbClr val="002060"/>
                </a:solidFill>
                <a:latin typeface="Times New Roman" panose="02020603050405020304" pitchFamily="18" charset="0"/>
                <a:ea typeface="Arial Unicode MS" pitchFamily="34" charset="-120"/>
                <a:cs typeface="Times New Roman" panose="02020603050405020304" pitchFamily="18" charset="0"/>
              </a:rPr>
              <a:t>{</a:t>
            </a:r>
            <a:endParaRPr lang="en-US" altLang="zh-TW" sz="1800" dirty="0">
              <a:solidFill>
                <a:srgbClr val="C00000"/>
              </a:solidFill>
              <a:latin typeface="Arial Unicode MS" pitchFamily="34" charset="-120"/>
              <a:ea typeface="Arial Unicode MS" pitchFamily="34" charset="-120"/>
              <a:cs typeface="Arial Unicode MS" pitchFamily="34" charset="-120"/>
            </a:endParaRPr>
          </a:p>
          <a:p>
            <a:pPr>
              <a:buNone/>
            </a:pPr>
            <a:r>
              <a:rPr lang="en-US" sz="1800" dirty="0">
                <a:solidFill>
                  <a:srgbClr val="002060"/>
                </a:solidFill>
                <a:latin typeface="Times New Roman" panose="02020603050405020304" pitchFamily="18" charset="0"/>
                <a:cs typeface="Times New Roman" panose="02020603050405020304" pitchFamily="18" charset="0"/>
              </a:rPr>
              <a:t>   case ‘</a:t>
            </a:r>
            <a:r>
              <a:rPr lang="en-US" sz="1800" dirty="0" err="1">
                <a:solidFill>
                  <a:srgbClr val="002060"/>
                </a:solidFill>
                <a:latin typeface="Times New Roman" panose="02020603050405020304" pitchFamily="18" charset="0"/>
                <a:cs typeface="Times New Roman" panose="02020603050405020304" pitchFamily="18" charset="0"/>
              </a:rPr>
              <a:t>eof</a:t>
            </a:r>
            <a:r>
              <a:rPr lang="en-US" sz="1800" dirty="0">
                <a:solidFill>
                  <a:srgbClr val="002060"/>
                </a:solidFill>
                <a:latin typeface="Times New Roman" panose="02020603050405020304" pitchFamily="18" charset="0"/>
                <a:cs typeface="Times New Roman" panose="02020603050405020304" pitchFamily="18" charset="0"/>
              </a:rPr>
              <a:t>’: </a:t>
            </a:r>
          </a:p>
          <a:p>
            <a:pPr>
              <a:buNone/>
            </a:pPr>
            <a:r>
              <a:rPr lang="en-US" altLang="zh-TW" sz="1800" dirty="0">
                <a:solidFill>
                  <a:srgbClr val="002060"/>
                </a:solidFill>
                <a:latin typeface="Times New Roman" panose="02020603050405020304" pitchFamily="18" charset="0"/>
                <a:ea typeface="Arial Unicode MS" pitchFamily="34" charset="-120"/>
                <a:cs typeface="Times New Roman" panose="02020603050405020304" pitchFamily="18" charset="0"/>
              </a:rPr>
              <a:t>       if(forward is at end of first buffer)</a:t>
            </a:r>
          </a:p>
          <a:p>
            <a:pPr>
              <a:buNone/>
            </a:pPr>
            <a:r>
              <a:rPr lang="en-US" altLang="zh-TW" sz="1800" dirty="0">
                <a:solidFill>
                  <a:srgbClr val="002060"/>
                </a:solidFill>
                <a:latin typeface="Times New Roman" panose="02020603050405020304" pitchFamily="18" charset="0"/>
                <a:ea typeface="Arial Unicode MS" pitchFamily="34" charset="-120"/>
                <a:cs typeface="Times New Roman" panose="02020603050405020304" pitchFamily="18" charset="0"/>
              </a:rPr>
              <a:t>       {	</a:t>
            </a:r>
          </a:p>
          <a:p>
            <a:pPr>
              <a:buNone/>
            </a:pPr>
            <a:r>
              <a:rPr lang="en-US" altLang="zh-TW" sz="1800" dirty="0">
                <a:solidFill>
                  <a:srgbClr val="002060"/>
                </a:solidFill>
                <a:latin typeface="Times New Roman" panose="02020603050405020304" pitchFamily="18" charset="0"/>
                <a:ea typeface="Arial Unicode MS" pitchFamily="34" charset="-120"/>
                <a:cs typeface="Times New Roman" panose="02020603050405020304" pitchFamily="18" charset="0"/>
              </a:rPr>
              <a:t>		forward  =  beginning of second buffer;		refill second buffer;		}     </a:t>
            </a:r>
            <a:endParaRPr lang="en-US" altLang="zh-TW" sz="1800" dirty="0">
              <a:solidFill>
                <a:srgbClr val="C00000"/>
              </a:solidFill>
              <a:latin typeface="Arial Unicode MS" pitchFamily="34" charset="-120"/>
              <a:ea typeface="Arial Unicode MS" pitchFamily="34" charset="-120"/>
              <a:cs typeface="Arial Unicode MS" pitchFamily="34" charset="-120"/>
            </a:endParaRPr>
          </a:p>
          <a:p>
            <a:pPr>
              <a:buNone/>
            </a:pPr>
            <a:r>
              <a:rPr lang="en-US" altLang="zh-TW" dirty="0">
                <a:solidFill>
                  <a:srgbClr val="002060"/>
                </a:solidFill>
                <a:latin typeface="Times New Roman" panose="02020603050405020304" pitchFamily="18" charset="0"/>
                <a:ea typeface="Arial Unicode MS" pitchFamily="34" charset="-120"/>
                <a:cs typeface="Times New Roman" panose="02020603050405020304" pitchFamily="18" charset="0"/>
              </a:rPr>
              <a:t>    </a:t>
            </a:r>
            <a:r>
              <a:rPr lang="en-US" altLang="zh-TW" sz="1800" dirty="0">
                <a:solidFill>
                  <a:srgbClr val="002060"/>
                </a:solidFill>
                <a:latin typeface="Times New Roman" panose="02020603050405020304" pitchFamily="18" charset="0"/>
                <a:ea typeface="Arial Unicode MS" pitchFamily="34" charset="-120"/>
                <a:cs typeface="Times New Roman" panose="02020603050405020304" pitchFamily="18" charset="0"/>
              </a:rPr>
              <a:t>else if(forward is at end of second buffer)</a:t>
            </a:r>
          </a:p>
          <a:p>
            <a:pPr>
              <a:buNone/>
            </a:pPr>
            <a:r>
              <a:rPr lang="en-US" altLang="zh-TW" sz="1800" dirty="0">
                <a:solidFill>
                  <a:srgbClr val="002060"/>
                </a:solidFill>
                <a:latin typeface="Times New Roman" panose="02020603050405020304" pitchFamily="18" charset="0"/>
                <a:ea typeface="Arial Unicode MS" pitchFamily="34" charset="-120"/>
                <a:cs typeface="Times New Roman" panose="02020603050405020304" pitchFamily="18" charset="0"/>
              </a:rPr>
              <a:t>       {	</a:t>
            </a:r>
          </a:p>
          <a:p>
            <a:pPr>
              <a:buNone/>
            </a:pPr>
            <a:r>
              <a:rPr lang="en-US" altLang="zh-TW" sz="1800" dirty="0">
                <a:solidFill>
                  <a:srgbClr val="002060"/>
                </a:solidFill>
                <a:latin typeface="Times New Roman" panose="02020603050405020304" pitchFamily="18" charset="0"/>
                <a:ea typeface="Arial Unicode MS" pitchFamily="34" charset="-120"/>
                <a:cs typeface="Times New Roman" panose="02020603050405020304" pitchFamily="18" charset="0"/>
              </a:rPr>
              <a:t>		forward  =  beginning of first buffer;		refill first buffer;		}     </a:t>
            </a:r>
          </a:p>
          <a:p>
            <a:pPr>
              <a:buNone/>
            </a:pPr>
            <a:r>
              <a:rPr lang="en-US" altLang="zh-TW" sz="1800" dirty="0">
                <a:solidFill>
                  <a:srgbClr val="002060"/>
                </a:solidFill>
                <a:latin typeface="Times New Roman" panose="02020603050405020304" pitchFamily="18" charset="0"/>
                <a:ea typeface="Arial Unicode MS" pitchFamily="34" charset="-120"/>
                <a:cs typeface="Times New Roman" panose="02020603050405020304" pitchFamily="18" charset="0"/>
              </a:rPr>
              <a:t>	   else</a:t>
            </a:r>
            <a:endParaRPr lang="en-US" altLang="zh-TW" sz="1800" dirty="0">
              <a:solidFill>
                <a:srgbClr val="C00000"/>
              </a:solidFill>
              <a:latin typeface="Arial Unicode MS" pitchFamily="34" charset="-120"/>
              <a:ea typeface="Arial Unicode MS" pitchFamily="34" charset="-120"/>
              <a:cs typeface="Arial Unicode MS" pitchFamily="34" charset="-120"/>
            </a:endParaRPr>
          </a:p>
          <a:p>
            <a:pPr lvl="1">
              <a:buNone/>
            </a:pPr>
            <a:r>
              <a:rPr lang="en-US" altLang="zh-TW" dirty="0">
                <a:solidFill>
                  <a:srgbClr val="C00000"/>
                </a:solidFill>
                <a:latin typeface="Arial Unicode MS" pitchFamily="34" charset="-120"/>
                <a:ea typeface="Arial Unicode MS" pitchFamily="34" charset="-120"/>
                <a:cs typeface="Arial Unicode MS" pitchFamily="34" charset="-120"/>
              </a:rPr>
              <a:t> 	   </a:t>
            </a:r>
            <a:r>
              <a:rPr lang="en-US" altLang="zh-TW" sz="1800" dirty="0">
                <a:solidFill>
                  <a:srgbClr val="002060"/>
                </a:solidFill>
                <a:latin typeface="Times New Roman" panose="02020603050405020304" pitchFamily="18" charset="0"/>
                <a:ea typeface="Arial Unicode MS" pitchFamily="34" charset="-120"/>
                <a:cs typeface="Times New Roman" panose="02020603050405020304" pitchFamily="18" charset="0"/>
              </a:rPr>
              <a:t>break;</a:t>
            </a:r>
            <a:endParaRPr lang="en-US" altLang="zh-TW" sz="1800" dirty="0">
              <a:solidFill>
                <a:srgbClr val="C00000"/>
              </a:solidFill>
              <a:latin typeface="Arial Unicode MS" pitchFamily="34" charset="-120"/>
              <a:ea typeface="Arial Unicode MS" pitchFamily="34" charset="-120"/>
              <a:cs typeface="Arial Unicode MS" pitchFamily="34" charset="-120"/>
            </a:endParaRPr>
          </a:p>
          <a:p>
            <a:pPr>
              <a:buNone/>
            </a:pPr>
            <a:r>
              <a:rPr lang="en-US" sz="1800" dirty="0">
                <a:solidFill>
                  <a:srgbClr val="002060"/>
                </a:solidFill>
                <a:latin typeface="Times New Roman" panose="02020603050405020304" pitchFamily="18" charset="0"/>
                <a:cs typeface="Times New Roman" panose="02020603050405020304" pitchFamily="18" charset="0"/>
              </a:rPr>
              <a:t>   cases for other characters</a:t>
            </a:r>
          </a:p>
          <a:p>
            <a:pPr>
              <a:buNone/>
            </a:pPr>
            <a:r>
              <a:rPr lang="en-US" altLang="zh-TW" sz="1800" dirty="0">
                <a:solidFill>
                  <a:srgbClr val="002060"/>
                </a:solidFill>
                <a:latin typeface="Times New Roman" panose="02020603050405020304" pitchFamily="18" charset="0"/>
                <a:ea typeface="Arial Unicode MS" pitchFamily="34" charset="-120"/>
                <a:cs typeface="Times New Roman" panose="02020603050405020304" pitchFamily="18" charset="0"/>
              </a:rPr>
              <a:t>    ------------</a:t>
            </a:r>
            <a:endParaRPr lang="en-US" altLang="zh-TW" sz="1800"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buNone/>
            </a:pPr>
            <a:endParaRPr lang="en-US" altLang="zh-TW" dirty="0">
              <a:solidFill>
                <a:srgbClr val="C00000"/>
              </a:solidFill>
              <a:latin typeface="Arial Unicode MS" pitchFamily="34" charset="-120"/>
              <a:ea typeface="Arial Unicode MS" pitchFamily="34" charset="-120"/>
              <a:cs typeface="Arial Unicode MS" pitchFamily="34" charset="-120"/>
            </a:endParaRPr>
          </a:p>
          <a:p>
            <a:pPr lvl="1" eaLnBrk="1" hangingPunct="1">
              <a:buNone/>
            </a:pPr>
            <a:endParaRPr lang="en-US" altLang="zh-TW" b="1" i="1" u="sng" dirty="0">
              <a:solidFill>
                <a:srgbClr val="00B050"/>
              </a:solidFill>
              <a:latin typeface="Arial Unicode MS" pitchFamily="34" charset="-120"/>
              <a:ea typeface="Arial Unicode MS" pitchFamily="34" charset="-120"/>
              <a:cs typeface="Arial Unicode MS" pitchFamily="34" charset="-120"/>
            </a:endParaRPr>
          </a:p>
          <a:p>
            <a:pPr lvl="1" eaLnBrk="1" hangingPunct="1"/>
            <a:endParaRPr lang="en-US" altLang="zh-TW" b="1" i="1" u="sng" dirty="0">
              <a:solidFill>
                <a:srgbClr val="00B050"/>
              </a:solidFill>
              <a:latin typeface="Arial Unicode MS" pitchFamily="34" charset="-120"/>
              <a:ea typeface="Arial Unicode MS" pitchFamily="34" charset="-120"/>
              <a:cs typeface="Arial Unicode MS" pitchFamily="34" charset="-120"/>
            </a:endParaRPr>
          </a:p>
        </p:txBody>
      </p:sp>
      <p:sp>
        <p:nvSpPr>
          <p:cNvPr id="17" name="Title 1"/>
          <p:cNvSpPr txBox="1">
            <a:spLocks/>
          </p:cNvSpPr>
          <p:nvPr/>
        </p:nvSpPr>
        <p:spPr>
          <a:xfrm>
            <a:off x="537029" y="166688"/>
            <a:ext cx="9673771" cy="791255"/>
          </a:xfrm>
          <a:prstGeom prst="rect">
            <a:avLst/>
          </a:prstGeom>
        </p:spPr>
        <p:txBody>
          <a:bodyPr vert="horz" lIns="91440" tIns="45720" rIns="91440" bIns="45720" rtlCol="0" anchor="ctr">
            <a:normAutofit/>
          </a:bodyPr>
          <a:lstStyle/>
          <a:p>
            <a:pPr>
              <a:spcBef>
                <a:spcPct val="0"/>
              </a:spcBef>
              <a:defRPr/>
            </a:pPr>
            <a:r>
              <a:rPr lang="en-US" sz="4000" b="1" u="sng" dirty="0">
                <a:solidFill>
                  <a:srgbClr val="00B050"/>
                </a:solidFill>
                <a:latin typeface="Times New Roman" panose="02020603050405020304" pitchFamily="18" charset="0"/>
                <a:ea typeface="+mj-ea"/>
                <a:cs typeface="Times New Roman" panose="02020603050405020304" pitchFamily="18" charset="0"/>
              </a:rPr>
              <a:t>Input Buffering </a:t>
            </a:r>
            <a:r>
              <a:rPr lang="en-US" sz="4000" b="1" u="sng" dirty="0">
                <a:solidFill>
                  <a:srgbClr val="00B050"/>
                </a:solidFill>
                <a:latin typeface="Times New Roman" panose="02020603050405020304" pitchFamily="18" charset="0"/>
                <a:cs typeface="Times New Roman" panose="02020603050405020304" pitchFamily="18" charset="0"/>
              </a:rPr>
              <a:t>(Cont…):</a:t>
            </a:r>
            <a:endParaRPr lang="en-IN" sz="4000" b="1" u="sng" dirty="0">
              <a:solidFill>
                <a:srgbClr val="00B050"/>
              </a:solidFill>
              <a:latin typeface="Times New Roman" panose="02020603050405020304" pitchFamily="18" charset="0"/>
              <a:ea typeface="+mj-ea"/>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 xmlns:p14="http://schemas.microsoft.com/office/powerpoint/2010/main" val="24968526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1"/>
          </p:nvPr>
        </p:nvSpPr>
        <p:spPr>
          <a:xfrm>
            <a:off x="537029" y="458562"/>
            <a:ext cx="11132457" cy="6116410"/>
          </a:xfrm>
        </p:spPr>
        <p:txBody>
          <a:bodyPr>
            <a:normAutofit/>
          </a:bodyPr>
          <a:lstStyle/>
          <a:p>
            <a:pPr eaLnBrk="1" hangingPunct="1"/>
            <a:endParaRPr lang="en-US" altLang="zh-TW" dirty="0"/>
          </a:p>
          <a:p>
            <a:pPr>
              <a:buFont typeface="Wingdings" pitchFamily="2" charset="2"/>
              <a:buChar char="Ø"/>
            </a:pPr>
            <a:r>
              <a:rPr lang="en-US" dirty="0">
                <a:solidFill>
                  <a:srgbClr val="002060"/>
                </a:solidFill>
                <a:latin typeface="Times New Roman" panose="02020603050405020304" pitchFamily="18" charset="0"/>
                <a:cs typeface="Times New Roman" panose="02020603050405020304" pitchFamily="18" charset="0"/>
              </a:rPr>
              <a:t>The tokens are specified with the help of regular expression and we can recognize those with transition diagram. Some of the examples are</a:t>
            </a:r>
          </a:p>
          <a:p>
            <a:pPr lvl="1">
              <a:buFont typeface="Wingdings" pitchFamily="2" charset="2"/>
              <a:buChar char="Ø"/>
            </a:pPr>
            <a:r>
              <a:rPr lang="en-US" dirty="0">
                <a:solidFill>
                  <a:srgbClr val="002060"/>
                </a:solidFill>
                <a:latin typeface="Times New Roman" panose="02020603050405020304" pitchFamily="18" charset="0"/>
                <a:cs typeface="Times New Roman" panose="02020603050405020304" pitchFamily="18" charset="0"/>
              </a:rPr>
              <a:t>Recognition of identifiers</a:t>
            </a:r>
          </a:p>
          <a:p>
            <a:pPr lvl="1">
              <a:buFont typeface="Wingdings" pitchFamily="2" charset="2"/>
              <a:buChar char="Ø"/>
            </a:pPr>
            <a:r>
              <a:rPr lang="en-US" dirty="0">
                <a:solidFill>
                  <a:srgbClr val="002060"/>
                </a:solidFill>
                <a:latin typeface="Times New Roman" panose="02020603050405020304" pitchFamily="18" charset="0"/>
                <a:cs typeface="Times New Roman" panose="02020603050405020304" pitchFamily="18" charset="0"/>
              </a:rPr>
              <a:t>Recognition of delimiters</a:t>
            </a:r>
          </a:p>
          <a:p>
            <a:pPr lvl="1">
              <a:buFont typeface="Wingdings" pitchFamily="2" charset="2"/>
              <a:buChar char="Ø"/>
            </a:pPr>
            <a:r>
              <a:rPr lang="en-US" dirty="0">
                <a:solidFill>
                  <a:srgbClr val="002060"/>
                </a:solidFill>
                <a:latin typeface="Times New Roman" panose="02020603050405020304" pitchFamily="18" charset="0"/>
                <a:cs typeface="Times New Roman" panose="02020603050405020304" pitchFamily="18" charset="0"/>
              </a:rPr>
              <a:t>Recognition of relational operators</a:t>
            </a:r>
          </a:p>
          <a:p>
            <a:pPr lvl="1">
              <a:buFont typeface="Wingdings" pitchFamily="2" charset="2"/>
              <a:buChar char="Ø"/>
            </a:pPr>
            <a:r>
              <a:rPr lang="en-US" dirty="0">
                <a:solidFill>
                  <a:srgbClr val="002060"/>
                </a:solidFill>
                <a:latin typeface="Times New Roman" panose="02020603050405020304" pitchFamily="18" charset="0"/>
                <a:cs typeface="Times New Roman" panose="02020603050405020304" pitchFamily="18" charset="0"/>
              </a:rPr>
              <a:t>Recognition of keywords (if, else, for….)</a:t>
            </a:r>
          </a:p>
          <a:p>
            <a:pPr lvl="1">
              <a:buFont typeface="Wingdings" pitchFamily="2" charset="2"/>
              <a:buChar char="Ø"/>
            </a:pPr>
            <a:r>
              <a:rPr lang="en-US" dirty="0">
                <a:solidFill>
                  <a:srgbClr val="002060"/>
                </a:solidFill>
                <a:latin typeface="Times New Roman" panose="02020603050405020304" pitchFamily="18" charset="0"/>
                <a:cs typeface="Times New Roman" panose="02020603050405020304" pitchFamily="18" charset="0"/>
              </a:rPr>
              <a:t>Recognition of numbers (</a:t>
            </a:r>
            <a:r>
              <a:rPr lang="en-US" dirty="0" err="1">
                <a:solidFill>
                  <a:srgbClr val="002060"/>
                </a:solidFill>
                <a:latin typeface="Times New Roman" panose="02020603050405020304" pitchFamily="18" charset="0"/>
                <a:cs typeface="Times New Roman" panose="02020603050405020304" pitchFamily="18" charset="0"/>
              </a:rPr>
              <a:t>int</a:t>
            </a:r>
            <a:r>
              <a:rPr lang="en-US" dirty="0">
                <a:solidFill>
                  <a:srgbClr val="002060"/>
                </a:solidFill>
                <a:latin typeface="Times New Roman" panose="02020603050405020304" pitchFamily="18" charset="0"/>
                <a:cs typeface="Times New Roman" panose="02020603050405020304" pitchFamily="18" charset="0"/>
              </a:rPr>
              <a:t>, float…)</a:t>
            </a:r>
          </a:p>
          <a:p>
            <a:pPr>
              <a:buFont typeface="Wingdings" pitchFamily="2" charset="2"/>
              <a:buChar char="Ø"/>
            </a:pPr>
            <a:r>
              <a:rPr lang="en-US" dirty="0">
                <a:solidFill>
                  <a:srgbClr val="002060"/>
                </a:solidFill>
                <a:latin typeface="Times New Roman" panose="02020603050405020304" pitchFamily="18" charset="0"/>
                <a:cs typeface="Times New Roman" panose="02020603050405020304" pitchFamily="18" charset="0"/>
              </a:rPr>
              <a:t>Recognition of Identifiers</a:t>
            </a:r>
          </a:p>
          <a:p>
            <a:pPr lvl="1">
              <a:buFont typeface="Wingdings" pitchFamily="2" charset="2"/>
              <a:buChar char="ü"/>
            </a:pPr>
            <a:r>
              <a:rPr lang="en-US" dirty="0">
                <a:solidFill>
                  <a:srgbClr val="002060"/>
                </a:solidFill>
                <a:latin typeface="Times New Roman" panose="02020603050405020304" pitchFamily="18" charset="0"/>
                <a:cs typeface="Times New Roman" panose="02020603050405020304" pitchFamily="18" charset="0"/>
              </a:rPr>
              <a:t>letter </a:t>
            </a:r>
            <a:r>
              <a:rPr lang="en-US" dirty="0">
                <a:solidFill>
                  <a:srgbClr val="002060"/>
                </a:solidFill>
                <a:latin typeface="Times New Roman" panose="02020603050405020304" pitchFamily="18" charset="0"/>
                <a:cs typeface="Times New Roman" panose="02020603050405020304" pitchFamily="18" charset="0"/>
                <a:sym typeface="Wingdings" pitchFamily="2" charset="2"/>
              </a:rPr>
              <a:t> a | b | … | z	A |  B |  …. |  Z</a:t>
            </a:r>
            <a:endParaRPr lang="en-US" dirty="0">
              <a:solidFill>
                <a:srgbClr val="002060"/>
              </a:solidFill>
              <a:latin typeface="Times New Roman" panose="02020603050405020304" pitchFamily="18" charset="0"/>
              <a:cs typeface="Times New Roman" panose="02020603050405020304" pitchFamily="18" charset="0"/>
            </a:endParaRPr>
          </a:p>
          <a:p>
            <a:pPr lvl="1">
              <a:buFont typeface="Wingdings" pitchFamily="2" charset="2"/>
              <a:buChar char="ü"/>
            </a:pPr>
            <a:r>
              <a:rPr lang="en-US" dirty="0">
                <a:solidFill>
                  <a:srgbClr val="002060"/>
                </a:solidFill>
                <a:latin typeface="Times New Roman" panose="02020603050405020304" pitchFamily="18" charset="0"/>
                <a:cs typeface="Times New Roman" panose="02020603050405020304" pitchFamily="18" charset="0"/>
              </a:rPr>
              <a:t>digit </a:t>
            </a:r>
            <a:r>
              <a:rPr lang="en-US" dirty="0">
                <a:solidFill>
                  <a:srgbClr val="002060"/>
                </a:solidFill>
                <a:latin typeface="Times New Roman" panose="02020603050405020304" pitchFamily="18" charset="0"/>
                <a:cs typeface="Times New Roman" panose="02020603050405020304" pitchFamily="18" charset="0"/>
                <a:sym typeface="Wingdings" pitchFamily="2" charset="2"/>
              </a:rPr>
              <a:t> 0 | 1 | 2 | 3 | 4 | 5 | 6 | 7 | 8 | 9</a:t>
            </a:r>
            <a:endParaRPr lang="en-US" dirty="0">
              <a:solidFill>
                <a:srgbClr val="002060"/>
              </a:solidFill>
              <a:latin typeface="Times New Roman" panose="02020603050405020304" pitchFamily="18" charset="0"/>
              <a:cs typeface="Times New Roman" panose="02020603050405020304" pitchFamily="18" charset="0"/>
            </a:endParaRPr>
          </a:p>
          <a:p>
            <a:pPr lvl="1">
              <a:buFont typeface="Wingdings" pitchFamily="2" charset="2"/>
              <a:buChar char="ü"/>
            </a:pPr>
            <a:r>
              <a:rPr lang="en-US" dirty="0">
                <a:solidFill>
                  <a:srgbClr val="002060"/>
                </a:solidFill>
                <a:latin typeface="Times New Roman" panose="02020603050405020304" pitchFamily="18" charset="0"/>
                <a:cs typeface="Times New Roman" panose="02020603050405020304" pitchFamily="18" charset="0"/>
              </a:rPr>
              <a:t>id </a:t>
            </a:r>
            <a:r>
              <a:rPr lang="en-US" dirty="0">
                <a:solidFill>
                  <a:srgbClr val="002060"/>
                </a:solidFill>
                <a:latin typeface="Times New Roman" panose="02020603050405020304" pitchFamily="18" charset="0"/>
                <a:cs typeface="Times New Roman" panose="02020603050405020304" pitchFamily="18" charset="0"/>
                <a:sym typeface="Wingdings" pitchFamily="2" charset="2"/>
              </a:rPr>
              <a:t> letter (letter | digit)*</a:t>
            </a:r>
            <a:endParaRPr lang="en-US" dirty="0">
              <a:solidFill>
                <a:srgbClr val="002060"/>
              </a:solidFill>
              <a:latin typeface="Times New Roman" panose="02020603050405020304" pitchFamily="18" charset="0"/>
              <a:cs typeface="Times New Roman" panose="02020603050405020304" pitchFamily="18" charset="0"/>
            </a:endParaRPr>
          </a:p>
          <a:p>
            <a:pPr lvl="1">
              <a:buNone/>
            </a:pPr>
            <a:r>
              <a:rPr lang="en-US" altLang="zh-TW" sz="1400" dirty="0">
                <a:solidFill>
                  <a:srgbClr val="C00000"/>
                </a:solidFill>
                <a:latin typeface="Arial Unicode MS" pitchFamily="34" charset="-120"/>
                <a:ea typeface="Arial Unicode MS" pitchFamily="34" charset="-120"/>
                <a:cs typeface="Arial Unicode MS" pitchFamily="34" charset="-120"/>
              </a:rPr>
              <a:t>                                                                          					         </a:t>
            </a:r>
            <a:r>
              <a:rPr lang="en-US" altLang="zh-TW" dirty="0">
                <a:solidFill>
                  <a:srgbClr val="C00000"/>
                </a:solidFill>
                <a:latin typeface="Arial Unicode MS" pitchFamily="34" charset="-120"/>
                <a:ea typeface="Arial Unicode MS" pitchFamily="34" charset="-120"/>
                <a:cs typeface="Arial Unicode MS" pitchFamily="34" charset="-120"/>
              </a:rPr>
              <a:t>letter, digit</a:t>
            </a:r>
          </a:p>
          <a:p>
            <a:pPr lvl="1">
              <a:buNone/>
            </a:pPr>
            <a:r>
              <a:rPr lang="en-US" altLang="zh-TW" dirty="0">
                <a:solidFill>
                  <a:srgbClr val="C00000"/>
                </a:solidFill>
                <a:latin typeface="Arial Unicode MS" pitchFamily="34" charset="-120"/>
                <a:ea typeface="Arial Unicode MS" pitchFamily="34" charset="-120"/>
                <a:cs typeface="Arial Unicode MS" pitchFamily="34" charset="-120"/>
              </a:rPr>
              <a:t>                       					      letter</a:t>
            </a:r>
          </a:p>
          <a:p>
            <a:pPr eaLnBrk="1" hangingPunct="1">
              <a:lnSpc>
                <a:spcPct val="90000"/>
              </a:lnSpc>
              <a:buNone/>
            </a:pPr>
            <a:endParaRPr lang="en-US" altLang="zh-TW" dirty="0">
              <a:solidFill>
                <a:srgbClr val="C00000"/>
              </a:solidFill>
              <a:latin typeface="Arial Unicode MS" pitchFamily="34" charset="-120"/>
              <a:ea typeface="Arial Unicode MS" pitchFamily="34" charset="-120"/>
              <a:cs typeface="Arial Unicode MS" pitchFamily="34" charset="-120"/>
            </a:endParaRPr>
          </a:p>
          <a:p>
            <a:pPr lvl="1" eaLnBrk="1" hangingPunct="1">
              <a:buNone/>
            </a:pPr>
            <a:endParaRPr lang="en-US" altLang="zh-TW" b="1" i="1" u="sng" dirty="0">
              <a:solidFill>
                <a:srgbClr val="00B050"/>
              </a:solidFill>
              <a:latin typeface="Arial Unicode MS" pitchFamily="34" charset="-120"/>
              <a:ea typeface="Arial Unicode MS" pitchFamily="34" charset="-120"/>
              <a:cs typeface="Arial Unicode MS" pitchFamily="34" charset="-120"/>
            </a:endParaRPr>
          </a:p>
          <a:p>
            <a:pPr lvl="1" eaLnBrk="1" hangingPunct="1"/>
            <a:endParaRPr lang="en-US" altLang="zh-TW" b="1" i="1" u="sng" dirty="0">
              <a:solidFill>
                <a:srgbClr val="00B050"/>
              </a:solidFill>
              <a:latin typeface="Arial Unicode MS" pitchFamily="34" charset="-120"/>
              <a:ea typeface="Arial Unicode MS" pitchFamily="34" charset="-120"/>
              <a:cs typeface="Arial Unicode MS" pitchFamily="34" charset="-120"/>
            </a:endParaRPr>
          </a:p>
        </p:txBody>
      </p:sp>
      <p:sp>
        <p:nvSpPr>
          <p:cNvPr id="17" name="Title 1"/>
          <p:cNvSpPr txBox="1">
            <a:spLocks/>
          </p:cNvSpPr>
          <p:nvPr/>
        </p:nvSpPr>
        <p:spPr>
          <a:xfrm>
            <a:off x="537029" y="166688"/>
            <a:ext cx="9673771" cy="791255"/>
          </a:xfrm>
          <a:prstGeom prst="rect">
            <a:avLst/>
          </a:prstGeom>
        </p:spPr>
        <p:txBody>
          <a:bodyPr vert="horz" lIns="91440" tIns="45720" rIns="91440" bIns="45720" rtlCol="0" anchor="ctr">
            <a:normAutofit/>
          </a:bodyPr>
          <a:lstStyle/>
          <a:p>
            <a:pPr>
              <a:spcBef>
                <a:spcPct val="0"/>
              </a:spcBef>
              <a:defRPr/>
            </a:pPr>
            <a:r>
              <a:rPr lang="en-US" sz="4000" b="1" u="sng" dirty="0">
                <a:solidFill>
                  <a:srgbClr val="00B050"/>
                </a:solidFill>
                <a:latin typeface="Times New Roman" panose="02020603050405020304" pitchFamily="18" charset="0"/>
                <a:ea typeface="+mj-ea"/>
                <a:cs typeface="Times New Roman" panose="02020603050405020304" pitchFamily="18" charset="0"/>
              </a:rPr>
              <a:t>Recognition of Tokens</a:t>
            </a:r>
            <a:r>
              <a:rPr lang="en-US" sz="4000" b="1" u="sng" dirty="0">
                <a:solidFill>
                  <a:srgbClr val="00B050"/>
                </a:solidFill>
                <a:latin typeface="Times New Roman" panose="02020603050405020304" pitchFamily="18" charset="0"/>
                <a:cs typeface="Times New Roman" panose="02020603050405020304" pitchFamily="18" charset="0"/>
              </a:rPr>
              <a:t>:</a:t>
            </a:r>
            <a:endParaRPr lang="en-IN" sz="4000" b="1" u="sng" dirty="0">
              <a:solidFill>
                <a:srgbClr val="00B050"/>
              </a:solidFill>
              <a:latin typeface="Times New Roman" panose="02020603050405020304" pitchFamily="18" charset="0"/>
              <a:ea typeface="+mj-ea"/>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54</a:t>
            </a:fld>
            <a:endParaRPr lang="en-US"/>
          </a:p>
        </p:txBody>
      </p:sp>
      <p:sp>
        <p:nvSpPr>
          <p:cNvPr id="5" name="Oval 4"/>
          <p:cNvSpPr/>
          <p:nvPr/>
        </p:nvSpPr>
        <p:spPr>
          <a:xfrm>
            <a:off x="6888967" y="5691116"/>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p:cNvSpPr/>
          <p:nvPr/>
        </p:nvSpPr>
        <p:spPr>
          <a:xfrm>
            <a:off x="8444812" y="5486399"/>
            <a:ext cx="914400" cy="996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651803" y="5693391"/>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9" name="Straight Arrow Connector 8"/>
          <p:cNvCxnSpPr>
            <a:endCxn id="5" idx="2"/>
          </p:cNvCxnSpPr>
          <p:nvPr/>
        </p:nvCxnSpPr>
        <p:spPr>
          <a:xfrm flipV="1">
            <a:off x="6424943" y="5964072"/>
            <a:ext cx="464024" cy="27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462173" y="5923128"/>
            <a:ext cx="982639" cy="20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Curved Down Arrow 12"/>
          <p:cNvSpPr/>
          <p:nvPr/>
        </p:nvSpPr>
        <p:spPr>
          <a:xfrm>
            <a:off x="8936129" y="5240740"/>
            <a:ext cx="204716" cy="25930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24968526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1"/>
          </p:nvPr>
        </p:nvSpPr>
        <p:spPr>
          <a:xfrm>
            <a:off x="537029" y="458562"/>
            <a:ext cx="11132457" cy="6116410"/>
          </a:xfrm>
        </p:spPr>
        <p:txBody>
          <a:bodyPr>
            <a:normAutofit/>
          </a:bodyPr>
          <a:lstStyle/>
          <a:p>
            <a:pPr eaLnBrk="1" hangingPunct="1"/>
            <a:endParaRPr lang="en-US" altLang="zh-TW" dirty="0"/>
          </a:p>
          <a:p>
            <a:pPr>
              <a:buFont typeface="Wingdings" pitchFamily="2" charset="2"/>
              <a:buChar char="Ø"/>
            </a:pPr>
            <a:r>
              <a:rPr lang="en-US" dirty="0">
                <a:solidFill>
                  <a:srgbClr val="002060"/>
                </a:solidFill>
                <a:latin typeface="Times New Roman" panose="02020603050405020304" pitchFamily="18" charset="0"/>
                <a:cs typeface="Times New Roman" panose="02020603050405020304" pitchFamily="18" charset="0"/>
              </a:rPr>
              <a:t>Recognition of Delimiters</a:t>
            </a:r>
          </a:p>
          <a:p>
            <a:pPr lvl="1">
              <a:buFont typeface="Wingdings" pitchFamily="2" charset="2"/>
              <a:buChar char="ü"/>
            </a:pPr>
            <a:r>
              <a:rPr lang="en-US" dirty="0">
                <a:solidFill>
                  <a:srgbClr val="002060"/>
                </a:solidFill>
                <a:latin typeface="Times New Roman" panose="02020603050405020304" pitchFamily="18" charset="0"/>
                <a:cs typeface="Times New Roman" panose="02020603050405020304" pitchFamily="18" charset="0"/>
              </a:rPr>
              <a:t>Delimiter may be a blank space or tab space or new line character</a:t>
            </a:r>
          </a:p>
          <a:p>
            <a:pPr lvl="1">
              <a:buFont typeface="Wingdings" pitchFamily="2" charset="2"/>
              <a:buChar char="ü"/>
            </a:pPr>
            <a:r>
              <a:rPr lang="en-US" dirty="0" err="1">
                <a:solidFill>
                  <a:srgbClr val="002060"/>
                </a:solidFill>
                <a:latin typeface="Times New Roman" panose="02020603050405020304" pitchFamily="18" charset="0"/>
                <a:cs typeface="Times New Roman" panose="02020603050405020304" pitchFamily="18" charset="0"/>
              </a:rPr>
              <a:t>ws</a:t>
            </a:r>
            <a:r>
              <a:rPr lang="en-US"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sym typeface="Wingdings" pitchFamily="2" charset="2"/>
              </a:rPr>
              <a:t> </a:t>
            </a:r>
            <a:r>
              <a:rPr lang="en-US" dirty="0">
                <a:solidFill>
                  <a:srgbClr val="002060"/>
                </a:solidFill>
                <a:latin typeface="Times New Roman" panose="02020603050405020304" pitchFamily="18" charset="0"/>
                <a:cs typeface="Times New Roman" panose="02020603050405020304" pitchFamily="18" charset="0"/>
              </a:rPr>
              <a:t>delimiter(delimiter)*	(</a:t>
            </a:r>
            <a:r>
              <a:rPr lang="en-US" dirty="0" err="1">
                <a:solidFill>
                  <a:srgbClr val="002060"/>
                </a:solidFill>
                <a:latin typeface="Times New Roman" panose="02020603050405020304" pitchFamily="18" charset="0"/>
                <a:cs typeface="Times New Roman" panose="02020603050405020304" pitchFamily="18" charset="0"/>
              </a:rPr>
              <a:t>ws</a:t>
            </a:r>
            <a:r>
              <a:rPr lang="en-US" dirty="0">
                <a:solidFill>
                  <a:srgbClr val="002060"/>
                </a:solidFill>
                <a:latin typeface="Times New Roman" panose="02020603050405020304" pitchFamily="18" charset="0"/>
                <a:cs typeface="Times New Roman" panose="02020603050405020304" pitchFamily="18" charset="0"/>
              </a:rPr>
              <a:t> means word space)</a:t>
            </a:r>
          </a:p>
          <a:p>
            <a:pPr lvl="1">
              <a:buFont typeface="Wingdings" pitchFamily="2" charset="2"/>
              <a:buChar char="ü"/>
            </a:pPr>
            <a:r>
              <a:rPr lang="en-US" dirty="0">
                <a:solidFill>
                  <a:srgbClr val="002060"/>
                </a:solidFill>
                <a:latin typeface="Times New Roman" panose="02020603050405020304" pitchFamily="18" charset="0"/>
                <a:cs typeface="Times New Roman" panose="02020603050405020304" pitchFamily="18" charset="0"/>
              </a:rPr>
              <a:t>Ex: 	first						  </a:t>
            </a:r>
            <a:r>
              <a:rPr lang="en-US" altLang="zh-TW" dirty="0">
                <a:solidFill>
                  <a:srgbClr val="C00000"/>
                </a:solidFill>
                <a:latin typeface="Arial Unicode MS" pitchFamily="34" charset="-120"/>
                <a:ea typeface="Arial Unicode MS" pitchFamily="34" charset="-120"/>
                <a:cs typeface="Arial Unicode MS" pitchFamily="34" charset="-120"/>
              </a:rPr>
              <a:t>delimiter</a:t>
            </a:r>
            <a:endParaRPr lang="en-US" dirty="0">
              <a:solidFill>
                <a:srgbClr val="002060"/>
              </a:solidFill>
              <a:latin typeface="Times New Roman" panose="02020603050405020304" pitchFamily="18" charset="0"/>
              <a:cs typeface="Times New Roman" panose="02020603050405020304" pitchFamily="18" charset="0"/>
            </a:endParaRPr>
          </a:p>
          <a:p>
            <a:pPr lvl="1">
              <a:buNone/>
            </a:pPr>
            <a:endParaRPr lang="en-US" dirty="0">
              <a:solidFill>
                <a:srgbClr val="002060"/>
              </a:solidFill>
              <a:latin typeface="Times New Roman" panose="02020603050405020304" pitchFamily="18" charset="0"/>
              <a:cs typeface="Times New Roman" panose="02020603050405020304" pitchFamily="18" charset="0"/>
            </a:endParaRPr>
          </a:p>
          <a:p>
            <a:pPr lvl="1">
              <a:buNone/>
            </a:pPr>
            <a:r>
              <a:rPr lang="en-US" dirty="0">
                <a:solidFill>
                  <a:srgbClr val="002060"/>
                </a:solidFill>
                <a:latin typeface="Times New Roman" panose="02020603050405020304" pitchFamily="18" charset="0"/>
                <a:cs typeface="Times New Roman" panose="02020603050405020304" pitchFamily="18" charset="0"/>
              </a:rPr>
              <a:t>			second				   </a:t>
            </a:r>
            <a:r>
              <a:rPr lang="en-US" altLang="zh-TW" dirty="0">
                <a:solidFill>
                  <a:srgbClr val="C00000"/>
                </a:solidFill>
                <a:latin typeface="Arial Unicode MS" pitchFamily="34" charset="-120"/>
                <a:ea typeface="Arial Unicode MS" pitchFamily="34" charset="-120"/>
                <a:cs typeface="Arial Unicode MS" pitchFamily="34" charset="-120"/>
              </a:rPr>
              <a:t>delimiter</a:t>
            </a:r>
          </a:p>
          <a:p>
            <a:pPr>
              <a:buFont typeface="Wingdings" pitchFamily="2" charset="2"/>
              <a:buChar char="Ø"/>
            </a:pPr>
            <a:r>
              <a:rPr lang="en-US" dirty="0">
                <a:solidFill>
                  <a:srgbClr val="002060"/>
                </a:solidFill>
                <a:latin typeface="Times New Roman" panose="02020603050405020304" pitchFamily="18" charset="0"/>
                <a:cs typeface="Times New Roman" panose="02020603050405020304" pitchFamily="18" charset="0"/>
              </a:rPr>
              <a:t>Recognition of Relational Operators</a:t>
            </a:r>
          </a:p>
          <a:p>
            <a:pPr lvl="1">
              <a:buFont typeface="Wingdings" pitchFamily="2" charset="2"/>
              <a:buChar char="ü"/>
            </a:pPr>
            <a:r>
              <a:rPr lang="en-US" dirty="0">
                <a:solidFill>
                  <a:srgbClr val="002060"/>
                </a:solidFill>
                <a:latin typeface="Times New Roman" panose="02020603050405020304" pitchFamily="18" charset="0"/>
                <a:cs typeface="Times New Roman" panose="02020603050405020304" pitchFamily="18" charset="0"/>
              </a:rPr>
              <a:t>&gt;, &gt;=, &lt;, &lt;=, ==, !=</a:t>
            </a: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buNone/>
            </a:pPr>
            <a:endParaRPr lang="en-US" altLang="zh-TW" dirty="0">
              <a:solidFill>
                <a:srgbClr val="C00000"/>
              </a:solidFill>
              <a:latin typeface="Arial Unicode MS" pitchFamily="34" charset="-120"/>
              <a:ea typeface="Arial Unicode MS" pitchFamily="34" charset="-120"/>
              <a:cs typeface="Arial Unicode MS" pitchFamily="34" charset="-120"/>
            </a:endParaRPr>
          </a:p>
          <a:p>
            <a:pPr lvl="1" eaLnBrk="1" hangingPunct="1">
              <a:buNone/>
            </a:pPr>
            <a:r>
              <a:rPr lang="en-US" altLang="zh-TW" b="1" i="1" dirty="0">
                <a:solidFill>
                  <a:srgbClr val="00B050"/>
                </a:solidFill>
                <a:latin typeface="Arial Unicode MS" pitchFamily="34" charset="-120"/>
                <a:ea typeface="Arial Unicode MS" pitchFamily="34" charset="-120"/>
                <a:cs typeface="Arial Unicode MS" pitchFamily="34" charset="-120"/>
              </a:rPr>
              <a:t>                                                      </a:t>
            </a:r>
            <a:r>
              <a:rPr lang="en-US" altLang="zh-TW" b="1" dirty="0">
                <a:solidFill>
                  <a:srgbClr val="00B050"/>
                </a:solidFill>
                <a:latin typeface="Arial Unicode MS" pitchFamily="34" charset="-120"/>
                <a:ea typeface="Arial Unicode MS" pitchFamily="34" charset="-120"/>
                <a:cs typeface="Arial Unicode MS" pitchFamily="34" charset="-120"/>
              </a:rPr>
              <a:t> &gt;           =		        (</a:t>
            </a:r>
            <a:r>
              <a:rPr lang="en-US" altLang="zh-TW" b="1" dirty="0" err="1">
                <a:solidFill>
                  <a:srgbClr val="00B050"/>
                </a:solidFill>
                <a:latin typeface="Arial Unicode MS" pitchFamily="34" charset="-120"/>
                <a:ea typeface="Arial Unicode MS" pitchFamily="34" charset="-120"/>
                <a:cs typeface="Arial Unicode MS" pitchFamily="34" charset="-120"/>
              </a:rPr>
              <a:t>relop</a:t>
            </a:r>
            <a:r>
              <a:rPr lang="en-US" altLang="zh-TW" b="1" dirty="0">
                <a:solidFill>
                  <a:srgbClr val="00B050"/>
                </a:solidFill>
                <a:latin typeface="Arial Unicode MS" pitchFamily="34" charset="-120"/>
                <a:ea typeface="Arial Unicode MS" pitchFamily="34" charset="-120"/>
                <a:cs typeface="Arial Unicode MS" pitchFamily="34" charset="-120"/>
              </a:rPr>
              <a:t>, GE)</a:t>
            </a:r>
            <a:r>
              <a:rPr lang="en-US" altLang="zh-TW" b="1" i="1" dirty="0">
                <a:solidFill>
                  <a:srgbClr val="00B050"/>
                </a:solidFill>
                <a:latin typeface="Arial Unicode MS" pitchFamily="34" charset="-120"/>
                <a:ea typeface="Arial Unicode MS" pitchFamily="34" charset="-120"/>
                <a:cs typeface="Arial Unicode MS" pitchFamily="34" charset="-120"/>
              </a:rPr>
              <a:t>	</a:t>
            </a:r>
          </a:p>
          <a:p>
            <a:pPr>
              <a:buFont typeface="Wingdings" pitchFamily="2" charset="2"/>
              <a:buChar char="Ø"/>
            </a:pPr>
            <a:r>
              <a:rPr lang="en-US" dirty="0">
                <a:solidFill>
                  <a:srgbClr val="002060"/>
                </a:solidFill>
                <a:latin typeface="Times New Roman" panose="02020603050405020304" pitchFamily="18" charset="0"/>
                <a:cs typeface="Times New Roman" panose="02020603050405020304" pitchFamily="18" charset="0"/>
              </a:rPr>
              <a:t>Recognition of Keywords</a:t>
            </a:r>
          </a:p>
          <a:p>
            <a:pPr lvl="1">
              <a:buFont typeface="Wingdings" pitchFamily="2" charset="2"/>
              <a:buChar char="ü"/>
            </a:pPr>
            <a:r>
              <a:rPr lang="en-US" dirty="0">
                <a:solidFill>
                  <a:srgbClr val="002060"/>
                </a:solidFill>
                <a:latin typeface="Times New Roman" panose="02020603050405020304" pitchFamily="18" charset="0"/>
                <a:cs typeface="Times New Roman" panose="02020603050405020304" pitchFamily="18" charset="0"/>
              </a:rPr>
              <a:t>if, else, for</a:t>
            </a:r>
            <a:endParaRPr lang="en-US" altLang="zh-TW" dirty="0">
              <a:solidFill>
                <a:srgbClr val="C00000"/>
              </a:solidFill>
              <a:latin typeface="Arial Unicode MS" pitchFamily="34" charset="-120"/>
              <a:ea typeface="Arial Unicode MS" pitchFamily="34" charset="-120"/>
              <a:cs typeface="Arial Unicode MS" pitchFamily="34" charset="-120"/>
            </a:endParaRPr>
          </a:p>
          <a:p>
            <a:pPr marL="457200" lvl="1" indent="0" eaLnBrk="1" hangingPunct="1">
              <a:buNone/>
            </a:pPr>
            <a:r>
              <a:rPr lang="en-US" altLang="zh-TW" b="1" dirty="0">
                <a:solidFill>
                  <a:srgbClr val="00B050"/>
                </a:solidFill>
                <a:latin typeface="Arial Unicode MS" pitchFamily="34" charset="-120"/>
                <a:ea typeface="Arial Unicode MS" pitchFamily="34" charset="-120"/>
                <a:cs typeface="Arial Unicode MS" pitchFamily="34" charset="-120"/>
              </a:rPr>
              <a:t>                                                        </a:t>
            </a:r>
            <a:r>
              <a:rPr lang="en-US" altLang="zh-TW" b="1" dirty="0" err="1">
                <a:solidFill>
                  <a:srgbClr val="00B050"/>
                </a:solidFill>
                <a:latin typeface="Arial Unicode MS" pitchFamily="34" charset="-120"/>
                <a:ea typeface="Arial Unicode MS" pitchFamily="34" charset="-120"/>
                <a:cs typeface="Arial Unicode MS" pitchFamily="34" charset="-120"/>
              </a:rPr>
              <a:t>i</a:t>
            </a:r>
            <a:r>
              <a:rPr lang="en-US" altLang="zh-TW" b="1" dirty="0">
                <a:solidFill>
                  <a:srgbClr val="00B050"/>
                </a:solidFill>
                <a:latin typeface="Arial Unicode MS" pitchFamily="34" charset="-120"/>
                <a:ea typeface="Arial Unicode MS" pitchFamily="34" charset="-120"/>
                <a:cs typeface="Arial Unicode MS" pitchFamily="34" charset="-120"/>
              </a:rPr>
              <a:t>             f</a:t>
            </a:r>
          </a:p>
        </p:txBody>
      </p:sp>
      <p:sp>
        <p:nvSpPr>
          <p:cNvPr id="17" name="Title 1"/>
          <p:cNvSpPr txBox="1">
            <a:spLocks/>
          </p:cNvSpPr>
          <p:nvPr/>
        </p:nvSpPr>
        <p:spPr>
          <a:xfrm>
            <a:off x="537029" y="166688"/>
            <a:ext cx="9673771" cy="791255"/>
          </a:xfrm>
          <a:prstGeom prst="rect">
            <a:avLst/>
          </a:prstGeom>
        </p:spPr>
        <p:txBody>
          <a:bodyPr vert="horz" lIns="91440" tIns="45720" rIns="91440" bIns="45720" rtlCol="0" anchor="ctr">
            <a:normAutofit/>
          </a:bodyPr>
          <a:lstStyle/>
          <a:p>
            <a:pPr>
              <a:spcBef>
                <a:spcPct val="0"/>
              </a:spcBef>
              <a:defRPr/>
            </a:pPr>
            <a:r>
              <a:rPr lang="en-US" sz="4000" b="1" u="sng" dirty="0">
                <a:solidFill>
                  <a:srgbClr val="00B050"/>
                </a:solidFill>
                <a:latin typeface="Times New Roman" panose="02020603050405020304" pitchFamily="18" charset="0"/>
                <a:ea typeface="+mj-ea"/>
                <a:cs typeface="Times New Roman" panose="02020603050405020304" pitchFamily="18" charset="0"/>
              </a:rPr>
              <a:t>Recognition of </a:t>
            </a:r>
            <a:r>
              <a:rPr lang="en-US" sz="4000" b="1" u="sng" dirty="0" smtClean="0">
                <a:solidFill>
                  <a:srgbClr val="00B050"/>
                </a:solidFill>
                <a:latin typeface="Times New Roman" panose="02020603050405020304" pitchFamily="18" charset="0"/>
                <a:ea typeface="+mj-ea"/>
                <a:cs typeface="Times New Roman" panose="02020603050405020304" pitchFamily="18" charset="0"/>
              </a:rPr>
              <a:t>Tokens</a:t>
            </a:r>
            <a:r>
              <a:rPr lang="en-US" sz="4000" b="1" u="sng" dirty="0" smtClean="0">
                <a:solidFill>
                  <a:srgbClr val="00B050"/>
                </a:solidFill>
                <a:latin typeface="Times New Roman" panose="02020603050405020304" pitchFamily="18" charset="0"/>
                <a:cs typeface="Times New Roman" panose="02020603050405020304" pitchFamily="18" charset="0"/>
              </a:rPr>
              <a:t> (Cont…):</a:t>
            </a:r>
            <a:endParaRPr lang="en-IN" sz="4000" b="1" u="sng" dirty="0">
              <a:solidFill>
                <a:srgbClr val="00B050"/>
              </a:solidFill>
              <a:latin typeface="Times New Roman" panose="02020603050405020304" pitchFamily="18" charset="0"/>
              <a:ea typeface="+mj-ea"/>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55</a:t>
            </a:fld>
            <a:endParaRPr lang="en-US"/>
          </a:p>
        </p:txBody>
      </p:sp>
      <p:sp>
        <p:nvSpPr>
          <p:cNvPr id="5" name="Oval 4"/>
          <p:cNvSpPr/>
          <p:nvPr/>
        </p:nvSpPr>
        <p:spPr>
          <a:xfrm>
            <a:off x="5868537" y="2743199"/>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p:cNvSpPr/>
          <p:nvPr/>
        </p:nvSpPr>
        <p:spPr>
          <a:xfrm>
            <a:off x="7424382" y="2538482"/>
            <a:ext cx="914400" cy="996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631373" y="2745474"/>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9" name="Straight Arrow Connector 8"/>
          <p:cNvCxnSpPr>
            <a:endCxn id="5" idx="2"/>
          </p:cNvCxnSpPr>
          <p:nvPr/>
        </p:nvCxnSpPr>
        <p:spPr>
          <a:xfrm flipV="1">
            <a:off x="5404513" y="3016155"/>
            <a:ext cx="464024" cy="27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441743" y="2975211"/>
            <a:ext cx="982639" cy="20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Curved Down Arrow 12"/>
          <p:cNvSpPr/>
          <p:nvPr/>
        </p:nvSpPr>
        <p:spPr>
          <a:xfrm>
            <a:off x="7915699" y="2292823"/>
            <a:ext cx="204716" cy="25930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6020937" y="4806319"/>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5" name="Oval 14"/>
          <p:cNvSpPr/>
          <p:nvPr/>
        </p:nvSpPr>
        <p:spPr>
          <a:xfrm>
            <a:off x="7576782" y="4601602"/>
            <a:ext cx="914400" cy="996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783773" y="4808594"/>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8" name="Straight Arrow Connector 17"/>
          <p:cNvCxnSpPr>
            <a:endCxn id="14" idx="2"/>
          </p:cNvCxnSpPr>
          <p:nvPr/>
        </p:nvCxnSpPr>
        <p:spPr>
          <a:xfrm flipV="1">
            <a:off x="5556913" y="5079275"/>
            <a:ext cx="464024" cy="27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594143" y="5038331"/>
            <a:ext cx="982639" cy="20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urved Down Arrow 19"/>
          <p:cNvSpPr/>
          <p:nvPr/>
        </p:nvSpPr>
        <p:spPr>
          <a:xfrm>
            <a:off x="8068099" y="4355943"/>
            <a:ext cx="204716" cy="25930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5026905" y="4794943"/>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Arrow Connector 21"/>
          <p:cNvCxnSpPr>
            <a:endCxn id="21" idx="2"/>
          </p:cNvCxnSpPr>
          <p:nvPr/>
        </p:nvCxnSpPr>
        <p:spPr>
          <a:xfrm flipV="1">
            <a:off x="4562881" y="5067899"/>
            <a:ext cx="464024" cy="27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6105576" y="4412616"/>
            <a:ext cx="600501" cy="53226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710607" y="3798642"/>
            <a:ext cx="914400" cy="996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917598" y="4005634"/>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7" name="Oval 26"/>
          <p:cNvSpPr/>
          <p:nvPr/>
        </p:nvSpPr>
        <p:spPr>
          <a:xfrm>
            <a:off x="5038281" y="5911807"/>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8" name="Oval 27"/>
          <p:cNvSpPr/>
          <p:nvPr/>
        </p:nvSpPr>
        <p:spPr>
          <a:xfrm>
            <a:off x="7604078" y="5707090"/>
            <a:ext cx="914400" cy="996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811069" y="5914082"/>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Arrow Connector 29"/>
          <p:cNvCxnSpPr>
            <a:endCxn id="27" idx="2"/>
          </p:cNvCxnSpPr>
          <p:nvPr/>
        </p:nvCxnSpPr>
        <p:spPr>
          <a:xfrm flipV="1">
            <a:off x="4574257" y="6184763"/>
            <a:ext cx="464024" cy="27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621439" y="6143819"/>
            <a:ext cx="982639" cy="20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091449" y="5900431"/>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33" name="Straight Arrow Connector 32"/>
          <p:cNvCxnSpPr>
            <a:endCxn id="32" idx="2"/>
          </p:cNvCxnSpPr>
          <p:nvPr/>
        </p:nvCxnSpPr>
        <p:spPr>
          <a:xfrm flipV="1">
            <a:off x="5627425" y="6173387"/>
            <a:ext cx="464024" cy="27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968526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1"/>
          </p:nvPr>
        </p:nvSpPr>
        <p:spPr>
          <a:xfrm>
            <a:off x="537029" y="458562"/>
            <a:ext cx="11132457" cy="6116410"/>
          </a:xfrm>
        </p:spPr>
        <p:txBody>
          <a:bodyPr>
            <a:normAutofit/>
          </a:bodyPr>
          <a:lstStyle/>
          <a:p>
            <a:pPr eaLnBrk="1" hangingPunct="1"/>
            <a:endParaRPr lang="en-US" altLang="zh-TW" dirty="0"/>
          </a:p>
          <a:p>
            <a:pPr>
              <a:buFont typeface="Wingdings" pitchFamily="2" charset="2"/>
              <a:buChar char="Ø"/>
            </a:pPr>
            <a:r>
              <a:rPr lang="en-US" dirty="0">
                <a:solidFill>
                  <a:srgbClr val="002060"/>
                </a:solidFill>
                <a:latin typeface="Times New Roman" panose="02020603050405020304" pitchFamily="18" charset="0"/>
                <a:cs typeface="Times New Roman" panose="02020603050405020304" pitchFamily="18" charset="0"/>
              </a:rPr>
              <a:t>Recognition of numbers</a:t>
            </a:r>
          </a:p>
          <a:p>
            <a:pPr lvl="1">
              <a:buFont typeface="Wingdings" pitchFamily="2" charset="2"/>
              <a:buChar char="ü"/>
            </a:pPr>
            <a:r>
              <a:rPr lang="en-US" dirty="0">
                <a:solidFill>
                  <a:srgbClr val="002060"/>
                </a:solidFill>
                <a:latin typeface="Times New Roman" panose="02020603050405020304" pitchFamily="18" charset="0"/>
                <a:cs typeface="Times New Roman" panose="02020603050405020304" pitchFamily="18" charset="0"/>
              </a:rPr>
              <a:t>Int no., floating point no.					123</a:t>
            </a:r>
          </a:p>
          <a:p>
            <a:pPr marL="457200" lvl="1" indent="0">
              <a:buNone/>
            </a:pPr>
            <a:r>
              <a:rPr lang="en-US" altLang="zh-TW" dirty="0">
                <a:solidFill>
                  <a:srgbClr val="002060"/>
                </a:solidFill>
                <a:latin typeface="Times New Roman" panose="02020603050405020304" pitchFamily="18" charset="0"/>
                <a:ea typeface="Arial Unicode MS" pitchFamily="34" charset="-120"/>
                <a:cs typeface="Times New Roman" panose="02020603050405020304" pitchFamily="18" charset="0"/>
              </a:rPr>
              <a:t>digit </a:t>
            </a:r>
            <a:r>
              <a:rPr lang="en-US" altLang="zh-TW" dirty="0">
                <a:solidFill>
                  <a:srgbClr val="002060"/>
                </a:solidFill>
                <a:latin typeface="Times New Roman" panose="02020603050405020304" pitchFamily="18" charset="0"/>
                <a:ea typeface="Arial Unicode MS" pitchFamily="34" charset="-120"/>
                <a:cs typeface="Times New Roman" panose="02020603050405020304" pitchFamily="18" charset="0"/>
                <a:sym typeface="Wingdings" panose="05000000000000000000" pitchFamily="2" charset="2"/>
              </a:rPr>
              <a:t> 0 | 1 | 2 | 3 | 4 | 5 | 6 | 7 | 8 | 9				123.456</a:t>
            </a:r>
          </a:p>
          <a:p>
            <a:pPr marL="457200" lvl="1" indent="0">
              <a:buNone/>
            </a:pPr>
            <a:r>
              <a:rPr lang="en-US" altLang="zh-TW" dirty="0">
                <a:solidFill>
                  <a:srgbClr val="002060"/>
                </a:solidFill>
                <a:latin typeface="Times New Roman" panose="02020603050405020304" pitchFamily="18" charset="0"/>
                <a:ea typeface="Arial Unicode MS" pitchFamily="34" charset="-120"/>
                <a:cs typeface="Times New Roman" panose="02020603050405020304" pitchFamily="18" charset="0"/>
              </a:rPr>
              <a:t>digits </a:t>
            </a:r>
            <a:r>
              <a:rPr lang="en-US" altLang="zh-TW" dirty="0">
                <a:solidFill>
                  <a:srgbClr val="002060"/>
                </a:solidFill>
                <a:latin typeface="Times New Roman" panose="02020603050405020304" pitchFamily="18" charset="0"/>
                <a:ea typeface="Arial Unicode MS" pitchFamily="34" charset="-120"/>
                <a:cs typeface="Times New Roman" panose="02020603050405020304" pitchFamily="18" charset="0"/>
                <a:sym typeface="Wingdings" panose="05000000000000000000" pitchFamily="2" charset="2"/>
              </a:rPr>
              <a:t> </a:t>
            </a:r>
            <a:r>
              <a:rPr lang="en-US" altLang="zh-TW" dirty="0">
                <a:solidFill>
                  <a:srgbClr val="002060"/>
                </a:solidFill>
                <a:latin typeface="Times New Roman" panose="02020603050405020304" pitchFamily="18" charset="0"/>
                <a:ea typeface="Arial Unicode MS" pitchFamily="34" charset="-120"/>
                <a:cs typeface="Times New Roman" panose="02020603050405020304" pitchFamily="18" charset="0"/>
              </a:rPr>
              <a:t>digit(digit)*						123.45 E 23</a:t>
            </a:r>
          </a:p>
          <a:p>
            <a:pPr marL="457200" lvl="1" indent="0">
              <a:buNone/>
            </a:pPr>
            <a:r>
              <a:rPr lang="en-US" altLang="zh-TW" dirty="0">
                <a:solidFill>
                  <a:srgbClr val="002060"/>
                </a:solidFill>
                <a:latin typeface="Times New Roman" panose="02020603050405020304" pitchFamily="18" charset="0"/>
                <a:ea typeface="Arial Unicode MS" pitchFamily="34" charset="-120"/>
                <a:cs typeface="Times New Roman" panose="02020603050405020304" pitchFamily="18" charset="0"/>
              </a:rPr>
              <a:t>number </a:t>
            </a:r>
            <a:r>
              <a:rPr lang="en-US" altLang="zh-TW" dirty="0">
                <a:solidFill>
                  <a:srgbClr val="002060"/>
                </a:solidFill>
                <a:latin typeface="Times New Roman" panose="02020603050405020304" pitchFamily="18" charset="0"/>
                <a:ea typeface="Arial Unicode MS" pitchFamily="34" charset="-120"/>
                <a:cs typeface="Times New Roman" panose="02020603050405020304" pitchFamily="18" charset="0"/>
                <a:sym typeface="Wingdings" panose="05000000000000000000" pitchFamily="2" charset="2"/>
              </a:rPr>
              <a:t> digits (.digits)?(E[+ -]?digits)?			</a:t>
            </a:r>
            <a:r>
              <a:rPr lang="en-US" altLang="zh-TW" dirty="0">
                <a:solidFill>
                  <a:srgbClr val="002060"/>
                </a:solidFill>
                <a:latin typeface="Times New Roman" panose="02020603050405020304" pitchFamily="18" charset="0"/>
                <a:ea typeface="Arial Unicode MS" pitchFamily="34" charset="-120"/>
                <a:cs typeface="Times New Roman" panose="02020603050405020304" pitchFamily="18" charset="0"/>
              </a:rPr>
              <a:t> 123.45 E -23</a:t>
            </a:r>
          </a:p>
          <a:p>
            <a:pPr marL="457200" lvl="1" indent="0">
              <a:buNone/>
            </a:pPr>
            <a:endParaRPr lang="en-US" altLang="zh-TW" dirty="0">
              <a:solidFill>
                <a:srgbClr val="002060"/>
              </a:solidFill>
              <a:latin typeface="Times New Roman" panose="02020603050405020304" pitchFamily="18" charset="0"/>
              <a:ea typeface="Arial Unicode MS" pitchFamily="34" charset="-120"/>
              <a:cs typeface="Times New Roman" panose="02020603050405020304" pitchFamily="18" charset="0"/>
            </a:endParaRPr>
          </a:p>
          <a:p>
            <a:pPr marL="457200" lvl="1" indent="0">
              <a:buNone/>
            </a:pPr>
            <a:r>
              <a:rPr lang="en-US" altLang="zh-TW" dirty="0">
                <a:solidFill>
                  <a:srgbClr val="002060"/>
                </a:solidFill>
                <a:latin typeface="Times New Roman" panose="02020603050405020304" pitchFamily="18" charset="0"/>
                <a:ea typeface="Arial Unicode MS" pitchFamily="34" charset="-120"/>
                <a:cs typeface="Times New Roman" panose="02020603050405020304" pitchFamily="18" charset="0"/>
              </a:rPr>
              <a:t>		         </a:t>
            </a:r>
            <a:r>
              <a:rPr lang="en-US" altLang="zh-TW" sz="1200" dirty="0">
                <a:solidFill>
                  <a:srgbClr val="C00000"/>
                </a:solidFill>
                <a:latin typeface="Arial Unicode MS" pitchFamily="34" charset="-120"/>
                <a:ea typeface="Arial Unicode MS" pitchFamily="34" charset="-120"/>
                <a:cs typeface="Arial Unicode MS" pitchFamily="34" charset="-120"/>
              </a:rPr>
              <a:t>digit		digit</a:t>
            </a:r>
            <a:r>
              <a:rPr lang="en-US" altLang="zh-TW" sz="2400" dirty="0">
                <a:solidFill>
                  <a:srgbClr val="C00000"/>
                </a:solidFill>
                <a:latin typeface="Arial Unicode MS" pitchFamily="34" charset="-120"/>
                <a:ea typeface="Arial Unicode MS" pitchFamily="34" charset="-120"/>
                <a:cs typeface="Arial Unicode MS" pitchFamily="34" charset="-120"/>
              </a:rPr>
              <a:t> </a:t>
            </a:r>
            <a:r>
              <a:rPr lang="en-US" altLang="zh-TW" dirty="0">
                <a:solidFill>
                  <a:srgbClr val="002060"/>
                </a:solidFill>
                <a:latin typeface="Times New Roman" panose="02020603050405020304" pitchFamily="18" charset="0"/>
                <a:ea typeface="Arial Unicode MS" pitchFamily="34" charset="-120"/>
                <a:cs typeface="Times New Roman" panose="02020603050405020304" pitchFamily="18" charset="0"/>
              </a:rPr>
              <a:t>			   </a:t>
            </a:r>
            <a:r>
              <a:rPr lang="en-US" altLang="zh-TW" sz="1200" dirty="0">
                <a:solidFill>
                  <a:srgbClr val="C00000"/>
                </a:solidFill>
                <a:latin typeface="Arial Unicode MS" pitchFamily="34" charset="-120"/>
                <a:ea typeface="Arial Unicode MS" pitchFamily="34" charset="-120"/>
                <a:cs typeface="Arial Unicode MS" pitchFamily="34" charset="-120"/>
              </a:rPr>
              <a:t>digit</a:t>
            </a:r>
            <a:endParaRPr lang="en-US" altLang="zh-TW" sz="1200" dirty="0">
              <a:solidFill>
                <a:srgbClr val="002060"/>
              </a:solidFill>
              <a:latin typeface="Times New Roman" panose="02020603050405020304" pitchFamily="18" charset="0"/>
              <a:ea typeface="Arial Unicode MS" pitchFamily="34" charset="-120"/>
              <a:cs typeface="Times New Roman" panose="02020603050405020304" pitchFamily="18" charset="0"/>
            </a:endParaRPr>
          </a:p>
          <a:p>
            <a:pPr marL="457200" lvl="1" indent="0">
              <a:buNone/>
            </a:pPr>
            <a:r>
              <a:rPr lang="en-US" altLang="zh-TW" dirty="0">
                <a:solidFill>
                  <a:srgbClr val="00B050"/>
                </a:solidFill>
                <a:latin typeface="Arial Unicode MS" pitchFamily="34" charset="-120"/>
                <a:ea typeface="Arial Unicode MS" pitchFamily="34" charset="-120"/>
                <a:cs typeface="Arial Unicode MS" pitchFamily="34" charset="-120"/>
              </a:rPr>
              <a:t>               </a:t>
            </a:r>
            <a:r>
              <a:rPr lang="en-US" altLang="zh-TW" sz="1200" dirty="0">
                <a:solidFill>
                  <a:srgbClr val="C00000"/>
                </a:solidFill>
                <a:latin typeface="Arial Unicode MS" pitchFamily="34" charset="-120"/>
                <a:ea typeface="Arial Unicode MS" pitchFamily="34" charset="-120"/>
                <a:cs typeface="Arial Unicode MS" pitchFamily="34" charset="-120"/>
              </a:rPr>
              <a:t>digit	</a:t>
            </a:r>
            <a:r>
              <a:rPr lang="en-US" altLang="zh-TW" dirty="0">
                <a:solidFill>
                  <a:srgbClr val="C00000"/>
                </a:solidFill>
                <a:latin typeface="Arial Unicode MS" pitchFamily="34" charset="-120"/>
                <a:ea typeface="Arial Unicode MS" pitchFamily="34" charset="-120"/>
                <a:cs typeface="Arial Unicode MS" pitchFamily="34" charset="-120"/>
              </a:rPr>
              <a:t>.           </a:t>
            </a:r>
            <a:r>
              <a:rPr lang="en-US" altLang="zh-TW" sz="1200" dirty="0">
                <a:solidFill>
                  <a:srgbClr val="C00000"/>
                </a:solidFill>
                <a:latin typeface="Arial Unicode MS" pitchFamily="34" charset="-120"/>
                <a:ea typeface="Arial Unicode MS" pitchFamily="34" charset="-120"/>
                <a:cs typeface="Arial Unicode MS" pitchFamily="34" charset="-120"/>
              </a:rPr>
              <a:t>digit	      E	      </a:t>
            </a:r>
            <a:r>
              <a:rPr lang="en-US" altLang="zh-TW" sz="1400" dirty="0">
                <a:solidFill>
                  <a:srgbClr val="C00000"/>
                </a:solidFill>
                <a:latin typeface="Arial Unicode MS" pitchFamily="34" charset="-120"/>
                <a:ea typeface="Arial Unicode MS" pitchFamily="34" charset="-120"/>
                <a:cs typeface="Arial Unicode MS" pitchFamily="34" charset="-120"/>
              </a:rPr>
              <a:t>+ / -	       </a:t>
            </a:r>
            <a:r>
              <a:rPr lang="en-US" altLang="zh-TW" sz="1200" dirty="0">
                <a:solidFill>
                  <a:srgbClr val="C00000"/>
                </a:solidFill>
                <a:latin typeface="Arial Unicode MS" pitchFamily="34" charset="-120"/>
                <a:ea typeface="Arial Unicode MS" pitchFamily="34" charset="-120"/>
                <a:cs typeface="Arial Unicode MS" pitchFamily="34" charset="-120"/>
              </a:rPr>
              <a:t>digit</a:t>
            </a:r>
            <a:r>
              <a:rPr lang="en-US" altLang="zh-TW" sz="1400" dirty="0">
                <a:solidFill>
                  <a:srgbClr val="C00000"/>
                </a:solidFill>
                <a:latin typeface="Arial Unicode MS" pitchFamily="34" charset="-120"/>
                <a:ea typeface="Arial Unicode MS" pitchFamily="34" charset="-120"/>
                <a:cs typeface="Arial Unicode MS" pitchFamily="34" charset="-120"/>
              </a:rPr>
              <a:t> 	              </a:t>
            </a:r>
            <a:r>
              <a:rPr lang="en-US" altLang="zh-TW" sz="1200" dirty="0">
                <a:solidFill>
                  <a:srgbClr val="C00000"/>
                </a:solidFill>
                <a:latin typeface="Arial Unicode MS" pitchFamily="34" charset="-120"/>
                <a:ea typeface="Arial Unicode MS" pitchFamily="34" charset="-120"/>
                <a:cs typeface="Arial Unicode MS" pitchFamily="34" charset="-120"/>
              </a:rPr>
              <a:t>other</a:t>
            </a:r>
          </a:p>
          <a:p>
            <a:pPr marL="457200" lvl="1" indent="0">
              <a:buNone/>
            </a:pPr>
            <a:endParaRPr lang="en-US" altLang="zh-TW" sz="1200" dirty="0">
              <a:solidFill>
                <a:srgbClr val="C00000"/>
              </a:solidFill>
              <a:latin typeface="Arial Unicode MS" pitchFamily="34" charset="-120"/>
              <a:ea typeface="Arial Unicode MS" pitchFamily="34" charset="-120"/>
              <a:cs typeface="Arial Unicode MS" pitchFamily="34" charset="-120"/>
            </a:endParaRPr>
          </a:p>
          <a:p>
            <a:pPr marL="457200" lvl="1" indent="0">
              <a:buNone/>
            </a:pPr>
            <a:endParaRPr lang="en-US" altLang="zh-TW" sz="1200" dirty="0">
              <a:solidFill>
                <a:srgbClr val="C00000"/>
              </a:solidFill>
              <a:latin typeface="Arial Unicode MS" pitchFamily="34" charset="-120"/>
              <a:ea typeface="Arial Unicode MS" pitchFamily="34" charset="-120"/>
              <a:cs typeface="Arial Unicode MS" pitchFamily="34" charset="-120"/>
            </a:endParaRPr>
          </a:p>
          <a:p>
            <a:pPr marL="457200" lvl="1" indent="0">
              <a:buNone/>
            </a:pPr>
            <a:r>
              <a:rPr lang="en-US" altLang="zh-TW" sz="1200" dirty="0">
                <a:solidFill>
                  <a:srgbClr val="C00000"/>
                </a:solidFill>
                <a:latin typeface="Arial Unicode MS" pitchFamily="34" charset="-120"/>
                <a:ea typeface="Arial Unicode MS" pitchFamily="34" charset="-120"/>
                <a:cs typeface="Arial Unicode MS" pitchFamily="34" charset="-120"/>
              </a:rPr>
              <a:t>				       E</a:t>
            </a:r>
          </a:p>
          <a:p>
            <a:pPr marL="457200" lvl="1" indent="0">
              <a:buNone/>
            </a:pPr>
            <a:r>
              <a:rPr lang="en-US" altLang="zh-TW" sz="1200" dirty="0">
                <a:solidFill>
                  <a:srgbClr val="C00000"/>
                </a:solidFill>
                <a:latin typeface="Arial Unicode MS" pitchFamily="34" charset="-120"/>
                <a:ea typeface="Arial Unicode MS" pitchFamily="34" charset="-120"/>
                <a:cs typeface="Arial Unicode MS" pitchFamily="34" charset="-120"/>
              </a:rPr>
              <a:t>		 other		             other			digit</a:t>
            </a:r>
            <a:endParaRPr lang="en-US" altLang="zh-TW" sz="1200" dirty="0">
              <a:solidFill>
                <a:srgbClr val="00B050"/>
              </a:solidFill>
              <a:latin typeface="Arial Unicode MS" pitchFamily="34" charset="-120"/>
              <a:ea typeface="Arial Unicode MS" pitchFamily="34" charset="-120"/>
              <a:cs typeface="Arial Unicode MS" pitchFamily="34" charset="-120"/>
            </a:endParaRPr>
          </a:p>
        </p:txBody>
      </p:sp>
      <p:sp>
        <p:nvSpPr>
          <p:cNvPr id="17" name="Title 1"/>
          <p:cNvSpPr txBox="1">
            <a:spLocks/>
          </p:cNvSpPr>
          <p:nvPr/>
        </p:nvSpPr>
        <p:spPr>
          <a:xfrm>
            <a:off x="537029" y="166688"/>
            <a:ext cx="9673771" cy="791255"/>
          </a:xfrm>
          <a:prstGeom prst="rect">
            <a:avLst/>
          </a:prstGeom>
        </p:spPr>
        <p:txBody>
          <a:bodyPr vert="horz" lIns="91440" tIns="45720" rIns="91440" bIns="45720" rtlCol="0" anchor="ctr">
            <a:normAutofit/>
          </a:bodyPr>
          <a:lstStyle/>
          <a:p>
            <a:pPr>
              <a:spcBef>
                <a:spcPct val="0"/>
              </a:spcBef>
              <a:defRPr/>
            </a:pPr>
            <a:r>
              <a:rPr lang="en-US" sz="4000" b="1" u="sng" dirty="0">
                <a:solidFill>
                  <a:srgbClr val="00B050"/>
                </a:solidFill>
                <a:latin typeface="Times New Roman" panose="02020603050405020304" pitchFamily="18" charset="0"/>
                <a:ea typeface="+mj-ea"/>
                <a:cs typeface="Times New Roman" panose="02020603050405020304" pitchFamily="18" charset="0"/>
              </a:rPr>
              <a:t>Recognition of </a:t>
            </a:r>
            <a:r>
              <a:rPr lang="en-US" sz="4000" b="1" u="sng" dirty="0" smtClean="0">
                <a:solidFill>
                  <a:srgbClr val="00B050"/>
                </a:solidFill>
                <a:latin typeface="Times New Roman" panose="02020603050405020304" pitchFamily="18" charset="0"/>
                <a:ea typeface="+mj-ea"/>
                <a:cs typeface="Times New Roman" panose="02020603050405020304" pitchFamily="18" charset="0"/>
              </a:rPr>
              <a:t>Tokens</a:t>
            </a:r>
            <a:r>
              <a:rPr lang="en-US" sz="4000" b="1" u="sng" dirty="0" smtClean="0">
                <a:solidFill>
                  <a:srgbClr val="00B050"/>
                </a:solidFill>
                <a:latin typeface="Times New Roman" panose="02020603050405020304" pitchFamily="18" charset="0"/>
                <a:cs typeface="Times New Roman" panose="02020603050405020304" pitchFamily="18" charset="0"/>
              </a:rPr>
              <a:t> (Cont…):</a:t>
            </a:r>
            <a:endParaRPr lang="en-IN" sz="4000" b="1" u="sng" dirty="0">
              <a:solidFill>
                <a:srgbClr val="00B050"/>
              </a:solidFill>
              <a:latin typeface="Times New Roman" panose="02020603050405020304" pitchFamily="18" charset="0"/>
              <a:ea typeface="+mj-ea"/>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56</a:t>
            </a:fld>
            <a:endParaRPr lang="en-US"/>
          </a:p>
        </p:txBody>
      </p:sp>
      <p:sp>
        <p:nvSpPr>
          <p:cNvPr id="14" name="Oval 13"/>
          <p:cNvSpPr/>
          <p:nvPr/>
        </p:nvSpPr>
        <p:spPr>
          <a:xfrm>
            <a:off x="7744629" y="3891924"/>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5" name="Oval 14"/>
          <p:cNvSpPr/>
          <p:nvPr/>
        </p:nvSpPr>
        <p:spPr>
          <a:xfrm>
            <a:off x="9258433" y="3729240"/>
            <a:ext cx="914400" cy="996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465424" y="3936232"/>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18" name="Straight Arrow Connector 17"/>
          <p:cNvCxnSpPr>
            <a:endCxn id="14" idx="2"/>
          </p:cNvCxnSpPr>
          <p:nvPr/>
        </p:nvCxnSpPr>
        <p:spPr>
          <a:xfrm flipV="1">
            <a:off x="7280605" y="4164880"/>
            <a:ext cx="464024" cy="27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275794" y="4165969"/>
            <a:ext cx="982639" cy="20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urved Down Arrow 19"/>
          <p:cNvSpPr/>
          <p:nvPr/>
        </p:nvSpPr>
        <p:spPr>
          <a:xfrm>
            <a:off x="2907539" y="3588690"/>
            <a:ext cx="204716" cy="25930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6750597" y="3880548"/>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22" name="Straight Arrow Connector 21"/>
          <p:cNvCxnSpPr>
            <a:endCxn id="21" idx="2"/>
          </p:cNvCxnSpPr>
          <p:nvPr/>
        </p:nvCxnSpPr>
        <p:spPr>
          <a:xfrm flipV="1">
            <a:off x="6286573" y="4153504"/>
            <a:ext cx="464024" cy="27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474951" y="5270084"/>
            <a:ext cx="914400" cy="996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681942" y="5477076"/>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42" name="Oval 41">
            <a:extLst>
              <a:ext uri="{FF2B5EF4-FFF2-40B4-BE49-F238E27FC236}">
                <a16:creationId xmlns="" xmlns:a16="http://schemas.microsoft.com/office/drawing/2014/main" id="{626B4B4B-B5E5-4663-0FD9-22DBE6DDD12B}"/>
              </a:ext>
            </a:extLst>
          </p:cNvPr>
          <p:cNvSpPr/>
          <p:nvPr/>
        </p:nvSpPr>
        <p:spPr>
          <a:xfrm>
            <a:off x="1668862" y="3822737"/>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43" name="Straight Arrow Connector 42">
            <a:extLst>
              <a:ext uri="{FF2B5EF4-FFF2-40B4-BE49-F238E27FC236}">
                <a16:creationId xmlns="" xmlns:a16="http://schemas.microsoft.com/office/drawing/2014/main" id="{CB92AB30-B215-568B-AC96-ED64A9963947}"/>
              </a:ext>
            </a:extLst>
          </p:cNvPr>
          <p:cNvCxnSpPr>
            <a:endCxn id="42" idx="2"/>
          </p:cNvCxnSpPr>
          <p:nvPr/>
        </p:nvCxnSpPr>
        <p:spPr>
          <a:xfrm flipV="1">
            <a:off x="1204838" y="4095693"/>
            <a:ext cx="464024" cy="27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 xmlns:a16="http://schemas.microsoft.com/office/drawing/2014/main" id="{260A2783-C58A-6EC5-51E4-79705BC00A52}"/>
              </a:ext>
            </a:extLst>
          </p:cNvPr>
          <p:cNvSpPr/>
          <p:nvPr/>
        </p:nvSpPr>
        <p:spPr>
          <a:xfrm>
            <a:off x="2698871" y="3843757"/>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45" name="Straight Arrow Connector 44">
            <a:extLst>
              <a:ext uri="{FF2B5EF4-FFF2-40B4-BE49-F238E27FC236}">
                <a16:creationId xmlns="" xmlns:a16="http://schemas.microsoft.com/office/drawing/2014/main" id="{AB059B60-D186-46F5-6051-977654007507}"/>
              </a:ext>
            </a:extLst>
          </p:cNvPr>
          <p:cNvCxnSpPr>
            <a:endCxn id="44" idx="2"/>
          </p:cNvCxnSpPr>
          <p:nvPr/>
        </p:nvCxnSpPr>
        <p:spPr>
          <a:xfrm flipV="1">
            <a:off x="2234847" y="4116713"/>
            <a:ext cx="464024" cy="27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 xmlns:a16="http://schemas.microsoft.com/office/drawing/2014/main" id="{158ABB8A-A2EB-14C2-5835-ADABDCC1635B}"/>
              </a:ext>
            </a:extLst>
          </p:cNvPr>
          <p:cNvSpPr/>
          <p:nvPr/>
        </p:nvSpPr>
        <p:spPr>
          <a:xfrm>
            <a:off x="3728880" y="3885800"/>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47" name="Straight Arrow Connector 46">
            <a:extLst>
              <a:ext uri="{FF2B5EF4-FFF2-40B4-BE49-F238E27FC236}">
                <a16:creationId xmlns="" xmlns:a16="http://schemas.microsoft.com/office/drawing/2014/main" id="{06F8954C-0F56-AD30-BD6D-CBD3B76CDED2}"/>
              </a:ext>
            </a:extLst>
          </p:cNvPr>
          <p:cNvCxnSpPr>
            <a:endCxn id="46" idx="2"/>
          </p:cNvCxnSpPr>
          <p:nvPr/>
        </p:nvCxnSpPr>
        <p:spPr>
          <a:xfrm flipV="1">
            <a:off x="3264856" y="4158756"/>
            <a:ext cx="464024" cy="27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 xmlns:a16="http://schemas.microsoft.com/office/drawing/2014/main" id="{8EE39AC4-9709-2173-67C5-E3F9EE4D9E3A}"/>
              </a:ext>
            </a:extLst>
          </p:cNvPr>
          <p:cNvSpPr/>
          <p:nvPr/>
        </p:nvSpPr>
        <p:spPr>
          <a:xfrm>
            <a:off x="5752926" y="3897176"/>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49" name="Straight Arrow Connector 48">
            <a:extLst>
              <a:ext uri="{FF2B5EF4-FFF2-40B4-BE49-F238E27FC236}">
                <a16:creationId xmlns="" xmlns:a16="http://schemas.microsoft.com/office/drawing/2014/main" id="{FF6401AA-1605-D610-A7AC-A9519F8598FD}"/>
              </a:ext>
            </a:extLst>
          </p:cNvPr>
          <p:cNvCxnSpPr>
            <a:endCxn id="48" idx="2"/>
          </p:cNvCxnSpPr>
          <p:nvPr/>
        </p:nvCxnSpPr>
        <p:spPr>
          <a:xfrm flipV="1">
            <a:off x="5288902" y="4170132"/>
            <a:ext cx="464024" cy="27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 xmlns:a16="http://schemas.microsoft.com/office/drawing/2014/main" id="{D42C2515-441E-FC15-CEAE-4DBA65B640D4}"/>
              </a:ext>
            </a:extLst>
          </p:cNvPr>
          <p:cNvSpPr/>
          <p:nvPr/>
        </p:nvSpPr>
        <p:spPr>
          <a:xfrm>
            <a:off x="4758894" y="3885800"/>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51" name="Straight Arrow Connector 50">
            <a:extLst>
              <a:ext uri="{FF2B5EF4-FFF2-40B4-BE49-F238E27FC236}">
                <a16:creationId xmlns="" xmlns:a16="http://schemas.microsoft.com/office/drawing/2014/main" id="{5B3EFFDE-A0E1-8C88-6BFD-CAFC0B64D30F}"/>
              </a:ext>
            </a:extLst>
          </p:cNvPr>
          <p:cNvCxnSpPr>
            <a:endCxn id="50" idx="2"/>
          </p:cNvCxnSpPr>
          <p:nvPr/>
        </p:nvCxnSpPr>
        <p:spPr>
          <a:xfrm flipV="1">
            <a:off x="4294870" y="4158756"/>
            <a:ext cx="464024" cy="27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Curved Down Arrow 19">
            <a:extLst>
              <a:ext uri="{FF2B5EF4-FFF2-40B4-BE49-F238E27FC236}">
                <a16:creationId xmlns="" xmlns:a16="http://schemas.microsoft.com/office/drawing/2014/main" id="{B8966FB3-1988-7852-352B-FA3995942375}"/>
              </a:ext>
            </a:extLst>
          </p:cNvPr>
          <p:cNvSpPr/>
          <p:nvPr/>
        </p:nvSpPr>
        <p:spPr>
          <a:xfrm>
            <a:off x="4972815" y="3625479"/>
            <a:ext cx="204716" cy="25930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Curved Down Arrow 19">
            <a:extLst>
              <a:ext uri="{FF2B5EF4-FFF2-40B4-BE49-F238E27FC236}">
                <a16:creationId xmlns="" xmlns:a16="http://schemas.microsoft.com/office/drawing/2014/main" id="{EA5E05BD-D32E-29DE-A487-7EEA11CE05A6}"/>
              </a:ext>
            </a:extLst>
          </p:cNvPr>
          <p:cNvSpPr/>
          <p:nvPr/>
        </p:nvSpPr>
        <p:spPr>
          <a:xfrm>
            <a:off x="7941978" y="3641249"/>
            <a:ext cx="204716" cy="25930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5" name="Straight Arrow Connector 54">
            <a:extLst>
              <a:ext uri="{FF2B5EF4-FFF2-40B4-BE49-F238E27FC236}">
                <a16:creationId xmlns="" xmlns:a16="http://schemas.microsoft.com/office/drawing/2014/main" id="{79FC21E8-A2CF-89B9-ED44-1D4B5D7D4738}"/>
              </a:ext>
            </a:extLst>
          </p:cNvPr>
          <p:cNvCxnSpPr>
            <a:stCxn id="44" idx="4"/>
            <a:endCxn id="25" idx="0"/>
          </p:cNvCxnSpPr>
          <p:nvPr/>
        </p:nvCxnSpPr>
        <p:spPr>
          <a:xfrm flipH="1">
            <a:off x="2932151" y="4389668"/>
            <a:ext cx="53323" cy="88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Arrow: Curved Up 56">
            <a:extLst>
              <a:ext uri="{FF2B5EF4-FFF2-40B4-BE49-F238E27FC236}">
                <a16:creationId xmlns="" xmlns:a16="http://schemas.microsoft.com/office/drawing/2014/main" id="{1B5EB5D9-4C4D-9AAC-07E0-29F81D16FA74}"/>
              </a:ext>
            </a:extLst>
          </p:cNvPr>
          <p:cNvSpPr/>
          <p:nvPr/>
        </p:nvSpPr>
        <p:spPr>
          <a:xfrm>
            <a:off x="3112255" y="4389668"/>
            <a:ext cx="3092123" cy="542363"/>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8" name="Oval 57">
            <a:extLst>
              <a:ext uri="{FF2B5EF4-FFF2-40B4-BE49-F238E27FC236}">
                <a16:creationId xmlns="" xmlns:a16="http://schemas.microsoft.com/office/drawing/2014/main" id="{61A64CA1-3773-1792-59CF-F3F126531F77}"/>
              </a:ext>
            </a:extLst>
          </p:cNvPr>
          <p:cNvSpPr/>
          <p:nvPr/>
        </p:nvSpPr>
        <p:spPr>
          <a:xfrm>
            <a:off x="4519213" y="5327893"/>
            <a:ext cx="914400" cy="996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 xmlns:a16="http://schemas.microsoft.com/office/drawing/2014/main" id="{F0691455-9DDE-28B1-2976-435851532061}"/>
              </a:ext>
            </a:extLst>
          </p:cNvPr>
          <p:cNvSpPr/>
          <p:nvPr/>
        </p:nvSpPr>
        <p:spPr>
          <a:xfrm>
            <a:off x="4726204" y="5534885"/>
            <a:ext cx="573206" cy="54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60" name="Straight Arrow Connector 59">
            <a:extLst>
              <a:ext uri="{FF2B5EF4-FFF2-40B4-BE49-F238E27FC236}">
                <a16:creationId xmlns="" xmlns:a16="http://schemas.microsoft.com/office/drawing/2014/main" id="{4CAD4F1D-F8E7-1C0E-0888-C0CC9E65E943}"/>
              </a:ext>
            </a:extLst>
          </p:cNvPr>
          <p:cNvCxnSpPr>
            <a:endCxn id="58" idx="0"/>
          </p:cNvCxnSpPr>
          <p:nvPr/>
        </p:nvCxnSpPr>
        <p:spPr>
          <a:xfrm flipH="1">
            <a:off x="4976413" y="4447477"/>
            <a:ext cx="53323" cy="88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Arrow: Curved Up 61">
            <a:extLst>
              <a:ext uri="{FF2B5EF4-FFF2-40B4-BE49-F238E27FC236}">
                <a16:creationId xmlns="" xmlns:a16="http://schemas.microsoft.com/office/drawing/2014/main" id="{718B76C3-DB92-2B3F-428C-E5324E923598}"/>
              </a:ext>
            </a:extLst>
          </p:cNvPr>
          <p:cNvSpPr/>
          <p:nvPr/>
        </p:nvSpPr>
        <p:spPr>
          <a:xfrm>
            <a:off x="6286573" y="4389668"/>
            <a:ext cx="1781963" cy="428306"/>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 xmlns:p14="http://schemas.microsoft.com/office/powerpoint/2010/main" val="24968526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5"/>
            <a:ext cx="10838645" cy="523518"/>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IN" b="1" u="sng" dirty="0">
                <a:solidFill>
                  <a:srgbClr val="00B050"/>
                </a:solidFill>
                <a:latin typeface="Times New Roman" panose="02020603050405020304" pitchFamily="18" charset="0"/>
                <a:cs typeface="Times New Roman" panose="02020603050405020304" pitchFamily="18" charset="0"/>
              </a:rPr>
              <a:t>LEX Tool</a:t>
            </a:r>
            <a:r>
              <a:rPr lang="en-US" b="1" u="sng" dirty="0">
                <a:solidFill>
                  <a:srgbClr val="00B050"/>
                </a:solidFill>
                <a:latin typeface="Times New Roman" panose="02020603050405020304" pitchFamily="18" charset="0"/>
                <a:cs typeface="Times New Roman" panose="02020603050405020304" pitchFamily="18" charset="0"/>
              </a:rPr>
              <a:t>:</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98490"/>
            <a:ext cx="11101589" cy="5692462"/>
          </a:xfrm>
        </p:spPr>
        <p:txBody>
          <a:bodyPr>
            <a:noAutofit/>
          </a:bodyPr>
          <a:lstStyle/>
          <a:p>
            <a:pPr algn="just">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A language for specifying lexical analyzer or The lexical analyzer generator (LEX) </a:t>
            </a:r>
          </a:p>
          <a:p>
            <a:pPr algn="just">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Lex is a tool or language </a:t>
            </a:r>
            <a:r>
              <a:rPr lang="en-IN" sz="2400" dirty="0" smtClean="0">
                <a:solidFill>
                  <a:srgbClr val="002060"/>
                </a:solidFill>
                <a:latin typeface="Times New Roman" panose="02020603050405020304" pitchFamily="18" charset="0"/>
                <a:cs typeface="Times New Roman" panose="02020603050405020304" pitchFamily="18" charset="0"/>
              </a:rPr>
              <a:t>which generates </a:t>
            </a:r>
            <a:r>
              <a:rPr lang="en-IN" sz="2400" dirty="0">
                <a:solidFill>
                  <a:srgbClr val="002060"/>
                </a:solidFill>
                <a:latin typeface="Times New Roman" panose="02020603050405020304" pitchFamily="18" charset="0"/>
                <a:cs typeface="Times New Roman" panose="02020603050405020304" pitchFamily="18" charset="0"/>
              </a:rPr>
              <a:t>lexical analyzer &amp; </a:t>
            </a:r>
            <a:r>
              <a:rPr lang="en-IN" sz="2400" dirty="0" smtClean="0">
                <a:solidFill>
                  <a:srgbClr val="002060"/>
                </a:solidFill>
                <a:latin typeface="Times New Roman" panose="02020603050405020304" pitchFamily="18" charset="0"/>
                <a:cs typeface="Times New Roman" panose="02020603050405020304" pitchFamily="18" charset="0"/>
              </a:rPr>
              <a:t>it’s used by YACC parser</a:t>
            </a:r>
          </a:p>
          <a:p>
            <a:pPr algn="just">
              <a:buFont typeface="Wingdings" panose="05000000000000000000" pitchFamily="2" charset="2"/>
              <a:buChar char="Ø"/>
            </a:pPr>
            <a:r>
              <a:rPr lang="en-IN" sz="2400" dirty="0" smtClean="0">
                <a:solidFill>
                  <a:srgbClr val="002060"/>
                </a:solidFill>
                <a:latin typeface="Times New Roman" panose="02020603050405020304" pitchFamily="18" charset="0"/>
                <a:cs typeface="Times New Roman" panose="02020603050405020304" pitchFamily="18" charset="0"/>
              </a:rPr>
              <a:t>It is written by Mike, </a:t>
            </a:r>
            <a:r>
              <a:rPr lang="en-IN" sz="2400" dirty="0" err="1" smtClean="0">
                <a:solidFill>
                  <a:srgbClr val="002060"/>
                </a:solidFill>
                <a:latin typeface="Times New Roman" panose="02020603050405020304" pitchFamily="18" charset="0"/>
                <a:cs typeface="Times New Roman" panose="02020603050405020304" pitchFamily="18" charset="0"/>
              </a:rPr>
              <a:t>Lesk</a:t>
            </a:r>
            <a:r>
              <a:rPr lang="en-IN" sz="2400" dirty="0" smtClean="0">
                <a:solidFill>
                  <a:srgbClr val="002060"/>
                </a:solidFill>
                <a:latin typeface="Times New Roman" panose="02020603050405020304" pitchFamily="18" charset="0"/>
                <a:cs typeface="Times New Roman" panose="02020603050405020304" pitchFamily="18" charset="0"/>
              </a:rPr>
              <a:t> &amp; Eric and described in 1975 </a:t>
            </a:r>
            <a:endParaRPr lang="en-IN" sz="24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Lex is an acronym that stands for "lexical analyzer generator "</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Example:</a:t>
            </a: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lex, jflex, BOT, etc ...</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Lex file execution </a:t>
            </a:r>
            <a:r>
              <a:rPr lang="en-US" sz="2400" dirty="0" smtClean="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source program</a:t>
            </a:r>
            <a:endParaRPr lang="en-US" sz="12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Lex program structure:</a:t>
            </a:r>
            <a:endParaRPr lang="en-US" sz="2400" dirty="0">
              <a:solidFill>
                <a:srgbClr val="002060"/>
              </a:solidFill>
              <a:latin typeface="Times New Roman" panose="02020603050405020304" pitchFamily="18" charset="0"/>
              <a:cs typeface="Times New Roman" panose="02020603050405020304" pitchFamily="18" charset="0"/>
            </a:endParaRPr>
          </a:p>
          <a:p>
            <a:pPr marL="457200" lvl="1" indent="0">
              <a:buNone/>
            </a:pPr>
            <a:r>
              <a:rPr lang="en-IN" dirty="0">
                <a:solidFill>
                  <a:srgbClr val="002060"/>
                </a:solidFill>
                <a:latin typeface="Times New Roman" panose="02020603050405020304" pitchFamily="18" charset="0"/>
                <a:cs typeface="Times New Roman" panose="02020603050405020304" pitchFamily="18" charset="0"/>
              </a:rPr>
              <a:t>1. declarations</a:t>
            </a:r>
          </a:p>
          <a:p>
            <a:pPr marL="457200" lvl="1" indent="0">
              <a:buNone/>
            </a:pPr>
            <a:r>
              <a:rPr lang="en-IN" dirty="0">
                <a:solidFill>
                  <a:srgbClr val="002060"/>
                </a:solidFill>
                <a:latin typeface="Times New Roman" panose="02020603050405020304" pitchFamily="18" charset="0"/>
                <a:cs typeface="Times New Roman" panose="02020603050405020304" pitchFamily="18" charset="0"/>
              </a:rPr>
              <a:t> 2.  %%</a:t>
            </a:r>
          </a:p>
          <a:p>
            <a:pPr marL="457200" lvl="1" indent="0">
              <a:buNone/>
            </a:pPr>
            <a:r>
              <a:rPr lang="en-IN" dirty="0">
                <a:solidFill>
                  <a:srgbClr val="002060"/>
                </a:solidFill>
                <a:latin typeface="Times New Roman" panose="02020603050405020304" pitchFamily="18" charset="0"/>
                <a:cs typeface="Times New Roman" panose="02020603050405020304" pitchFamily="18" charset="0"/>
              </a:rPr>
              <a:t>        translation rules</a:t>
            </a:r>
          </a:p>
          <a:p>
            <a:pPr marL="457200" lvl="1" indent="0">
              <a:buNone/>
            </a:pPr>
            <a:r>
              <a:rPr lang="en-IN" dirty="0">
                <a:solidFill>
                  <a:srgbClr val="002060"/>
                </a:solidFill>
                <a:latin typeface="Times New Roman" panose="02020603050405020304" pitchFamily="18" charset="0"/>
                <a:cs typeface="Times New Roman" panose="02020603050405020304" pitchFamily="18" charset="0"/>
              </a:rPr>
              <a:t>     %%</a:t>
            </a:r>
          </a:p>
          <a:p>
            <a:pPr marL="457200" lvl="1" indent="0">
              <a:buNone/>
            </a:pPr>
            <a:r>
              <a:rPr lang="en-IN" dirty="0">
                <a:solidFill>
                  <a:srgbClr val="002060"/>
                </a:solidFill>
                <a:latin typeface="Times New Roman" panose="02020603050405020304" pitchFamily="18" charset="0"/>
                <a:cs typeface="Times New Roman" panose="02020603050405020304" pitchFamily="18" charset="0"/>
              </a:rPr>
              <a:t>3. auxiliary functions</a:t>
            </a:r>
          </a:p>
          <a:p>
            <a:pPr marL="0" indent="0">
              <a:buNone/>
            </a:pPr>
            <a:endParaRPr lang="en-US" sz="2400" dirty="0"/>
          </a:p>
        </p:txBody>
      </p:sp>
      <p:pic>
        <p:nvPicPr>
          <p:cNvPr id="4" name="Picture 3" descr="C:\Users\PRAGNA\AppData\Local\Microsoft\Windows\INetCache\Content.Word\New Picture.png"/>
          <p:cNvPicPr/>
          <p:nvPr/>
        </p:nvPicPr>
        <p:blipFill>
          <a:blip r:embed="rId2" cstate="print"/>
          <a:srcRect/>
          <a:stretch>
            <a:fillRect/>
          </a:stretch>
        </p:blipFill>
        <p:spPr bwMode="auto">
          <a:xfrm>
            <a:off x="5068427" y="2524121"/>
            <a:ext cx="6490952" cy="2425521"/>
          </a:xfrm>
          <a:prstGeom prst="rect">
            <a:avLst/>
          </a:prstGeom>
          <a:noFill/>
          <a:ln w="9525">
            <a:noFill/>
            <a:miter lim="800000"/>
            <a:headEnd/>
            <a:tailEnd/>
          </a:ln>
        </p:spPr>
      </p:pic>
    </p:spTree>
    <p:extLst>
      <p:ext uri="{BB962C8B-B14F-4D97-AF65-F5344CB8AC3E}">
        <p14:creationId xmlns="" xmlns:p14="http://schemas.microsoft.com/office/powerpoint/2010/main" val="351341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5"/>
            <a:ext cx="10838645" cy="523518"/>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IN" b="1" u="sng" dirty="0">
                <a:solidFill>
                  <a:srgbClr val="00B050"/>
                </a:solidFill>
                <a:latin typeface="Times New Roman" panose="02020603050405020304" pitchFamily="18" charset="0"/>
                <a:cs typeface="Times New Roman" panose="02020603050405020304" pitchFamily="18" charset="0"/>
              </a:rPr>
              <a:t>LEX Tool (Cont…)</a:t>
            </a:r>
            <a:r>
              <a:rPr lang="en-US" b="1" u="sng" dirty="0">
                <a:solidFill>
                  <a:srgbClr val="00B050"/>
                </a:solidFill>
                <a:latin typeface="Times New Roman" panose="02020603050405020304" pitchFamily="18" charset="0"/>
                <a:cs typeface="Times New Roman" panose="02020603050405020304" pitchFamily="18" charset="0"/>
              </a:rPr>
              <a:t>:</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98490"/>
            <a:ext cx="11101589" cy="6059510"/>
          </a:xfrm>
        </p:spPr>
        <p:txBody>
          <a:bodyPr>
            <a:noAutofit/>
          </a:bodyPr>
          <a:lstStyle/>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Declarations:</a:t>
            </a:r>
            <a:r>
              <a:rPr lang="en-IN" sz="2000" dirty="0">
                <a:solidFill>
                  <a:srgbClr val="00206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Used to declare c variables &amp; constants and must be </a:t>
            </a:r>
            <a:r>
              <a:rPr lang="en-IN" sz="2000" dirty="0" smtClean="0">
                <a:solidFill>
                  <a:srgbClr val="002060"/>
                </a:solidFill>
                <a:latin typeface="Times New Roman" panose="02020603050405020304" pitchFamily="18" charset="0"/>
                <a:cs typeface="Times New Roman" panose="02020603050405020304" pitchFamily="18" charset="0"/>
              </a:rPr>
              <a:t>write in between </a:t>
            </a:r>
            <a:r>
              <a:rPr lang="en-IN" sz="2000" b="1" dirty="0">
                <a:solidFill>
                  <a:srgbClr val="002060"/>
                </a:solidFill>
                <a:latin typeface="Times New Roman" panose="02020603050405020304" pitchFamily="18" charset="0"/>
                <a:cs typeface="Times New Roman" panose="02020603050405020304" pitchFamily="18" charset="0"/>
              </a:rPr>
              <a:t>%{</a:t>
            </a:r>
            <a:r>
              <a:rPr lang="en-IN" sz="2000" dirty="0">
                <a:solidFill>
                  <a:srgbClr val="002060"/>
                </a:solidFill>
                <a:latin typeface="Times New Roman" panose="02020603050405020304" pitchFamily="18" charset="0"/>
                <a:cs typeface="Times New Roman" panose="02020603050405020304" pitchFamily="18" charset="0"/>
              </a:rPr>
              <a:t>		</a:t>
            </a:r>
            <a:r>
              <a:rPr lang="en-IN" sz="2000" b="1" dirty="0">
                <a:solidFill>
                  <a:srgbClr val="002060"/>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IN" sz="2000" b="1" u="sng" dirty="0">
                <a:solidFill>
                  <a:srgbClr val="002060"/>
                </a:solidFill>
                <a:latin typeface="Times New Roman" panose="02020603050405020304" pitchFamily="18" charset="0"/>
                <a:cs typeface="Times New Roman" panose="02020603050405020304" pitchFamily="18" charset="0"/>
              </a:rPr>
              <a:t>Example</a:t>
            </a:r>
            <a:r>
              <a:rPr lang="en-IN" sz="2000" b="1" dirty="0">
                <a:solidFill>
                  <a:srgbClr val="002060"/>
                </a:solidFill>
                <a:latin typeface="Times New Roman" panose="02020603050405020304" pitchFamily="18" charset="0"/>
                <a:cs typeface="Times New Roman" panose="02020603050405020304" pitchFamily="18" charset="0"/>
              </a:rPr>
              <a:t>	 </a:t>
            </a:r>
            <a:r>
              <a:rPr lang="en-IN" sz="2000" dirty="0">
                <a:solidFill>
                  <a:srgbClr val="002060"/>
                </a:solidFill>
                <a:latin typeface="Times New Roman" panose="02020603050405020304" pitchFamily="18" charset="0"/>
                <a:cs typeface="Times New Roman" panose="02020603050405020304" pitchFamily="18" charset="0"/>
              </a:rPr>
              <a:t>%{	int a,b; float count=0;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Used to define regular expression and no need to include </a:t>
            </a:r>
            <a:r>
              <a:rPr lang="en-IN" sz="2000" b="1" dirty="0">
                <a:solidFill>
                  <a:srgbClr val="002060"/>
                </a:solidFill>
                <a:latin typeface="Times New Roman" panose="02020603050405020304" pitchFamily="18" charset="0"/>
                <a:cs typeface="Times New Roman" panose="02020603050405020304" pitchFamily="18" charset="0"/>
              </a:rPr>
              <a:t>%{</a:t>
            </a:r>
            <a:r>
              <a:rPr lang="en-IN" sz="2000" dirty="0">
                <a:solidFill>
                  <a:srgbClr val="002060"/>
                </a:solidFill>
                <a:latin typeface="Times New Roman" panose="02020603050405020304" pitchFamily="18" charset="0"/>
                <a:cs typeface="Times New Roman" panose="02020603050405020304" pitchFamily="18" charset="0"/>
              </a:rPr>
              <a:t>		</a:t>
            </a:r>
            <a:r>
              <a:rPr lang="en-IN" sz="2000" b="1" dirty="0">
                <a:solidFill>
                  <a:srgbClr val="002060"/>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IN" sz="2000" b="1" u="sng" dirty="0">
                <a:solidFill>
                  <a:srgbClr val="002060"/>
                </a:solidFill>
                <a:latin typeface="Times New Roman" panose="02020603050405020304" pitchFamily="18" charset="0"/>
                <a:cs typeface="Times New Roman" panose="02020603050405020304" pitchFamily="18" charset="0"/>
              </a:rPr>
              <a:t>Example</a:t>
            </a:r>
            <a:r>
              <a:rPr lang="en-IN" sz="2000" b="1" dirty="0">
                <a:solidFill>
                  <a:srgbClr val="002060"/>
                </a:solidFill>
                <a:latin typeface="Times New Roman" panose="02020603050405020304" pitchFamily="18" charset="0"/>
                <a:cs typeface="Times New Roman" panose="02020603050405020304" pitchFamily="18" charset="0"/>
              </a:rPr>
              <a:t>	 </a:t>
            </a:r>
            <a:r>
              <a:rPr lang="en-IN" sz="2000" dirty="0">
                <a:solidFill>
                  <a:srgbClr val="002060"/>
                </a:solidFill>
                <a:latin typeface="Times New Roman" panose="02020603050405020304" pitchFamily="18" charset="0"/>
                <a:cs typeface="Times New Roman" panose="02020603050405020304" pitchFamily="18" charset="0"/>
              </a:rPr>
              <a:t>digit  [0-9]	letter [a-</a:t>
            </a:r>
            <a:r>
              <a:rPr lang="en-IN" sz="2000" dirty="0" err="1">
                <a:solidFill>
                  <a:srgbClr val="002060"/>
                </a:solidFill>
                <a:latin typeface="Times New Roman" panose="02020603050405020304" pitchFamily="18" charset="0"/>
                <a:cs typeface="Times New Roman" panose="02020603050405020304" pitchFamily="18" charset="0"/>
              </a:rPr>
              <a:t>zA</a:t>
            </a:r>
            <a:r>
              <a:rPr lang="en-IN" sz="2000" dirty="0">
                <a:solidFill>
                  <a:srgbClr val="002060"/>
                </a:solidFill>
                <a:latin typeface="Times New Roman" panose="02020603050405020304" pitchFamily="18" charset="0"/>
                <a:cs typeface="Times New Roman" panose="02020603050405020304" pitchFamily="18" charset="0"/>
              </a:rPr>
              <a:t>-Z]</a:t>
            </a: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Translation rules:</a:t>
            </a:r>
            <a:r>
              <a:rPr lang="en-IN" sz="2000" dirty="0">
                <a:solidFill>
                  <a:srgbClr val="00206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Rules must write in between </a:t>
            </a:r>
            <a:r>
              <a:rPr lang="en-IN" sz="2000" b="1" dirty="0">
                <a:solidFill>
                  <a:srgbClr val="002060"/>
                </a:solidFill>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Ø"/>
            </a:pPr>
            <a:r>
              <a:rPr lang="en-IN" sz="2000" b="1" dirty="0">
                <a:solidFill>
                  <a:srgbClr val="002060"/>
                </a:solidFill>
                <a:latin typeface="Times New Roman" panose="02020603050405020304" pitchFamily="18" charset="0"/>
                <a:cs typeface="Times New Roman" panose="02020603050405020304" pitchFamily="18" charset="0"/>
              </a:rPr>
              <a:t>Syntax: </a:t>
            </a:r>
            <a:r>
              <a:rPr lang="en-IN" sz="2000" dirty="0">
                <a:solidFill>
                  <a:srgbClr val="002060"/>
                </a:solidFill>
                <a:latin typeface="Times New Roman" panose="02020603050405020304" pitchFamily="18" charset="0"/>
                <a:cs typeface="Times New Roman" panose="02020603050405020304" pitchFamily="18" charset="0"/>
              </a:rPr>
              <a:t>pattern {action} where pattern is a RE and action is a C language statements</a:t>
            </a:r>
          </a:p>
          <a:p>
            <a:pPr lvl="1"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Must separate </a:t>
            </a:r>
            <a:r>
              <a:rPr lang="en-IN" sz="2000" dirty="0" smtClean="0">
                <a:solidFill>
                  <a:srgbClr val="002060"/>
                </a:solidFill>
                <a:latin typeface="Times New Roman" panose="02020603050405020304" pitchFamily="18" charset="0"/>
                <a:cs typeface="Times New Roman" panose="02020603050405020304" pitchFamily="18" charset="0"/>
              </a:rPr>
              <a:t>the pattern </a:t>
            </a:r>
            <a:r>
              <a:rPr lang="en-IN" sz="2000" dirty="0">
                <a:solidFill>
                  <a:srgbClr val="002060"/>
                </a:solidFill>
                <a:latin typeface="Times New Roman" panose="02020603050405020304" pitchFamily="18" charset="0"/>
                <a:cs typeface="Times New Roman" panose="02020603050405020304" pitchFamily="18" charset="0"/>
              </a:rPr>
              <a:t>and </a:t>
            </a:r>
            <a:r>
              <a:rPr lang="en-IN" sz="2000" dirty="0" smtClean="0">
                <a:solidFill>
                  <a:srgbClr val="002060"/>
                </a:solidFill>
                <a:latin typeface="Times New Roman" panose="02020603050405020304" pitchFamily="18" charset="0"/>
                <a:cs typeface="Times New Roman" panose="02020603050405020304" pitchFamily="18" charset="0"/>
              </a:rPr>
              <a:t>the corresponding action </a:t>
            </a:r>
            <a:r>
              <a:rPr lang="en-IN" sz="2000" dirty="0">
                <a:solidFill>
                  <a:srgbClr val="002060"/>
                </a:solidFill>
                <a:latin typeface="Times New Roman" panose="02020603050405020304" pitchFamily="18" charset="0"/>
                <a:cs typeface="Times New Roman" panose="02020603050405020304" pitchFamily="18" charset="0"/>
              </a:rPr>
              <a:t>with at least one blank space</a:t>
            </a:r>
          </a:p>
          <a:p>
            <a:pPr lvl="1"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	</a:t>
            </a:r>
          </a:p>
          <a:p>
            <a:pPr marL="457200" lvl="1" indent="0" algn="just">
              <a:buNone/>
            </a:pPr>
            <a:r>
              <a:rPr lang="en-IN" sz="2000" dirty="0">
                <a:solidFill>
                  <a:srgbClr val="002060"/>
                </a:solidFill>
                <a:latin typeface="Times New Roman" panose="02020603050405020304" pitchFamily="18" charset="0"/>
                <a:cs typeface="Times New Roman" panose="02020603050405020304" pitchFamily="18" charset="0"/>
              </a:rPr>
              <a:t>          pattern1 {action1}</a:t>
            </a:r>
          </a:p>
          <a:p>
            <a:pPr marL="457200" lvl="1" indent="0" algn="just">
              <a:buNone/>
            </a:pPr>
            <a:r>
              <a:rPr lang="en-IN" sz="2000" dirty="0">
                <a:solidFill>
                  <a:srgbClr val="002060"/>
                </a:solidFill>
                <a:latin typeface="Times New Roman" panose="02020603050405020304" pitchFamily="18" charset="0"/>
                <a:cs typeface="Times New Roman" panose="02020603050405020304" pitchFamily="18" charset="0"/>
              </a:rPr>
              <a:t>          pattern2 {action2}</a:t>
            </a:r>
          </a:p>
          <a:p>
            <a:pPr marL="457200" lvl="1" indent="0" algn="just">
              <a:buNone/>
            </a:pPr>
            <a:r>
              <a:rPr lang="en-IN" sz="2000" dirty="0">
                <a:solidFill>
                  <a:srgbClr val="002060"/>
                </a:solidFill>
                <a:latin typeface="Times New Roman" panose="02020603050405020304" pitchFamily="18" charset="0"/>
                <a:cs typeface="Times New Roman" panose="02020603050405020304" pitchFamily="18" charset="0"/>
              </a:rPr>
              <a:t>          pattern3 {action3}</a:t>
            </a:r>
          </a:p>
          <a:p>
            <a:pPr marL="457200" lvl="1" indent="0" algn="just">
              <a:buNone/>
            </a:pPr>
            <a:r>
              <a:rPr lang="en-IN" sz="2000" dirty="0">
                <a:solidFill>
                  <a:srgbClr val="002060"/>
                </a:solidFill>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Must write each pattern in a new line</a:t>
            </a: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Auxiliary functions:</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All the functions are defined in this </a:t>
            </a:r>
            <a:r>
              <a:rPr lang="en-IN" sz="2000" dirty="0" smtClean="0">
                <a:solidFill>
                  <a:srgbClr val="002060"/>
                </a:solidFill>
                <a:latin typeface="Times New Roman" panose="02020603050405020304" pitchFamily="18" charset="0"/>
                <a:cs typeface="Times New Roman" panose="02020603050405020304" pitchFamily="18" charset="0"/>
              </a:rPr>
              <a:t>section like main() {	}</a:t>
            </a:r>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3918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5"/>
            <a:ext cx="10838645" cy="523518"/>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IN" b="1" u="sng" dirty="0">
                <a:solidFill>
                  <a:srgbClr val="00B050"/>
                </a:solidFill>
                <a:latin typeface="Times New Roman" panose="02020603050405020304" pitchFamily="18" charset="0"/>
                <a:cs typeface="Times New Roman" panose="02020603050405020304" pitchFamily="18" charset="0"/>
              </a:rPr>
              <a:t>LEX Tool (Cont…)</a:t>
            </a:r>
            <a:r>
              <a:rPr lang="en-US" b="1" u="sng" dirty="0">
                <a:solidFill>
                  <a:srgbClr val="00B050"/>
                </a:solidFill>
                <a:latin typeface="Times New Roman" panose="02020603050405020304" pitchFamily="18" charset="0"/>
                <a:cs typeface="Times New Roman" panose="02020603050405020304" pitchFamily="18" charset="0"/>
              </a:rPr>
              <a:t>:</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98490"/>
            <a:ext cx="11101589" cy="6059510"/>
          </a:xfrm>
        </p:spPr>
        <p:txBody>
          <a:bodyPr>
            <a:noAutofit/>
          </a:bodyPr>
          <a:lstStyle/>
          <a:p>
            <a:pPr marL="0" indent="0" algn="just">
              <a:buNone/>
            </a:pPr>
            <a:r>
              <a:rPr lang="en-IN" sz="2000" b="1" u="sng" dirty="0" err="1" smtClean="0">
                <a:solidFill>
                  <a:srgbClr val="002060"/>
                </a:solidFill>
                <a:latin typeface="Times New Roman" panose="02020603050405020304" pitchFamily="18" charset="0"/>
                <a:cs typeface="Times New Roman" panose="02020603050405020304" pitchFamily="18" charset="0"/>
              </a:rPr>
              <a:t>Lex</a:t>
            </a:r>
            <a:r>
              <a:rPr lang="en-IN" sz="2000" b="1" u="sng" dirty="0" smtClean="0">
                <a:solidFill>
                  <a:srgbClr val="002060"/>
                </a:solidFill>
                <a:latin typeface="Times New Roman" panose="02020603050405020304" pitchFamily="18" charset="0"/>
                <a:cs typeface="Times New Roman" panose="02020603050405020304" pitchFamily="18" charset="0"/>
              </a:rPr>
              <a:t> program to recognize identifiers, keywords, relational operators and numbers</a:t>
            </a:r>
            <a:r>
              <a:rPr lang="en-IN" sz="2000" b="1" u="sng" dirty="0">
                <a:solidFill>
                  <a:srgbClr val="002060"/>
                </a:solidFill>
                <a:latin typeface="Times New Roman" panose="02020603050405020304" pitchFamily="18" charset="0"/>
                <a:cs typeface="Times New Roman" panose="02020603050405020304" pitchFamily="18" charset="0"/>
              </a:rPr>
              <a:t>:</a:t>
            </a:r>
            <a:r>
              <a:rPr lang="en-IN" sz="2000" dirty="0">
                <a:solidFill>
                  <a:srgbClr val="002060"/>
                </a:solidFill>
                <a:latin typeface="Times New Roman" panose="02020603050405020304" pitchFamily="18" charset="0"/>
                <a:cs typeface="Times New Roman" panose="02020603050405020304" pitchFamily="18" charset="0"/>
              </a:rPr>
              <a:t> </a:t>
            </a:r>
          </a:p>
          <a:p>
            <a:pPr algn="just">
              <a:buNone/>
            </a:pPr>
            <a:r>
              <a:rPr lang="en-IN" sz="2000" dirty="0" smtClean="0">
                <a:solidFill>
                  <a:srgbClr val="002060"/>
                </a:solidFill>
                <a:latin typeface="Times New Roman" panose="02020603050405020304" pitchFamily="18" charset="0"/>
                <a:cs typeface="Times New Roman" panose="02020603050405020304" pitchFamily="18" charset="0"/>
              </a:rPr>
              <a:t>%{</a:t>
            </a:r>
            <a:r>
              <a:rPr lang="en-IN" sz="2000" dirty="0">
                <a:solidFill>
                  <a:srgbClr val="002060"/>
                </a:solidFill>
                <a:latin typeface="Times New Roman" panose="02020603050405020304" pitchFamily="18" charset="0"/>
                <a:cs typeface="Times New Roman" panose="02020603050405020304" pitchFamily="18" charset="0"/>
              </a:rPr>
              <a:t>	</a:t>
            </a:r>
            <a:endParaRPr lang="en-IN" sz="2000" dirty="0" smtClean="0">
              <a:solidFill>
                <a:srgbClr val="002060"/>
              </a:solidFill>
              <a:latin typeface="Times New Roman" panose="02020603050405020304" pitchFamily="18" charset="0"/>
              <a:cs typeface="Times New Roman" panose="02020603050405020304" pitchFamily="18" charset="0"/>
            </a:endParaRPr>
          </a:p>
          <a:p>
            <a:pPr algn="just">
              <a:buNone/>
            </a:pPr>
            <a:r>
              <a:rPr lang="en-IN" sz="2000" dirty="0" smtClean="0">
                <a:solidFill>
                  <a:srgbClr val="002060"/>
                </a:solidFill>
                <a:latin typeface="Times New Roman" panose="02020603050405020304" pitchFamily="18" charset="0"/>
                <a:cs typeface="Times New Roman" panose="02020603050405020304" pitchFamily="18" charset="0"/>
              </a:rPr>
              <a:t>      /* </a:t>
            </a:r>
            <a:r>
              <a:rPr lang="en-IN" sz="2000" dirty="0" err="1" smtClean="0">
                <a:solidFill>
                  <a:srgbClr val="002060"/>
                </a:solidFill>
                <a:latin typeface="Times New Roman" panose="02020603050405020304" pitchFamily="18" charset="0"/>
                <a:cs typeface="Times New Roman" panose="02020603050405020304" pitchFamily="18" charset="0"/>
              </a:rPr>
              <a:t>lex</a:t>
            </a:r>
            <a:r>
              <a:rPr lang="en-IN" sz="2000" dirty="0" smtClean="0">
                <a:solidFill>
                  <a:srgbClr val="002060"/>
                </a:solidFill>
                <a:latin typeface="Times New Roman" panose="02020603050405020304" pitchFamily="18" charset="0"/>
                <a:cs typeface="Times New Roman" panose="02020603050405020304" pitchFamily="18" charset="0"/>
              </a:rPr>
              <a:t> program for recognize the tokens  */</a:t>
            </a:r>
          </a:p>
          <a:p>
            <a:pPr algn="just">
              <a:buNone/>
            </a:pPr>
            <a:r>
              <a:rPr lang="en-IN" sz="2000" dirty="0" smtClean="0">
                <a:solidFill>
                  <a:srgbClr val="002060"/>
                </a:solidFill>
                <a:latin typeface="Times New Roman" panose="02020603050405020304" pitchFamily="18" charset="0"/>
                <a:cs typeface="Times New Roman" panose="02020603050405020304" pitchFamily="18" charset="0"/>
              </a:rPr>
              <a:t>%}</a:t>
            </a:r>
            <a:endParaRPr lang="en-IN" sz="2000" dirty="0">
              <a:solidFill>
                <a:srgbClr val="002060"/>
              </a:solidFill>
              <a:latin typeface="Times New Roman" panose="02020603050405020304" pitchFamily="18" charset="0"/>
              <a:cs typeface="Times New Roman" panose="02020603050405020304" pitchFamily="18" charset="0"/>
            </a:endParaRPr>
          </a:p>
          <a:p>
            <a:pPr algn="just">
              <a:buNone/>
            </a:pPr>
            <a:r>
              <a:rPr lang="en-IN" sz="2000" dirty="0" smtClean="0">
                <a:solidFill>
                  <a:srgbClr val="002060"/>
                </a:solidFill>
                <a:latin typeface="Times New Roman" panose="02020603050405020304" pitchFamily="18" charset="0"/>
                <a:cs typeface="Times New Roman" panose="02020603050405020304" pitchFamily="18" charset="0"/>
              </a:rPr>
              <a:t>	letter [a-</a:t>
            </a:r>
            <a:r>
              <a:rPr lang="en-IN" sz="2000" dirty="0" err="1" smtClean="0">
                <a:solidFill>
                  <a:srgbClr val="002060"/>
                </a:solidFill>
                <a:latin typeface="Times New Roman" panose="02020603050405020304" pitchFamily="18" charset="0"/>
                <a:cs typeface="Times New Roman" panose="02020603050405020304" pitchFamily="18" charset="0"/>
              </a:rPr>
              <a:t>zA</a:t>
            </a:r>
            <a:r>
              <a:rPr lang="en-IN" sz="2000" dirty="0" smtClean="0">
                <a:solidFill>
                  <a:srgbClr val="002060"/>
                </a:solidFill>
                <a:latin typeface="Times New Roman" panose="02020603050405020304" pitchFamily="18" charset="0"/>
                <a:cs typeface="Times New Roman" panose="02020603050405020304" pitchFamily="18" charset="0"/>
              </a:rPr>
              <a:t>-Z] 		</a:t>
            </a:r>
          </a:p>
          <a:p>
            <a:pPr algn="just">
              <a:buNone/>
            </a:pPr>
            <a:r>
              <a:rPr lang="en-IN" sz="2000" dirty="0" smtClean="0">
                <a:solidFill>
                  <a:srgbClr val="002060"/>
                </a:solidFill>
                <a:latin typeface="Times New Roman" panose="02020603050405020304" pitchFamily="18" charset="0"/>
                <a:cs typeface="Times New Roman" panose="02020603050405020304" pitchFamily="18" charset="0"/>
              </a:rPr>
              <a:t>	digit </a:t>
            </a:r>
            <a:r>
              <a:rPr lang="en-IN" sz="2000" dirty="0">
                <a:solidFill>
                  <a:srgbClr val="002060"/>
                </a:solidFill>
                <a:latin typeface="Times New Roman" panose="02020603050405020304" pitchFamily="18" charset="0"/>
                <a:cs typeface="Times New Roman" panose="02020603050405020304" pitchFamily="18" charset="0"/>
              </a:rPr>
              <a:t>[0-9</a:t>
            </a:r>
            <a:r>
              <a:rPr lang="en-IN" sz="2000" dirty="0" smtClean="0">
                <a:solidFill>
                  <a:srgbClr val="002060"/>
                </a:solidFill>
                <a:latin typeface="Times New Roman" panose="02020603050405020304" pitchFamily="18" charset="0"/>
                <a:cs typeface="Times New Roman" panose="02020603050405020304" pitchFamily="18" charset="0"/>
              </a:rPr>
              <a:t>]	</a:t>
            </a:r>
          </a:p>
          <a:p>
            <a:pPr algn="just">
              <a:buNone/>
            </a:pPr>
            <a:r>
              <a:rPr lang="en-IN" sz="2000" dirty="0" smtClean="0">
                <a:solidFill>
                  <a:srgbClr val="002060"/>
                </a:solidFill>
                <a:latin typeface="Times New Roman" panose="02020603050405020304" pitchFamily="18" charset="0"/>
                <a:cs typeface="Times New Roman" panose="02020603050405020304" pitchFamily="18" charset="0"/>
              </a:rPr>
              <a:t>	id {letter}({letter / digit})*</a:t>
            </a:r>
            <a:r>
              <a:rPr lang="en-IN" sz="2000" dirty="0">
                <a:solidFill>
                  <a:srgbClr val="002060"/>
                </a:solidFill>
                <a:latin typeface="Times New Roman" panose="02020603050405020304" pitchFamily="18" charset="0"/>
                <a:cs typeface="Times New Roman" panose="02020603050405020304" pitchFamily="18" charset="0"/>
              </a:rPr>
              <a:t>	</a:t>
            </a:r>
          </a:p>
          <a:p>
            <a:pPr marL="0" indent="0" algn="just">
              <a:buNone/>
            </a:pPr>
            <a:r>
              <a:rPr lang="en-IN" sz="2000" dirty="0" smtClean="0">
                <a:solidFill>
                  <a:srgbClr val="002060"/>
                </a:solidFill>
                <a:latin typeface="Times New Roman" panose="02020603050405020304" pitchFamily="18" charset="0"/>
                <a:cs typeface="Times New Roman" panose="02020603050405020304" pitchFamily="18" charset="0"/>
              </a:rPr>
              <a:t>    numbers {digit}+ (. {digit}+)?(E [+ -])? {digit}+)?  </a:t>
            </a:r>
          </a:p>
          <a:p>
            <a:pPr marL="0" indent="0" algn="just">
              <a:buNone/>
            </a:pPr>
            <a:r>
              <a:rPr lang="en-IN" sz="2000" dirty="0" smtClean="0">
                <a:solidFill>
                  <a:srgbClr val="002060"/>
                </a:solidFill>
                <a:latin typeface="Times New Roman" panose="02020603050405020304" pitchFamily="18" charset="0"/>
                <a:cs typeface="Times New Roman" panose="02020603050405020304" pitchFamily="18" charset="0"/>
              </a:rPr>
              <a:t>%%</a:t>
            </a:r>
          </a:p>
          <a:p>
            <a:pPr marL="0" indent="0" algn="just">
              <a:buNone/>
            </a:pPr>
            <a:r>
              <a:rPr lang="en-IN" sz="2000" dirty="0" smtClean="0">
                <a:solidFill>
                  <a:srgbClr val="002060"/>
                </a:solidFill>
                <a:latin typeface="Times New Roman" panose="02020603050405020304" pitchFamily="18" charset="0"/>
                <a:cs typeface="Times New Roman" panose="02020603050405020304" pitchFamily="18" charset="0"/>
              </a:rPr>
              <a:t>       {id}           {</a:t>
            </a:r>
            <a:r>
              <a:rPr lang="en-IN" sz="2000" dirty="0" err="1" smtClean="0">
                <a:solidFill>
                  <a:srgbClr val="002060"/>
                </a:solidFill>
                <a:latin typeface="Times New Roman" panose="02020603050405020304" pitchFamily="18" charset="0"/>
                <a:cs typeface="Times New Roman" panose="02020603050405020304" pitchFamily="18" charset="0"/>
              </a:rPr>
              <a:t>printf</a:t>
            </a:r>
            <a:r>
              <a:rPr lang="en-IN" sz="2000" dirty="0" smtClean="0">
                <a:solidFill>
                  <a:srgbClr val="002060"/>
                </a:solidFill>
                <a:latin typeface="Times New Roman" panose="02020603050405020304" pitchFamily="18" charset="0"/>
                <a:cs typeface="Times New Roman" panose="02020603050405020304" pitchFamily="18" charset="0"/>
              </a:rPr>
              <a:t>(“%s is an identifier”, </a:t>
            </a:r>
            <a:r>
              <a:rPr lang="en-IN" sz="2000" dirty="0" err="1" smtClean="0">
                <a:solidFill>
                  <a:srgbClr val="002060"/>
                </a:solidFill>
                <a:latin typeface="Times New Roman" panose="02020603050405020304" pitchFamily="18" charset="0"/>
                <a:cs typeface="Times New Roman" panose="02020603050405020304" pitchFamily="18" charset="0"/>
              </a:rPr>
              <a:t>yytext</a:t>
            </a:r>
            <a:r>
              <a:rPr lang="en-IN" sz="2000" dirty="0" smtClean="0">
                <a:solidFill>
                  <a:srgbClr val="002060"/>
                </a:solidFill>
                <a:latin typeface="Times New Roman" panose="02020603050405020304" pitchFamily="18" charset="0"/>
                <a:cs typeface="Times New Roman" panose="02020603050405020304" pitchFamily="18" charset="0"/>
              </a:rPr>
              <a:t>);}</a:t>
            </a:r>
          </a:p>
          <a:p>
            <a:pPr marL="0" indent="0" algn="just">
              <a:buNone/>
            </a:pPr>
            <a:r>
              <a:rPr lang="en-IN" sz="2000" dirty="0" smtClean="0">
                <a:solidFill>
                  <a:srgbClr val="002060"/>
                </a:solidFill>
                <a:latin typeface="Times New Roman" panose="02020603050405020304" pitchFamily="18" charset="0"/>
                <a:cs typeface="Times New Roman" panose="02020603050405020304" pitchFamily="18" charset="0"/>
              </a:rPr>
              <a:t>         if              {</a:t>
            </a:r>
            <a:r>
              <a:rPr lang="en-IN" sz="2000" dirty="0" err="1" smtClean="0">
                <a:solidFill>
                  <a:srgbClr val="002060"/>
                </a:solidFill>
                <a:latin typeface="Times New Roman" panose="02020603050405020304" pitchFamily="18" charset="0"/>
                <a:cs typeface="Times New Roman" panose="02020603050405020304" pitchFamily="18" charset="0"/>
              </a:rPr>
              <a:t>printf</a:t>
            </a:r>
            <a:r>
              <a:rPr lang="en-IN" sz="2000" dirty="0" smtClean="0">
                <a:solidFill>
                  <a:srgbClr val="002060"/>
                </a:solidFill>
                <a:latin typeface="Times New Roman" panose="02020603050405020304" pitchFamily="18" charset="0"/>
                <a:cs typeface="Times New Roman" panose="02020603050405020304" pitchFamily="18" charset="0"/>
              </a:rPr>
              <a:t>(“%s is a keyword”, </a:t>
            </a:r>
            <a:r>
              <a:rPr lang="en-IN" sz="2000" dirty="0" err="1" smtClean="0">
                <a:solidFill>
                  <a:srgbClr val="002060"/>
                </a:solidFill>
                <a:latin typeface="Times New Roman" panose="02020603050405020304" pitchFamily="18" charset="0"/>
                <a:cs typeface="Times New Roman" panose="02020603050405020304" pitchFamily="18" charset="0"/>
              </a:rPr>
              <a:t>yytext</a:t>
            </a:r>
            <a:r>
              <a:rPr lang="en-IN" sz="2000" dirty="0" smtClean="0">
                <a:solidFill>
                  <a:srgbClr val="002060"/>
                </a:solidFill>
                <a:latin typeface="Times New Roman" panose="02020603050405020304" pitchFamily="18" charset="0"/>
                <a:cs typeface="Times New Roman" panose="02020603050405020304" pitchFamily="18" charset="0"/>
              </a:rPr>
              <a:t>);} </a:t>
            </a:r>
          </a:p>
          <a:p>
            <a:pPr marL="0" indent="0" algn="just">
              <a:buNone/>
            </a:pPr>
            <a:r>
              <a:rPr lang="en-IN" sz="2000" dirty="0" smtClean="0">
                <a:solidFill>
                  <a:srgbClr val="002060"/>
                </a:solidFill>
                <a:latin typeface="Times New Roman" panose="02020603050405020304" pitchFamily="18" charset="0"/>
                <a:cs typeface="Times New Roman" panose="02020603050405020304" pitchFamily="18" charset="0"/>
              </a:rPr>
              <a:t>        else           {</a:t>
            </a:r>
            <a:r>
              <a:rPr lang="en-IN" sz="2000" dirty="0" err="1" smtClean="0">
                <a:solidFill>
                  <a:srgbClr val="002060"/>
                </a:solidFill>
                <a:latin typeface="Times New Roman" panose="02020603050405020304" pitchFamily="18" charset="0"/>
                <a:cs typeface="Times New Roman" panose="02020603050405020304" pitchFamily="18" charset="0"/>
              </a:rPr>
              <a:t>printf</a:t>
            </a:r>
            <a:r>
              <a:rPr lang="en-IN" sz="2000" dirty="0" smtClean="0">
                <a:solidFill>
                  <a:srgbClr val="002060"/>
                </a:solidFill>
                <a:latin typeface="Times New Roman" panose="02020603050405020304" pitchFamily="18" charset="0"/>
                <a:cs typeface="Times New Roman" panose="02020603050405020304" pitchFamily="18" charset="0"/>
              </a:rPr>
              <a:t>(“%s is a keyword”, </a:t>
            </a:r>
            <a:r>
              <a:rPr lang="en-IN" sz="2000" dirty="0" err="1" smtClean="0">
                <a:solidFill>
                  <a:srgbClr val="002060"/>
                </a:solidFill>
                <a:latin typeface="Times New Roman" panose="02020603050405020304" pitchFamily="18" charset="0"/>
                <a:cs typeface="Times New Roman" panose="02020603050405020304" pitchFamily="18" charset="0"/>
              </a:rPr>
              <a:t>yytext</a:t>
            </a:r>
            <a:r>
              <a:rPr lang="en-IN" sz="2000" dirty="0" smtClean="0">
                <a:solidFill>
                  <a:srgbClr val="002060"/>
                </a:solidFill>
                <a:latin typeface="Times New Roman" panose="02020603050405020304" pitchFamily="18" charset="0"/>
                <a:cs typeface="Times New Roman" panose="02020603050405020304" pitchFamily="18" charset="0"/>
              </a:rPr>
              <a:t>);} </a:t>
            </a:r>
          </a:p>
          <a:p>
            <a:pPr marL="0" indent="0" algn="just">
              <a:buNone/>
            </a:pPr>
            <a:r>
              <a:rPr lang="en-IN" sz="2000" dirty="0" smtClean="0">
                <a:solidFill>
                  <a:srgbClr val="002060"/>
                </a:solidFill>
                <a:latin typeface="Times New Roman" panose="02020603050405020304" pitchFamily="18" charset="0"/>
                <a:cs typeface="Times New Roman" panose="02020603050405020304" pitchFamily="18" charset="0"/>
              </a:rPr>
              <a:t>        “&lt;“           {</a:t>
            </a:r>
            <a:r>
              <a:rPr lang="en-IN" sz="2000" dirty="0" err="1" smtClean="0">
                <a:solidFill>
                  <a:srgbClr val="002060"/>
                </a:solidFill>
                <a:latin typeface="Times New Roman" panose="02020603050405020304" pitchFamily="18" charset="0"/>
                <a:cs typeface="Times New Roman" panose="02020603050405020304" pitchFamily="18" charset="0"/>
              </a:rPr>
              <a:t>printf</a:t>
            </a:r>
            <a:r>
              <a:rPr lang="en-IN" sz="2000" dirty="0" smtClean="0">
                <a:solidFill>
                  <a:srgbClr val="002060"/>
                </a:solidFill>
                <a:latin typeface="Times New Roman" panose="02020603050405020304" pitchFamily="18" charset="0"/>
                <a:cs typeface="Times New Roman" panose="02020603050405020304" pitchFamily="18" charset="0"/>
              </a:rPr>
              <a:t>(“%s is less </a:t>
            </a:r>
            <a:r>
              <a:rPr lang="en-IN" sz="2000" smtClean="0">
                <a:solidFill>
                  <a:srgbClr val="002060"/>
                </a:solidFill>
                <a:latin typeface="Times New Roman" panose="02020603050405020304" pitchFamily="18" charset="0"/>
                <a:cs typeface="Times New Roman" panose="02020603050405020304" pitchFamily="18" charset="0"/>
              </a:rPr>
              <a:t>than operator”, </a:t>
            </a:r>
            <a:r>
              <a:rPr lang="en-IN" sz="2000" dirty="0" err="1" smtClean="0">
                <a:solidFill>
                  <a:srgbClr val="002060"/>
                </a:solidFill>
                <a:latin typeface="Times New Roman" panose="02020603050405020304" pitchFamily="18" charset="0"/>
                <a:cs typeface="Times New Roman" panose="02020603050405020304" pitchFamily="18" charset="0"/>
              </a:rPr>
              <a:t>yytext</a:t>
            </a:r>
            <a:r>
              <a:rPr lang="en-IN" sz="2000" dirty="0" smtClean="0">
                <a:solidFill>
                  <a:srgbClr val="002060"/>
                </a:solidFill>
                <a:latin typeface="Times New Roman" panose="02020603050405020304" pitchFamily="18" charset="0"/>
                <a:cs typeface="Times New Roman" panose="02020603050405020304" pitchFamily="18" charset="0"/>
              </a:rPr>
              <a:t>);}</a:t>
            </a:r>
          </a:p>
          <a:p>
            <a:pPr marL="0" indent="0" algn="just">
              <a:buNone/>
            </a:pPr>
            <a:r>
              <a:rPr lang="en-IN" sz="2000" dirty="0" smtClean="0">
                <a:solidFill>
                  <a:srgbClr val="002060"/>
                </a:solidFill>
                <a:latin typeface="Times New Roman" panose="02020603050405020304" pitchFamily="18" charset="0"/>
                <a:cs typeface="Times New Roman" panose="02020603050405020304" pitchFamily="18" charset="0"/>
              </a:rPr>
              <a:t>       {number} {</a:t>
            </a:r>
            <a:r>
              <a:rPr lang="en-IN" sz="2000" dirty="0" err="1" smtClean="0">
                <a:solidFill>
                  <a:srgbClr val="002060"/>
                </a:solidFill>
                <a:latin typeface="Times New Roman" panose="02020603050405020304" pitchFamily="18" charset="0"/>
                <a:cs typeface="Times New Roman" panose="02020603050405020304" pitchFamily="18" charset="0"/>
              </a:rPr>
              <a:t>printf</a:t>
            </a:r>
            <a:r>
              <a:rPr lang="en-IN" sz="2000" dirty="0" smtClean="0">
                <a:solidFill>
                  <a:srgbClr val="002060"/>
                </a:solidFill>
                <a:latin typeface="Times New Roman" panose="02020603050405020304" pitchFamily="18" charset="0"/>
                <a:cs typeface="Times New Roman" panose="02020603050405020304" pitchFamily="18" charset="0"/>
              </a:rPr>
              <a:t>(“%s is a number”, </a:t>
            </a:r>
            <a:r>
              <a:rPr lang="en-IN" sz="2000" dirty="0" err="1" smtClean="0">
                <a:solidFill>
                  <a:srgbClr val="002060"/>
                </a:solidFill>
                <a:latin typeface="Times New Roman" panose="02020603050405020304" pitchFamily="18" charset="0"/>
                <a:cs typeface="Times New Roman" panose="02020603050405020304" pitchFamily="18" charset="0"/>
              </a:rPr>
              <a:t>yytext</a:t>
            </a:r>
            <a:r>
              <a:rPr lang="en-IN" sz="2000" dirty="0" smtClean="0">
                <a:solidFill>
                  <a:srgbClr val="002060"/>
                </a:solidFill>
                <a:latin typeface="Times New Roman" panose="02020603050405020304" pitchFamily="18" charset="0"/>
                <a:cs typeface="Times New Roman" panose="02020603050405020304" pitchFamily="18" charset="0"/>
              </a:rPr>
              <a:t>);}</a:t>
            </a:r>
          </a:p>
          <a:p>
            <a:pPr marL="0" indent="0" algn="just">
              <a:buNone/>
            </a:pPr>
            <a:r>
              <a:rPr lang="en-IN" sz="2000" dirty="0" smtClean="0">
                <a:solidFill>
                  <a:srgbClr val="002060"/>
                </a:solidFill>
                <a:latin typeface="Times New Roman" panose="02020603050405020304" pitchFamily="18" charset="0"/>
                <a:cs typeface="Times New Roman" panose="02020603050405020304" pitchFamily="18" charset="0"/>
              </a:rPr>
              <a:t>%%</a:t>
            </a:r>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3918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178280"/>
            <a:ext cx="10787130" cy="510638"/>
          </a:xfrm>
        </p:spPr>
        <p:txBody>
          <a:bodyPr>
            <a:normAutofit fontScale="90000"/>
          </a:bodyPr>
          <a:lstStyle/>
          <a:p>
            <a:r>
              <a:rPr lang="en-US" sz="4000" b="1" u="sng" dirty="0">
                <a:solidFill>
                  <a:srgbClr val="00B050"/>
                </a:solidFill>
                <a:latin typeface="Times New Roman" panose="02020603050405020304" pitchFamily="18" charset="0"/>
                <a:cs typeface="Times New Roman" panose="02020603050405020304" pitchFamily="18" charset="0"/>
              </a:rPr>
              <a:t>Basic Terminology:</a:t>
            </a:r>
            <a:endParaRPr lang="en-US" sz="4000" dirty="0">
              <a:solidFill>
                <a:srgbClr val="00B050"/>
              </a:solidFill>
            </a:endParaRPr>
          </a:p>
        </p:txBody>
      </p:sp>
      <p:sp>
        <p:nvSpPr>
          <p:cNvPr id="3" name="Content Placeholder 2"/>
          <p:cNvSpPr>
            <a:spLocks noGrp="1"/>
          </p:cNvSpPr>
          <p:nvPr>
            <p:ph idx="1"/>
          </p:nvPr>
        </p:nvSpPr>
        <p:spPr>
          <a:xfrm>
            <a:off x="566670" y="608709"/>
            <a:ext cx="10972800" cy="5032236"/>
          </a:xfrm>
        </p:spPr>
        <p:txBody>
          <a:bodyPr>
            <a:noAutofit/>
          </a:bodyPr>
          <a:lstStyle/>
          <a:p>
            <a:pPr marL="0" lvl="0" indent="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Computation:</a:t>
            </a:r>
          </a:p>
          <a:p>
            <a:pPr lvl="0"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Computation can be defined as finding solution to a problem from given inputs by means of algorithm</a:t>
            </a:r>
          </a:p>
          <a:p>
            <a:pPr marL="0" indent="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Symbol:</a:t>
            </a:r>
            <a:endParaRPr lang="en-IN" sz="2400" b="1" u="sng" dirty="0">
              <a:solidFill>
                <a:srgbClr val="002060"/>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 symbol is a single object / character</a:t>
            </a:r>
          </a:p>
          <a:p>
            <a:pPr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Normally, characters from a typical keyboard are used as symbols</a:t>
            </a:r>
            <a:endParaRPr lang="en-IN" sz="2400" dirty="0">
              <a:solidFill>
                <a:srgbClr val="002060"/>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a:t>
            </a:r>
            <a:r>
              <a:rPr lang="en-US" sz="2000" dirty="0">
                <a:solidFill>
                  <a:srgbClr val="002060"/>
                </a:solidFill>
                <a:latin typeface="Times New Roman" panose="02020603050405020304" pitchFamily="18" charset="0"/>
                <a:cs typeface="Times New Roman" panose="02020603050405020304" pitchFamily="18" charset="0"/>
              </a:rPr>
              <a:t>   A, a,  </a:t>
            </a:r>
            <a:r>
              <a:rPr lang="el-GR" sz="2000" dirty="0">
                <a:solidFill>
                  <a:srgbClr val="002060"/>
                </a:solidFill>
                <a:latin typeface="Times New Roman" panose="02020603050405020304" pitchFamily="18" charset="0"/>
                <a:cs typeface="Times New Roman" panose="02020603050405020304" pitchFamily="18" charset="0"/>
              </a:rPr>
              <a:t>α</a:t>
            </a:r>
            <a:r>
              <a:rPr lang="en-US" sz="2000" dirty="0">
                <a:solidFill>
                  <a:srgbClr val="002060"/>
                </a:solidFill>
                <a:latin typeface="Times New Roman" panose="02020603050405020304" pitchFamily="18" charset="0"/>
                <a:cs typeface="Times New Roman" panose="02020603050405020304" pitchFamily="18" charset="0"/>
              </a:rPr>
              <a:t>(alpha), </a:t>
            </a:r>
            <a:r>
              <a:rPr lang="el-GR" sz="2000" dirty="0">
                <a:solidFill>
                  <a:srgbClr val="002060"/>
                </a:solidFill>
                <a:latin typeface="Times New Roman" panose="02020603050405020304" pitchFamily="18" charset="0"/>
                <a:cs typeface="Times New Roman" panose="02020603050405020304" pitchFamily="18" charset="0"/>
              </a:rPr>
              <a:t>λ</a:t>
            </a:r>
            <a:r>
              <a:rPr lang="en-US" sz="2000" dirty="0">
                <a:solidFill>
                  <a:srgbClr val="002060"/>
                </a:solidFill>
                <a:latin typeface="Times New Roman" panose="02020603050405020304" pitchFamily="18" charset="0"/>
                <a:cs typeface="Times New Roman" panose="02020603050405020304" pitchFamily="18" charset="0"/>
              </a:rPr>
              <a:t>(Lambda), etc…</a:t>
            </a:r>
          </a:p>
          <a:p>
            <a:pPr marL="0" indent="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Alphabet:</a:t>
            </a:r>
            <a:endParaRPr lang="en-IN" sz="2400" b="1" u="sng" dirty="0">
              <a:solidFill>
                <a:srgbClr val="002060"/>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An alphabet is a finite, non-empty set of symbols / characters and is denoted by </a:t>
            </a:r>
            <a:r>
              <a:rPr lang="en-US" sz="2000" dirty="0">
                <a:solidFill>
                  <a:srgbClr val="002060"/>
                </a:solidFill>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 {0, 1} is the binary alphabet, consisting of the symbols 0 and 1</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 = {a, b, c} is an alphabet of three symbols</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 = {A, B,………, Z} is the uppercase English alphabet</a:t>
            </a:r>
            <a:endParaRPr lang="en-IN" sz="2000" dirty="0">
              <a:solidFill>
                <a:srgbClr val="002060"/>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Power of an alphabet is the set of all strings of length k over alphabet i.e</a:t>
            </a:r>
            <a:r>
              <a:rPr lang="en-US" sz="2400" dirty="0">
                <a:solidFill>
                  <a:srgbClr val="7030A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s</a:t>
            </a:r>
            <a:r>
              <a:rPr lang="en-US" sz="2400" baseline="30000" dirty="0" err="1">
                <a:solidFill>
                  <a:schemeClr val="tx2"/>
                </a:solidFill>
                <a:latin typeface="Times New Roman" panose="02020603050405020304" pitchFamily="18" charset="0"/>
                <a:cs typeface="Times New Roman" panose="02020603050405020304" pitchFamily="18" charset="0"/>
              </a:rPr>
              <a:t>k</a:t>
            </a:r>
            <a:endParaRPr lang="en-US" sz="2400" dirty="0">
              <a:solidFill>
                <a:schemeClr val="tx2"/>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Example:</a:t>
            </a:r>
            <a:r>
              <a:rPr lang="en-US" sz="2400" b="1"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S={0,1}</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chemeClr val="tx2"/>
                </a:solidFill>
                <a:latin typeface="Times New Roman" panose="02020603050405020304" pitchFamily="18" charset="0"/>
                <a:cs typeface="Times New Roman" panose="02020603050405020304" pitchFamily="18" charset="0"/>
              </a:rPr>
              <a:t>s</a:t>
            </a:r>
            <a:r>
              <a:rPr lang="en-US" sz="2000" baseline="30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={0,1}, </a:t>
            </a:r>
            <a:r>
              <a:rPr lang="en-US" sz="2000" dirty="0">
                <a:solidFill>
                  <a:schemeClr val="tx2"/>
                </a:solidFill>
                <a:latin typeface="Times New Roman" panose="02020603050405020304" pitchFamily="18" charset="0"/>
                <a:cs typeface="Times New Roman" panose="02020603050405020304" pitchFamily="18" charset="0"/>
              </a:rPr>
              <a:t>s</a:t>
            </a:r>
            <a:r>
              <a:rPr lang="en-US" sz="2000" baseline="30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={00,01,10,11}, </a:t>
            </a:r>
            <a:r>
              <a:rPr lang="en-US" sz="2000" dirty="0">
                <a:solidFill>
                  <a:schemeClr val="tx2"/>
                </a:solidFill>
                <a:latin typeface="Times New Roman" panose="02020603050405020304" pitchFamily="18" charset="0"/>
                <a:cs typeface="Times New Roman" panose="02020603050405020304" pitchFamily="18" charset="0"/>
              </a:rPr>
              <a:t>s</a:t>
            </a:r>
            <a:r>
              <a:rPr lang="en-US" sz="2000" baseline="30000" dirty="0">
                <a:solidFill>
                  <a:schemeClr val="tx2"/>
                </a:solidFill>
                <a:latin typeface="Times New Roman" panose="02020603050405020304" pitchFamily="18" charset="0"/>
                <a:cs typeface="Times New Roman" panose="02020603050405020304" pitchFamily="18" charset="0"/>
              </a:rPr>
              <a:t>3</a:t>
            </a:r>
            <a:r>
              <a:rPr lang="en-US" sz="2000" dirty="0">
                <a:solidFill>
                  <a:srgbClr val="002060"/>
                </a:solidFill>
                <a:latin typeface="Times New Roman" panose="02020603050405020304" pitchFamily="18" charset="0"/>
                <a:cs typeface="Times New Roman" panose="02020603050405020304" pitchFamily="18" charset="0"/>
              </a:rPr>
              <a:t> ={000,…111},</a:t>
            </a:r>
            <a:r>
              <a:rPr lang="en-US" sz="2400" dirty="0">
                <a:solidFill>
                  <a:srgbClr val="002060"/>
                </a:solidFill>
                <a:latin typeface="Times New Roman" panose="02020603050405020304" pitchFamily="18" charset="0"/>
                <a:cs typeface="Times New Roman" panose="02020603050405020304" pitchFamily="18" charset="0"/>
              </a:rPr>
              <a:t> etc…</a:t>
            </a:r>
            <a:endParaRPr lang="en-IN" sz="2400" dirty="0">
              <a:solidFill>
                <a:srgbClr val="002060"/>
              </a:solidFill>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1042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5"/>
            <a:ext cx="10838645" cy="523518"/>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dirty="0" smtClean="0">
                <a:solidFill>
                  <a:srgbClr val="002060"/>
                </a:solidFill>
                <a:latin typeface="Times New Roman" panose="02020603050405020304" pitchFamily="18" charset="0"/>
                <a:cs typeface="Times New Roman" panose="02020603050405020304" pitchFamily="18" charset="0"/>
              </a:rPr>
              <a:t> </a:t>
            </a:r>
            <a:r>
              <a:rPr lang="en-US" b="1" u="sng" dirty="0" smtClean="0">
                <a:solidFill>
                  <a:srgbClr val="00B050"/>
                </a:solidFill>
                <a:latin typeface="Times New Roman" panose="02020603050405020304" pitchFamily="18" charset="0"/>
                <a:cs typeface="Times New Roman" panose="02020603050405020304" pitchFamily="18" charset="0"/>
              </a:rPr>
              <a:t>Design of a lexical-analyzer generator:</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98490"/>
            <a:ext cx="11101589" cy="5692462"/>
          </a:xfrm>
        </p:spPr>
        <p:txBody>
          <a:bodyPr>
            <a:noAutofit/>
          </a:bodyPr>
          <a:lstStyle/>
          <a:p>
            <a:pPr marL="457200" indent="-457200" algn="just">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The structure of the generated </a:t>
            </a:r>
            <a:r>
              <a:rPr lang="en-IN" sz="2400" dirty="0" smtClean="0">
                <a:solidFill>
                  <a:srgbClr val="002060"/>
                </a:solidFill>
                <a:latin typeface="Times New Roman" panose="02020603050405020304" pitchFamily="18" charset="0"/>
                <a:cs typeface="Times New Roman" panose="02020603050405020304" pitchFamily="18" charset="0"/>
                <a:sym typeface="Wingdings" pitchFamily="2" charset="2"/>
              </a:rPr>
              <a:t>analyzer</a:t>
            </a:r>
            <a:endParaRPr lang="en-IN" sz="2400" dirty="0" smtClean="0">
              <a:solidFill>
                <a:srgbClr val="002060"/>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Pattern matching based on NFA’s</a:t>
            </a:r>
          </a:p>
          <a:p>
            <a:pPr marL="457200" indent="-457200" algn="just">
              <a:buFont typeface="+mj-lt"/>
              <a:buAutoNum type="arabicPeriod"/>
            </a:pPr>
            <a:r>
              <a:rPr lang="en-IN" sz="2400" dirty="0" smtClean="0">
                <a:solidFill>
                  <a:srgbClr val="002060"/>
                </a:solidFill>
                <a:latin typeface="Times New Roman" panose="02020603050405020304" pitchFamily="18" charset="0"/>
                <a:cs typeface="Times New Roman" panose="02020603050405020304" pitchFamily="18" charset="0"/>
              </a:rPr>
              <a:t>DFA’s for </a:t>
            </a:r>
            <a:r>
              <a:rPr lang="en-IN" sz="2400" dirty="0" smtClean="0">
                <a:solidFill>
                  <a:srgbClr val="002060"/>
                </a:solidFill>
                <a:latin typeface="Times New Roman" panose="02020603050405020304" pitchFamily="18" charset="0"/>
                <a:cs typeface="Times New Roman" panose="02020603050405020304" pitchFamily="18" charset="0"/>
                <a:sym typeface="Wingdings" pitchFamily="2" charset="2"/>
              </a:rPr>
              <a:t>lexical analyzers </a:t>
            </a:r>
          </a:p>
          <a:p>
            <a:pPr marL="457200" indent="-457200" algn="just">
              <a:buFont typeface="+mj-lt"/>
              <a:buAutoNum type="arabicPeriod"/>
            </a:pPr>
            <a:r>
              <a:rPr lang="en-US" sz="2400" dirty="0" err="1" smtClean="0">
                <a:solidFill>
                  <a:srgbClr val="002060"/>
                </a:solidFill>
                <a:latin typeface="Times New Roman" panose="02020603050405020304" pitchFamily="18" charset="0"/>
                <a:cs typeface="Times New Roman" panose="02020603050405020304" pitchFamily="18" charset="0"/>
              </a:rPr>
              <a:t>Im</a:t>
            </a:r>
            <a:r>
              <a:rPr lang="en-IN" sz="2400" dirty="0" err="1" smtClean="0">
                <a:solidFill>
                  <a:srgbClr val="002060"/>
                </a:solidFill>
                <a:latin typeface="Times New Roman" panose="02020603050405020304" pitchFamily="18" charset="0"/>
                <a:cs typeface="Times New Roman" panose="02020603050405020304" pitchFamily="18" charset="0"/>
                <a:sym typeface="Wingdings" pitchFamily="2" charset="2"/>
              </a:rPr>
              <a:t>plementing</a:t>
            </a:r>
            <a:r>
              <a:rPr lang="en-IN" sz="2400" dirty="0" smtClean="0">
                <a:solidFill>
                  <a:srgbClr val="002060"/>
                </a:solidFill>
                <a:latin typeface="Times New Roman" panose="02020603050405020304" pitchFamily="18" charset="0"/>
                <a:cs typeface="Times New Roman" panose="02020603050405020304" pitchFamily="18" charset="0"/>
                <a:sym typeface="Wingdings" pitchFamily="2" charset="2"/>
              </a:rPr>
              <a:t> the </a:t>
            </a:r>
            <a:r>
              <a:rPr lang="en-IN" sz="2400" dirty="0" err="1" smtClean="0">
                <a:solidFill>
                  <a:srgbClr val="002060"/>
                </a:solidFill>
                <a:latin typeface="Times New Roman" panose="02020603050405020304" pitchFamily="18" charset="0"/>
                <a:cs typeface="Times New Roman" panose="02020603050405020304" pitchFamily="18" charset="0"/>
                <a:sym typeface="Wingdings" pitchFamily="2" charset="2"/>
              </a:rPr>
              <a:t>Lookahead</a:t>
            </a:r>
            <a:r>
              <a:rPr lang="en-IN" sz="2400" dirty="0" smtClean="0">
                <a:solidFill>
                  <a:srgbClr val="002060"/>
                </a:solidFill>
                <a:latin typeface="Times New Roman" panose="02020603050405020304" pitchFamily="18" charset="0"/>
                <a:cs typeface="Times New Roman" panose="02020603050405020304" pitchFamily="18" charset="0"/>
                <a:sym typeface="Wingdings" pitchFamily="2" charset="2"/>
              </a:rPr>
              <a:t> operator</a:t>
            </a:r>
            <a:endParaRPr lang="en-IN" sz="2400" dirty="0">
              <a:solidFill>
                <a:srgbClr val="002060"/>
              </a:solidFill>
              <a:latin typeface="Times New Roman" panose="02020603050405020304" pitchFamily="18" charset="0"/>
              <a:cs typeface="Times New Roman" panose="02020603050405020304" pitchFamily="18" charset="0"/>
            </a:endParaRPr>
          </a:p>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rPr>
              <a:t>We can apply the techniques learned earlier to see how a LEX is architected</a:t>
            </a:r>
          </a:p>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rPr>
              <a:t>like NFA with </a:t>
            </a:r>
            <a:r>
              <a:rPr lang="el-GR" sz="2400" dirty="0" smtClean="0">
                <a:solidFill>
                  <a:srgbClr val="002060"/>
                </a:solidFill>
                <a:latin typeface="Times New Roman" panose="02020603050405020304" pitchFamily="18" charset="0"/>
                <a:cs typeface="Times New Roman" panose="02020603050405020304" pitchFamily="18" charset="0"/>
              </a:rPr>
              <a:t>ε</a:t>
            </a:r>
            <a:r>
              <a:rPr lang="en-US" sz="2400" dirty="0" smtClean="0">
                <a:solidFill>
                  <a:srgbClr val="002060"/>
                </a:solidFill>
                <a:latin typeface="Times New Roman" panose="02020603050405020304" pitchFamily="18" charset="0"/>
                <a:cs typeface="Times New Roman" panose="02020603050405020304" pitchFamily="18" charset="0"/>
              </a:rPr>
              <a:t> to DFA and RE </a:t>
            </a: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 NFA  DFA</a:t>
            </a:r>
          </a:p>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A LEX program is turned into a transition table</a:t>
            </a:r>
          </a:p>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and actions which are used by finite automaton</a:t>
            </a:r>
          </a:p>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simulator  </a:t>
            </a:r>
          </a:p>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The components are</a:t>
            </a:r>
          </a:p>
          <a:p>
            <a:pPr marL="514350" indent="-514350" algn="just">
              <a:buFont typeface="+mj-lt"/>
              <a:buAutoNum type="romanLcPeriod"/>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Transition Table for the automata</a:t>
            </a:r>
          </a:p>
          <a:p>
            <a:pPr marL="514350" indent="-514350" algn="just">
              <a:buFont typeface="+mj-lt"/>
              <a:buAutoNum type="romanLcPeriod"/>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Those functions that are passed directly through</a:t>
            </a:r>
          </a:p>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       LEX to the output					Structure of Generated Analyzer</a:t>
            </a:r>
            <a:endParaRPr lang="en-US" sz="2400" dirty="0"/>
          </a:p>
        </p:txBody>
      </p:sp>
      <p:pic>
        <p:nvPicPr>
          <p:cNvPr id="5" name="Picture 2" descr="C:\Users\HP\Downloads\WhatsApp Image 2024-02-19 at 12.21.44.jpeg"/>
          <p:cNvPicPr>
            <a:picLocks noChangeAspect="1" noChangeArrowheads="1"/>
          </p:cNvPicPr>
          <p:nvPr/>
        </p:nvPicPr>
        <p:blipFill>
          <a:blip r:embed="rId2"/>
          <a:srcRect/>
          <a:stretch>
            <a:fillRect/>
          </a:stretch>
        </p:blipFill>
        <p:spPr bwMode="auto">
          <a:xfrm>
            <a:off x="6754759" y="2979186"/>
            <a:ext cx="4896462" cy="3054913"/>
          </a:xfrm>
          <a:prstGeom prst="rect">
            <a:avLst/>
          </a:prstGeom>
          <a:noFill/>
        </p:spPr>
      </p:pic>
    </p:spTree>
    <p:extLst>
      <p:ext uri="{BB962C8B-B14F-4D97-AF65-F5344CB8AC3E}">
        <p14:creationId xmlns="" xmlns:p14="http://schemas.microsoft.com/office/powerpoint/2010/main" val="351341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5"/>
            <a:ext cx="10838645" cy="523518"/>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dirty="0" smtClean="0">
                <a:solidFill>
                  <a:srgbClr val="002060"/>
                </a:solidFill>
                <a:latin typeface="Times New Roman" panose="02020603050405020304" pitchFamily="18" charset="0"/>
                <a:cs typeface="Times New Roman" panose="02020603050405020304" pitchFamily="18" charset="0"/>
              </a:rPr>
              <a:t> </a:t>
            </a:r>
            <a:r>
              <a:rPr lang="en-US" b="1" u="sng" dirty="0" smtClean="0">
                <a:solidFill>
                  <a:srgbClr val="00B050"/>
                </a:solidFill>
                <a:latin typeface="Times New Roman" panose="02020603050405020304" pitchFamily="18" charset="0"/>
                <a:cs typeface="Times New Roman" panose="02020603050405020304" pitchFamily="18" charset="0"/>
              </a:rPr>
              <a:t>Design of a lexical-analyzer generator:</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98490"/>
            <a:ext cx="11195064" cy="5692462"/>
          </a:xfrm>
        </p:spPr>
        <p:txBody>
          <a:bodyPr>
            <a:noAutofit/>
          </a:bodyPr>
          <a:lstStyle/>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rPr>
              <a:t>iii. The actions from</a:t>
            </a: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 the input program, which appear as fragments of code to be invoked at the appropriate time by the automaton simulator </a:t>
            </a:r>
          </a:p>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To construct the automaton, we begin by taking each RE pattern in the LEX program and</a:t>
            </a:r>
          </a:p>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converting it to a NFA </a:t>
            </a:r>
          </a:p>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We need a single automaton that will recognize lexemes matching ay of the patterns in the</a:t>
            </a:r>
          </a:p>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program, so we combine all the NFA’s into one by introducing a new start with </a:t>
            </a:r>
            <a:r>
              <a:rPr lang="el-GR" sz="2400" dirty="0" smtClean="0">
                <a:solidFill>
                  <a:srgbClr val="002060"/>
                </a:solidFill>
                <a:latin typeface="Times New Roman" panose="02020603050405020304" pitchFamily="18" charset="0"/>
                <a:cs typeface="Times New Roman" panose="02020603050405020304" pitchFamily="18" charset="0"/>
              </a:rPr>
              <a:t>ε</a:t>
            </a:r>
            <a:r>
              <a:rPr lang="en-US" sz="2400" dirty="0" smtClean="0">
                <a:solidFill>
                  <a:srgbClr val="002060"/>
                </a:solidFill>
                <a:latin typeface="Times New Roman" panose="02020603050405020304" pitchFamily="18" charset="0"/>
                <a:cs typeface="Times New Roman" panose="02020603050405020304" pitchFamily="18" charset="0"/>
              </a:rPr>
              <a:t> -</a:t>
            </a:r>
            <a:endPar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endParaRPr>
          </a:p>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rPr>
              <a:t>transitions to each of the start states of the </a:t>
            </a: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NFA’s Ni for pattern Pi. This construction.</a:t>
            </a:r>
          </a:p>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Ex: </a:t>
            </a:r>
          </a:p>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a		{action A1 for pattern p1}</a:t>
            </a:r>
          </a:p>
          <a:p>
            <a:pPr marL="457200" indent="-457200" algn="just">
              <a:buNone/>
            </a:pPr>
            <a:r>
              <a:rPr lang="en-US" sz="2400" dirty="0" err="1" smtClean="0">
                <a:solidFill>
                  <a:srgbClr val="002060"/>
                </a:solidFill>
                <a:latin typeface="Times New Roman" panose="02020603050405020304" pitchFamily="18" charset="0"/>
                <a:cs typeface="Times New Roman" panose="02020603050405020304" pitchFamily="18" charset="0"/>
                <a:sym typeface="Wingdings" pitchFamily="2" charset="2"/>
              </a:rPr>
              <a:t>abb</a:t>
            </a: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		 {action A2 for pattern p2}</a:t>
            </a:r>
          </a:p>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a*b+  </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 {action A3 for pattern p3}</a:t>
            </a:r>
            <a:endParaRPr lang="en-US" sz="2400" dirty="0"/>
          </a:p>
        </p:txBody>
      </p:sp>
      <p:pic>
        <p:nvPicPr>
          <p:cNvPr id="7" name="Picture 2" descr="C:\Users\HP\Downloads\WhatsApp Image 2024-02-19 at 18.54.09.jpeg"/>
          <p:cNvPicPr>
            <a:picLocks noChangeAspect="1" noChangeArrowheads="1"/>
          </p:cNvPicPr>
          <p:nvPr/>
        </p:nvPicPr>
        <p:blipFill>
          <a:blip r:embed="rId2"/>
          <a:srcRect/>
          <a:stretch>
            <a:fillRect/>
          </a:stretch>
        </p:blipFill>
        <p:spPr bwMode="auto">
          <a:xfrm>
            <a:off x="6282780" y="3834581"/>
            <a:ext cx="5201543" cy="2715698"/>
          </a:xfrm>
          <a:prstGeom prst="rect">
            <a:avLst/>
          </a:prstGeom>
          <a:noFill/>
        </p:spPr>
      </p:pic>
    </p:spTree>
    <p:extLst>
      <p:ext uri="{BB962C8B-B14F-4D97-AF65-F5344CB8AC3E}">
        <p14:creationId xmlns="" xmlns:p14="http://schemas.microsoft.com/office/powerpoint/2010/main" val="351341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5"/>
            <a:ext cx="10838645" cy="523518"/>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dirty="0" smtClean="0">
                <a:solidFill>
                  <a:srgbClr val="002060"/>
                </a:solidFill>
                <a:latin typeface="Times New Roman" panose="02020603050405020304" pitchFamily="18" charset="0"/>
                <a:cs typeface="Times New Roman" panose="02020603050405020304" pitchFamily="18" charset="0"/>
              </a:rPr>
              <a:t> </a:t>
            </a:r>
            <a:r>
              <a:rPr lang="en-US" b="1" u="sng" dirty="0" smtClean="0">
                <a:solidFill>
                  <a:srgbClr val="00B050"/>
                </a:solidFill>
                <a:latin typeface="Times New Roman" panose="02020603050405020304" pitchFamily="18" charset="0"/>
                <a:cs typeface="Times New Roman" panose="02020603050405020304" pitchFamily="18" charset="0"/>
              </a:rPr>
              <a:t>Design of a lexical-analyzer generator:</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98490"/>
            <a:ext cx="11195064" cy="5692462"/>
          </a:xfrm>
        </p:spPr>
        <p:txBody>
          <a:bodyPr>
            <a:noAutofit/>
          </a:bodyPr>
          <a:lstStyle/>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rPr>
              <a:t>		</a:t>
            </a:r>
          </a:p>
          <a:p>
            <a:pPr marL="457200" indent="-457200" algn="just">
              <a:buNone/>
            </a:pPr>
            <a:endParaRPr lang="en-US" sz="2400" dirty="0" smtClean="0">
              <a:solidFill>
                <a:srgbClr val="002060"/>
              </a:solidFill>
              <a:latin typeface="Times New Roman" panose="02020603050405020304" pitchFamily="18" charset="0"/>
              <a:cs typeface="Times New Roman" panose="02020603050405020304" pitchFamily="18" charset="0"/>
            </a:endParaRPr>
          </a:p>
          <a:p>
            <a:pPr marL="457200" indent="-457200" algn="just">
              <a:buNone/>
            </a:pPr>
            <a:endParaRPr lang="en-US" sz="2400" dirty="0" smtClean="0">
              <a:solidFill>
                <a:srgbClr val="002060"/>
              </a:solidFill>
              <a:latin typeface="Times New Roman" panose="02020603050405020304" pitchFamily="18" charset="0"/>
              <a:cs typeface="Times New Roman" panose="02020603050405020304" pitchFamily="18" charset="0"/>
            </a:endParaRPr>
          </a:p>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a:t>
            </a:r>
            <a:endParaRPr lang="en-US" sz="2400" dirty="0" smtClean="0">
              <a:solidFill>
                <a:srgbClr val="002060"/>
              </a:solidFill>
              <a:latin typeface="Times New Roman" panose="02020603050405020304" pitchFamily="18" charset="0"/>
              <a:cs typeface="Times New Roman" panose="02020603050405020304" pitchFamily="18" charset="0"/>
            </a:endParaRPr>
          </a:p>
          <a:p>
            <a:pPr marL="457200" indent="-457200" algn="just">
              <a:buNone/>
            </a:pPr>
            <a:endParaRPr lang="en-US" sz="2400" dirty="0" smtClean="0">
              <a:solidFill>
                <a:srgbClr val="002060"/>
              </a:solidFill>
              <a:latin typeface="Times New Roman" panose="02020603050405020304" pitchFamily="18" charset="0"/>
              <a:cs typeface="Times New Roman" panose="02020603050405020304" pitchFamily="18" charset="0"/>
            </a:endParaRPr>
          </a:p>
          <a:p>
            <a:pPr marL="457200" indent="-457200" algn="just">
              <a:buNone/>
            </a:pPr>
            <a:endParaRPr lang="en-US" sz="2400" dirty="0" smtClean="0">
              <a:solidFill>
                <a:srgbClr val="002060"/>
              </a:solidFill>
              <a:latin typeface="Times New Roman" panose="02020603050405020304" pitchFamily="18" charset="0"/>
              <a:cs typeface="Times New Roman" panose="02020603050405020304" pitchFamily="18" charset="0"/>
            </a:endParaRPr>
          </a:p>
          <a:p>
            <a:pPr marL="457200" indent="-457200" algn="just">
              <a:buNone/>
            </a:pPr>
            <a:endParaRPr lang="en-US" sz="2400" dirty="0" smtClean="0">
              <a:solidFill>
                <a:srgbClr val="002060"/>
              </a:solidFill>
              <a:latin typeface="Times New Roman" panose="02020603050405020304" pitchFamily="18" charset="0"/>
              <a:cs typeface="Times New Roman" panose="02020603050405020304" pitchFamily="18" charset="0"/>
            </a:endParaRPr>
          </a:p>
          <a:p>
            <a:pPr marL="457200" indent="-457200" algn="just">
              <a:buNone/>
            </a:pPr>
            <a:r>
              <a:rPr lang="en-US" sz="2400" dirty="0" smtClean="0">
                <a:solidFill>
                  <a:srgbClr val="002060"/>
                </a:solidFill>
                <a:latin typeface="Times New Roman" panose="02020603050405020304" pitchFamily="18" charset="0"/>
                <a:cs typeface="Times New Roman" panose="02020603050405020304" pitchFamily="18" charset="0"/>
              </a:rPr>
              <a:t>W</a:t>
            </a: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e need to combine all the NFA’s into single with common start state</a:t>
            </a:r>
          </a:p>
          <a:p>
            <a:pPr marL="457200" indent="-457200" algn="just">
              <a:buNone/>
            </a:pPr>
            <a:r>
              <a:rPr lang="en-IN" sz="2400" b="1" u="sng" dirty="0" smtClean="0">
                <a:solidFill>
                  <a:srgbClr val="002060"/>
                </a:solidFill>
                <a:latin typeface="Times New Roman" panose="02020603050405020304" pitchFamily="18" charset="0"/>
                <a:cs typeface="Times New Roman" panose="02020603050405020304" pitchFamily="18" charset="0"/>
              </a:rPr>
              <a:t>Pattern matching based on NFA’s</a:t>
            </a:r>
          </a:p>
          <a:p>
            <a:pPr marL="457200" indent="-457200" algn="just">
              <a:buFont typeface="Wingdings" pitchFamily="2" charset="2"/>
              <a:buChar char="ü"/>
            </a:pPr>
            <a:r>
              <a:rPr lang="en-US" sz="2400" dirty="0" smtClean="0">
                <a:solidFill>
                  <a:srgbClr val="002060"/>
                </a:solidFill>
                <a:latin typeface="Times New Roman" panose="02020603050405020304" pitchFamily="18" charset="0"/>
                <a:cs typeface="Times New Roman" panose="02020603050405020304" pitchFamily="18" charset="0"/>
              </a:rPr>
              <a:t>I</a:t>
            </a: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f the LA simulates a NFA then it must read input beginning at the point on its input which we have referred to as </a:t>
            </a:r>
            <a:r>
              <a:rPr lang="en-US" sz="2400" dirty="0" err="1" smtClean="0">
                <a:solidFill>
                  <a:srgbClr val="002060"/>
                </a:solidFill>
                <a:latin typeface="Times New Roman" panose="02020603050405020304" pitchFamily="18" charset="0"/>
                <a:cs typeface="Times New Roman" panose="02020603050405020304" pitchFamily="18" charset="0"/>
                <a:sym typeface="Wingdings" pitchFamily="2" charset="2"/>
              </a:rPr>
              <a:t>leximbegin</a:t>
            </a: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 </a:t>
            </a:r>
          </a:p>
          <a:p>
            <a:pPr marL="457200" indent="-457200" algn="just">
              <a:buFont typeface="Wingdings" pitchFamily="2" charset="2"/>
              <a:buChar char="ü"/>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As it moves the pointer called forward ahead in the input, it calculates the set of states it is in at each point</a:t>
            </a:r>
            <a:endParaRPr lang="en-US" sz="2400" dirty="0"/>
          </a:p>
        </p:txBody>
      </p:sp>
      <p:pic>
        <p:nvPicPr>
          <p:cNvPr id="28" name="Picture 3" descr="C:\Users\HP\Downloads\WhatsApp Image 2024-02-19 at 19.18.50.jpeg"/>
          <p:cNvPicPr>
            <a:picLocks noChangeAspect="1" noChangeArrowheads="1"/>
          </p:cNvPicPr>
          <p:nvPr/>
        </p:nvPicPr>
        <p:blipFill>
          <a:blip r:embed="rId2"/>
          <a:srcRect/>
          <a:stretch>
            <a:fillRect/>
          </a:stretch>
        </p:blipFill>
        <p:spPr bwMode="auto">
          <a:xfrm>
            <a:off x="6621984" y="801684"/>
            <a:ext cx="5202238" cy="3000877"/>
          </a:xfrm>
          <a:prstGeom prst="rect">
            <a:avLst/>
          </a:prstGeom>
          <a:noFill/>
        </p:spPr>
      </p:pic>
      <p:pic>
        <p:nvPicPr>
          <p:cNvPr id="29" name="Picture 4" descr="C:\Users\HP\Downloads\WhatsApp Image 2024-02-19 at 19.48.21.jpeg"/>
          <p:cNvPicPr>
            <a:picLocks noChangeAspect="1" noChangeArrowheads="1"/>
          </p:cNvPicPr>
          <p:nvPr/>
        </p:nvPicPr>
        <p:blipFill>
          <a:blip r:embed="rId3"/>
          <a:srcRect/>
          <a:stretch>
            <a:fillRect/>
          </a:stretch>
        </p:blipFill>
        <p:spPr bwMode="auto">
          <a:xfrm>
            <a:off x="756860" y="815826"/>
            <a:ext cx="4484931" cy="3001962"/>
          </a:xfrm>
          <a:prstGeom prst="rect">
            <a:avLst/>
          </a:prstGeom>
          <a:noFill/>
        </p:spPr>
      </p:pic>
    </p:spTree>
    <p:extLst>
      <p:ext uri="{BB962C8B-B14F-4D97-AF65-F5344CB8AC3E}">
        <p14:creationId xmlns="" xmlns:p14="http://schemas.microsoft.com/office/powerpoint/2010/main" val="351341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5"/>
            <a:ext cx="10838645" cy="523518"/>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dirty="0" smtClean="0">
                <a:solidFill>
                  <a:srgbClr val="002060"/>
                </a:solidFill>
                <a:latin typeface="Times New Roman" panose="02020603050405020304" pitchFamily="18" charset="0"/>
                <a:cs typeface="Times New Roman" panose="02020603050405020304" pitchFamily="18" charset="0"/>
              </a:rPr>
              <a:t> </a:t>
            </a:r>
            <a:r>
              <a:rPr lang="en-US" b="1" u="sng" dirty="0" smtClean="0">
                <a:solidFill>
                  <a:srgbClr val="00B050"/>
                </a:solidFill>
                <a:latin typeface="Times New Roman" panose="02020603050405020304" pitchFamily="18" charset="0"/>
                <a:cs typeface="Times New Roman" panose="02020603050405020304" pitchFamily="18" charset="0"/>
              </a:rPr>
              <a:t>Design of a lexical-analyzer generator:</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98490"/>
            <a:ext cx="11195064" cy="5692462"/>
          </a:xfrm>
        </p:spPr>
        <p:txBody>
          <a:bodyPr>
            <a:noAutofit/>
          </a:bodyPr>
          <a:lstStyle/>
          <a:p>
            <a:pPr marL="457200" indent="-457200" algn="just">
              <a:buFont typeface="Wingdings" pitchFamily="2" charset="2"/>
              <a:buChar char="ü"/>
            </a:pPr>
            <a:r>
              <a:rPr lang="en-US" sz="2400" dirty="0" smtClean="0">
                <a:solidFill>
                  <a:srgbClr val="002060"/>
                </a:solidFill>
                <a:latin typeface="Times New Roman" panose="02020603050405020304" pitchFamily="18" charset="0"/>
                <a:cs typeface="Times New Roman" panose="02020603050405020304" pitchFamily="18" charset="0"/>
              </a:rPr>
              <a:t>It continuous until the NFA simulation reaches </a:t>
            </a: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a point on the input where there are no next states</a:t>
            </a:r>
          </a:p>
          <a:p>
            <a:pPr marL="457200" indent="-457200" algn="just">
              <a:buFont typeface="Wingdings" pitchFamily="2" charset="2"/>
              <a:buChar char="ü"/>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At that point there is no longer prefix of the input would ever get the NFA to a accepting state </a:t>
            </a:r>
          </a:p>
          <a:p>
            <a:pPr marL="457200" indent="-457200" algn="just">
              <a:buFont typeface="Wingdings" pitchFamily="2" charset="2"/>
              <a:buChar char="ü"/>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Thus we are ready to decide on the longest prefix that is a lexeme matching some pattern</a:t>
            </a:r>
          </a:p>
          <a:p>
            <a:pPr marL="457200" indent="-457200" algn="just">
              <a:buFont typeface="Wingdings" pitchFamily="2" charset="2"/>
              <a:buChar char="ü"/>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We look backwards in the sequence of sets of states until we find a set that includes one or more accepting states</a:t>
            </a:r>
          </a:p>
          <a:p>
            <a:pPr marL="457200" indent="-457200" algn="just">
              <a:buFont typeface="Wingdings" pitchFamily="2" charset="2"/>
              <a:buChar char="ü"/>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Move the FP to the end of the lexeme Ai associated with pattern pi</a:t>
            </a:r>
          </a:p>
          <a:p>
            <a:pPr marL="457200" indent="-457200" algn="just">
              <a:buNone/>
            </a:pPr>
            <a:r>
              <a:rPr lang="en-US" sz="2400" b="1" dirty="0" smtClean="0">
                <a:solidFill>
                  <a:srgbClr val="002060"/>
                </a:solidFill>
                <a:latin typeface="Times New Roman" panose="02020603050405020304" pitchFamily="18" charset="0"/>
                <a:cs typeface="Times New Roman" panose="02020603050405020304" pitchFamily="18" charset="0"/>
                <a:sym typeface="Wingdings" pitchFamily="2" charset="2"/>
              </a:rPr>
              <a:t>Ex: </a:t>
            </a:r>
            <a:r>
              <a:rPr lang="en-US" sz="2400" b="1" dirty="0" err="1" smtClean="0">
                <a:solidFill>
                  <a:srgbClr val="002060"/>
                </a:solidFill>
                <a:latin typeface="Times New Roman" panose="02020603050405020304" pitchFamily="18" charset="0"/>
                <a:cs typeface="Times New Roman" panose="02020603050405020304" pitchFamily="18" charset="0"/>
                <a:sym typeface="Wingdings" pitchFamily="2" charset="2"/>
              </a:rPr>
              <a:t>aaba</a:t>
            </a: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 is the input</a:t>
            </a:r>
          </a:p>
          <a:p>
            <a:pPr marL="914400" lvl="1" indent="-457200" algn="just">
              <a:buFont typeface="Wingdings" pitchFamily="2" charset="2"/>
              <a:buChar char="v"/>
            </a:pPr>
            <a:r>
              <a:rPr lang="en-US" sz="2000" dirty="0" smtClean="0">
                <a:solidFill>
                  <a:srgbClr val="002060"/>
                </a:solidFill>
                <a:latin typeface="Times New Roman" panose="02020603050405020304" pitchFamily="18" charset="0"/>
                <a:cs typeface="Times New Roman" panose="02020603050405020304" pitchFamily="18" charset="0"/>
                <a:sym typeface="Wingdings" pitchFamily="2" charset="2"/>
              </a:rPr>
              <a:t>Initially we can take the </a:t>
            </a:r>
            <a:r>
              <a:rPr lang="el-GR" sz="2000" dirty="0" smtClean="0">
                <a:solidFill>
                  <a:srgbClr val="002060"/>
                </a:solidFill>
                <a:latin typeface="Times New Roman" panose="02020603050405020304" pitchFamily="18" charset="0"/>
                <a:cs typeface="Times New Roman" panose="02020603050405020304" pitchFamily="18" charset="0"/>
              </a:rPr>
              <a:t>ε</a:t>
            </a:r>
            <a:r>
              <a:rPr lang="en-US" sz="2000" dirty="0" smtClean="0">
                <a:solidFill>
                  <a:srgbClr val="002060"/>
                </a:solidFill>
                <a:latin typeface="Times New Roman" panose="02020603050405020304" pitchFamily="18" charset="0"/>
                <a:cs typeface="Times New Roman" panose="02020603050405020304" pitchFamily="18" charset="0"/>
              </a:rPr>
              <a:t> – closure of  the initial state 0 </a:t>
            </a:r>
            <a:r>
              <a:rPr lang="en-US" sz="2000" dirty="0" smtClean="0">
                <a:solidFill>
                  <a:srgbClr val="002060"/>
                </a:solidFill>
                <a:latin typeface="Times New Roman" panose="02020603050405020304" pitchFamily="18" charset="0"/>
                <a:cs typeface="Times New Roman" panose="02020603050405020304" pitchFamily="18" charset="0"/>
                <a:sym typeface="Wingdings" pitchFamily="2" charset="2"/>
              </a:rPr>
              <a:t> {0, 1, 3, 7} and proceed</a:t>
            </a:r>
          </a:p>
          <a:p>
            <a:pPr marL="914400" lvl="1" indent="-457200" algn="just">
              <a:buFont typeface="Wingdings" pitchFamily="2" charset="2"/>
              <a:buChar char="v"/>
            </a:pPr>
            <a:r>
              <a:rPr lang="en-US" sz="2000" dirty="0" smtClean="0">
                <a:solidFill>
                  <a:srgbClr val="002060"/>
                </a:solidFill>
                <a:latin typeface="Times New Roman" panose="02020603050405020304" pitchFamily="18" charset="0"/>
                <a:cs typeface="Times New Roman" panose="02020603050405020304" pitchFamily="18" charset="0"/>
              </a:rPr>
              <a:t>On input a it reaches to {2, 4, 7} and on 2</a:t>
            </a:r>
            <a:r>
              <a:rPr lang="en-US" sz="2000" baseline="30000" dirty="0" smtClean="0">
                <a:solidFill>
                  <a:srgbClr val="002060"/>
                </a:solidFill>
                <a:latin typeface="Times New Roman" panose="02020603050405020304" pitchFamily="18" charset="0"/>
                <a:cs typeface="Times New Roman" panose="02020603050405020304" pitchFamily="18" charset="0"/>
              </a:rPr>
              <a:t>nd</a:t>
            </a:r>
            <a:r>
              <a:rPr lang="en-US" sz="2000" dirty="0" smtClean="0">
                <a:solidFill>
                  <a:srgbClr val="002060"/>
                </a:solidFill>
                <a:latin typeface="Times New Roman" panose="02020603050405020304" pitchFamily="18" charset="0"/>
                <a:cs typeface="Times New Roman" panose="02020603050405020304" pitchFamily="18" charset="0"/>
              </a:rPr>
              <a:t> ‘a’ from state 7 to the same state {7} then on ‘b’  reaching from state 7 to state 8 then on ‘a’ there is no further state. </a:t>
            </a:r>
          </a:p>
          <a:p>
            <a:pPr marL="914400" lvl="1" indent="-457200" algn="just">
              <a:buFont typeface="Wingdings" pitchFamily="2" charset="2"/>
              <a:buChar char="v"/>
            </a:pPr>
            <a:r>
              <a:rPr lang="en-US" sz="2000" dirty="0" smtClean="0">
                <a:solidFill>
                  <a:srgbClr val="002060"/>
                </a:solidFill>
                <a:latin typeface="Times New Roman" panose="02020603050405020304" pitchFamily="18" charset="0"/>
                <a:cs typeface="Times New Roman" panose="02020603050405020304" pitchFamily="18" charset="0"/>
              </a:rPr>
              <a:t>It means lexeme is not fund.</a:t>
            </a:r>
            <a:endParaRPr lang="en-US" sz="2000" dirty="0"/>
          </a:p>
        </p:txBody>
      </p:sp>
      <p:pic>
        <p:nvPicPr>
          <p:cNvPr id="6" name="Picture 5" descr="C:\Users\HP\Downloads\WhatsApp Image 2024-02-19 at 20.23.47.jpeg"/>
          <p:cNvPicPr>
            <a:picLocks noChangeAspect="1" noChangeArrowheads="1"/>
          </p:cNvPicPr>
          <p:nvPr/>
        </p:nvPicPr>
        <p:blipFill>
          <a:blip r:embed="rId2"/>
          <a:srcRect/>
          <a:stretch>
            <a:fillRect/>
          </a:stretch>
        </p:blipFill>
        <p:spPr bwMode="auto">
          <a:xfrm>
            <a:off x="5058696" y="5663379"/>
            <a:ext cx="6415553" cy="1047140"/>
          </a:xfrm>
          <a:prstGeom prst="rect">
            <a:avLst/>
          </a:prstGeom>
          <a:noFill/>
        </p:spPr>
      </p:pic>
    </p:spTree>
    <p:extLst>
      <p:ext uri="{BB962C8B-B14F-4D97-AF65-F5344CB8AC3E}">
        <p14:creationId xmlns="" xmlns:p14="http://schemas.microsoft.com/office/powerpoint/2010/main" val="351341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5"/>
            <a:ext cx="10838645" cy="523518"/>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dirty="0" smtClean="0">
                <a:solidFill>
                  <a:srgbClr val="002060"/>
                </a:solidFill>
                <a:latin typeface="Times New Roman" panose="02020603050405020304" pitchFamily="18" charset="0"/>
                <a:cs typeface="Times New Roman" panose="02020603050405020304" pitchFamily="18" charset="0"/>
              </a:rPr>
              <a:t> </a:t>
            </a:r>
            <a:r>
              <a:rPr lang="en-US" b="1" u="sng" dirty="0" smtClean="0">
                <a:solidFill>
                  <a:srgbClr val="00B050"/>
                </a:solidFill>
                <a:latin typeface="Times New Roman" panose="02020603050405020304" pitchFamily="18" charset="0"/>
                <a:cs typeface="Times New Roman" panose="02020603050405020304" pitchFamily="18" charset="0"/>
              </a:rPr>
              <a:t>Design of a lexical-analyzer generator:</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98490"/>
            <a:ext cx="11195064" cy="5692462"/>
          </a:xfrm>
        </p:spPr>
        <p:txBody>
          <a:bodyPr>
            <a:noAutofit/>
          </a:bodyPr>
          <a:lstStyle/>
          <a:p>
            <a:pPr marL="457200" indent="-457200" algn="just">
              <a:buNone/>
            </a:pPr>
            <a:r>
              <a:rPr lang="en-US" sz="2400" b="1" dirty="0" smtClean="0">
                <a:solidFill>
                  <a:srgbClr val="002060"/>
                </a:solidFill>
                <a:latin typeface="Times New Roman" panose="02020603050405020304" pitchFamily="18" charset="0"/>
                <a:cs typeface="Times New Roman" panose="02020603050405020304" pitchFamily="18" charset="0"/>
              </a:rPr>
              <a:t>D</a:t>
            </a:r>
            <a:r>
              <a:rPr lang="en-IN" sz="2400" b="1" u="sng" dirty="0" smtClean="0">
                <a:solidFill>
                  <a:srgbClr val="002060"/>
                </a:solidFill>
                <a:latin typeface="Times New Roman" panose="02020603050405020304" pitchFamily="18" charset="0"/>
                <a:cs typeface="Times New Roman" panose="02020603050405020304" pitchFamily="18" charset="0"/>
              </a:rPr>
              <a:t>FA’s for Lexical Analyzers</a:t>
            </a:r>
          </a:p>
          <a:p>
            <a:pPr marL="457200" indent="-457200" algn="just">
              <a:buFont typeface="Wingdings" pitchFamily="2" charset="2"/>
              <a:buChar char="ü"/>
            </a:pPr>
            <a:r>
              <a:rPr lang="en-US" sz="2400" dirty="0" smtClean="0">
                <a:solidFill>
                  <a:srgbClr val="002060"/>
                </a:solidFill>
                <a:latin typeface="Times New Roman" panose="02020603050405020304" pitchFamily="18" charset="0"/>
                <a:cs typeface="Times New Roman" panose="02020603050405020304" pitchFamily="18" charset="0"/>
              </a:rPr>
              <a:t>I</a:t>
            </a: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n this, we can convert NFA to equivalent DFA using subset construction method</a:t>
            </a:r>
          </a:p>
          <a:p>
            <a:pPr marL="457200" indent="-457200" algn="just">
              <a:buFont typeface="Wingdings" pitchFamily="2" charset="2"/>
              <a:buChar char="ü"/>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Within each DFA state, if there are one or more accepting NFA states, determine the first pattern whose accepting state is represented and make that pattern the output of the DFA state   </a:t>
            </a:r>
            <a:endParaRPr lang="en-US" sz="2400" dirty="0"/>
          </a:p>
        </p:txBody>
      </p:sp>
      <p:pic>
        <p:nvPicPr>
          <p:cNvPr id="6" name="Picture 6" descr="C:\Users\HP\Downloads\WhatsApp Image 2024-02-19 at 20.52.19.jpeg"/>
          <p:cNvPicPr>
            <a:picLocks noChangeAspect="1" noChangeArrowheads="1"/>
          </p:cNvPicPr>
          <p:nvPr/>
        </p:nvPicPr>
        <p:blipFill>
          <a:blip r:embed="rId2" cstate="print"/>
          <a:srcRect/>
          <a:stretch>
            <a:fillRect/>
          </a:stretch>
        </p:blipFill>
        <p:spPr bwMode="auto">
          <a:xfrm>
            <a:off x="7069247" y="2448153"/>
            <a:ext cx="4484688" cy="2981996"/>
          </a:xfrm>
          <a:prstGeom prst="rect">
            <a:avLst/>
          </a:prstGeom>
          <a:noFill/>
        </p:spPr>
      </p:pic>
    </p:spTree>
    <p:extLst>
      <p:ext uri="{BB962C8B-B14F-4D97-AF65-F5344CB8AC3E}">
        <p14:creationId xmlns="" xmlns:p14="http://schemas.microsoft.com/office/powerpoint/2010/main" val="351341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5"/>
            <a:ext cx="10838645" cy="523518"/>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dirty="0" smtClean="0">
                <a:solidFill>
                  <a:srgbClr val="002060"/>
                </a:solidFill>
                <a:latin typeface="Times New Roman" panose="02020603050405020304" pitchFamily="18" charset="0"/>
                <a:cs typeface="Times New Roman" panose="02020603050405020304" pitchFamily="18" charset="0"/>
              </a:rPr>
              <a:t> </a:t>
            </a:r>
            <a:r>
              <a:rPr lang="en-US" b="1" u="sng" dirty="0" smtClean="0">
                <a:solidFill>
                  <a:srgbClr val="00B050"/>
                </a:solidFill>
                <a:latin typeface="Times New Roman" panose="02020603050405020304" pitchFamily="18" charset="0"/>
                <a:cs typeface="Times New Roman" panose="02020603050405020304" pitchFamily="18" charset="0"/>
              </a:rPr>
              <a:t>Design of a lexical-analyzer generator:</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98490"/>
            <a:ext cx="11195064" cy="5692462"/>
          </a:xfrm>
        </p:spPr>
        <p:txBody>
          <a:bodyPr>
            <a:noAutofit/>
          </a:bodyPr>
          <a:lstStyle/>
          <a:p>
            <a:pPr marL="457200" indent="-457200" algn="just">
              <a:buNone/>
            </a:pPr>
            <a:r>
              <a:rPr lang="en-US" sz="2400" b="1" dirty="0" smtClean="0">
                <a:solidFill>
                  <a:srgbClr val="002060"/>
                </a:solidFill>
                <a:latin typeface="Times New Roman" panose="02020603050405020304" pitchFamily="18" charset="0"/>
                <a:cs typeface="Times New Roman" panose="02020603050405020304" pitchFamily="18" charset="0"/>
              </a:rPr>
              <a:t>I</a:t>
            </a:r>
            <a:r>
              <a:rPr lang="en-IN" sz="2400" b="1" u="sng" dirty="0" err="1" smtClean="0">
                <a:solidFill>
                  <a:srgbClr val="002060"/>
                </a:solidFill>
                <a:latin typeface="Times New Roman" panose="02020603050405020304" pitchFamily="18" charset="0"/>
                <a:cs typeface="Times New Roman" panose="02020603050405020304" pitchFamily="18" charset="0"/>
              </a:rPr>
              <a:t>mplementing</a:t>
            </a:r>
            <a:r>
              <a:rPr lang="en-IN" sz="2400" b="1" u="sng" dirty="0" smtClean="0">
                <a:solidFill>
                  <a:srgbClr val="002060"/>
                </a:solidFill>
                <a:latin typeface="Times New Roman" panose="02020603050405020304" pitchFamily="18" charset="0"/>
                <a:cs typeface="Times New Roman" panose="02020603050405020304" pitchFamily="18" charset="0"/>
              </a:rPr>
              <a:t> the </a:t>
            </a:r>
            <a:r>
              <a:rPr lang="en-IN" sz="2400" b="1" u="sng" dirty="0" err="1" smtClean="0">
                <a:solidFill>
                  <a:srgbClr val="002060"/>
                </a:solidFill>
                <a:latin typeface="Times New Roman" panose="02020603050405020304" pitchFamily="18" charset="0"/>
                <a:cs typeface="Times New Roman" panose="02020603050405020304" pitchFamily="18" charset="0"/>
              </a:rPr>
              <a:t>Lookahead</a:t>
            </a:r>
            <a:r>
              <a:rPr lang="en-IN" sz="2400" b="1" u="sng" dirty="0" smtClean="0">
                <a:solidFill>
                  <a:srgbClr val="002060"/>
                </a:solidFill>
                <a:latin typeface="Times New Roman" panose="02020603050405020304" pitchFamily="18" charset="0"/>
                <a:cs typeface="Times New Roman" panose="02020603050405020304" pitchFamily="18" charset="0"/>
              </a:rPr>
              <a:t> Operator</a:t>
            </a:r>
          </a:p>
          <a:p>
            <a:pPr marL="457200" indent="-457200" algn="just">
              <a:buFont typeface="Wingdings" pitchFamily="2" charset="2"/>
              <a:buChar char="ü"/>
            </a:pPr>
            <a:r>
              <a:rPr lang="en-US" sz="2400" dirty="0" smtClean="0">
                <a:solidFill>
                  <a:srgbClr val="002060"/>
                </a:solidFill>
                <a:latin typeface="Times New Roman" panose="02020603050405020304" pitchFamily="18" charset="0"/>
                <a:cs typeface="Times New Roman" panose="02020603050405020304" pitchFamily="18" charset="0"/>
              </a:rPr>
              <a:t>The LEX</a:t>
            </a: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 </a:t>
            </a:r>
            <a:r>
              <a:rPr lang="en-IN" sz="2400" dirty="0" err="1" smtClean="0">
                <a:solidFill>
                  <a:srgbClr val="002060"/>
                </a:solidFill>
                <a:latin typeface="Times New Roman" panose="02020603050405020304" pitchFamily="18" charset="0"/>
                <a:cs typeface="Times New Roman" panose="02020603050405020304" pitchFamily="18" charset="0"/>
              </a:rPr>
              <a:t>Lookahead</a:t>
            </a:r>
            <a:r>
              <a:rPr lang="en-IN" sz="2400" dirty="0" smtClean="0">
                <a:solidFill>
                  <a:srgbClr val="002060"/>
                </a:solidFill>
                <a:latin typeface="Times New Roman" panose="02020603050405020304" pitchFamily="18" charset="0"/>
                <a:cs typeface="Times New Roman" panose="02020603050405020304" pitchFamily="18" charset="0"/>
              </a:rPr>
              <a:t> Operator ( / ) in a </a:t>
            </a:r>
            <a:r>
              <a:rPr lang="en-IN" sz="2400" dirty="0" err="1" smtClean="0">
                <a:solidFill>
                  <a:srgbClr val="002060"/>
                </a:solidFill>
                <a:latin typeface="Times New Roman" panose="02020603050405020304" pitchFamily="18" charset="0"/>
                <a:cs typeface="Times New Roman" panose="02020603050405020304" pitchFamily="18" charset="0"/>
              </a:rPr>
              <a:t>Lex</a:t>
            </a:r>
            <a:r>
              <a:rPr lang="en-IN" sz="2400" dirty="0" smtClean="0">
                <a:solidFill>
                  <a:srgbClr val="002060"/>
                </a:solidFill>
                <a:latin typeface="Times New Roman" panose="02020603050405020304" pitchFamily="18" charset="0"/>
                <a:cs typeface="Times New Roman" panose="02020603050405020304" pitchFamily="18" charset="0"/>
              </a:rPr>
              <a:t> pattern r1 / r2 is sometimes necessary  because the </a:t>
            </a: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pattern r1 for a particular token may need to describe some trailing context r2 in order to correctly identify the actual lexeme.</a:t>
            </a:r>
          </a:p>
          <a:p>
            <a:pPr marL="457200" indent="-457200" algn="just">
              <a:buFont typeface="Wingdings" pitchFamily="2" charset="2"/>
              <a:buChar char="ü"/>
            </a:pP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When converting the pattern </a:t>
            </a:r>
            <a:r>
              <a:rPr lang="en-IN" sz="2400" dirty="0" smtClean="0">
                <a:solidFill>
                  <a:srgbClr val="002060"/>
                </a:solidFill>
                <a:latin typeface="Times New Roman" panose="02020603050405020304" pitchFamily="18" charset="0"/>
                <a:cs typeface="Times New Roman" panose="02020603050405020304" pitchFamily="18" charset="0"/>
              </a:rPr>
              <a:t>r1 / r2 to a NFA, we treat the / as if it were </a:t>
            </a:r>
            <a:r>
              <a:rPr lang="el-GR" sz="2400" dirty="0" smtClean="0">
                <a:solidFill>
                  <a:srgbClr val="002060"/>
                </a:solidFill>
                <a:latin typeface="Times New Roman" panose="02020603050405020304" pitchFamily="18" charset="0"/>
                <a:cs typeface="Times New Roman" panose="02020603050405020304" pitchFamily="18" charset="0"/>
              </a:rPr>
              <a:t>ε</a:t>
            </a:r>
            <a:r>
              <a:rPr lang="en-US" sz="2400" dirty="0" smtClean="0">
                <a:solidFill>
                  <a:srgbClr val="002060"/>
                </a:solidFill>
                <a:latin typeface="Times New Roman" panose="02020603050405020304" pitchFamily="18" charset="0"/>
                <a:cs typeface="Times New Roman" panose="02020603050405020304" pitchFamily="18" charset="0"/>
              </a:rPr>
              <a:t>,</a:t>
            </a:r>
            <a:r>
              <a:rPr lang="el-GR" sz="2400" dirty="0" smtClean="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so we do not actually look for a / on the input </a:t>
            </a:r>
          </a:p>
          <a:p>
            <a:pPr marL="457200" indent="-457200" algn="just">
              <a:buNone/>
            </a:pPr>
            <a:r>
              <a:rPr lang="en-US" sz="2400" b="1" dirty="0" smtClean="0">
                <a:solidFill>
                  <a:srgbClr val="002060"/>
                </a:solidFill>
                <a:latin typeface="Times New Roman" panose="02020603050405020304" pitchFamily="18" charset="0"/>
                <a:cs typeface="Times New Roman" panose="02020603050405020304" pitchFamily="18" charset="0"/>
                <a:sym typeface="Wingdings" pitchFamily="2" charset="2"/>
              </a:rPr>
              <a:t>Ex: an NFA for the pattern of IF with </a:t>
            </a:r>
            <a:r>
              <a:rPr lang="en-US" sz="2400" b="1" dirty="0" err="1" smtClean="0">
                <a:solidFill>
                  <a:srgbClr val="002060"/>
                </a:solidFill>
                <a:latin typeface="Times New Roman" panose="02020603050405020304" pitchFamily="18" charset="0"/>
                <a:cs typeface="Times New Roman" panose="02020603050405020304" pitchFamily="18" charset="0"/>
                <a:sym typeface="Wingdings" pitchFamily="2" charset="2"/>
              </a:rPr>
              <a:t>lookahead</a:t>
            </a:r>
            <a:r>
              <a:rPr lang="en-US" sz="2400" b="1" dirty="0" smtClean="0">
                <a:solidFill>
                  <a:srgbClr val="002060"/>
                </a:solidFill>
                <a:latin typeface="Times New Roman" panose="02020603050405020304" pitchFamily="18" charset="0"/>
                <a:cs typeface="Times New Roman" panose="02020603050405020304" pitchFamily="18" charset="0"/>
                <a:sym typeface="Wingdings" pitchFamily="2" charset="2"/>
              </a:rPr>
              <a:t> in FORTRAN</a:t>
            </a:r>
            <a:endPar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endParaRPr>
          </a:p>
          <a:p>
            <a:pPr marL="914400" lvl="1" indent="-457200" algn="just">
              <a:buFont typeface="Wingdings" pitchFamily="2" charset="2"/>
              <a:buChar char="v"/>
            </a:pPr>
            <a:r>
              <a:rPr lang="en-US" sz="2000" dirty="0" smtClean="0">
                <a:solidFill>
                  <a:srgbClr val="002060"/>
                </a:solidFill>
                <a:latin typeface="Times New Roman" panose="02020603050405020304" pitchFamily="18" charset="0"/>
                <a:cs typeface="Times New Roman" panose="02020603050405020304" pitchFamily="18" charset="0"/>
                <a:sym typeface="Wingdings" pitchFamily="2" charset="2"/>
              </a:rPr>
              <a:t>The </a:t>
            </a:r>
            <a:r>
              <a:rPr lang="el-GR" sz="2000" dirty="0" smtClean="0">
                <a:solidFill>
                  <a:srgbClr val="002060"/>
                </a:solidFill>
                <a:latin typeface="Times New Roman" panose="02020603050405020304" pitchFamily="18" charset="0"/>
                <a:cs typeface="Times New Roman" panose="02020603050405020304" pitchFamily="18" charset="0"/>
              </a:rPr>
              <a:t>ε </a:t>
            </a:r>
            <a:r>
              <a:rPr lang="en-US" sz="2000" dirty="0" smtClean="0">
                <a:solidFill>
                  <a:srgbClr val="002060"/>
                </a:solidFill>
                <a:latin typeface="Times New Roman" panose="02020603050405020304" pitchFamily="18" charset="0"/>
                <a:cs typeface="Times New Roman" panose="02020603050405020304" pitchFamily="18" charset="0"/>
              </a:rPr>
              <a:t>transition from state 2 to state 3 represents the </a:t>
            </a:r>
            <a:r>
              <a:rPr lang="en-US" sz="2000" dirty="0" err="1" smtClean="0">
                <a:solidFill>
                  <a:srgbClr val="002060"/>
                </a:solidFill>
                <a:latin typeface="Times New Roman" panose="02020603050405020304" pitchFamily="18" charset="0"/>
                <a:cs typeface="Times New Roman" panose="02020603050405020304" pitchFamily="18" charset="0"/>
              </a:rPr>
              <a:t>lookahead</a:t>
            </a:r>
            <a:r>
              <a:rPr lang="en-US" sz="2000" dirty="0" smtClean="0">
                <a:solidFill>
                  <a:srgbClr val="002060"/>
                </a:solidFill>
                <a:latin typeface="Times New Roman" panose="02020603050405020304" pitchFamily="18" charset="0"/>
                <a:cs typeface="Times New Roman" panose="02020603050405020304" pitchFamily="18" charset="0"/>
              </a:rPr>
              <a:t> operator and state 6 indicates the presence of the keyword IF. </a:t>
            </a:r>
          </a:p>
          <a:p>
            <a:pPr marL="914400" lvl="1" indent="-457200" algn="just">
              <a:buFont typeface="Wingdings" pitchFamily="2" charset="2"/>
              <a:buChar char="v"/>
            </a:pPr>
            <a:r>
              <a:rPr lang="en-US" sz="2000" dirty="0" smtClean="0">
                <a:solidFill>
                  <a:srgbClr val="002060"/>
                </a:solidFill>
                <a:latin typeface="Times New Roman" panose="02020603050405020304" pitchFamily="18" charset="0"/>
                <a:cs typeface="Times New Roman" panose="02020603050405020304" pitchFamily="18" charset="0"/>
              </a:rPr>
              <a:t>H</a:t>
            </a:r>
            <a:r>
              <a:rPr lang="en-US" sz="2000" dirty="0" smtClean="0">
                <a:solidFill>
                  <a:srgbClr val="002060"/>
                </a:solidFill>
                <a:latin typeface="Times New Roman" panose="02020603050405020304" pitchFamily="18" charset="0"/>
                <a:cs typeface="Times New Roman" panose="02020603050405020304" pitchFamily="18" charset="0"/>
                <a:sym typeface="Wingdings" pitchFamily="2" charset="2"/>
              </a:rPr>
              <a:t>owever we find the lexeme IF by scanning backwards to the last occurrence of </a:t>
            </a:r>
            <a:r>
              <a:rPr lang="en-US" sz="2000" dirty="0" smtClean="0">
                <a:solidFill>
                  <a:srgbClr val="002060"/>
                </a:solidFill>
                <a:latin typeface="Times New Roman" panose="02020603050405020304" pitchFamily="18" charset="0"/>
                <a:cs typeface="Times New Roman" panose="02020603050405020304" pitchFamily="18" charset="0"/>
              </a:rPr>
              <a:t>state 2, whenever state 6 is entered.</a:t>
            </a:r>
            <a:r>
              <a:rPr lang="en-US" sz="2400" dirty="0" smtClean="0">
                <a:solidFill>
                  <a:srgbClr val="002060"/>
                </a:solidFill>
                <a:latin typeface="Times New Roman" panose="02020603050405020304" pitchFamily="18" charset="0"/>
                <a:cs typeface="Times New Roman" panose="02020603050405020304" pitchFamily="18" charset="0"/>
                <a:sym typeface="Wingdings" pitchFamily="2" charset="2"/>
              </a:rPr>
              <a:t> </a:t>
            </a:r>
            <a:endParaRPr lang="en-US" sz="2400" dirty="0"/>
          </a:p>
        </p:txBody>
      </p:sp>
      <p:pic>
        <p:nvPicPr>
          <p:cNvPr id="5" name="Picture 7" descr="C:\Users\HP\Downloads\WhatsApp Image 2024-02-19 at 21.22.32.jpeg"/>
          <p:cNvPicPr>
            <a:picLocks noChangeAspect="1" noChangeArrowheads="1"/>
          </p:cNvPicPr>
          <p:nvPr/>
        </p:nvPicPr>
        <p:blipFill>
          <a:blip r:embed="rId2" cstate="print"/>
          <a:srcRect/>
          <a:stretch>
            <a:fillRect/>
          </a:stretch>
        </p:blipFill>
        <p:spPr bwMode="auto">
          <a:xfrm>
            <a:off x="7216775" y="4586760"/>
            <a:ext cx="4484688" cy="1645712"/>
          </a:xfrm>
          <a:prstGeom prst="rect">
            <a:avLst/>
          </a:prstGeom>
          <a:noFill/>
        </p:spPr>
      </p:pic>
    </p:spTree>
    <p:extLst>
      <p:ext uri="{BB962C8B-B14F-4D97-AF65-F5344CB8AC3E}">
        <p14:creationId xmlns="" xmlns:p14="http://schemas.microsoft.com/office/powerpoint/2010/main" val="351341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5"/>
            <a:ext cx="10838645" cy="523518"/>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smtClean="0">
                <a:solidFill>
                  <a:srgbClr val="00B050"/>
                </a:solidFill>
                <a:latin typeface="Times New Roman" panose="02020603050405020304" pitchFamily="18" charset="0"/>
                <a:cs typeface="Times New Roman" panose="02020603050405020304" pitchFamily="18" charset="0"/>
              </a:rPr>
              <a:t>Compiler Construction</a:t>
            </a:r>
            <a:r>
              <a:rPr lang="en-IN" b="1" u="sng" dirty="0" smtClean="0">
                <a:solidFill>
                  <a:srgbClr val="00B050"/>
                </a:solidFill>
                <a:latin typeface="Times New Roman" panose="02020603050405020304" pitchFamily="18" charset="0"/>
                <a:cs typeface="Times New Roman" panose="02020603050405020304" pitchFamily="18" charset="0"/>
              </a:rPr>
              <a:t> Tools</a:t>
            </a:r>
            <a:r>
              <a:rPr lang="en-US" b="1" u="sng" dirty="0" smtClean="0">
                <a:solidFill>
                  <a:srgbClr val="00B050"/>
                </a:solidFill>
                <a:latin typeface="Times New Roman" panose="02020603050405020304" pitchFamily="18" charset="0"/>
                <a:cs typeface="Times New Roman" panose="02020603050405020304" pitchFamily="18" charset="0"/>
              </a:rPr>
              <a:t>:</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98490"/>
            <a:ext cx="11101589" cy="5692462"/>
          </a:xfrm>
        </p:spPr>
        <p:txBody>
          <a:bodyPr>
            <a:noAutofit/>
          </a:bodyPr>
          <a:lstStyle/>
          <a:p>
            <a:pPr algn="just">
              <a:buFont typeface="Wingdings" panose="05000000000000000000" pitchFamily="2" charset="2"/>
              <a:buChar char="Ø"/>
            </a:pPr>
            <a:r>
              <a:rPr lang="en-IN" sz="2400" dirty="0" smtClean="0">
                <a:solidFill>
                  <a:srgbClr val="002060"/>
                </a:solidFill>
                <a:latin typeface="Times New Roman" panose="02020603050405020304" pitchFamily="18" charset="0"/>
                <a:cs typeface="Times New Roman" panose="02020603050405020304" pitchFamily="18" charset="0"/>
              </a:rPr>
              <a:t>For generating or constructing a compiler we uses several tools / </a:t>
            </a:r>
            <a:r>
              <a:rPr lang="en-IN" sz="2400" dirty="0" err="1" smtClean="0">
                <a:solidFill>
                  <a:srgbClr val="002060"/>
                </a:solidFill>
                <a:latin typeface="Times New Roman" panose="02020603050405020304" pitchFamily="18" charset="0"/>
                <a:cs typeface="Times New Roman" panose="02020603050405020304" pitchFamily="18" charset="0"/>
              </a:rPr>
              <a:t>softwares</a:t>
            </a:r>
            <a:endParaRPr lang="en-IN" sz="2400" dirty="0">
              <a:solidFill>
                <a:srgbClr val="002060"/>
              </a:solidFill>
              <a:latin typeface="Times New Roman" panose="02020603050405020304" pitchFamily="18" charset="0"/>
              <a:cs typeface="Times New Roman" panose="02020603050405020304" pitchFamily="18" charset="0"/>
            </a:endParaRPr>
          </a:p>
          <a:p>
            <a:pPr marL="0" indent="0">
              <a:buNone/>
            </a:pPr>
            <a:r>
              <a:rPr lang="en-IN" sz="2400" b="1" dirty="0" smtClean="0">
                <a:solidFill>
                  <a:srgbClr val="002060"/>
                </a:solidFill>
                <a:latin typeface="Times New Roman" panose="02020603050405020304" pitchFamily="18" charset="0"/>
                <a:cs typeface="Times New Roman" panose="02020603050405020304" pitchFamily="18" charset="0"/>
              </a:rPr>
              <a:t>Scanner generator </a:t>
            </a:r>
            <a:r>
              <a:rPr lang="en-IN" sz="2400" b="1" dirty="0" smtClean="0">
                <a:solidFill>
                  <a:srgbClr val="002060"/>
                </a:solidFill>
                <a:latin typeface="Times New Roman" panose="02020603050405020304" pitchFamily="18" charset="0"/>
                <a:cs typeface="Times New Roman" panose="02020603050405020304" pitchFamily="18" charset="0"/>
                <a:sym typeface="Wingdings" pitchFamily="2" charset="2"/>
              </a:rPr>
              <a:t> </a:t>
            </a:r>
            <a:r>
              <a:rPr lang="en-IN" sz="2400" dirty="0" smtClean="0">
                <a:solidFill>
                  <a:srgbClr val="002060"/>
                </a:solidFill>
                <a:latin typeface="Times New Roman" panose="02020603050405020304" pitchFamily="18" charset="0"/>
                <a:cs typeface="Times New Roman" panose="02020603050405020304" pitchFamily="18" charset="0"/>
                <a:sym typeface="Wingdings" pitchFamily="2" charset="2"/>
              </a:rPr>
              <a:t>It accepts regular expression as input and produces lexical analyzer as output.	Ex: LEX tool</a:t>
            </a:r>
            <a:endParaRPr lang="en-IN" sz="2400"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en-IN" sz="2400" b="1" dirty="0" smtClean="0">
                <a:solidFill>
                  <a:srgbClr val="002060"/>
                </a:solidFill>
                <a:latin typeface="Times New Roman" panose="02020603050405020304" pitchFamily="18" charset="0"/>
                <a:cs typeface="Times New Roman" panose="02020603050405020304" pitchFamily="18" charset="0"/>
              </a:rPr>
              <a:t>Parser generator </a:t>
            </a:r>
            <a:r>
              <a:rPr lang="en-IN" sz="2400" b="1" dirty="0" smtClean="0">
                <a:solidFill>
                  <a:srgbClr val="002060"/>
                </a:solidFill>
                <a:latin typeface="Times New Roman" panose="02020603050405020304" pitchFamily="18" charset="0"/>
                <a:cs typeface="Times New Roman" panose="02020603050405020304" pitchFamily="18" charset="0"/>
                <a:sym typeface="Wingdings" pitchFamily="2" charset="2"/>
              </a:rPr>
              <a:t> </a:t>
            </a:r>
            <a:r>
              <a:rPr lang="en-IN" sz="2400" dirty="0" smtClean="0">
                <a:solidFill>
                  <a:srgbClr val="002060"/>
                </a:solidFill>
                <a:latin typeface="Times New Roman" panose="02020603050405020304" pitchFamily="18" charset="0"/>
                <a:cs typeface="Times New Roman" panose="02020603050405020304" pitchFamily="18" charset="0"/>
                <a:sym typeface="Wingdings" pitchFamily="2" charset="2"/>
              </a:rPr>
              <a:t>It checks whether our token syntax is correct or not. If syntax is correct then it produces syntax analyzer / parse tree as output.	Ex: YACC tool</a:t>
            </a:r>
            <a:endParaRPr lang="en-IN" sz="2400"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en-IN" sz="2400" b="1" dirty="0" smtClean="0">
                <a:solidFill>
                  <a:srgbClr val="002060"/>
                </a:solidFill>
                <a:latin typeface="Times New Roman" panose="02020603050405020304" pitchFamily="18" charset="0"/>
                <a:cs typeface="Times New Roman" panose="02020603050405020304" pitchFamily="18" charset="0"/>
              </a:rPr>
              <a:t>Syntax Directed Translation Engine </a:t>
            </a:r>
            <a:r>
              <a:rPr lang="en-IN" sz="2400" b="1" dirty="0" smtClean="0">
                <a:solidFill>
                  <a:srgbClr val="002060"/>
                </a:solidFill>
                <a:latin typeface="Times New Roman" panose="02020603050405020304" pitchFamily="18" charset="0"/>
                <a:cs typeface="Times New Roman" panose="02020603050405020304" pitchFamily="18" charset="0"/>
                <a:sym typeface="Wingdings" pitchFamily="2" charset="2"/>
              </a:rPr>
              <a:t> </a:t>
            </a:r>
            <a:r>
              <a:rPr lang="en-IN" sz="2400" dirty="0" smtClean="0">
                <a:solidFill>
                  <a:srgbClr val="002060"/>
                </a:solidFill>
                <a:latin typeface="Times New Roman" panose="02020603050405020304" pitchFamily="18" charset="0"/>
                <a:cs typeface="Times New Roman" panose="02020603050405020304" pitchFamily="18" charset="0"/>
                <a:sym typeface="Wingdings" pitchFamily="2" charset="2"/>
              </a:rPr>
              <a:t>It contains a collection of routines which are useful to traverse the parse tree and it produces intermediate code as the output. SA and ICG are implemented with the help of this</a:t>
            </a:r>
            <a:endParaRPr lang="en-US" sz="2400" dirty="0" smtClean="0"/>
          </a:p>
          <a:p>
            <a:pPr algn="just">
              <a:buNone/>
            </a:pPr>
            <a:r>
              <a:rPr lang="en-US" sz="2400" b="1" dirty="0" smtClean="0">
                <a:solidFill>
                  <a:srgbClr val="002060"/>
                </a:solidFill>
                <a:latin typeface="Times New Roman" panose="02020603050405020304" pitchFamily="18" charset="0"/>
                <a:cs typeface="Times New Roman" panose="02020603050405020304" pitchFamily="18" charset="0"/>
              </a:rPr>
              <a:t>Data Flow Analysis </a:t>
            </a:r>
            <a:r>
              <a:rPr lang="en-IN" sz="2400" b="1" dirty="0" err="1" smtClean="0">
                <a:solidFill>
                  <a:srgbClr val="002060"/>
                </a:solidFill>
                <a:latin typeface="Times New Roman" panose="02020603050405020304" pitchFamily="18" charset="0"/>
                <a:cs typeface="Times New Roman" panose="02020603050405020304" pitchFamily="18" charset="0"/>
              </a:rPr>
              <a:t>Engin</a:t>
            </a:r>
            <a:r>
              <a:rPr lang="en-US" sz="2400" b="1" dirty="0" smtClean="0">
                <a:solidFill>
                  <a:srgbClr val="002060"/>
                </a:solidFill>
                <a:latin typeface="Times New Roman" panose="02020603050405020304" pitchFamily="18" charset="0"/>
                <a:cs typeface="Times New Roman" panose="02020603050405020304" pitchFamily="18" charset="0"/>
              </a:rPr>
              <a:t>e</a:t>
            </a:r>
            <a:r>
              <a:rPr lang="en-IN" sz="2400" b="1" dirty="0" smtClean="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sym typeface="Wingdings" pitchFamily="2" charset="2"/>
              </a:rPr>
              <a:t> </a:t>
            </a:r>
            <a:r>
              <a:rPr lang="en-IN" sz="2400" dirty="0" smtClean="0">
                <a:solidFill>
                  <a:srgbClr val="002060"/>
                </a:solidFill>
                <a:latin typeface="Times New Roman" panose="02020603050405020304" pitchFamily="18" charset="0"/>
                <a:cs typeface="Times New Roman" panose="02020603050405020304" pitchFamily="18" charset="0"/>
                <a:sym typeface="Wingdings" pitchFamily="2" charset="2"/>
              </a:rPr>
              <a:t>It is useful during code optimization phase and in order</a:t>
            </a:r>
          </a:p>
          <a:p>
            <a:pPr algn="just">
              <a:buNone/>
            </a:pPr>
            <a:r>
              <a:rPr lang="en-IN" sz="2400" dirty="0" smtClean="0">
                <a:solidFill>
                  <a:srgbClr val="002060"/>
                </a:solidFill>
                <a:latin typeface="Times New Roman" panose="02020603050405020304" pitchFamily="18" charset="0"/>
                <a:cs typeface="Times New Roman" panose="02020603050405020304" pitchFamily="18" charset="0"/>
                <a:sym typeface="Wingdings" pitchFamily="2" charset="2"/>
              </a:rPr>
              <a:t>to produces optimized code. Code optimization can be done with the help of this</a:t>
            </a:r>
            <a:endParaRPr lang="en-US" sz="2400" b="1" dirty="0" smtClean="0">
              <a:solidFill>
                <a:srgbClr val="002060"/>
              </a:solidFill>
              <a:latin typeface="Times New Roman" panose="02020603050405020304" pitchFamily="18" charset="0"/>
              <a:cs typeface="Times New Roman" panose="02020603050405020304" pitchFamily="18" charset="0"/>
            </a:endParaRPr>
          </a:p>
          <a:p>
            <a:pPr marL="457200" indent="-457200" algn="just">
              <a:buNone/>
            </a:pPr>
            <a:r>
              <a:rPr lang="en-IN" sz="2400" b="1" dirty="0" smtClean="0">
                <a:solidFill>
                  <a:srgbClr val="002060"/>
                </a:solidFill>
                <a:latin typeface="Times New Roman" panose="02020603050405020304" pitchFamily="18" charset="0"/>
                <a:cs typeface="Times New Roman" panose="02020603050405020304" pitchFamily="18" charset="0"/>
              </a:rPr>
              <a:t>Code generator </a:t>
            </a:r>
            <a:r>
              <a:rPr lang="en-IN" sz="2400" b="1" dirty="0" smtClean="0">
                <a:solidFill>
                  <a:srgbClr val="002060"/>
                </a:solidFill>
                <a:latin typeface="Times New Roman" panose="02020603050405020304" pitchFamily="18" charset="0"/>
                <a:cs typeface="Times New Roman" panose="02020603050405020304" pitchFamily="18" charset="0"/>
                <a:sym typeface="Wingdings" pitchFamily="2" charset="2"/>
              </a:rPr>
              <a:t> </a:t>
            </a:r>
            <a:r>
              <a:rPr lang="en-IN" sz="2400" dirty="0" smtClean="0">
                <a:solidFill>
                  <a:srgbClr val="002060"/>
                </a:solidFill>
                <a:latin typeface="Times New Roman" panose="02020603050405020304" pitchFamily="18" charset="0"/>
                <a:cs typeface="Times New Roman" panose="02020603050405020304" pitchFamily="18" charset="0"/>
                <a:sym typeface="Wingdings" pitchFamily="2" charset="2"/>
              </a:rPr>
              <a:t>It accepts optimized Intermediate Code as input and produces</a:t>
            </a:r>
          </a:p>
          <a:p>
            <a:pPr marL="457200" indent="-457200" algn="just">
              <a:buNone/>
            </a:pPr>
            <a:r>
              <a:rPr lang="en-IN" sz="2400" dirty="0" smtClean="0">
                <a:solidFill>
                  <a:srgbClr val="002060"/>
                </a:solidFill>
                <a:latin typeface="Times New Roman" panose="02020603050405020304" pitchFamily="18" charset="0"/>
                <a:cs typeface="Times New Roman" panose="02020603050405020304" pitchFamily="18" charset="0"/>
                <a:sym typeface="Wingdings" pitchFamily="2" charset="2"/>
              </a:rPr>
              <a:t>machine code as output</a:t>
            </a:r>
          </a:p>
          <a:p>
            <a:pPr marL="457200" indent="-457200" algn="just">
              <a:buNone/>
            </a:pPr>
            <a:r>
              <a:rPr lang="en-US" sz="2400" b="1" dirty="0" smtClean="0">
                <a:solidFill>
                  <a:srgbClr val="002060"/>
                </a:solidFill>
                <a:latin typeface="Times New Roman" panose="02020603050405020304" pitchFamily="18" charset="0"/>
                <a:cs typeface="Times New Roman" panose="02020603050405020304" pitchFamily="18" charset="0"/>
              </a:rPr>
              <a:t>Compiler Construction Toolkits</a:t>
            </a:r>
            <a:r>
              <a:rPr lang="en-IN" sz="2400" b="1" dirty="0" smtClean="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sym typeface="Wingdings" pitchFamily="2" charset="2"/>
              </a:rPr>
              <a:t> </a:t>
            </a:r>
            <a:r>
              <a:rPr lang="en-IN" sz="2400" dirty="0" smtClean="0">
                <a:solidFill>
                  <a:srgbClr val="002060"/>
                </a:solidFill>
                <a:latin typeface="Times New Roman" panose="02020603050405020304" pitchFamily="18" charset="0"/>
                <a:cs typeface="Times New Roman" panose="02020603050405020304" pitchFamily="18" charset="0"/>
                <a:sym typeface="Wingdings" pitchFamily="2" charset="2"/>
              </a:rPr>
              <a:t>It contains integrated collection of routines in order</a:t>
            </a:r>
          </a:p>
          <a:p>
            <a:pPr marL="457200" indent="-457200" algn="just">
              <a:buNone/>
            </a:pPr>
            <a:r>
              <a:rPr lang="en-IN" sz="2400" dirty="0" smtClean="0">
                <a:solidFill>
                  <a:srgbClr val="002060"/>
                </a:solidFill>
                <a:latin typeface="Times New Roman" panose="02020603050405020304" pitchFamily="18" charset="0"/>
                <a:cs typeface="Times New Roman" panose="02020603050405020304" pitchFamily="18" charset="0"/>
                <a:sym typeface="Wingdings" pitchFamily="2" charset="2"/>
              </a:rPr>
              <a:t>to construct the compiler</a:t>
            </a:r>
            <a:r>
              <a:rPr lang="en-US" sz="2400" b="1" dirty="0" smtClean="0">
                <a:solidFill>
                  <a:srgbClr val="002060"/>
                </a:solidFill>
                <a:latin typeface="Times New Roman" panose="02020603050405020304" pitchFamily="18" charset="0"/>
                <a:cs typeface="Times New Roman" panose="02020603050405020304" pitchFamily="18" charset="0"/>
              </a:rPr>
              <a:t> </a:t>
            </a:r>
            <a:endParaRPr lang="en-IN" sz="24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1341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5"/>
            <a:ext cx="10838645" cy="523518"/>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
            </a:r>
            <a:br>
              <a:rPr lang="en-US" b="1" u="sng" dirty="0">
                <a:solidFill>
                  <a:srgbClr val="00B050"/>
                </a:solidFill>
                <a:latin typeface="Times New Roman" panose="02020603050405020304" pitchFamily="18" charset="0"/>
                <a:cs typeface="Times New Roman" panose="02020603050405020304" pitchFamily="18" charset="0"/>
              </a:rPr>
            </a:br>
            <a:r>
              <a:rPr lang="en-US" b="1" u="sng" dirty="0" smtClean="0">
                <a:solidFill>
                  <a:srgbClr val="00B050"/>
                </a:solidFill>
                <a:latin typeface="Times New Roman" panose="02020603050405020304" pitchFamily="18" charset="0"/>
                <a:cs typeface="Times New Roman" panose="02020603050405020304" pitchFamily="18" charset="0"/>
              </a:rPr>
              <a:t>Bootstrapping:</a:t>
            </a:r>
            <a:r>
              <a:rPr lang="en-US" b="1" u="sng" dirty="0">
                <a:solidFill>
                  <a:srgbClr val="002060"/>
                </a:solidFill>
                <a:latin typeface="Times New Roman" panose="02020603050405020304" pitchFamily="18" charset="0"/>
                <a:cs typeface="Times New Roman" panose="02020603050405020304" pitchFamily="18" charset="0"/>
              </a:rPr>
              <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98490"/>
            <a:ext cx="11283555" cy="5692462"/>
          </a:xfrm>
        </p:spPr>
        <p:txBody>
          <a:bodyPr>
            <a:noAutofit/>
          </a:bodyPr>
          <a:lstStyle/>
          <a:p>
            <a:pPr algn="just">
              <a:buFont typeface="Wingdings" panose="05000000000000000000" pitchFamily="2" charset="2"/>
              <a:buChar char="Ø"/>
            </a:pPr>
            <a:r>
              <a:rPr lang="en-IN" sz="2400" dirty="0" smtClean="0">
                <a:solidFill>
                  <a:srgbClr val="002060"/>
                </a:solidFill>
                <a:latin typeface="Times New Roman" panose="02020603050405020304" pitchFamily="18" charset="0"/>
                <a:cs typeface="Times New Roman" panose="02020603050405020304" pitchFamily="18" charset="0"/>
              </a:rPr>
              <a:t>It is process which is mainly useful to design a compiler</a:t>
            </a:r>
          </a:p>
          <a:p>
            <a:pPr algn="just">
              <a:buFont typeface="Wingdings" panose="05000000000000000000" pitchFamily="2" charset="2"/>
              <a:buChar char="Ø"/>
            </a:pPr>
            <a:r>
              <a:rPr lang="en-IN" sz="2400" dirty="0" smtClean="0">
                <a:solidFill>
                  <a:srgbClr val="002060"/>
                </a:solidFill>
                <a:latin typeface="Times New Roman" panose="02020603050405020304" pitchFamily="18" charset="0"/>
                <a:cs typeface="Times New Roman" panose="02020603050405020304" pitchFamily="18" charset="0"/>
              </a:rPr>
              <a:t>Any compiler is represented  with the help of 3 languages.</a:t>
            </a:r>
            <a:endParaRPr lang="en-IN" sz="2400" dirty="0">
              <a:solidFill>
                <a:srgbClr val="002060"/>
              </a:solidFill>
              <a:latin typeface="Times New Roman" panose="02020603050405020304" pitchFamily="18" charset="0"/>
              <a:cs typeface="Times New Roman" panose="02020603050405020304" pitchFamily="18" charset="0"/>
            </a:endParaRPr>
          </a:p>
          <a:p>
            <a:pPr marL="914400" lvl="1" indent="-457200" algn="just">
              <a:buFont typeface="+mj-lt"/>
              <a:buAutoNum type="arabicPeriod"/>
            </a:pPr>
            <a:r>
              <a:rPr lang="en-IN" sz="2000" dirty="0" smtClean="0">
                <a:solidFill>
                  <a:srgbClr val="002060"/>
                </a:solidFill>
                <a:latin typeface="Times New Roman" panose="02020603050405020304" pitchFamily="18" charset="0"/>
                <a:cs typeface="Times New Roman" panose="02020603050405020304" pitchFamily="18" charset="0"/>
              </a:rPr>
              <a:t>Source Language						 SL			       TL</a:t>
            </a:r>
          </a:p>
          <a:p>
            <a:pPr marL="914400" lvl="1" indent="-457200" algn="just">
              <a:buFont typeface="+mj-lt"/>
              <a:buAutoNum type="arabicPeriod"/>
            </a:pPr>
            <a:r>
              <a:rPr lang="en-IN" sz="2000" dirty="0" smtClean="0">
                <a:solidFill>
                  <a:srgbClr val="002060"/>
                </a:solidFill>
                <a:latin typeface="Times New Roman" panose="02020603050405020304" pitchFamily="18" charset="0"/>
                <a:cs typeface="Times New Roman" panose="02020603050405020304" pitchFamily="18" charset="0"/>
              </a:rPr>
              <a:t>Target Language						</a:t>
            </a:r>
          </a:p>
          <a:p>
            <a:pPr marL="914400" lvl="1" indent="-457200" algn="just">
              <a:buFont typeface="+mj-lt"/>
              <a:buAutoNum type="arabicPeriod"/>
            </a:pPr>
            <a:r>
              <a:rPr lang="en-IN" sz="2000" dirty="0" smtClean="0">
                <a:solidFill>
                  <a:srgbClr val="002060"/>
                </a:solidFill>
                <a:latin typeface="Times New Roman" panose="02020603050405020304" pitchFamily="18" charset="0"/>
                <a:cs typeface="Times New Roman" panose="02020603050405020304" pitchFamily="18" charset="0"/>
              </a:rPr>
              <a:t>Implementation Language (The language in which compiler is written)		IL</a:t>
            </a:r>
          </a:p>
          <a:p>
            <a:pPr marL="457200" indent="-457200" algn="just">
              <a:buFont typeface="Wingdings" pitchFamily="2" charset="2"/>
              <a:buChar char="Ø"/>
            </a:pPr>
            <a:r>
              <a:rPr lang="en-IN" sz="2400" dirty="0" smtClean="0">
                <a:solidFill>
                  <a:srgbClr val="002060"/>
                </a:solidFill>
                <a:latin typeface="Times New Roman" panose="02020603050405020304" pitchFamily="18" charset="0"/>
                <a:cs typeface="Times New Roman" panose="02020603050405020304" pitchFamily="18" charset="0"/>
              </a:rPr>
              <a:t>W</a:t>
            </a:r>
            <a:r>
              <a:rPr lang="en-US" sz="2400" dirty="0" smtClean="0">
                <a:solidFill>
                  <a:srgbClr val="002060"/>
                </a:solidFill>
                <a:latin typeface="Times New Roman" panose="02020603050405020304" pitchFamily="18" charset="0"/>
                <a:cs typeface="Times New Roman" panose="02020603050405020304" pitchFamily="18" charset="0"/>
              </a:rPr>
              <a:t>e can represent this compilation process with the help of T-diagrams </a:t>
            </a:r>
          </a:p>
          <a:p>
            <a:pPr marL="457200" indent="-457200" algn="just">
              <a:buFont typeface="Wingdings" pitchFamily="2" charset="2"/>
              <a:buChar char="Ø"/>
            </a:pPr>
            <a:r>
              <a:rPr lang="en-US" sz="2400" dirty="0" smtClean="0">
                <a:solidFill>
                  <a:srgbClr val="002060"/>
                </a:solidFill>
                <a:latin typeface="Times New Roman" panose="02020603050405020304" pitchFamily="18" charset="0"/>
                <a:cs typeface="Times New Roman" panose="02020603050405020304" pitchFamily="18" charset="0"/>
              </a:rPr>
              <a:t>It is a process in which a simple language is useful in order to translate a complicated program but this complicated program produces even more complicated program and so on</a:t>
            </a:r>
          </a:p>
          <a:p>
            <a:pPr marL="457200" indent="-457200" algn="just">
              <a:buNone/>
            </a:pPr>
            <a:r>
              <a:rPr lang="en-US" sz="2400" b="1" u="sng" dirty="0" smtClean="0">
                <a:solidFill>
                  <a:srgbClr val="002060"/>
                </a:solidFill>
                <a:latin typeface="Times New Roman" panose="02020603050405020304" pitchFamily="18" charset="0"/>
                <a:cs typeface="Times New Roman" panose="02020603050405020304" pitchFamily="18" charset="0"/>
              </a:rPr>
              <a:t>Cross Compiler</a:t>
            </a:r>
            <a:r>
              <a:rPr lang="en-US" sz="2400" b="1" dirty="0" smtClean="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A compiler which runs on one machine but produces object code for another machine. </a:t>
            </a:r>
            <a:endParaRPr lang="en-IN" sz="2400"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en-US" sz="2400" dirty="0" smtClean="0"/>
              <a:t>				</a:t>
            </a:r>
            <a:r>
              <a:rPr lang="en-US" sz="2400" dirty="0" err="1" smtClean="0">
                <a:solidFill>
                  <a:srgbClr val="002060"/>
                </a:solidFill>
                <a:latin typeface="Times New Roman" panose="02020603050405020304" pitchFamily="18" charset="0"/>
                <a:cs typeface="Times New Roman" panose="02020603050405020304" pitchFamily="18" charset="0"/>
              </a:rPr>
              <a:t>Paskal</a:t>
            </a:r>
            <a:r>
              <a:rPr lang="en-US" sz="2400" dirty="0" smtClean="0">
                <a:solidFill>
                  <a:srgbClr val="002060"/>
                </a:solidFill>
                <a:latin typeface="Times New Roman" panose="02020603050405020304" pitchFamily="18" charset="0"/>
                <a:cs typeface="Times New Roman" panose="02020603050405020304" pitchFamily="18" charset="0"/>
              </a:rPr>
              <a:t>				 C   Pa			          C </a:t>
            </a:r>
          </a:p>
          <a:p>
            <a:pPr marL="0" indent="0">
              <a:buNone/>
            </a:pPr>
            <a:endParaRPr lang="en-US" sz="2400"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en-US" sz="2400" dirty="0" smtClean="0">
                <a:solidFill>
                  <a:srgbClr val="002060"/>
                </a:solidFill>
                <a:latin typeface="Times New Roman" panose="02020603050405020304" pitchFamily="18" charset="0"/>
                <a:cs typeface="Times New Roman" panose="02020603050405020304" pitchFamily="18" charset="0"/>
              </a:rPr>
              <a:t>						     C				 C++</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996521" y="1474847"/>
            <a:ext cx="1283109" cy="63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Compiler</a:t>
            </a:r>
            <a:endParaRPr lang="en-US" dirty="0"/>
          </a:p>
        </p:txBody>
      </p:sp>
      <p:cxnSp>
        <p:nvCxnSpPr>
          <p:cNvPr id="6" name="Straight Arrow Connector 5"/>
          <p:cNvCxnSpPr>
            <a:endCxn id="4" idx="1"/>
          </p:cNvCxnSpPr>
          <p:nvPr/>
        </p:nvCxnSpPr>
        <p:spPr>
          <a:xfrm>
            <a:off x="8229605" y="1784563"/>
            <a:ext cx="766916" cy="7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0284497" y="1789483"/>
            <a:ext cx="766916" cy="7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4" idx="2"/>
          </p:cNvCxnSpPr>
          <p:nvPr/>
        </p:nvCxnSpPr>
        <p:spPr>
          <a:xfrm rot="16200000" flipV="1">
            <a:off x="9383665" y="2363440"/>
            <a:ext cx="516193" cy="73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04361" y="4975043"/>
            <a:ext cx="1283109" cy="63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Compiler</a:t>
            </a:r>
            <a:endParaRPr lang="en-US" dirty="0"/>
          </a:p>
        </p:txBody>
      </p:sp>
      <p:cxnSp>
        <p:nvCxnSpPr>
          <p:cNvPr id="13" name="Straight Arrow Connector 12"/>
          <p:cNvCxnSpPr>
            <a:endCxn id="12" idx="1"/>
          </p:cNvCxnSpPr>
          <p:nvPr/>
        </p:nvCxnSpPr>
        <p:spPr>
          <a:xfrm>
            <a:off x="5137445" y="5284759"/>
            <a:ext cx="766916" cy="7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192337" y="5289679"/>
            <a:ext cx="766916" cy="7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2" idx="2"/>
          </p:cNvCxnSpPr>
          <p:nvPr/>
        </p:nvCxnSpPr>
        <p:spPr>
          <a:xfrm rot="16200000" flipV="1">
            <a:off x="6291505" y="5863636"/>
            <a:ext cx="516193" cy="73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507793" y="4979963"/>
            <a:ext cx="1283109" cy="63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Compiler</a:t>
            </a:r>
            <a:endParaRPr lang="en-US" dirty="0"/>
          </a:p>
        </p:txBody>
      </p:sp>
      <p:cxnSp>
        <p:nvCxnSpPr>
          <p:cNvPr id="17" name="Straight Arrow Connector 16"/>
          <p:cNvCxnSpPr/>
          <p:nvPr/>
        </p:nvCxnSpPr>
        <p:spPr>
          <a:xfrm>
            <a:off x="8740877" y="5289679"/>
            <a:ext cx="766916" cy="7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618793" y="5294599"/>
            <a:ext cx="766916" cy="7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6" idx="2"/>
          </p:cNvCxnSpPr>
          <p:nvPr/>
        </p:nvCxnSpPr>
        <p:spPr>
          <a:xfrm rot="16200000" flipV="1">
            <a:off x="9894937" y="5868556"/>
            <a:ext cx="516193" cy="73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51341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236336"/>
            <a:ext cx="10787130" cy="510638"/>
          </a:xfrm>
        </p:spPr>
        <p:txBody>
          <a:bodyPr>
            <a:normAutofit fontScale="90000"/>
          </a:bodyPr>
          <a:lstStyle/>
          <a:p>
            <a:r>
              <a:rPr lang="en-US" sz="4000" b="1" u="sng" dirty="0">
                <a:solidFill>
                  <a:srgbClr val="00B050"/>
                </a:solidFill>
                <a:latin typeface="Times New Roman" panose="02020603050405020304" pitchFamily="18" charset="0"/>
                <a:cs typeface="Times New Roman" panose="02020603050405020304" pitchFamily="18" charset="0"/>
              </a:rPr>
              <a:t>Basic Terminology (Cont…):</a:t>
            </a:r>
            <a:endParaRPr lang="en-US" sz="4000" dirty="0">
              <a:solidFill>
                <a:srgbClr val="00B050"/>
              </a:solidFill>
            </a:endParaRPr>
          </a:p>
        </p:txBody>
      </p:sp>
      <p:sp>
        <p:nvSpPr>
          <p:cNvPr id="3" name="Content Placeholder 2"/>
          <p:cNvSpPr>
            <a:spLocks noGrp="1"/>
          </p:cNvSpPr>
          <p:nvPr>
            <p:ph idx="1"/>
          </p:nvPr>
        </p:nvSpPr>
        <p:spPr>
          <a:xfrm>
            <a:off x="566670" y="730918"/>
            <a:ext cx="10972800" cy="5811549"/>
          </a:xfrm>
        </p:spPr>
        <p:txBody>
          <a:bodyPr>
            <a:noAutofit/>
          </a:bodyPr>
          <a:lstStyle/>
          <a:p>
            <a:pPr marL="0" indent="0" eaLnBrk="0" fontAlgn="base" hangingPunct="0">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String:</a:t>
            </a:r>
            <a:r>
              <a:rPr lang="en-US" sz="2400" b="1"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It is a finite sequence of symbols chosen from ∑ and is denoted by W or S</a:t>
            </a:r>
            <a:endParaRPr lang="en-IN" sz="2400" dirty="0">
              <a:solidFill>
                <a:srgbClr val="002060"/>
              </a:solidFill>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If ∑ = {0, 1} then 111, 11, 11, 10, 01… are some of the strings chosen from this ∑ </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algn="just" eaLnBrk="0" fontAlgn="base" hangingPunct="0">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If ∑ = {a, b} then aa, bb, ab, </a:t>
            </a:r>
            <a:r>
              <a:rPr lang="en-US" sz="2000" dirty="0" err="1">
                <a:solidFill>
                  <a:srgbClr val="002060"/>
                </a:solidFill>
                <a:latin typeface="Times New Roman" panose="02020603050405020304" pitchFamily="18" charset="0"/>
                <a:cs typeface="Times New Roman" panose="02020603050405020304" pitchFamily="18" charset="0"/>
              </a:rPr>
              <a:t>ba</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abab</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aabb</a:t>
            </a:r>
            <a:r>
              <a:rPr lang="en-US" sz="2000" dirty="0">
                <a:solidFill>
                  <a:srgbClr val="002060"/>
                </a:solidFill>
                <a:latin typeface="Times New Roman" panose="02020603050405020304" pitchFamily="18" charset="0"/>
                <a:cs typeface="Times New Roman" panose="02020603050405020304" pitchFamily="18" charset="0"/>
              </a:rPr>
              <a:t>… are the words chosen from this ∑</a:t>
            </a:r>
          </a:p>
          <a:p>
            <a:pPr algn="just" eaLnBrk="0" fontAlgn="base" hangingPunct="0">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Length of a string w is the no. of symbols composing the string and is denoted by |w|</a:t>
            </a:r>
          </a:p>
          <a:p>
            <a:pPr marL="0" indent="0" algn="just" eaLnBrk="0" fontAlgn="base" hangingPunct="0">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If w = </a:t>
            </a:r>
            <a:r>
              <a:rPr lang="en-US" sz="2000" dirty="0" err="1">
                <a:solidFill>
                  <a:srgbClr val="002060"/>
                </a:solidFill>
                <a:latin typeface="Times New Roman" panose="02020603050405020304" pitchFamily="18" charset="0"/>
                <a:cs typeface="Times New Roman" panose="02020603050405020304" pitchFamily="18" charset="0"/>
              </a:rPr>
              <a:t>aabb</a:t>
            </a:r>
            <a:r>
              <a:rPr lang="en-US" sz="2000" dirty="0">
                <a:solidFill>
                  <a:srgbClr val="002060"/>
                </a:solidFill>
                <a:latin typeface="Times New Roman" panose="02020603050405020304" pitchFamily="18" charset="0"/>
                <a:cs typeface="Times New Roman" panose="02020603050405020304" pitchFamily="18" charset="0"/>
              </a:rPr>
              <a:t> then |w| = 4 </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algn="just" eaLnBrk="0" fontAlgn="base" hangingPunct="0">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If w = 010110 then |w| = 6</a:t>
            </a:r>
          </a:p>
          <a:p>
            <a:pPr algn="just" eaLnBrk="0" fontAlgn="base" hangingPunct="0">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Empty string is the string with zero symbols and zero length &amp; is denoted by ϵ &amp; |ϵ|=0</a:t>
            </a:r>
          </a:p>
          <a:p>
            <a:pPr algn="just" eaLnBrk="0" fontAlgn="base" hangingPunct="0">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 prefix of a string is any no. of leading symbols of that string</a:t>
            </a:r>
          </a:p>
          <a:p>
            <a:pPr algn="just" eaLnBrk="0" fontAlgn="base" hangingPunct="0">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 suffix of a string is any no. of trailing symbols of that string</a:t>
            </a:r>
          </a:p>
          <a:p>
            <a:pPr marL="0" indent="0" algn="just" eaLnBrk="0" fontAlgn="base" hangingPunct="0">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string abc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prefix: </a:t>
            </a:r>
            <a:r>
              <a:rPr lang="en-US" sz="2000" dirty="0">
                <a:solidFill>
                  <a:srgbClr val="002060"/>
                </a:solidFill>
                <a:latin typeface="Times New Roman" panose="02020603050405020304" pitchFamily="18" charset="0"/>
                <a:cs typeface="Times New Roman" panose="02020603050405020304" pitchFamily="18" charset="0"/>
              </a:rPr>
              <a:t>ϵ, a, ab, abc	and suffix: ϵ, c, </a:t>
            </a:r>
            <a:r>
              <a:rPr lang="en-US" sz="2000" dirty="0" err="1">
                <a:solidFill>
                  <a:srgbClr val="002060"/>
                </a:solidFill>
                <a:latin typeface="Times New Roman" panose="02020603050405020304" pitchFamily="18" charset="0"/>
                <a:cs typeface="Times New Roman" panose="02020603050405020304" pitchFamily="18" charset="0"/>
              </a:rPr>
              <a:t>bc</a:t>
            </a:r>
            <a:r>
              <a:rPr lang="en-US" sz="2000" dirty="0">
                <a:solidFill>
                  <a:srgbClr val="002060"/>
                </a:solidFill>
                <a:latin typeface="Times New Roman" panose="02020603050405020304" pitchFamily="18" charset="0"/>
                <a:cs typeface="Times New Roman" panose="02020603050405020304" pitchFamily="18" charset="0"/>
              </a:rPr>
              <a:t>, abc</a:t>
            </a:r>
            <a:endParaRPr lang="en-IN" sz="2400" dirty="0">
              <a:solidFill>
                <a:srgbClr val="002060"/>
              </a:solidFill>
              <a:latin typeface="Times New Roman" panose="02020603050405020304" pitchFamily="18" charset="0"/>
              <a:cs typeface="Times New Roman" panose="02020603050405020304" pitchFamily="18" charset="0"/>
            </a:endParaRPr>
          </a:p>
          <a:p>
            <a:pPr marL="228600" lvl="1" algn="just" eaLnBrk="0" fontAlgn="base" hangingPunct="0">
              <a:spcBef>
                <a:spcPct val="0"/>
              </a:spcBef>
              <a:spcAft>
                <a:spcPct val="0"/>
              </a:spcAft>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A prefix / suffix of a string other than the string itself is called a proper prefix / suffix</a:t>
            </a:r>
          </a:p>
          <a:p>
            <a:pPr marL="228600" lvl="1" algn="just" eaLnBrk="0" fontAlgn="base" hangingPunct="0">
              <a:spcBef>
                <a:spcPct val="0"/>
              </a:spcBef>
              <a:spcAft>
                <a:spcPct val="0"/>
              </a:spcAft>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Concatenation of 2 strings is writing the 1</a:t>
            </a:r>
            <a:r>
              <a:rPr lang="en-US" baseline="30000" dirty="0">
                <a:solidFill>
                  <a:srgbClr val="002060"/>
                </a:solidFill>
                <a:latin typeface="Times New Roman" panose="02020603050405020304" pitchFamily="18" charset="0"/>
                <a:cs typeface="Times New Roman" panose="02020603050405020304" pitchFamily="18" charset="0"/>
              </a:rPr>
              <a:t>st</a:t>
            </a:r>
            <a:r>
              <a:rPr lang="en-US" dirty="0">
                <a:solidFill>
                  <a:srgbClr val="002060"/>
                </a:solidFill>
                <a:latin typeface="Times New Roman" panose="02020603050405020304" pitchFamily="18" charset="0"/>
                <a:cs typeface="Times New Roman" panose="02020603050405020304" pitchFamily="18" charset="0"/>
              </a:rPr>
              <a:t> string followed by 2</a:t>
            </a:r>
            <a:r>
              <a:rPr lang="en-US" baseline="30000" dirty="0">
                <a:solidFill>
                  <a:srgbClr val="002060"/>
                </a:solidFill>
                <a:latin typeface="Times New Roman" panose="02020603050405020304" pitchFamily="18" charset="0"/>
                <a:cs typeface="Times New Roman" panose="02020603050405020304" pitchFamily="18" charset="0"/>
              </a:rPr>
              <a:t>nd</a:t>
            </a:r>
            <a:r>
              <a:rPr lang="en-US" dirty="0">
                <a:solidFill>
                  <a:srgbClr val="002060"/>
                </a:solidFill>
                <a:latin typeface="Times New Roman" panose="02020603050405020304" pitchFamily="18" charset="0"/>
                <a:cs typeface="Times New Roman" panose="02020603050405020304" pitchFamily="18" charset="0"/>
              </a:rPr>
              <a:t> string with no space </a:t>
            </a:r>
          </a:p>
          <a:p>
            <a:pPr marL="457200" lvl="1" indent="0" algn="just" eaLnBrk="0" fontAlgn="base" hangingPunct="0">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Example:   </a:t>
            </a:r>
            <a:r>
              <a:rPr lang="en-US" sz="2000" dirty="0">
                <a:solidFill>
                  <a:srgbClr val="002060"/>
                </a:solidFill>
                <a:latin typeface="Times New Roman" panose="02020603050405020304" pitchFamily="18" charset="0"/>
                <a:cs typeface="Times New Roman" panose="02020603050405020304" pitchFamily="18" charset="0"/>
              </a:rPr>
              <a:t>Let x=ab, y=</a:t>
            </a:r>
            <a:r>
              <a:rPr lang="en-US" sz="2000" dirty="0" err="1">
                <a:solidFill>
                  <a:srgbClr val="002060"/>
                </a:solidFill>
                <a:latin typeface="Times New Roman" panose="02020603050405020304" pitchFamily="18" charset="0"/>
                <a:cs typeface="Times New Roman" panose="02020603050405020304" pitchFamily="18" charset="0"/>
              </a:rPr>
              <a:t>pq</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then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xy</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abpq</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and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yx</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pqab</a:t>
            </a: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1" indent="0" algn="just" eaLnBrk="0" fontAlgn="base" hangingPunct="0">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The empty string </a:t>
            </a:r>
            <a:r>
              <a:rPr lang="en-US" sz="2000" dirty="0">
                <a:solidFill>
                  <a:srgbClr val="002060"/>
                </a:solidFill>
                <a:latin typeface="Times New Roman" panose="02020603050405020304" pitchFamily="18" charset="0"/>
                <a:cs typeface="Times New Roman" panose="02020603050405020304" pitchFamily="18" charset="0"/>
              </a:rPr>
              <a:t>ϵ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is the identity for the concatenation operator   i.e., </a:t>
            </a:r>
            <a:r>
              <a:rPr lang="en-US" sz="2000" dirty="0">
                <a:solidFill>
                  <a:srgbClr val="002060"/>
                </a:solidFill>
                <a:latin typeface="Times New Roman" panose="02020603050405020304" pitchFamily="18" charset="0"/>
                <a:cs typeface="Times New Roman" panose="02020603050405020304" pitchFamily="18" charset="0"/>
              </a:rPr>
              <a:t>ϵw = wϵ = w</a:t>
            </a:r>
          </a:p>
          <a:p>
            <a:pPr marL="0" indent="0" algn="just" eaLnBrk="0" fontAlgn="base" hangingPunct="0">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Kleene star:</a:t>
            </a:r>
            <a:r>
              <a:rPr lang="en-US" sz="2400" dirty="0">
                <a:solidFill>
                  <a:srgbClr val="002060"/>
                </a:solidFill>
                <a:latin typeface="Times New Roman" panose="02020603050405020304" pitchFamily="18" charset="0"/>
                <a:cs typeface="Times New Roman" panose="02020603050405020304" pitchFamily="18" charset="0"/>
              </a:rPr>
              <a:t> It is the set of all strings over ∑ is conventionally denoted by ∑</a:t>
            </a:r>
            <a:r>
              <a:rPr lang="en-US" sz="2400" baseline="30000" dirty="0"/>
              <a:t>*</a:t>
            </a:r>
            <a:r>
              <a:rPr lang="en-US" sz="2400" dirty="0">
                <a:solidFill>
                  <a:srgbClr val="002060"/>
                </a:solidFill>
                <a:latin typeface="Times New Roman" panose="02020603050405020304" pitchFamily="18" charset="0"/>
                <a:cs typeface="Times New Roman" panose="02020603050405020304" pitchFamily="18" charset="0"/>
              </a:rPr>
              <a:t> </a:t>
            </a:r>
          </a:p>
          <a:p>
            <a:pPr marL="0" indent="0" algn="just" eaLnBrk="0" fontAlgn="base" hangingPunct="0">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If ∑ {0,1} then ∑</a:t>
            </a:r>
            <a:r>
              <a:rPr lang="en-US" sz="2000" baseline="30000" dirty="0"/>
              <a:t>* </a:t>
            </a:r>
            <a:r>
              <a:rPr lang="en-US" sz="2000" dirty="0">
                <a:solidFill>
                  <a:srgbClr val="002060"/>
                </a:solidFill>
                <a:latin typeface="Times New Roman" panose="02020603050405020304" pitchFamily="18" charset="0"/>
                <a:cs typeface="Times New Roman" panose="02020603050405020304" pitchFamily="18" charset="0"/>
              </a:rPr>
              <a:t> = {ϵ,0,1,00,01,10,11,000,…..111,….} = ∑</a:t>
            </a:r>
            <a:r>
              <a:rPr lang="en-US" sz="2000" baseline="30000" dirty="0"/>
              <a:t>0</a:t>
            </a:r>
            <a:r>
              <a:rPr lang="en-US" sz="2000" dirty="0">
                <a:solidFill>
                  <a:srgbClr val="002060"/>
                </a:solidFill>
                <a:latin typeface="Times New Roman" panose="02020603050405020304" pitchFamily="18" charset="0"/>
                <a:cs typeface="Times New Roman" panose="02020603050405020304" pitchFamily="18" charset="0"/>
              </a:rPr>
              <a:t> U ∑</a:t>
            </a:r>
            <a:r>
              <a:rPr lang="en-US" sz="2000" baseline="30000" dirty="0"/>
              <a:t>1</a:t>
            </a:r>
            <a:r>
              <a:rPr lang="en-US" sz="2000" dirty="0">
                <a:solidFill>
                  <a:srgbClr val="002060"/>
                </a:solidFill>
                <a:latin typeface="Times New Roman" panose="02020603050405020304" pitchFamily="18" charset="0"/>
                <a:cs typeface="Times New Roman" panose="02020603050405020304" pitchFamily="18" charset="0"/>
              </a:rPr>
              <a:t> U ∑</a:t>
            </a:r>
            <a:r>
              <a:rPr lang="en-US" sz="2000" baseline="30000" dirty="0"/>
              <a:t>2</a:t>
            </a:r>
            <a:r>
              <a:rPr lang="en-US" sz="2000" dirty="0">
                <a:solidFill>
                  <a:srgbClr val="002060"/>
                </a:solidFill>
                <a:latin typeface="Times New Roman" panose="02020603050405020304" pitchFamily="18" charset="0"/>
                <a:cs typeface="Times New Roman" panose="02020603050405020304" pitchFamily="18" charset="0"/>
              </a:rPr>
              <a:t> U ∑</a:t>
            </a:r>
            <a:r>
              <a:rPr lang="en-US" sz="2000" baseline="30000" dirty="0"/>
              <a:t>3</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Positive closure:</a:t>
            </a:r>
            <a:r>
              <a:rPr lang="en-US" sz="2400" dirty="0">
                <a:solidFill>
                  <a:srgbClr val="002060"/>
                </a:solidFill>
                <a:latin typeface="Times New Roman" panose="02020603050405020304" pitchFamily="18" charset="0"/>
                <a:cs typeface="Times New Roman" panose="02020603050405020304" pitchFamily="18" charset="0"/>
              </a:rPr>
              <a:t> It is the set of all non-empty strings over ∑ is denoted by ∑</a:t>
            </a:r>
            <a:r>
              <a:rPr lang="en-US" sz="2400" baseline="30000" dirty="0"/>
              <a:t>+</a:t>
            </a:r>
            <a:r>
              <a:rPr lang="en-US" sz="2400" dirty="0">
                <a:solidFill>
                  <a:srgbClr val="002060"/>
                </a:solidFill>
                <a:latin typeface="Times New Roman" panose="02020603050405020304" pitchFamily="18" charset="0"/>
                <a:cs typeface="Times New Roman" panose="02020603050405020304" pitchFamily="18" charset="0"/>
              </a:rPr>
              <a:t> </a:t>
            </a:r>
          </a:p>
          <a:p>
            <a:pPr marL="0" indent="0" algn="just" eaLnBrk="0" fontAlgn="base" hangingPunct="0">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If ∑ {0,1} then ∑</a:t>
            </a:r>
            <a:r>
              <a:rPr lang="en-US" sz="2000" baseline="30000" dirty="0"/>
              <a:t>+ </a:t>
            </a:r>
            <a:r>
              <a:rPr lang="en-US" sz="2000" dirty="0">
                <a:solidFill>
                  <a:srgbClr val="002060"/>
                </a:solidFill>
                <a:latin typeface="Times New Roman" panose="02020603050405020304" pitchFamily="18" charset="0"/>
                <a:cs typeface="Times New Roman" panose="02020603050405020304" pitchFamily="18" charset="0"/>
              </a:rPr>
              <a:t> = {0,1,00,01,10,11,000,…..111,….} = ∑</a:t>
            </a:r>
            <a:r>
              <a:rPr lang="en-US" sz="2000" baseline="30000" dirty="0"/>
              <a:t>*</a:t>
            </a:r>
            <a:r>
              <a:rPr lang="en-US" sz="2000" dirty="0">
                <a:solidFill>
                  <a:srgbClr val="002060"/>
                </a:solidFill>
                <a:latin typeface="Times New Roman" panose="02020603050405020304" pitchFamily="18" charset="0"/>
                <a:cs typeface="Times New Roman" panose="02020603050405020304" pitchFamily="18" charset="0"/>
              </a:rPr>
              <a:t> -{ϵ}</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algn="just" eaLnBrk="0" fontAlgn="base" hangingPunct="0">
              <a:spcBef>
                <a:spcPct val="0"/>
              </a:spcBef>
              <a:spcAft>
                <a:spcPct val="0"/>
              </a:spcAft>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3782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236336"/>
            <a:ext cx="10787130" cy="510638"/>
          </a:xfrm>
        </p:spPr>
        <p:txBody>
          <a:bodyPr>
            <a:normAutofit fontScale="90000"/>
          </a:bodyPr>
          <a:lstStyle/>
          <a:p>
            <a:r>
              <a:rPr lang="en-US" sz="4000" b="1" u="sng" dirty="0">
                <a:solidFill>
                  <a:srgbClr val="00B050"/>
                </a:solidFill>
                <a:latin typeface="Times New Roman" panose="02020603050405020304" pitchFamily="18" charset="0"/>
                <a:cs typeface="Times New Roman" panose="02020603050405020304" pitchFamily="18" charset="0"/>
              </a:rPr>
              <a:t>Formal Language:</a:t>
            </a:r>
            <a:endParaRPr lang="en-US" sz="4000" dirty="0">
              <a:solidFill>
                <a:srgbClr val="00B050"/>
              </a:solidFill>
            </a:endParaRPr>
          </a:p>
        </p:txBody>
      </p:sp>
      <p:sp>
        <p:nvSpPr>
          <p:cNvPr id="3" name="Content Placeholder 2"/>
          <p:cNvSpPr>
            <a:spLocks noGrp="1"/>
          </p:cNvSpPr>
          <p:nvPr>
            <p:ph idx="1"/>
          </p:nvPr>
        </p:nvSpPr>
        <p:spPr>
          <a:xfrm>
            <a:off x="566670" y="730918"/>
            <a:ext cx="11140226" cy="5978975"/>
          </a:xfrm>
        </p:spPr>
        <p:txBody>
          <a:bodyPr>
            <a:noAutofit/>
          </a:bodyPr>
          <a:lstStyle/>
          <a:p>
            <a:pPr marL="0" indent="0" algn="just" eaLnBrk="0" fontAlgn="base" hangingPunct="0">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Automaton:</a:t>
            </a:r>
            <a:endParaRPr lang="en-IN" sz="2400" b="1" u="sng" dirty="0">
              <a:solidFill>
                <a:srgbClr val="002060"/>
              </a:solidFill>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An automaton (plural: automata) is a self-operating machine. The term "Automata" is derived from the Greek word "α</a:t>
            </a:r>
            <a:r>
              <a:rPr lang="en-US" sz="2200" dirty="0" err="1">
                <a:solidFill>
                  <a:srgbClr val="002060"/>
                </a:solidFill>
                <a:latin typeface="Times New Roman" panose="02020603050405020304" pitchFamily="18" charset="0"/>
                <a:cs typeface="Times New Roman" panose="02020603050405020304" pitchFamily="18" charset="0"/>
              </a:rPr>
              <a:t>ὐτόμ</a:t>
            </a:r>
            <a:r>
              <a:rPr lang="en-US" sz="2200" dirty="0">
                <a:solidFill>
                  <a:srgbClr val="002060"/>
                </a:solidFill>
                <a:latin typeface="Times New Roman" panose="02020603050405020304" pitchFamily="18" charset="0"/>
                <a:cs typeface="Times New Roman" panose="02020603050405020304" pitchFamily="18" charset="0"/>
              </a:rPr>
              <a:t>ατα“.</a:t>
            </a:r>
            <a:endParaRPr lang="en-IN" sz="2200" dirty="0">
              <a:solidFill>
                <a:srgbClr val="002060"/>
              </a:solidFill>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Language:</a:t>
            </a:r>
          </a:p>
          <a:p>
            <a:pPr algn="just" eaLnBrk="0" fontAlgn="base" hangingPunct="0">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 language L is a set of strings over the given alphabet and it can be finite or infinite</a:t>
            </a:r>
          </a:p>
          <a:p>
            <a:pPr marL="0" indent="0" algn="just" eaLnBrk="0" fontAlgn="base" hangingPunct="0">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If</a:t>
            </a:r>
            <a:r>
              <a:rPr lang="en-US" sz="2000" b="1" dirty="0">
                <a:solidFill>
                  <a:srgbClr val="002060"/>
                </a:solidFill>
                <a:latin typeface="Times New Roman" panose="02020603050405020304" pitchFamily="18" charset="0"/>
                <a:cs typeface="Times New Roman" panose="02020603050405020304" pitchFamily="18" charset="0"/>
              </a:rPr>
              <a:t> ∑ = </a:t>
            </a:r>
            <a:r>
              <a:rPr lang="en-US" sz="2000" dirty="0">
                <a:solidFill>
                  <a:srgbClr val="002060"/>
                </a:solidFill>
                <a:latin typeface="Times New Roman" panose="02020603050405020304" pitchFamily="18" charset="0"/>
                <a:cs typeface="Times New Roman" panose="02020603050405020304" pitchFamily="18" charset="0"/>
              </a:rPr>
              <a:t>{a, b} then  </a:t>
            </a:r>
          </a:p>
          <a:p>
            <a:pPr marL="0" indent="0" algn="just" eaLnBrk="0" fontAlgn="base" hangingPunct="0">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1. L1</a:t>
            </a:r>
            <a:r>
              <a:rPr lang="en-IN" sz="2000" dirty="0">
                <a:solidFill>
                  <a:srgbClr val="002060"/>
                </a:solidFill>
                <a:latin typeface="Times New Roman" panose="02020603050405020304" pitchFamily="18" charset="0"/>
                <a:cs typeface="Times New Roman" panose="02020603050405020304" pitchFamily="18" charset="0"/>
              </a:rPr>
              <a:t> = { set of all strings of length 2} = {aa, ab, </a:t>
            </a:r>
            <a:r>
              <a:rPr lang="en-IN" sz="2000" dirty="0" err="1">
                <a:solidFill>
                  <a:srgbClr val="002060"/>
                </a:solidFill>
                <a:latin typeface="Times New Roman" panose="02020603050405020304" pitchFamily="18" charset="0"/>
                <a:cs typeface="Times New Roman" panose="02020603050405020304" pitchFamily="18" charset="0"/>
              </a:rPr>
              <a:t>ba</a:t>
            </a:r>
            <a:r>
              <a:rPr lang="en-IN" sz="2000" dirty="0">
                <a:solidFill>
                  <a:srgbClr val="002060"/>
                </a:solidFill>
                <a:latin typeface="Times New Roman" panose="02020603050405020304" pitchFamily="18" charset="0"/>
                <a:cs typeface="Times New Roman" panose="02020603050405020304" pitchFamily="18" charset="0"/>
              </a:rPr>
              <a:t>, bb} --- Finite</a:t>
            </a:r>
          </a:p>
          <a:p>
            <a:pPr marL="457200" lvl="1" indent="0" algn="just" eaLnBrk="0" fontAlgn="base" hangingPunct="0">
              <a:spcBef>
                <a:spcPct val="0"/>
              </a:spcBef>
              <a:spcAft>
                <a:spcPct val="0"/>
              </a:spcAft>
              <a:buNone/>
            </a:pPr>
            <a:r>
              <a:rPr lang="en-IN" sz="2000" dirty="0">
                <a:solidFill>
                  <a:srgbClr val="002060"/>
                </a:solidFill>
                <a:latin typeface="Times New Roman" panose="02020603050405020304" pitchFamily="18" charset="0"/>
                <a:cs typeface="Times New Roman" panose="02020603050405020304" pitchFamily="18" charset="0"/>
              </a:rPr>
              <a:t>	             2. </a:t>
            </a:r>
            <a:r>
              <a:rPr lang="en-US" sz="2000" dirty="0">
                <a:solidFill>
                  <a:srgbClr val="002060"/>
                </a:solidFill>
                <a:latin typeface="Times New Roman" panose="02020603050405020304" pitchFamily="18" charset="0"/>
                <a:cs typeface="Times New Roman" panose="02020603050405020304" pitchFamily="18" charset="0"/>
              </a:rPr>
              <a:t>L2</a:t>
            </a:r>
            <a:r>
              <a:rPr lang="en-IN" sz="2000" dirty="0">
                <a:solidFill>
                  <a:srgbClr val="002060"/>
                </a:solidFill>
                <a:latin typeface="Times New Roman" panose="02020603050405020304" pitchFamily="18" charset="0"/>
                <a:cs typeface="Times New Roman" panose="02020603050405020304" pitchFamily="18" charset="0"/>
              </a:rPr>
              <a:t> = { set of all strings which starts with a} ={a, aa, ab, </a:t>
            </a:r>
            <a:r>
              <a:rPr lang="en-IN" sz="2000" dirty="0" err="1">
                <a:solidFill>
                  <a:srgbClr val="002060"/>
                </a:solidFill>
                <a:latin typeface="Times New Roman" panose="02020603050405020304" pitchFamily="18" charset="0"/>
                <a:cs typeface="Times New Roman" panose="02020603050405020304" pitchFamily="18" charset="0"/>
              </a:rPr>
              <a:t>aaa</a:t>
            </a:r>
            <a:r>
              <a:rPr lang="en-IN" sz="2000" dirty="0">
                <a:solidFill>
                  <a:srgbClr val="002060"/>
                </a:solidFill>
                <a:latin typeface="Times New Roman" panose="02020603050405020304" pitchFamily="18" charset="0"/>
                <a:cs typeface="Times New Roman" panose="02020603050405020304" pitchFamily="18" charset="0"/>
              </a:rPr>
              <a:t>, aba, </a:t>
            </a:r>
            <a:r>
              <a:rPr lang="en-IN" sz="2000" dirty="0" err="1">
                <a:solidFill>
                  <a:srgbClr val="002060"/>
                </a:solidFill>
                <a:latin typeface="Times New Roman" panose="02020603050405020304" pitchFamily="18" charset="0"/>
                <a:cs typeface="Times New Roman" panose="02020603050405020304" pitchFamily="18" charset="0"/>
              </a:rPr>
              <a:t>abb</a:t>
            </a:r>
            <a:r>
              <a:rPr lang="en-IN" sz="2000" dirty="0">
                <a:solidFill>
                  <a:srgbClr val="002060"/>
                </a:solidFill>
                <a:latin typeface="Times New Roman" panose="02020603050405020304" pitchFamily="18" charset="0"/>
                <a:cs typeface="Times New Roman" panose="02020603050405020304" pitchFamily="18" charset="0"/>
              </a:rPr>
              <a:t>, ……} --- Infinite</a:t>
            </a:r>
          </a:p>
          <a:p>
            <a:pPr marL="457200" lvl="1" indent="0" algn="just" eaLnBrk="0" fontAlgn="base" hangingPunct="0">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3. Language containing the null string is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algn="just" eaLnBrk="0" fontAlgn="base" hangingPunct="0">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4. Null language: { } = </a:t>
            </a:r>
            <a:r>
              <a:rPr lang="az-Cyrl-AZ" sz="2000" dirty="0">
                <a:solidFill>
                  <a:srgbClr val="002060"/>
                </a:solidFill>
                <a:latin typeface="Times New Roman" panose="02020603050405020304" pitchFamily="18" charset="0"/>
                <a:cs typeface="Times New Roman" panose="02020603050405020304" pitchFamily="18" charset="0"/>
              </a:rPr>
              <a:t>ф</a:t>
            </a:r>
            <a:endParaRPr lang="en-IN" sz="20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Operations on Language:</a:t>
            </a:r>
            <a:endParaRPr lang="en-IN"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Union (or)			6. Complementation (not)</a:t>
            </a:r>
            <a:endParaRPr lang="en-IN"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Intersection (and)			7. Symmetric difference (xor)</a:t>
            </a:r>
            <a:endParaRPr lang="en-IN"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Concatenation (join)		8. Length sub-setting of a language</a:t>
            </a:r>
            <a:endParaRPr lang="en-IN"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Reversal				9. Kleene star / Positive closure</a:t>
            </a:r>
            <a:endParaRPr lang="en-IN"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Palindrome			10. De Morgan’s Laws</a:t>
            </a:r>
            <a:endParaRPr lang="en-IN"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32387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236336"/>
            <a:ext cx="10787130" cy="510638"/>
          </a:xfrm>
        </p:spPr>
        <p:txBody>
          <a:bodyPr>
            <a:normAutofit fontScale="90000"/>
          </a:bodyPr>
          <a:lstStyle/>
          <a:p>
            <a:r>
              <a:rPr lang="en-US" sz="4000" b="1" u="sng" dirty="0">
                <a:solidFill>
                  <a:srgbClr val="00B050"/>
                </a:solidFill>
                <a:latin typeface="Times New Roman" panose="02020603050405020304" pitchFamily="18" charset="0"/>
                <a:cs typeface="Times New Roman" panose="02020603050405020304" pitchFamily="18" charset="0"/>
              </a:rPr>
              <a:t>Operations on Language:</a:t>
            </a:r>
            <a:endParaRPr lang="en-US" sz="4000" dirty="0">
              <a:solidFill>
                <a:srgbClr val="00B050"/>
              </a:solidFill>
            </a:endParaRPr>
          </a:p>
        </p:txBody>
      </p:sp>
      <p:sp>
        <p:nvSpPr>
          <p:cNvPr id="3" name="Content Placeholder 2"/>
          <p:cNvSpPr>
            <a:spLocks noGrp="1"/>
          </p:cNvSpPr>
          <p:nvPr>
            <p:ph idx="1"/>
          </p:nvPr>
        </p:nvSpPr>
        <p:spPr>
          <a:xfrm>
            <a:off x="566670" y="730918"/>
            <a:ext cx="10972800" cy="5953217"/>
          </a:xfrm>
        </p:spPr>
        <p:txBody>
          <a:bodyPr>
            <a:noAutofit/>
          </a:bodyPr>
          <a:lstStyle/>
          <a:p>
            <a:pPr>
              <a:buNone/>
            </a:pPr>
            <a:r>
              <a:rPr lang="en-US" sz="2400" b="1" u="sng" dirty="0">
                <a:solidFill>
                  <a:srgbClr val="002060"/>
                </a:solidFill>
                <a:latin typeface="Times New Roman" panose="02020603050405020304" pitchFamily="18" charset="0"/>
                <a:cs typeface="Times New Roman" panose="02020603050405020304" pitchFamily="18" charset="0"/>
              </a:rPr>
              <a:t>1. Union:</a:t>
            </a:r>
            <a:endParaRPr lang="en-IN" sz="2400" b="1" u="sng"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&amp;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are two languages then the 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U</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containing all strings from both languages</a:t>
            </a:r>
            <a:r>
              <a:rPr lang="en-US" sz="2000" b="1" dirty="0">
                <a:solidFill>
                  <a:srgbClr val="002060"/>
                </a:solidFill>
                <a:latin typeface="Times New Roman" panose="02020603050405020304" pitchFamily="18" charset="0"/>
                <a:cs typeface="Times New Roman" panose="02020603050405020304" pitchFamily="18" charset="0"/>
              </a:rPr>
              <a:t>           </a:t>
            </a:r>
          </a:p>
          <a:p>
            <a:pPr>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Let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{0,01,10,11},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{0,01,001}</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U</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{0,01, 001,10,11}</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a:buNone/>
            </a:pPr>
            <a:r>
              <a:rPr lang="en-US" sz="2000" b="1"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Let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{0,00,000,….},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{0,000,0000,…}</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U</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a:t>
            </a:r>
            <a:r>
              <a:rPr lang="en-US" sz="2000" dirty="0">
                <a:solidFill>
                  <a:schemeClr val="tx2"/>
                </a:solidFill>
              </a:rPr>
              <a:t>}</a:t>
            </a:r>
            <a:r>
              <a:rPr lang="en-US" sz="2000" baseline="30000" dirty="0">
                <a:solidFill>
                  <a:schemeClr val="tx2"/>
                </a:solidFill>
              </a:rPr>
              <a:t>+</a:t>
            </a:r>
            <a:endParaRPr lang="en-US" sz="2000" dirty="0">
              <a:solidFill>
                <a:schemeClr val="tx2"/>
              </a:solidFill>
            </a:endParaRP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2. Intersection:</a:t>
            </a:r>
            <a:endParaRPr lang="en-IN" sz="2400" b="1" u="sng"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&amp;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are two languages then the 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containing common strings from both languages</a:t>
            </a:r>
            <a:r>
              <a:rPr lang="en-US" sz="2000" b="1" dirty="0">
                <a:solidFill>
                  <a:srgbClr val="002060"/>
                </a:solidFill>
                <a:latin typeface="Times New Roman" panose="02020603050405020304" pitchFamily="18" charset="0"/>
                <a:cs typeface="Times New Roman" panose="02020603050405020304" pitchFamily="18" charset="0"/>
              </a:rPr>
              <a:t>           </a:t>
            </a:r>
          </a:p>
          <a:p>
            <a:pPr>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Let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{0,01,10,11},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{0,01,001}</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{0,01}</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a:buNone/>
            </a:pPr>
            <a:r>
              <a:rPr lang="en-US" sz="2000" b="1"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Let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{0,00,000,….},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{0,000,0000,…}</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{0,000</a:t>
            </a:r>
            <a:r>
              <a:rPr lang="en-US" sz="2000" dirty="0">
                <a:solidFill>
                  <a:schemeClr val="tx2"/>
                </a:solidFill>
              </a:rPr>
              <a:t>}</a:t>
            </a:r>
          </a:p>
          <a:p>
            <a:pPr>
              <a:buNone/>
            </a:pPr>
            <a:r>
              <a:rPr lang="en-US" sz="2400" b="1" u="sng" dirty="0">
                <a:solidFill>
                  <a:srgbClr val="002060"/>
                </a:solidFill>
                <a:latin typeface="Times New Roman" panose="02020603050405020304" pitchFamily="18" charset="0"/>
                <a:cs typeface="Times New Roman" panose="02020603050405020304" pitchFamily="18" charset="0"/>
              </a:rPr>
              <a:t>3. Concatenation:</a:t>
            </a:r>
            <a:endParaRPr lang="en-IN" sz="2400" b="1" u="sng"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&amp;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are two languages then the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containing all strings</a:t>
            </a:r>
          </a:p>
          <a:p>
            <a:pPr>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Let ∑ ={0,1} and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IN" sz="2000" dirty="0">
                <a:solidFill>
                  <a:srgbClr val="002060"/>
                </a:solidFill>
                <a:latin typeface="Times New Roman" panose="02020603050405020304" pitchFamily="18" charset="0"/>
                <a:cs typeface="Times New Roman" panose="02020603050405020304" pitchFamily="18" charset="0"/>
              </a:rPr>
              <a:t> are two languages over S</a:t>
            </a:r>
          </a:p>
          <a:p>
            <a:pPr marL="457200" lvl="1" indent="0">
              <a:buNone/>
            </a:pPr>
            <a:r>
              <a:rPr lang="en-IN"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 {00,11}, </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{0,1}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={000,001,110,111}</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a:buNone/>
            </a:pPr>
            <a:r>
              <a:rPr lang="en-US" sz="2000" b="1"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={000,011,100,111}</a:t>
            </a:r>
            <a:r>
              <a:rPr lang="en-US" sz="2000" b="1" dirty="0">
                <a:solidFill>
                  <a:srgbClr val="002060"/>
                </a:solidFill>
                <a:latin typeface="Times New Roman" panose="02020603050405020304" pitchFamily="18" charset="0"/>
                <a:cs typeface="Times New Roman" panose="02020603050405020304" pitchFamily="18" charset="0"/>
              </a:rPr>
              <a:t> 	</a:t>
            </a:r>
            <a:endParaRPr lang="en-IN"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0581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103208</TotalTime>
  <Words>6354</Words>
  <Application>Microsoft Office PowerPoint</Application>
  <PresentationFormat>Custom</PresentationFormat>
  <Paragraphs>1009</Paragraphs>
  <Slides>67</Slides>
  <Notes>3</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Compiler Design</vt:lpstr>
      <vt:lpstr>Syllabus</vt:lpstr>
      <vt:lpstr>Syllabus</vt:lpstr>
      <vt:lpstr>Syllabus</vt:lpstr>
      <vt:lpstr>Unit – 1 </vt:lpstr>
      <vt:lpstr>Basic Terminology:</vt:lpstr>
      <vt:lpstr>Basic Terminology (Cont…):</vt:lpstr>
      <vt:lpstr>Formal Language:</vt:lpstr>
      <vt:lpstr>Operations on Language:</vt:lpstr>
      <vt:lpstr>Operations on Language (Cont…):</vt:lpstr>
      <vt:lpstr>Operations on Language (Cont…):</vt:lpstr>
      <vt:lpstr>Operations on Language (Cont…):</vt:lpstr>
      <vt:lpstr> Finite Automata: </vt:lpstr>
      <vt:lpstr> Finite Automata (Cont…): </vt:lpstr>
      <vt:lpstr> Finite Automata (Cont…): </vt:lpstr>
      <vt:lpstr> Deterministic Finite Automata (DFA): </vt:lpstr>
      <vt:lpstr> Deterministic Finite Automata (DFA) Cont…: </vt:lpstr>
      <vt:lpstr> Deterministic Finite Automata (DFA) Cont…: </vt:lpstr>
      <vt:lpstr> Problems on DFA: </vt:lpstr>
      <vt:lpstr> Non-Deterministic Finite Automata (NDFA): </vt:lpstr>
      <vt:lpstr> DFA Vs NDFA:  </vt:lpstr>
      <vt:lpstr> Problems on NFA: </vt:lpstr>
      <vt:lpstr> Conversion from NFA to DFA: </vt:lpstr>
      <vt:lpstr> NFA with null / ϵ-moves: </vt:lpstr>
      <vt:lpstr> Conversion from NFA with ϵ-moves to NFA without ϵ-moves: </vt:lpstr>
      <vt:lpstr> Regular Expression: </vt:lpstr>
      <vt:lpstr> Closure properties of Regular sets: </vt:lpstr>
      <vt:lpstr> Problems on RE: </vt:lpstr>
      <vt:lpstr> Identity rule for RE: </vt:lpstr>
      <vt:lpstr>Computer Programming:</vt:lpstr>
      <vt:lpstr>Language Processing System / Steps for Executing a Program:</vt:lpstr>
      <vt:lpstr>Programming Languages: </vt:lpstr>
      <vt:lpstr>Programming Languages (Cont…): </vt:lpstr>
      <vt:lpstr>Slide 34</vt:lpstr>
      <vt:lpstr>Compiler Vs Interpreter</vt:lpstr>
      <vt:lpstr>Language Processing System / Steps for Executing a Program:</vt:lpstr>
      <vt:lpstr>Language Processing System / Steps for Executing a Program:</vt:lpstr>
      <vt:lpstr>Language Processing System / Steps for Executing a Program:</vt:lpstr>
      <vt:lpstr>The Science of Building a Compiler: </vt:lpstr>
      <vt:lpstr>Phases of a compiler:</vt:lpstr>
      <vt:lpstr>Phases of a compiler (Cont…):</vt:lpstr>
      <vt:lpstr>Phases of a compiler (Cont…):</vt:lpstr>
      <vt:lpstr>Phases of a compiler (Cont…):</vt:lpstr>
      <vt:lpstr>Phases of a compiler (Cont…):</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 LEX Tool: </vt:lpstr>
      <vt:lpstr> LEX Tool (Cont…): </vt:lpstr>
      <vt:lpstr> LEX Tool (Cont…): </vt:lpstr>
      <vt:lpstr>  Design of a lexical-analyzer generator: </vt:lpstr>
      <vt:lpstr>  Design of a lexical-analyzer generator: </vt:lpstr>
      <vt:lpstr>  Design of a lexical-analyzer generator: </vt:lpstr>
      <vt:lpstr>  Design of a lexical-analyzer generator: </vt:lpstr>
      <vt:lpstr>  Design of a lexical-analyzer generator: </vt:lpstr>
      <vt:lpstr>  Design of a lexical-analyzer generator: </vt:lpstr>
      <vt:lpstr> Compiler Construction Tools: </vt:lpstr>
      <vt:lpstr> Bootstrapping: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Language</dc:title>
  <dc:creator>CHAKRI</dc:creator>
  <cp:lastModifiedBy>win</cp:lastModifiedBy>
  <cp:revision>8758</cp:revision>
  <dcterms:created xsi:type="dcterms:W3CDTF">2019-06-12T04:29:05Z</dcterms:created>
  <dcterms:modified xsi:type="dcterms:W3CDTF">2024-03-05T07:34:38Z</dcterms:modified>
</cp:coreProperties>
</file>