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631" r:id="rId3"/>
    <p:sldId id="632" r:id="rId4"/>
    <p:sldId id="633" r:id="rId5"/>
    <p:sldId id="634" r:id="rId6"/>
    <p:sldId id="522" r:id="rId7"/>
    <p:sldId id="523" r:id="rId8"/>
    <p:sldId id="525" r:id="rId10"/>
    <p:sldId id="531" r:id="rId11"/>
    <p:sldId id="527" r:id="rId12"/>
    <p:sldId id="529" r:id="rId13"/>
    <p:sldId id="805" r:id="rId14"/>
    <p:sldId id="724" r:id="rId15"/>
    <p:sldId id="1119" r:id="rId16"/>
    <p:sldId id="1120" r:id="rId17"/>
    <p:sldId id="1204" r:id="rId18"/>
    <p:sldId id="887" r:id="rId19"/>
    <p:sldId id="1121" r:id="rId20"/>
    <p:sldId id="725" r:id="rId21"/>
    <p:sldId id="533" r:id="rId22"/>
    <p:sldId id="534" r:id="rId23"/>
    <p:sldId id="535" r:id="rId24"/>
    <p:sldId id="536" r:id="rId25"/>
    <p:sldId id="540" r:id="rId26"/>
    <p:sldId id="969" r:id="rId27"/>
    <p:sldId id="1044" r:id="rId28"/>
    <p:sldId id="541" r:id="rId29"/>
    <p:sldId id="542" r:id="rId30"/>
    <p:sldId id="543" r:id="rId31"/>
    <p:sldId id="1291" r:id="rId32"/>
    <p:sldId id="1205" r:id="rId33"/>
    <p:sldId id="1206" r:id="rId34"/>
    <p:sldId id="556" r:id="rId35"/>
    <p:sldId id="557" r:id="rId36"/>
    <p:sldId id="558" r:id="rId37"/>
    <p:sldId id="559" r:id="rId38"/>
    <p:sldId id="560" r:id="rId39"/>
    <p:sldId id="571" r:id="rId40"/>
    <p:sldId id="572" r:id="rId41"/>
    <p:sldId id="573" r:id="rId42"/>
    <p:sldId id="574" r:id="rId43"/>
    <p:sldId id="575" r:id="rId44"/>
    <p:sldId id="576" r:id="rId45"/>
    <p:sldId id="577" r:id="rId46"/>
    <p:sldId id="578" r:id="rId47"/>
    <p:sldId id="579" r:id="rId48"/>
    <p:sldId id="580" r:id="rId49"/>
    <p:sldId id="581" r:id="rId50"/>
    <p:sldId id="583" r:id="rId51"/>
    <p:sldId id="584" r:id="rId52"/>
    <p:sldId id="585" r:id="rId53"/>
    <p:sldId id="586" r:id="rId54"/>
    <p:sldId id="587" r:id="rId55"/>
    <p:sldId id="592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6" userDrawn="1">
          <p15:clr>
            <a:srgbClr val="A4A3A4"/>
          </p15:clr>
        </p15:guide>
        <p15:guide id="2" pos="38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0B9"/>
    <a:srgbClr val="4B1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89228" autoAdjust="0"/>
  </p:normalViewPr>
  <p:slideViewPr>
    <p:cSldViewPr snapToGrid="0" showGuides="1">
      <p:cViewPr varScale="1">
        <p:scale>
          <a:sx n="65" d="100"/>
          <a:sy n="65" d="100"/>
        </p:scale>
        <p:origin x="-942" y="-102"/>
      </p:cViewPr>
      <p:guideLst>
        <p:guide orient="horz" pos="2076"/>
        <p:guide pos="389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C24ED-2080-457C-9B26-BA485C606AD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7F72D-433F-4218-9EF7-9DC40B62DA2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F72D-433F-4218-9EF7-9DC40B62DA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F72D-433F-4218-9EF7-9DC40B62DA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F72D-433F-4218-9EF7-9DC40B62DA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F72D-433F-4218-9EF7-9DC40B62DA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F72D-433F-4218-9EF7-9DC40B62DA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F72D-433F-4218-9EF7-9DC40B62DA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F72D-433F-4218-9EF7-9DC40B62DA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F72D-433F-4218-9EF7-9DC40B62DA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F72D-433F-4218-9EF7-9DC40B62DA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F72D-433F-4218-9EF7-9DC40B62DA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F72D-433F-4218-9EF7-9DC40B62DA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F72D-433F-4218-9EF7-9DC40B62DA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F72D-433F-4218-9EF7-9DC40B62DA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F72D-433F-4218-9EF7-9DC40B62DA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F72D-433F-4218-9EF7-9DC40B62DA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F72D-433F-4218-9EF7-9DC40B62DA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F72D-433F-4218-9EF7-9DC40B62DA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F72D-433F-4218-9EF7-9DC40B62DA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F72D-433F-4218-9EF7-9DC40B62DA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C1F139B-EB91-4ACB-9588-551A37DD7826}" type="slidenum">
              <a:rPr lang="en-US" smtClean="0">
                <a:ea typeface="WenQuanYi Zen Hei" charset="0"/>
                <a:cs typeface="WenQuanYi Zen Hei" charset="0"/>
              </a:rPr>
            </a:fld>
            <a:endParaRPr lang="en-US" dirty="0">
              <a:ea typeface="WenQuanYi Zen Hei" charset="0"/>
              <a:cs typeface="WenQuanYi Zen Hei" charset="0"/>
            </a:endParaRPr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solidFill>
            <a:srgbClr val="FFFFFF"/>
          </a:solidFill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C1F139B-EB91-4ACB-9588-551A37DD7826}" type="slidenum">
              <a:rPr lang="en-US" smtClean="0">
                <a:ea typeface="WenQuanYi Zen Hei" charset="0"/>
                <a:cs typeface="WenQuanYi Zen Hei" charset="0"/>
              </a:rPr>
            </a:fld>
            <a:endParaRPr lang="en-US" dirty="0">
              <a:ea typeface="WenQuanYi Zen Hei" charset="0"/>
              <a:cs typeface="WenQuanYi Zen Hei" charset="0"/>
            </a:endParaRPr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solidFill>
            <a:srgbClr val="FFFFFF"/>
          </a:solidFill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C1F139B-EB91-4ACB-9588-551A37DD7826}" type="slidenum">
              <a:rPr lang="en-US" smtClean="0">
                <a:ea typeface="WenQuanYi Zen Hei" charset="0"/>
                <a:cs typeface="WenQuanYi Zen Hei" charset="0"/>
              </a:rPr>
            </a:fld>
            <a:endParaRPr lang="en-US" dirty="0">
              <a:ea typeface="WenQuanYi Zen Hei" charset="0"/>
              <a:cs typeface="WenQuanYi Zen Hei" charset="0"/>
            </a:endParaRPr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solidFill>
            <a:srgbClr val="FFFFFF"/>
          </a:solidFill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F72D-433F-4218-9EF7-9DC40B62DA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4162C93-4FDB-497A-8AF7-3ED59198F836}" type="slidenum">
              <a:rPr lang="en-US" smtClean="0">
                <a:ea typeface="WenQuanYi Zen Hei" charset="0"/>
                <a:cs typeface="WenQuanYi Zen Hei" charset="0"/>
              </a:rPr>
            </a:fld>
            <a:endParaRPr lang="en-US">
              <a:ea typeface="WenQuanYi Zen Hei" charset="0"/>
              <a:cs typeface="WenQuanYi Zen Hei" charset="0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solidFill>
            <a:srgbClr val="FFFFFF"/>
          </a:solidFill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4162C93-4FDB-497A-8AF7-3ED59198F836}" type="slidenum">
              <a:rPr lang="en-US" smtClean="0">
                <a:ea typeface="WenQuanYi Zen Hei" charset="0"/>
                <a:cs typeface="WenQuanYi Zen Hei" charset="0"/>
              </a:rPr>
            </a:fld>
            <a:endParaRPr lang="en-US">
              <a:ea typeface="WenQuanYi Zen Hei" charset="0"/>
              <a:cs typeface="WenQuanYi Zen Hei" charset="0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solidFill>
            <a:srgbClr val="FFFFFF"/>
          </a:solidFill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0617363-E3A7-47C4-A79E-8106977CAB67}" type="slidenum">
              <a:rPr lang="en-US" smtClean="0">
                <a:ea typeface="WenQuanYi Zen Hei" charset="0"/>
                <a:cs typeface="WenQuanYi Zen Hei" charset="0"/>
              </a:rPr>
            </a:fld>
            <a:endParaRPr lang="en-US">
              <a:ea typeface="WenQuanYi Zen Hei" charset="0"/>
              <a:cs typeface="WenQuanYi Zen Hei" charset="0"/>
            </a:endParaRPr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solidFill>
            <a:srgbClr val="FFFFFF"/>
          </a:solidFill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89A4FE7-57CF-472A-9582-E65C7E8BC354}" type="slidenum">
              <a:rPr lang="en-US"/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D2E7B78-B24D-4D54-AA2C-38D9B586BD49}" type="slidenum">
              <a:rPr lang="en-US" smtClean="0">
                <a:ea typeface="WenQuanYi Zen Hei" charset="0"/>
                <a:cs typeface="WenQuanYi Zen Hei" charset="0"/>
              </a:rPr>
            </a:fld>
            <a:endParaRPr lang="en-US">
              <a:ea typeface="WenQuanYi Zen Hei" charset="0"/>
              <a:cs typeface="WenQuanYi Zen Hei" charset="0"/>
            </a:endParaRPr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solidFill>
            <a:srgbClr val="FFFFFF"/>
          </a:solidFill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038A357-6618-4E83-8180-CF512B45BBE4}" type="slidenum">
              <a:rPr lang="en-US" smtClean="0">
                <a:ea typeface="WenQuanYi Zen Hei" charset="0"/>
                <a:cs typeface="WenQuanYi Zen Hei" charset="0"/>
              </a:rPr>
            </a:fld>
            <a:endParaRPr lang="en-US">
              <a:ea typeface="WenQuanYi Zen Hei" charset="0"/>
              <a:cs typeface="WenQuanYi Zen Hei" charset="0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solidFill>
            <a:srgbClr val="FFFFFF"/>
          </a:solidFill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F72D-433F-4218-9EF7-9DC40B62DA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F72D-433F-4218-9EF7-9DC40B62DA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F72D-433F-4218-9EF7-9DC40B62DA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F72D-433F-4218-9EF7-9DC40B62DA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66B3-3B7C-4049-99B9-CAFA643319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FCA8-795C-4742-B36F-DBBAE79B0CA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66B3-3B7C-4049-99B9-CAFA643319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FCA8-795C-4742-B36F-DBBAE79B0CA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66B3-3B7C-4049-99B9-CAFA643319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FCA8-795C-4742-B36F-DBBAE79B0CA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66B3-3B7C-4049-99B9-CAFA643319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FCA8-795C-4742-B36F-DBBAE79B0CA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66B3-3B7C-4049-99B9-CAFA643319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FCA8-795C-4742-B36F-DBBAE79B0CA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66B3-3B7C-4049-99B9-CAFA6433193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FCA8-795C-4742-B36F-DBBAE79B0CA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66B3-3B7C-4049-99B9-CAFA6433193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FCA8-795C-4742-B36F-DBBAE79B0CA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66B3-3B7C-4049-99B9-CAFA6433193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FCA8-795C-4742-B36F-DBBAE79B0CA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66B3-3B7C-4049-99B9-CAFA6433193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FCA8-795C-4742-B36F-DBBAE79B0CA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66B3-3B7C-4049-99B9-CAFA6433193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FCA8-795C-4742-B36F-DBBAE79B0CA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66B3-3B7C-4049-99B9-CAFA6433193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FCA8-795C-4742-B36F-DBBAE79B0CA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B66B3-3B7C-4049-99B9-CAFA643319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AFCA8-795C-4742-B36F-DBBAE79B0CA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944" y="875764"/>
            <a:ext cx="10509160" cy="2318197"/>
          </a:xfrm>
        </p:spPr>
        <p:txBody>
          <a:bodyPr>
            <a:noAutofit/>
          </a:bodyPr>
          <a:lstStyle/>
          <a:p>
            <a:r>
              <a:rPr lang="en-US" sz="8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 Design</a:t>
            </a:r>
            <a:endParaRPr lang="en-US" sz="8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719070" y="3088787"/>
            <a:ext cx="10024056" cy="22795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</a:t>
            </a:r>
            <a:endParaRPr lang="en-US" sz="9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>
                <a:solidFill>
                  <a:srgbClr val="C030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Ch. Chakradhara Rao</a:t>
            </a:r>
            <a:endParaRPr lang="en-US" sz="9600" dirty="0">
              <a:solidFill>
                <a:srgbClr val="C030B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428625" y="222250"/>
            <a:ext cx="3667125" cy="461645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real id1, id2 , id3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Oval 2"/>
          <p:cNvSpPr>
            <a:spLocks noChangeArrowheads="1"/>
          </p:cNvSpPr>
          <p:nvPr/>
        </p:nvSpPr>
        <p:spPr bwMode="auto">
          <a:xfrm>
            <a:off x="3409950" y="5029200"/>
            <a:ext cx="1066800" cy="838200"/>
          </a:xfrm>
          <a:prstGeom prst="ellipse">
            <a:avLst/>
          </a:prstGeom>
          <a:noFill/>
          <a:ln w="255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Oval 3"/>
          <p:cNvSpPr>
            <a:spLocks noChangeArrowheads="1"/>
          </p:cNvSpPr>
          <p:nvPr/>
        </p:nvSpPr>
        <p:spPr bwMode="auto">
          <a:xfrm>
            <a:off x="6680200" y="5060950"/>
            <a:ext cx="1066800" cy="838200"/>
          </a:xfrm>
          <a:prstGeom prst="ellipse">
            <a:avLst/>
          </a:prstGeom>
          <a:noFill/>
          <a:ln w="255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6697664" y="5105400"/>
            <a:ext cx="1036735" cy="648512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id</a:t>
            </a:r>
            <a:endParaRPr lang="en-US">
              <a:solidFill>
                <a:srgbClr val="000000"/>
              </a:solidFill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1">
                <a:solidFill>
                  <a:srgbClr val="000000"/>
                </a:solidFill>
              </a:rPr>
              <a:t>entry=</a:t>
            </a:r>
            <a:r>
              <a:rPr lang="en-US">
                <a:solidFill>
                  <a:srgbClr val="000000"/>
                </a:solidFill>
              </a:rPr>
              <a:t>id</a:t>
            </a:r>
            <a:r>
              <a:rPr lang="en-US" baseline="-25000">
                <a:solidFill>
                  <a:srgbClr val="000000"/>
                </a:solidFill>
              </a:rPr>
              <a:t>2</a:t>
            </a:r>
            <a:endParaRPr lang="en-US" baseline="-25000">
              <a:solidFill>
                <a:srgbClr val="000000"/>
              </a:solidFill>
            </a:endParaRPr>
          </a:p>
        </p:txBody>
      </p:sp>
      <p:sp>
        <p:nvSpPr>
          <p:cNvPr id="10246" name="Oval 5"/>
          <p:cNvSpPr>
            <a:spLocks noChangeArrowheads="1"/>
          </p:cNvSpPr>
          <p:nvPr/>
        </p:nvSpPr>
        <p:spPr bwMode="auto">
          <a:xfrm>
            <a:off x="8667750" y="5029200"/>
            <a:ext cx="1066800" cy="838200"/>
          </a:xfrm>
          <a:prstGeom prst="ellipse">
            <a:avLst/>
          </a:prstGeom>
          <a:noFill/>
          <a:ln w="255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8685214" y="5073650"/>
            <a:ext cx="1036735" cy="648512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id</a:t>
            </a:r>
            <a:endParaRPr lang="en-US">
              <a:solidFill>
                <a:srgbClr val="000000"/>
              </a:solidFill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1">
                <a:solidFill>
                  <a:srgbClr val="000000"/>
                </a:solidFill>
              </a:rPr>
              <a:t>entry=</a:t>
            </a:r>
            <a:r>
              <a:rPr lang="en-US">
                <a:solidFill>
                  <a:srgbClr val="000000"/>
                </a:solidFill>
              </a:rPr>
              <a:t>id</a:t>
            </a:r>
            <a:r>
              <a:rPr lang="en-US" baseline="-25000">
                <a:solidFill>
                  <a:srgbClr val="000000"/>
                </a:solidFill>
              </a:rPr>
              <a:t>3</a:t>
            </a:r>
            <a:endParaRPr lang="en-US" baseline="-25000">
              <a:solidFill>
                <a:srgbClr val="000000"/>
              </a:solidFill>
            </a:endParaRPr>
          </a:p>
        </p:txBody>
      </p:sp>
      <p:sp>
        <p:nvSpPr>
          <p:cNvPr id="10248" name="Oval 7"/>
          <p:cNvSpPr>
            <a:spLocks noChangeArrowheads="1"/>
          </p:cNvSpPr>
          <p:nvPr/>
        </p:nvSpPr>
        <p:spPr bwMode="auto">
          <a:xfrm>
            <a:off x="5314950" y="3810000"/>
            <a:ext cx="1066800" cy="838200"/>
          </a:xfrm>
          <a:prstGeom prst="ellipse">
            <a:avLst/>
          </a:prstGeom>
          <a:noFill/>
          <a:ln w="255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8027989" y="5181601"/>
            <a:ext cx="241069" cy="371513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</a:rPr>
              <a:t>,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0250" name="Text Box 9"/>
          <p:cNvSpPr txBox="1">
            <a:spLocks noChangeArrowheads="1"/>
          </p:cNvSpPr>
          <p:nvPr/>
        </p:nvSpPr>
        <p:spPr bwMode="auto">
          <a:xfrm>
            <a:off x="5467350" y="3822700"/>
            <a:ext cx="833438" cy="642938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L</a:t>
            </a:r>
            <a:endParaRPr lang="en-US">
              <a:solidFill>
                <a:srgbClr val="000000"/>
              </a:solidFill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1">
                <a:solidFill>
                  <a:srgbClr val="000000"/>
                </a:solidFill>
              </a:rPr>
              <a:t>in</a:t>
            </a:r>
            <a:r>
              <a:rPr lang="en-US">
                <a:solidFill>
                  <a:srgbClr val="000000"/>
                </a:solidFill>
              </a:rPr>
              <a:t>=real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251" name="Text Box 10"/>
          <p:cNvSpPr txBox="1">
            <a:spLocks noChangeArrowheads="1"/>
          </p:cNvSpPr>
          <p:nvPr/>
        </p:nvSpPr>
        <p:spPr bwMode="auto">
          <a:xfrm>
            <a:off x="4113214" y="2971800"/>
            <a:ext cx="1059180" cy="646430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T.</a:t>
            </a:r>
            <a:endParaRPr lang="en-US">
              <a:solidFill>
                <a:srgbClr val="000000"/>
              </a:solidFill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type=real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252" name="Oval 11"/>
          <p:cNvSpPr>
            <a:spLocks noChangeArrowheads="1"/>
          </p:cNvSpPr>
          <p:nvPr/>
        </p:nvSpPr>
        <p:spPr bwMode="auto">
          <a:xfrm>
            <a:off x="6838951" y="609600"/>
            <a:ext cx="1311275" cy="609600"/>
          </a:xfrm>
          <a:prstGeom prst="ellipse">
            <a:avLst/>
          </a:prstGeom>
          <a:noFill/>
          <a:ln w="255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Text Box 12"/>
          <p:cNvSpPr txBox="1">
            <a:spLocks noChangeArrowheads="1"/>
          </p:cNvSpPr>
          <p:nvPr/>
        </p:nvSpPr>
        <p:spPr bwMode="auto">
          <a:xfrm>
            <a:off x="7297738" y="685801"/>
            <a:ext cx="324426" cy="371513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D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254" name="Line 13"/>
          <p:cNvSpPr>
            <a:spLocks noChangeShapeType="1"/>
          </p:cNvSpPr>
          <p:nvPr/>
        </p:nvSpPr>
        <p:spPr bwMode="auto">
          <a:xfrm flipH="1">
            <a:off x="5465764" y="4572000"/>
            <a:ext cx="155575" cy="4572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0255" name="Line 14"/>
          <p:cNvSpPr>
            <a:spLocks noChangeShapeType="1"/>
          </p:cNvSpPr>
          <p:nvPr/>
        </p:nvSpPr>
        <p:spPr bwMode="auto">
          <a:xfrm flipH="1">
            <a:off x="5922964" y="3352800"/>
            <a:ext cx="307975" cy="4572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0256" name="Line 15"/>
          <p:cNvSpPr>
            <a:spLocks noChangeShapeType="1"/>
          </p:cNvSpPr>
          <p:nvPr/>
        </p:nvSpPr>
        <p:spPr bwMode="auto">
          <a:xfrm>
            <a:off x="6838950" y="3429000"/>
            <a:ext cx="533400" cy="16764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0257" name="Line 16"/>
          <p:cNvSpPr>
            <a:spLocks noChangeShapeType="1"/>
          </p:cNvSpPr>
          <p:nvPr/>
        </p:nvSpPr>
        <p:spPr bwMode="auto">
          <a:xfrm flipH="1">
            <a:off x="6761164" y="2133600"/>
            <a:ext cx="536575" cy="5334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0258" name="Line 17"/>
          <p:cNvSpPr>
            <a:spLocks noChangeShapeType="1"/>
          </p:cNvSpPr>
          <p:nvPr/>
        </p:nvSpPr>
        <p:spPr bwMode="auto">
          <a:xfrm>
            <a:off x="7600950" y="2286000"/>
            <a:ext cx="533400" cy="30480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0259" name="Line 18"/>
          <p:cNvSpPr>
            <a:spLocks noChangeShapeType="1"/>
          </p:cNvSpPr>
          <p:nvPr/>
        </p:nvSpPr>
        <p:spPr bwMode="auto">
          <a:xfrm>
            <a:off x="7905750" y="2286000"/>
            <a:ext cx="1371600" cy="27432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0260" name="Line 19"/>
          <p:cNvSpPr>
            <a:spLocks noChangeShapeType="1"/>
          </p:cNvSpPr>
          <p:nvPr/>
        </p:nvSpPr>
        <p:spPr bwMode="auto">
          <a:xfrm flipH="1">
            <a:off x="6380164" y="3505200"/>
            <a:ext cx="155575" cy="18288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0261" name="Line 20"/>
          <p:cNvSpPr>
            <a:spLocks noChangeShapeType="1"/>
          </p:cNvSpPr>
          <p:nvPr/>
        </p:nvSpPr>
        <p:spPr bwMode="auto">
          <a:xfrm>
            <a:off x="7677150" y="1219200"/>
            <a:ext cx="1588" cy="2286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0262" name="Text Box 21"/>
          <p:cNvSpPr txBox="1">
            <a:spLocks noChangeArrowheads="1"/>
          </p:cNvSpPr>
          <p:nvPr/>
        </p:nvSpPr>
        <p:spPr bwMode="auto">
          <a:xfrm>
            <a:off x="3683001" y="5334000"/>
            <a:ext cx="563563" cy="368300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</a:rPr>
              <a:t>real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0263" name="Oval 22"/>
          <p:cNvSpPr>
            <a:spLocks noChangeArrowheads="1"/>
          </p:cNvSpPr>
          <p:nvPr/>
        </p:nvSpPr>
        <p:spPr bwMode="auto">
          <a:xfrm>
            <a:off x="5086350" y="5029200"/>
            <a:ext cx="1066800" cy="838200"/>
          </a:xfrm>
          <a:prstGeom prst="ellipse">
            <a:avLst/>
          </a:prstGeom>
          <a:noFill/>
          <a:ln w="255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Text Box 23"/>
          <p:cNvSpPr txBox="1">
            <a:spLocks noChangeArrowheads="1"/>
          </p:cNvSpPr>
          <p:nvPr/>
        </p:nvSpPr>
        <p:spPr bwMode="auto">
          <a:xfrm>
            <a:off x="5091114" y="5105400"/>
            <a:ext cx="1036735" cy="648512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id</a:t>
            </a:r>
            <a:endParaRPr lang="en-US">
              <a:solidFill>
                <a:srgbClr val="000000"/>
              </a:solidFill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1">
                <a:solidFill>
                  <a:srgbClr val="000000"/>
                </a:solidFill>
              </a:rPr>
              <a:t>entry=</a:t>
            </a:r>
            <a:r>
              <a:rPr lang="en-US">
                <a:solidFill>
                  <a:srgbClr val="000000"/>
                </a:solidFill>
              </a:rPr>
              <a:t>id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en-US" baseline="-25000">
              <a:solidFill>
                <a:srgbClr val="000000"/>
              </a:solidFill>
            </a:endParaRPr>
          </a:p>
        </p:txBody>
      </p:sp>
      <p:sp>
        <p:nvSpPr>
          <p:cNvPr id="10265" name="Text Box 24"/>
          <p:cNvSpPr txBox="1">
            <a:spLocks noChangeArrowheads="1"/>
          </p:cNvSpPr>
          <p:nvPr/>
        </p:nvSpPr>
        <p:spPr bwMode="auto">
          <a:xfrm>
            <a:off x="6230939" y="5181601"/>
            <a:ext cx="241069" cy="371513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</a:rPr>
              <a:t>,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0266" name="Oval 25"/>
          <p:cNvSpPr>
            <a:spLocks noChangeArrowheads="1"/>
          </p:cNvSpPr>
          <p:nvPr/>
        </p:nvSpPr>
        <p:spPr bwMode="auto">
          <a:xfrm>
            <a:off x="6076950" y="2667000"/>
            <a:ext cx="1066800" cy="838200"/>
          </a:xfrm>
          <a:prstGeom prst="ellipse">
            <a:avLst/>
          </a:prstGeom>
          <a:noFill/>
          <a:ln w="255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Text Box 26"/>
          <p:cNvSpPr txBox="1">
            <a:spLocks noChangeArrowheads="1"/>
          </p:cNvSpPr>
          <p:nvPr/>
        </p:nvSpPr>
        <p:spPr bwMode="auto">
          <a:xfrm>
            <a:off x="6229350" y="2679700"/>
            <a:ext cx="833438" cy="642938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L</a:t>
            </a:r>
            <a:endParaRPr lang="en-US">
              <a:solidFill>
                <a:srgbClr val="000000"/>
              </a:solidFill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1">
                <a:solidFill>
                  <a:srgbClr val="000000"/>
                </a:solidFill>
              </a:rPr>
              <a:t>in</a:t>
            </a:r>
            <a:r>
              <a:rPr lang="en-US">
                <a:solidFill>
                  <a:srgbClr val="000000"/>
                </a:solidFill>
              </a:rPr>
              <a:t>=real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268" name="Oval 27"/>
          <p:cNvSpPr>
            <a:spLocks noChangeArrowheads="1"/>
          </p:cNvSpPr>
          <p:nvPr/>
        </p:nvSpPr>
        <p:spPr bwMode="auto">
          <a:xfrm>
            <a:off x="7143750" y="1435100"/>
            <a:ext cx="1066800" cy="838200"/>
          </a:xfrm>
          <a:prstGeom prst="ellipse">
            <a:avLst/>
          </a:prstGeom>
          <a:noFill/>
          <a:ln w="255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Text Box 28"/>
          <p:cNvSpPr txBox="1">
            <a:spLocks noChangeArrowheads="1"/>
          </p:cNvSpPr>
          <p:nvPr/>
        </p:nvSpPr>
        <p:spPr bwMode="auto">
          <a:xfrm>
            <a:off x="7296150" y="1447800"/>
            <a:ext cx="833438" cy="642938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L</a:t>
            </a:r>
            <a:endParaRPr lang="en-US">
              <a:solidFill>
                <a:srgbClr val="000000"/>
              </a:solidFill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1">
                <a:solidFill>
                  <a:srgbClr val="000000"/>
                </a:solidFill>
              </a:rPr>
              <a:t>in</a:t>
            </a:r>
            <a:r>
              <a:rPr lang="en-US">
                <a:solidFill>
                  <a:srgbClr val="000000"/>
                </a:solidFill>
              </a:rPr>
              <a:t>=real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270" name="Oval 29"/>
          <p:cNvSpPr>
            <a:spLocks noChangeArrowheads="1"/>
          </p:cNvSpPr>
          <p:nvPr/>
        </p:nvSpPr>
        <p:spPr bwMode="auto">
          <a:xfrm>
            <a:off x="4095750" y="2895600"/>
            <a:ext cx="1066800" cy="838200"/>
          </a:xfrm>
          <a:prstGeom prst="ellipse">
            <a:avLst/>
          </a:prstGeom>
          <a:noFill/>
          <a:ln w="255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1" name="Line 30"/>
          <p:cNvSpPr>
            <a:spLocks noChangeShapeType="1"/>
          </p:cNvSpPr>
          <p:nvPr/>
        </p:nvSpPr>
        <p:spPr bwMode="auto">
          <a:xfrm flipH="1">
            <a:off x="4856164" y="1066800"/>
            <a:ext cx="2060575" cy="19050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0272" name="Line 31"/>
          <p:cNvSpPr>
            <a:spLocks noChangeShapeType="1"/>
          </p:cNvSpPr>
          <p:nvPr/>
        </p:nvSpPr>
        <p:spPr bwMode="auto">
          <a:xfrm flipH="1">
            <a:off x="4017964" y="3733800"/>
            <a:ext cx="460375" cy="12954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0273" name="Text Box 32"/>
          <p:cNvSpPr txBox="1">
            <a:spLocks noChangeArrowheads="1"/>
          </p:cNvSpPr>
          <p:nvPr/>
        </p:nvSpPr>
        <p:spPr bwMode="auto">
          <a:xfrm>
            <a:off x="9058276" y="3397251"/>
            <a:ext cx="1581693" cy="340735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</a:rPr>
              <a:t>addtype(id</a:t>
            </a:r>
            <a:r>
              <a:rPr lang="en-US" sz="1600" baseline="-25000">
                <a:solidFill>
                  <a:srgbClr val="000000"/>
                </a:solidFill>
              </a:rPr>
              <a:t>1</a:t>
            </a:r>
            <a:r>
              <a:rPr lang="en-US" sz="1600">
                <a:solidFill>
                  <a:srgbClr val="000000"/>
                </a:solidFill>
              </a:rPr>
              <a:t>,real)</a:t>
            </a: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0274" name="Freeform 33"/>
          <p:cNvSpPr>
            <a:spLocks noChangeArrowheads="1"/>
          </p:cNvSpPr>
          <p:nvPr/>
        </p:nvSpPr>
        <p:spPr bwMode="auto">
          <a:xfrm>
            <a:off x="5924550" y="3733800"/>
            <a:ext cx="3581400" cy="660400"/>
          </a:xfrm>
          <a:custGeom>
            <a:avLst/>
            <a:gdLst>
              <a:gd name="T0" fmla="*/ 0 w 2160"/>
              <a:gd name="T1" fmla="*/ 2147483647 h 416"/>
              <a:gd name="T2" fmla="*/ 2147483647 w 2160"/>
              <a:gd name="T3" fmla="*/ 2147483647 h 416"/>
              <a:gd name="T4" fmla="*/ 2147483647 w 2160"/>
              <a:gd name="T5" fmla="*/ 2147483647 h 416"/>
              <a:gd name="T6" fmla="*/ 2147483647 w 2160"/>
              <a:gd name="T7" fmla="*/ 2147483647 h 416"/>
              <a:gd name="T8" fmla="*/ 0 60000 65536"/>
              <a:gd name="T9" fmla="*/ 0 60000 65536"/>
              <a:gd name="T10" fmla="*/ 0 60000 65536"/>
              <a:gd name="T11" fmla="*/ 0 60000 65536"/>
              <a:gd name="T12" fmla="*/ 0 w 2160"/>
              <a:gd name="T13" fmla="*/ 0 h 416"/>
              <a:gd name="T14" fmla="*/ 2160 w 2160"/>
              <a:gd name="T15" fmla="*/ 416 h 4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" h="416">
                <a:moveTo>
                  <a:pt x="0" y="224"/>
                </a:moveTo>
                <a:cubicBezTo>
                  <a:pt x="340" y="112"/>
                  <a:pt x="680" y="0"/>
                  <a:pt x="912" y="32"/>
                </a:cubicBezTo>
                <a:cubicBezTo>
                  <a:pt x="1144" y="64"/>
                  <a:pt x="1184" y="416"/>
                  <a:pt x="1392" y="416"/>
                </a:cubicBezTo>
                <a:cubicBezTo>
                  <a:pt x="1600" y="416"/>
                  <a:pt x="1880" y="224"/>
                  <a:pt x="2160" y="32"/>
                </a:cubicBezTo>
              </a:path>
            </a:pathLst>
          </a:custGeom>
          <a:noFill/>
          <a:ln w="25560" cap="rnd">
            <a:solidFill>
              <a:srgbClr val="000000"/>
            </a:solidFill>
            <a:prstDash val="sysDot"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5" name="Freeform 34"/>
          <p:cNvSpPr>
            <a:spLocks noChangeArrowheads="1"/>
          </p:cNvSpPr>
          <p:nvPr/>
        </p:nvSpPr>
        <p:spPr bwMode="auto">
          <a:xfrm>
            <a:off x="6838950" y="2590800"/>
            <a:ext cx="2743200" cy="381000"/>
          </a:xfrm>
          <a:custGeom>
            <a:avLst/>
            <a:gdLst>
              <a:gd name="T0" fmla="*/ 0 w 1728"/>
              <a:gd name="T1" fmla="*/ 2147483647 h 240"/>
              <a:gd name="T2" fmla="*/ 2147483647 w 1728"/>
              <a:gd name="T3" fmla="*/ 0 h 240"/>
              <a:gd name="T4" fmla="*/ 2147483647 w 1728"/>
              <a:gd name="T5" fmla="*/ 2147483647 h 240"/>
              <a:gd name="T6" fmla="*/ 2147483647 w 1728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728"/>
              <a:gd name="T13" fmla="*/ 0 h 240"/>
              <a:gd name="T14" fmla="*/ 1728 w 1728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28" h="240">
                <a:moveTo>
                  <a:pt x="0" y="240"/>
                </a:moveTo>
                <a:cubicBezTo>
                  <a:pt x="236" y="120"/>
                  <a:pt x="472" y="0"/>
                  <a:pt x="672" y="0"/>
                </a:cubicBezTo>
                <a:cubicBezTo>
                  <a:pt x="872" y="0"/>
                  <a:pt x="1024" y="240"/>
                  <a:pt x="1200" y="240"/>
                </a:cubicBezTo>
                <a:cubicBezTo>
                  <a:pt x="1376" y="240"/>
                  <a:pt x="1640" y="40"/>
                  <a:pt x="1728" y="0"/>
                </a:cubicBezTo>
              </a:path>
            </a:pathLst>
          </a:custGeom>
          <a:noFill/>
          <a:ln w="25560" cap="rnd">
            <a:solidFill>
              <a:srgbClr val="000000"/>
            </a:solidFill>
            <a:prstDash val="sysDot"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6" name="Text Box 35"/>
          <p:cNvSpPr txBox="1">
            <a:spLocks noChangeArrowheads="1"/>
          </p:cNvSpPr>
          <p:nvPr/>
        </p:nvSpPr>
        <p:spPr bwMode="auto">
          <a:xfrm>
            <a:off x="9031289" y="2178051"/>
            <a:ext cx="1581693" cy="340735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</a:rPr>
              <a:t>addtype(id</a:t>
            </a:r>
            <a:r>
              <a:rPr lang="en-US" sz="1600" baseline="-25000">
                <a:solidFill>
                  <a:srgbClr val="000000"/>
                </a:solidFill>
              </a:rPr>
              <a:t>2</a:t>
            </a:r>
            <a:r>
              <a:rPr lang="en-US" sz="1600">
                <a:solidFill>
                  <a:srgbClr val="000000"/>
                </a:solidFill>
              </a:rPr>
              <a:t>,real)</a:t>
            </a: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0277" name="Freeform 36"/>
          <p:cNvSpPr>
            <a:spLocks noChangeArrowheads="1"/>
          </p:cNvSpPr>
          <p:nvPr/>
        </p:nvSpPr>
        <p:spPr bwMode="auto">
          <a:xfrm>
            <a:off x="7677150" y="1358900"/>
            <a:ext cx="1828800" cy="495300"/>
          </a:xfrm>
          <a:custGeom>
            <a:avLst/>
            <a:gdLst>
              <a:gd name="T0" fmla="*/ 0 w 1152"/>
              <a:gd name="T1" fmla="*/ 2147483647 h 312"/>
              <a:gd name="T2" fmla="*/ 2147483647 w 1152"/>
              <a:gd name="T3" fmla="*/ 2147483647 h 312"/>
              <a:gd name="T4" fmla="*/ 2147483647 w 1152"/>
              <a:gd name="T5" fmla="*/ 2147483647 h 312"/>
              <a:gd name="T6" fmla="*/ 2147483647 w 1152"/>
              <a:gd name="T7" fmla="*/ 2147483647 h 312"/>
              <a:gd name="T8" fmla="*/ 0 60000 65536"/>
              <a:gd name="T9" fmla="*/ 0 60000 65536"/>
              <a:gd name="T10" fmla="*/ 0 60000 65536"/>
              <a:gd name="T11" fmla="*/ 0 60000 65536"/>
              <a:gd name="T12" fmla="*/ 0 w 1152"/>
              <a:gd name="T13" fmla="*/ 0 h 312"/>
              <a:gd name="T14" fmla="*/ 1152 w 1152"/>
              <a:gd name="T15" fmla="*/ 312 h 3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2" h="312">
                <a:moveTo>
                  <a:pt x="0" y="248"/>
                </a:moveTo>
                <a:cubicBezTo>
                  <a:pt x="180" y="124"/>
                  <a:pt x="360" y="0"/>
                  <a:pt x="480" y="8"/>
                </a:cubicBezTo>
                <a:cubicBezTo>
                  <a:pt x="600" y="16"/>
                  <a:pt x="608" y="280"/>
                  <a:pt x="720" y="296"/>
                </a:cubicBezTo>
                <a:cubicBezTo>
                  <a:pt x="832" y="312"/>
                  <a:pt x="992" y="208"/>
                  <a:pt x="1152" y="104"/>
                </a:cubicBezTo>
              </a:path>
            </a:pathLst>
          </a:custGeom>
          <a:noFill/>
          <a:ln w="25560" cap="rnd">
            <a:solidFill>
              <a:srgbClr val="000000"/>
            </a:solidFill>
            <a:prstDash val="sysDot"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Text Box 37"/>
          <p:cNvSpPr txBox="1">
            <a:spLocks noChangeArrowheads="1"/>
          </p:cNvSpPr>
          <p:nvPr/>
        </p:nvSpPr>
        <p:spPr bwMode="auto">
          <a:xfrm>
            <a:off x="9058276" y="1143001"/>
            <a:ext cx="1581693" cy="340735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</a:rPr>
              <a:t>addtype(id</a:t>
            </a:r>
            <a:r>
              <a:rPr lang="en-US" sz="1600" baseline="-25000">
                <a:solidFill>
                  <a:srgbClr val="000000"/>
                </a:solidFill>
              </a:rPr>
              <a:t>3</a:t>
            </a:r>
            <a:r>
              <a:rPr lang="en-US" sz="1600">
                <a:solidFill>
                  <a:srgbClr val="000000"/>
                </a:solidFill>
              </a:rPr>
              <a:t>,real)</a:t>
            </a: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40" name="Text Box 1"/>
          <p:cNvSpPr txBox="1">
            <a:spLocks noChangeArrowheads="1"/>
          </p:cNvSpPr>
          <p:nvPr/>
        </p:nvSpPr>
        <p:spPr bwMode="auto">
          <a:xfrm>
            <a:off x="3519488" y="6121401"/>
            <a:ext cx="5562600" cy="463846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Annotated pars tree for real id</a:t>
            </a:r>
            <a:r>
              <a:rPr lang="en-US" sz="24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id</a:t>
            </a:r>
            <a:r>
              <a:rPr lang="en-US" sz="24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id</a:t>
            </a:r>
            <a:r>
              <a:rPr lang="en-US" sz="24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8626" y="890013"/>
            <a:ext cx="6096000" cy="20300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SzPct val="9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	Semantic Rule</a:t>
            </a:r>
            <a:endParaRPr lang="en-US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 L		L.inh =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T.type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 		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T.type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integer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real 		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T.type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real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id	 L</a:t>
            </a:r>
            <a:r>
              <a:rPr lang="en-US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 = L.inh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addtype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id.entry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L.inh)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		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addtype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id.entry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L.inh)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85" y="176530"/>
            <a:ext cx="10991215" cy="523240"/>
          </a:xfrm>
        </p:spPr>
        <p:txBody>
          <a:bodyPr>
            <a:normAutofit fontScale="90000"/>
          </a:bodyPr>
          <a:lstStyle/>
          <a:p>
            <a:b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Annotated tree for 3*5:</a:t>
            </a:r>
            <a:b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639380"/>
            <a:ext cx="11364686" cy="599419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Productions 	</a:t>
            </a:r>
            <a:r>
              <a:rPr lang="en-US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Semantic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Rules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FT</a:t>
            </a:r>
            <a:r>
              <a:rPr lang="en-US" sz="2400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	T</a:t>
            </a:r>
            <a:r>
              <a:rPr lang="en-US" sz="2400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.inh = F.val	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371600" lvl="3" indent="457200" algn="just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T.val = T</a:t>
            </a:r>
            <a:r>
              <a:rPr lang="en-US" sz="2400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.syn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sz="2400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*FT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sz="2400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	T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sz="2400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.inh = T</a:t>
            </a:r>
            <a:r>
              <a:rPr lang="en-US" sz="2400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.inh * F.val 	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" indent="0">
              <a:spcBef>
                <a:spcPts val="600"/>
              </a:spcBef>
              <a:buSzPct val="95000"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T</a:t>
            </a:r>
            <a:r>
              <a:rPr lang="en-US" sz="2400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.syn = T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sz="2400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.syn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				  T.val=15 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just" defTabSz="914400">
              <a:spcBef>
                <a:spcPts val="1000"/>
              </a:spcBef>
              <a:buClrTx/>
              <a:buSzTx/>
              <a:buNone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ε	       	T</a:t>
            </a:r>
            <a:r>
              <a:rPr lang="en-US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.syn = T</a:t>
            </a:r>
            <a:r>
              <a:rPr lang="en-US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.inh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lvl="1" algn="just" defTabSz="914400">
              <a:spcBef>
                <a:spcPts val="1000"/>
              </a:spcBef>
              <a:buClrTx/>
              <a:buSzTx/>
              <a:buNone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digit    	F.val = digit.lexval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		                       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.val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=3   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sz="1800" baseline="30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.inh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=3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8470" lvl="1" indent="457200">
              <a:spcBef>
                <a:spcPts val="600"/>
              </a:spcBef>
              <a:buSzPct val="95000"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								 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sz="1800" baseline="30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.syn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=15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8870" lvl="8" indent="457200">
              <a:spcBef>
                <a:spcPts val="600"/>
              </a:spcBef>
              <a:buSzPct val="95000"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</a:pP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		      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digit .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lexval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=3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sz="1800" dirty="0" err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1" algn="just" defTabSz="914400">
              <a:spcBef>
                <a:spcPts val="1000"/>
              </a:spcBef>
              <a:buClrTx/>
              <a:buSzTx/>
              <a:buNone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                                                                                                              *   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F.val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=5  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sz="1800" baseline="30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.inh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=15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8470" lvl="1" indent="457200">
              <a:spcBef>
                <a:spcPts val="600"/>
              </a:spcBef>
              <a:buSzPct val="95000"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								                       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sz="1800" baseline="30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.syn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=15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658870" lvl="8" indent="457200">
              <a:spcBef>
                <a:spcPts val="600"/>
              </a:spcBef>
              <a:buSzPct val="95000"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digit .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lexval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=5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8870" lvl="8" indent="457200">
              <a:spcBef>
                <a:spcPts val="600"/>
              </a:spcBef>
              <a:buSzPct val="95000"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8870" lvl="8" indent="457200">
              <a:spcBef>
                <a:spcPts val="600"/>
              </a:spcBef>
              <a:buSzPct val="95000"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ε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8470" lvl="1" indent="457200">
              <a:spcBef>
                <a:spcPts val="600"/>
              </a:spcBef>
              <a:buSzPct val="95000"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8870" lvl="8" indent="457200">
              <a:spcBef>
                <a:spcPts val="600"/>
              </a:spcBef>
              <a:buSzPct val="95000"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328025" y="2635885"/>
            <a:ext cx="325120" cy="601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8891270" y="2635885"/>
            <a:ext cx="224790" cy="601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9338310" y="4004945"/>
            <a:ext cx="186055" cy="471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940800" y="4006215"/>
            <a:ext cx="286385" cy="543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9465310" y="4006215"/>
            <a:ext cx="555625" cy="441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207375" y="3599815"/>
            <a:ext cx="13335" cy="617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9465310" y="4802505"/>
            <a:ext cx="635" cy="476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0443845" y="5137785"/>
            <a:ext cx="27305" cy="754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85" y="176530"/>
            <a:ext cx="10991215" cy="523240"/>
          </a:xfrm>
        </p:spPr>
        <p:txBody>
          <a:bodyPr>
            <a:normAutofit fontScale="90000"/>
          </a:bodyPr>
          <a:lstStyle/>
          <a:p>
            <a:b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Directed Translation Scheme:</a:t>
            </a:r>
            <a:b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639380"/>
            <a:ext cx="11364686" cy="599419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CFG together with semantic rules (CFG + semantic rules)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is used to evaluate the order of semantic rules 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this, the semantic rules are embedded anywhere in the RHS of the production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position at which an action is to be executed is shown by enclosed between braces in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RHS of the production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SDT is implemented by constructing a parse tree and performing the actions in left to right depth first order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SDT is implementing by parse the input and a parse tree as a result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85" y="176530"/>
            <a:ext cx="10991215" cy="523240"/>
          </a:xfrm>
        </p:spPr>
        <p:txBody>
          <a:bodyPr>
            <a:normAutofit fontScale="90000"/>
          </a:bodyPr>
          <a:lstStyle/>
          <a:p>
            <a:b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Directed Translation Scheme (Cont...):</a:t>
            </a:r>
            <a:b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639380"/>
            <a:ext cx="11364686" cy="599419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Translation Scheme to convert infix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expression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postfix expression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Method1 (2+3*4)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   productions	 semantic rules (informal notation)                       E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E + T	      {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(‘+’);}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45720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							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+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{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 (‘+’);}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45720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 * F	      {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 (‘*’);}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45720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F							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*     F {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 (‘*’);}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45720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  num	      {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 num.val;}	                                                      </a:t>
            </a:r>
            <a:endParaRPr lang="en-US" sz="2000" dirty="0" err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657600" lvl="8" indent="45720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num {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 num.val;}</a:t>
            </a:r>
            <a:endParaRPr lang="en-US" sz="2000" dirty="0" err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657600" lvl="8" indent="45720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                                                  4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657600" lvl="8" indent="45720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num {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 num.val;}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num {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 num.val;}</a:t>
            </a:r>
            <a:endParaRPr lang="en-US" sz="2000" dirty="0" err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657600" lvl="8" indent="457200" algn="just"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657600" lvl="8" indent="45720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                          2         3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657600" lvl="8" indent="45720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O/P: 234*+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473440" y="1838325"/>
            <a:ext cx="11430" cy="436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110855" y="1839595"/>
            <a:ext cx="262890" cy="494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8611870" y="1839595"/>
            <a:ext cx="180340" cy="494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8877300" y="2663825"/>
            <a:ext cx="139065" cy="365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551545" y="2595245"/>
            <a:ext cx="242570" cy="436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9004300" y="2595245"/>
            <a:ext cx="482600" cy="466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009255" y="2663825"/>
            <a:ext cx="15875" cy="365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951470" y="3293745"/>
            <a:ext cx="33020" cy="373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628380" y="3295015"/>
            <a:ext cx="4445" cy="357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9473565" y="3296285"/>
            <a:ext cx="22225" cy="40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952740" y="3979545"/>
            <a:ext cx="33020" cy="373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8629650" y="3980815"/>
            <a:ext cx="4445" cy="357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938770" y="4692015"/>
            <a:ext cx="33020" cy="373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8615680" y="4693285"/>
            <a:ext cx="4445" cy="357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458960" y="3912235"/>
            <a:ext cx="24130" cy="220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8766810" y="1840865"/>
            <a:ext cx="461010" cy="499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9117330" y="2568575"/>
            <a:ext cx="822325" cy="465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" y="176530"/>
            <a:ext cx="11004550" cy="523240"/>
          </a:xfrm>
        </p:spPr>
        <p:txBody>
          <a:bodyPr>
            <a:normAutofit fontScale="90000"/>
          </a:bodyPr>
          <a:lstStyle/>
          <a:p>
            <a:b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Directed Translation Scheme</a:t>
            </a:r>
            <a: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(Cont...)</a:t>
            </a:r>
            <a: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887" y="639380"/>
            <a:ext cx="11364686" cy="599419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Translation Scheme to convert infix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expression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postfix expression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Method2 (1+2+3)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endParaRPr lang="en-US" sz="24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   productions	 semantic rules (informal notation)      E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E + T {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(‘+’);} | T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45720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  num {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 num.val;}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             T	  R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45720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Eliminate left recursion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45720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TR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   		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num {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 n.v;}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+      T  {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 (‘+’);}  R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45720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+T{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 (‘+’);}R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                                                      </a:t>
            </a:r>
            <a:endParaRPr lang="en-US" sz="2000" dirty="0" err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45720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ε                                      		             1        num {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 n.v;}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+      T  {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 (‘+’);}  R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                   	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  num {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 num.val;}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   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                                       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657600" lvl="8" indent="45720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                              2             num {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 n.v;}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ε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657600" lvl="8" indent="45720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                 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657600" lvl="8" indent="45720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                                                         3              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657600" lvl="8" indent="457200" algn="just"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                                          O/P: 12+3+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                        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657600" lvl="8" indent="45720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785610" y="1839595"/>
            <a:ext cx="582295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508240" y="1868805"/>
            <a:ext cx="455930" cy="408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8053070" y="2663825"/>
            <a:ext cx="139065" cy="365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699375" y="2665095"/>
            <a:ext cx="242570" cy="436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8180070" y="2665095"/>
            <a:ext cx="331470" cy="349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821805" y="2663825"/>
            <a:ext cx="15875" cy="365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19900" y="3293745"/>
            <a:ext cx="33020" cy="373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167370" y="3295015"/>
            <a:ext cx="4445" cy="357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8154670" y="3980815"/>
            <a:ext cx="4445" cy="357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8446770" y="2602230"/>
            <a:ext cx="1224280" cy="370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9716770" y="3321685"/>
            <a:ext cx="139065" cy="365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9363075" y="3322955"/>
            <a:ext cx="242570" cy="436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9843770" y="3322955"/>
            <a:ext cx="331470" cy="349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0110470" y="3260090"/>
            <a:ext cx="1224280" cy="370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9886950" y="3994785"/>
            <a:ext cx="4445" cy="357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9874250" y="4610735"/>
            <a:ext cx="4445" cy="357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11201400" y="4010025"/>
            <a:ext cx="4445" cy="357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" y="176530"/>
            <a:ext cx="11004550" cy="523240"/>
          </a:xfrm>
        </p:spPr>
        <p:txBody>
          <a:bodyPr>
            <a:normAutofit fontScale="90000"/>
          </a:bodyPr>
          <a:lstStyle/>
          <a:p>
            <a:b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Implementation of </a:t>
            </a:r>
            <a: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SDT Scheme</a:t>
            </a:r>
            <a: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(Cont...)</a:t>
            </a:r>
            <a: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887" y="639380"/>
            <a:ext cx="11364686" cy="599419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 the translation Scheme that converts infix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expression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postfix expression for the following grammar and also generate annotated parse tree for input string 2+6+1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productions	 semantic rules (informal notation)      	        E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E + T {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(‘+’);} | T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45720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  0 | 1 | 2.....|9				             T	  P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45720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Eliminate left recursion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45720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TP			   		         2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{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 2;}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+      T {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 (‘+’);}  P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45720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+T{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 (‘+’);}P	                                                      </a:t>
            </a:r>
            <a:endParaRPr lang="en-US" sz="2000" dirty="0" err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45720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ε                                      		                                  6 {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 6;}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+      T  {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 (‘+’);}  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  0 {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(‘0’)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;}						</a:t>
            </a:r>
            <a:endParaRPr lang="en-US" sz="2000" dirty="0" err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45720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  1 {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 (‘1’);}							     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{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 1;}	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ε</a:t>
            </a:r>
            <a:endParaRPr lang="en-US" sz="2000" dirty="0" err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457200" algn="just">
              <a:buNone/>
            </a:pP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...</a:t>
            </a:r>
            <a:endParaRPr lang="en-US" sz="2000" dirty="0" err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457200" algn="just">
              <a:buNone/>
            </a:pP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...</a:t>
            </a:r>
            <a:endParaRPr lang="en-US" sz="2000" dirty="0" err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45720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  9 {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 (‘9’);}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O/P: 26+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                        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657600" lvl="8" indent="45720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813550" y="1783715"/>
            <a:ext cx="582295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466330" y="1826895"/>
            <a:ext cx="455930" cy="408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685405" y="2455545"/>
            <a:ext cx="242570" cy="436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7970520" y="2483485"/>
            <a:ext cx="331470" cy="349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821805" y="2496185"/>
            <a:ext cx="15875" cy="365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237220" y="3169285"/>
            <a:ext cx="4445" cy="357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8086725" y="2402840"/>
            <a:ext cx="1416685" cy="401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9363075" y="3183255"/>
            <a:ext cx="242570" cy="436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9676130" y="3183255"/>
            <a:ext cx="331470" cy="349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0110470" y="3120390"/>
            <a:ext cx="1224280" cy="370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10040620" y="3841115"/>
            <a:ext cx="4445" cy="357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11536680" y="3856355"/>
            <a:ext cx="4445" cy="357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20" y="176530"/>
            <a:ext cx="10990580" cy="523240"/>
          </a:xfrm>
        </p:spPr>
        <p:txBody>
          <a:bodyPr>
            <a:normAutofit fontScale="90000"/>
          </a:bodyPr>
          <a:lstStyle/>
          <a:p>
            <a:b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Dependancy Graph</a:t>
            </a:r>
            <a: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653350"/>
            <a:ext cx="11364686" cy="599419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the flow of information among the attributes in a parse tree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useful for determining evalution order for attributes in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 parse tree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 annotated parse tree shows the values of attributes, a dependancy graph determines how those values can be computed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" indent="0">
              <a:spcBef>
                <a:spcPts val="600"/>
              </a:spcBef>
              <a:buSzPct val="95000"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      	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</a:t>
            </a:r>
            <a:r>
              <a:rPr lang="en-US" sz="24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	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E.val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E</a:t>
            </a:r>
            <a:r>
              <a:rPr lang="en-US" sz="24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.val +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T.val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				E.val=17 (11)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8470" lvl="1" indent="457200">
              <a:spcBef>
                <a:spcPts val="600"/>
              </a:spcBef>
              <a:buSzPct val="95000"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		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E.val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T.val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8470" lvl="1" indent="457200">
              <a:spcBef>
                <a:spcPts val="600"/>
              </a:spcBef>
              <a:buSzPct val="95000"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</a:t>
            </a:r>
            <a:r>
              <a:rPr lang="en-US" sz="24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	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T.val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T</a:t>
            </a:r>
            <a:r>
              <a:rPr lang="en-US" sz="24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.val *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F.val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		         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E.val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=5  + 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T.val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=12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(10)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8470" lvl="1" indent="457200">
              <a:spcBef>
                <a:spcPts val="600"/>
              </a:spcBef>
              <a:buSzPct val="95000"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		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T.val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F.val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8470" lvl="1" indent="457200">
              <a:spcBef>
                <a:spcPts val="600"/>
              </a:spcBef>
              <a:buSzPct val="95000"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digit	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F.val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digit .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lexval		         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 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T.val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=5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T.val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=3 * 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F.val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=4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(9)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8470" lvl="1" indent="457200">
              <a:spcBef>
                <a:spcPts val="600"/>
              </a:spcBef>
              <a:buSzPct val="95000"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8870" lvl="8" indent="457200">
              <a:spcBef>
                <a:spcPts val="600"/>
              </a:spcBef>
              <a:buSzPct val="95000"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2  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F.val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=5 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F.val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=3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(6) digit .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lexval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=4 (8)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658870" lvl="8" indent="457200">
              <a:spcBef>
                <a:spcPts val="600"/>
              </a:spcBef>
              <a:buSzPct val="95000"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8870" lvl="8" indent="457200">
              <a:spcBef>
                <a:spcPts val="600"/>
              </a:spcBef>
              <a:buSzPct val="95000"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            1 digit .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lexval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=5  digit .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lexval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=3 (5)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750935" y="2634615"/>
            <a:ext cx="13335" cy="617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328025" y="2635885"/>
            <a:ext cx="325120" cy="601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8891270" y="2635885"/>
            <a:ext cx="224790" cy="601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9338310" y="3460115"/>
            <a:ext cx="229870" cy="572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902065" y="3461385"/>
            <a:ext cx="325120" cy="601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9465310" y="3461385"/>
            <a:ext cx="642620" cy="615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053705" y="3460115"/>
            <a:ext cx="13335" cy="617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035925" y="4229735"/>
            <a:ext cx="18415" cy="481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037195" y="4887595"/>
            <a:ext cx="18415" cy="481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9895205" y="4258945"/>
            <a:ext cx="18415" cy="481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8833485" y="4300855"/>
            <a:ext cx="18415" cy="481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988425" y="4944745"/>
            <a:ext cx="18415" cy="481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85" y="176530"/>
            <a:ext cx="10991215" cy="523240"/>
          </a:xfrm>
        </p:spPr>
        <p:txBody>
          <a:bodyPr>
            <a:normAutofit fontScale="90000"/>
          </a:bodyPr>
          <a:lstStyle/>
          <a:p>
            <a:b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of </a:t>
            </a:r>
            <a: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Trees:</a:t>
            </a:r>
            <a:b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639380"/>
            <a:ext cx="11364686" cy="5994194"/>
          </a:xfrm>
        </p:spPr>
        <p:txBody>
          <a:bodyPr>
            <a:noAutofit/>
          </a:bodyPr>
          <a:lstStyle/>
          <a:p>
            <a:pPr algn="just">
              <a:buFont typeface="Wingdings" panose="05000000000000000000" charset="0"/>
              <a:buChar char="v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syntax tree is a tree in which each leaf node represents an operand and each internal node represents an operator. 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charset="0"/>
              <a:buChar char="v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Parse Tree is abbreviated as the syntax tree. 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charset="0"/>
              <a:buChar char="v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 of syntax tree depends on 3 functions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mknode(op, left, right)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mkleaf(id, entry to the symbol table)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mkleaf(num, value)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>
              <a:buFont typeface="Wingdings" panose="05000000000000000000" charset="0"/>
              <a:buChar char="ü"/>
            </a:pP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mk</a:t>
            </a: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node(op, left, right):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It creates an operator node with the name op and two fields, containing left and right pointers.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lvl="1" algn="just">
              <a:buFont typeface="Wingdings" panose="05000000000000000000" charset="0"/>
              <a:buChar char="ü"/>
            </a:pP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mk</a:t>
            </a: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leaf(id, entry to the symbol table):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It creates an identifier node with the label id and    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lvl="1" indent="0" algn="just">
              <a:buNone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the entry field, which is a reference to the identifier’s symbol table entry.</a:t>
            </a:r>
            <a:endParaRPr lang="en-US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>
              <a:buFont typeface="Wingdings" panose="05000000000000000000" charset="0"/>
              <a:buChar char="ü"/>
            </a:pP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mk</a:t>
            </a: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leaf(num, value):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 creates a number node with the name num and a field containing the number’s value, val.</a:t>
            </a: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20" y="176530"/>
            <a:ext cx="10990580" cy="523240"/>
          </a:xfrm>
        </p:spPr>
        <p:txBody>
          <a:bodyPr>
            <a:normAutofit fontScale="90000"/>
          </a:bodyPr>
          <a:lstStyle/>
          <a:p>
            <a:b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</a:t>
            </a:r>
            <a: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Directed Translation:</a:t>
            </a:r>
            <a:b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639380"/>
            <a:ext cx="11364686" cy="5994194"/>
          </a:xfrm>
        </p:spPr>
        <p:txBody>
          <a:bodyPr>
            <a:noAutofit/>
          </a:bodyPr>
          <a:lstStyle/>
          <a:p>
            <a:pPr marL="0" indent="0" algn="just"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Ex1: x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y-5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								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Ex2: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a-4+c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Steps for construction of syntax tree for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x+y-5*z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          Operation 	        productions     semantic rules (SDD for the expr’n)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x	    P1=mkleaf(id, entry to x)	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E1 + T    	E.node =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mknode(+, E1.node, T.node)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y	   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P2=mkleaf(id, entry to y)	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E1 - 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	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E.node =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mknode(-, E1.node, T.node)</a:t>
            </a:r>
            <a:endParaRPr lang="en-US" sz="2000" dirty="0" err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*	   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P3=mknode(*, P1, P2)		E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E1 * T	E.node =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mknode(*, E1.node, T.node)	</a:t>
            </a:r>
            <a:endParaRPr lang="en-US" sz="2000" dirty="0" err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5	   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P4=mkleaf(num, 5)		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	           	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E.node = T.node </a:t>
            </a:r>
            <a:endParaRPr lang="en-US" sz="2000" dirty="0" err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-	   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P5=mknode(-, P3, P4)		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id	           	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T.node =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mkleaf(id, id.entry)</a:t>
            </a:r>
            <a:endParaRPr lang="en-US" sz="2000" dirty="0" err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z	   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P6=mkleaf(id, entry to z)	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  num         	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T.node =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mkleaf(num, num.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val)</a:t>
            </a:r>
            <a:endParaRPr lang="en-US" sz="2000" dirty="0" err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+	   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P7=mknode(+, P5, P6)		          P7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657600" lvl="8" indent="45720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657600" lvl="8" indent="45720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P5				   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P6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657600" lvl="8" indent="45720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P3			     P4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657600" lvl="8" indent="457200" algn="dist"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657600" lvl="8" indent="45720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0000			        P2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4580890" y="6142990"/>
          <a:ext cx="1601470" cy="42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5"/>
                <a:gridCol w="1233805"/>
              </a:tblGrid>
              <a:tr h="424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entry-x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6342380" y="6187440"/>
          <a:ext cx="18732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985"/>
                <a:gridCol w="14852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entry-y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5055870" y="5473700"/>
          <a:ext cx="136017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390"/>
                <a:gridCol w="453390"/>
                <a:gridCol w="45339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*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P2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5532120" y="4902200"/>
          <a:ext cx="136017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390"/>
                <a:gridCol w="453390"/>
                <a:gridCol w="45339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P4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5979160" y="4343400"/>
          <a:ext cx="136017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390"/>
                <a:gridCol w="453390"/>
                <a:gridCol w="45339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+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P6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6621780" y="5488940"/>
          <a:ext cx="141986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930"/>
                <a:gridCol w="7099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num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/>
          <p:nvPr/>
        </p:nvGraphicFramePr>
        <p:xfrm>
          <a:off x="7082790" y="4902200"/>
          <a:ext cx="177927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385"/>
                <a:gridCol w="13658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entry-z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H="1" flipV="1">
            <a:off x="6153150" y="5847080"/>
            <a:ext cx="1293495" cy="321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668010" y="5824855"/>
            <a:ext cx="4445" cy="357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527800" y="5268595"/>
            <a:ext cx="847725" cy="346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</p:cNvCxnSpPr>
          <p:nvPr/>
        </p:nvCxnSpPr>
        <p:spPr>
          <a:xfrm flipV="1">
            <a:off x="5735955" y="5196205"/>
            <a:ext cx="393065" cy="277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045960" y="4725035"/>
            <a:ext cx="847725" cy="346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268085" y="4694555"/>
            <a:ext cx="393065" cy="277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20" y="176530"/>
            <a:ext cx="10990580" cy="523240"/>
          </a:xfrm>
        </p:spPr>
        <p:txBody>
          <a:bodyPr>
            <a:normAutofit fontScale="90000"/>
          </a:bodyPr>
          <a:lstStyle/>
          <a:p>
            <a:b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Code Generation:</a:t>
            </a:r>
            <a:b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653350"/>
            <a:ext cx="11364686" cy="599419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translate the source code into machine code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lies between high level language and low level language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receives the input from its predessor phases and input is in the form of annotated syntax tree							   intermediate code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compiler directly translates source code into machine code without using intermediate code then a full native compiler is needed for each new machine 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 		     front end 					        back end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be represented in two ways 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Level Intermediate Code: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can be represented as source code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Level Intermediate Code: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is close to the target machine code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9543" y="2351313"/>
            <a:ext cx="1857828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2351313"/>
            <a:ext cx="1857828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Checker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23114" y="2322388"/>
            <a:ext cx="1857828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32485" y="2345795"/>
            <a:ext cx="1857828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Generator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2641600" y="2547255"/>
            <a:ext cx="558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95158" y="2518329"/>
            <a:ext cx="558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202715" y="2518534"/>
            <a:ext cx="558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flipV="1">
            <a:off x="7482115" y="2162627"/>
            <a:ext cx="399142" cy="3557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2856" y="4619170"/>
            <a:ext cx="1569357" cy="515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Analyzer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476498" y="4619170"/>
            <a:ext cx="1407884" cy="515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Syntax Analyzer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04323" y="4626174"/>
            <a:ext cx="1714515" cy="54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ICG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618192" y="4595255"/>
            <a:ext cx="1857828" cy="52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Optimizer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67098" y="4889549"/>
            <a:ext cx="558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32214" y="4862391"/>
            <a:ext cx="558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31339" y="4619170"/>
            <a:ext cx="1387924" cy="515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Analyzer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775375" y="4564387"/>
            <a:ext cx="1857828" cy="52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Generator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058228" y="4898264"/>
            <a:ext cx="558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075721" y="4898264"/>
            <a:ext cx="558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249222" y="4883798"/>
            <a:ext cx="558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477000" y="4165600"/>
            <a:ext cx="1480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938661" y="4107544"/>
            <a:ext cx="1694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19314" y="4078513"/>
            <a:ext cx="1480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795158" y="4158343"/>
            <a:ext cx="1694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77000" y="3962399"/>
            <a:ext cx="12700" cy="39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45440" y="3907789"/>
            <a:ext cx="12700" cy="39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619230" y="3921759"/>
            <a:ext cx="12700" cy="39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29" y="236336"/>
            <a:ext cx="10765971" cy="5106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Syllabus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25" y="756677"/>
            <a:ext cx="11325497" cy="547669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2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UNIT-1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Processors: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Introduction, the structure of a compiler, the science of building a compiler,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basics.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Analysis: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role of the lexical analyzer, input buffering, recognition of Tokens, the 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analyzer generator </a:t>
            </a:r>
            <a:r>
              <a:rPr lang="en-US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 specification, finite automata, from regular expressions to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automata, design of a lexical-analyzer generator, optimization of DFA-based pattern matchers.</a:t>
            </a:r>
            <a:endParaRPr lang="en-US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22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UNIT-2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Analysis: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Introduction, context-free grammars (CFG), derivation, top-down parsing,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and non recursive top down parsers, bottom-up parsing, Operator precedence parser, 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LR parsing: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simple LR parser, more powerful LR parsers, using ambiguous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grammars, parser hierarchy, and automatic parser generator YACC tool. 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2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20" y="176530"/>
            <a:ext cx="10990580" cy="523240"/>
          </a:xfrm>
        </p:spPr>
        <p:txBody>
          <a:bodyPr>
            <a:normAutofit fontScale="90000"/>
          </a:bodyPr>
          <a:lstStyle/>
          <a:p>
            <a:b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Code Generation (Cont…):</a:t>
            </a:r>
            <a:b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653350"/>
            <a:ext cx="11364686" cy="599419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Forms of intermediate code: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can represent intermediate code in 3 ways. </a:t>
            </a:r>
            <a:endParaRPr lang="en-US" sz="24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Syntax Tree/Abstract Syntax Tree   2. Polish/Postfix Notation   3. Three Address Code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Syntax Tree  / Abstract Syntax Tree</a:t>
            </a:r>
            <a:endParaRPr lang="en-US" sz="24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internal node represents an operator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nodes represents an operands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a*(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b+c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)/d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Polish / Suffix / Postfix Notation</a:t>
            </a:r>
            <a:endParaRPr lang="en-US" sz="24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this, the operator appears only after operands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a+(b*c) 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  abc*+	    (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a+b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)*c     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ab+c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*	           (a-b)*(c/d)      ab-cd/*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859310" y="4688115"/>
            <a:ext cx="362857" cy="275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809995" y="4688114"/>
            <a:ext cx="362857" cy="275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38281" y="4173990"/>
            <a:ext cx="362857" cy="275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576280" y="4173990"/>
            <a:ext cx="362857" cy="275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140316" y="3609064"/>
            <a:ext cx="362857" cy="275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US" dirty="0"/>
          </a:p>
        </p:txBody>
      </p:sp>
      <p:cxnSp>
        <p:nvCxnSpPr>
          <p:cNvPr id="11" name="Straight Connector 10"/>
          <p:cNvCxnSpPr>
            <a:stCxn id="7" idx="3"/>
            <a:endCxn id="4" idx="7"/>
          </p:cNvCxnSpPr>
          <p:nvPr/>
        </p:nvCxnSpPr>
        <p:spPr>
          <a:xfrm flipH="1">
            <a:off x="3169028" y="4409375"/>
            <a:ext cx="222392" cy="319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17367" y="3609065"/>
            <a:ext cx="362857" cy="275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461653" y="3027967"/>
            <a:ext cx="362857" cy="275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788269" y="3871902"/>
            <a:ext cx="222392" cy="319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207654" y="3234324"/>
            <a:ext cx="350680" cy="454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6" idx="1"/>
          </p:cNvCxnSpPr>
          <p:nvPr/>
        </p:nvCxnSpPr>
        <p:spPr>
          <a:xfrm>
            <a:off x="3647999" y="4409375"/>
            <a:ext cx="215135" cy="319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5"/>
          </p:cNvCxnSpPr>
          <p:nvPr/>
        </p:nvCxnSpPr>
        <p:spPr>
          <a:xfrm>
            <a:off x="3227085" y="3844450"/>
            <a:ext cx="234568" cy="329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5"/>
            <a:endCxn id="9" idx="1"/>
          </p:cNvCxnSpPr>
          <p:nvPr/>
        </p:nvCxnSpPr>
        <p:spPr>
          <a:xfrm>
            <a:off x="3771371" y="3263352"/>
            <a:ext cx="422084" cy="386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20" y="176530"/>
            <a:ext cx="10990580" cy="523240"/>
          </a:xfrm>
        </p:spPr>
        <p:txBody>
          <a:bodyPr>
            <a:normAutofit fontScale="90000"/>
          </a:bodyPr>
          <a:lstStyle/>
          <a:p>
            <a:b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Code Generation (Cont…):</a:t>
            </a:r>
            <a:b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653350"/>
            <a:ext cx="11364686" cy="62046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Three Address Code</a:t>
            </a:r>
            <a:endParaRPr lang="en-US" sz="24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instruction should contain at most 3 addresses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instruction should contain atmost 1 operator in the RHS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represented in 3 ways	1. Quadruple	    2. Triple	3. Indirect Triple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*z	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	t1 = y*z				t2 = x+t1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sz="2000" b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Quadruple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 contains 4 fields i.e., operator, input1/source1/argument1, input2/source2/argument2, output/result/ destination	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Ex: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b * -c + b * -c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t1 = -c          t2 = b*t1          t3 = -c          t4 = b*t3          t5 = t2 + t4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Drawback: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Large amount of memory is required for storing all the temporary variables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 3 address code in the form of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Quadruple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99886" y="4632960"/>
          <a:ext cx="4876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059543"/>
                <a:gridCol w="943428"/>
                <a:gridCol w="972457"/>
                <a:gridCol w="7837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20" y="176530"/>
            <a:ext cx="10990580" cy="523240"/>
          </a:xfrm>
        </p:spPr>
        <p:txBody>
          <a:bodyPr>
            <a:normAutofit fontScale="90000"/>
          </a:bodyPr>
          <a:lstStyle/>
          <a:p>
            <a:b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Code Generation (Cont…):</a:t>
            </a:r>
            <a:b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653350"/>
            <a:ext cx="11364686" cy="599419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Three Address Code</a:t>
            </a:r>
            <a:endParaRPr lang="en-US" sz="24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(ii) Triple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 contains 3 fields operator, source1, source2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Advantage: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Temporary variables are not required so with less amount of memory we can execute the     	                   instructions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 3 address code in the form of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Represent 3 address code in the form of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Indirect Triple</a:t>
            </a:r>
            <a:endParaRPr 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(iii) Indirect Triple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This is also same as triple but it requires an extra table which contains a pointer   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This pointer is pointing to the triples and triple information is available in triple 			  table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43428" y="2444780"/>
          <a:ext cx="45574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/>
                <a:gridCol w="1262743"/>
                <a:gridCol w="1277257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654800" y="2430266"/>
          <a:ext cx="239485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229"/>
                <a:gridCol w="1146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Triples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(4)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urved Connector 6"/>
          <p:cNvCxnSpPr/>
          <p:nvPr/>
        </p:nvCxnSpPr>
        <p:spPr>
          <a:xfrm flipV="1">
            <a:off x="2656114" y="4669820"/>
            <a:ext cx="4659086" cy="4682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85" y="176530"/>
            <a:ext cx="10991215" cy="523240"/>
          </a:xfrm>
        </p:spPr>
        <p:txBody>
          <a:bodyPr>
            <a:normAutofit fontScale="90000"/>
          </a:bodyPr>
          <a:lstStyle/>
          <a:p>
            <a:b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Code Generation (Cont…):</a:t>
            </a:r>
            <a:b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653350"/>
            <a:ext cx="11364686" cy="599419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 Three Address Code for the statement (a+b)*(c+d)-(a+b+c)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Address Code			Quadraple   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457200" algn="just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Triple					Indirect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Triple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8805" y="1522730"/>
            <a:ext cx="1843405" cy="1588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/>
              <a:t>t1 = a+b</a:t>
            </a:r>
            <a:endParaRPr lang="en-US" dirty="0"/>
          </a:p>
          <a:p>
            <a:pPr algn="ctr"/>
            <a:r>
              <a:rPr lang="en-US" dirty="0">
                <a:sym typeface="+mn-ea"/>
              </a:rPr>
              <a:t>t2 = c+d</a:t>
            </a:r>
            <a:endParaRPr lang="en-US" dirty="0">
              <a:sym typeface="+mn-ea"/>
            </a:endParaRPr>
          </a:p>
          <a:p>
            <a:pPr algn="ctr"/>
            <a:r>
              <a:rPr lang="en-US" dirty="0"/>
              <a:t>t3 = t1 *t2</a:t>
            </a:r>
            <a:endParaRPr lang="en-US" dirty="0"/>
          </a:p>
          <a:p>
            <a:pPr algn="ctr"/>
            <a:r>
              <a:rPr lang="en-US" dirty="0"/>
              <a:t>t4 = t1+c</a:t>
            </a:r>
            <a:endParaRPr lang="en-US" dirty="0"/>
          </a:p>
          <a:p>
            <a:pPr algn="ctr"/>
            <a:r>
              <a:rPr lang="en-US" dirty="0"/>
              <a:t>t5 = t3 - t4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394801" y="1522730"/>
          <a:ext cx="4876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059543"/>
                <a:gridCol w="943428"/>
                <a:gridCol w="972457"/>
                <a:gridCol w="783772"/>
              </a:tblGrid>
              <a:tr h="370840">
                <a:tc>
                  <a:txBody>
                    <a:bodyPr/>
                    <a:p>
                      <a:pPr algn="ctr"/>
                      <a:r>
                        <a:rPr lang="en-US" dirty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Source1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Source2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en-US" dirty="0"/>
                        <a:t>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t1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en-US" dirty="0"/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t2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en-US" dirty="0"/>
                        <a:t>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/>
                        <a:t>t2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t3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en-US" dirty="0"/>
                        <a:t>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sz="1800" dirty="0">
                          <a:sym typeface="+mn-ea"/>
                        </a:rPr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t4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en-US" dirty="0"/>
                        <a:t>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t5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14803" y="4213255"/>
          <a:ext cx="45574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/>
                <a:gridCol w="1262743"/>
                <a:gridCol w="1277257"/>
                <a:gridCol w="1016000"/>
              </a:tblGrid>
              <a:tr h="370840">
                <a:tc>
                  <a:txBody>
                    <a:bodyPr/>
                    <a:p>
                      <a:pPr algn="ctr"/>
                      <a:r>
                        <a:rPr lang="en-US" dirty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Source1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Source2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en-US" dirty="0"/>
                        <a:t>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en-US" dirty="0"/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en-US" dirty="0"/>
                        <a:t>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sz="1800" dirty="0">
                          <a:sym typeface="+mn-ea"/>
                        </a:rPr>
                        <a:t>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sz="1800" dirty="0">
                          <a:sym typeface="+mn-ea"/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en-US" dirty="0"/>
                        <a:t>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sz="1800" dirty="0">
                          <a:sym typeface="+mn-ea"/>
                        </a:rPr>
                        <a:t>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en-US" dirty="0"/>
                        <a:t>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(3)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654800" y="4246366"/>
          <a:ext cx="239485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229"/>
                <a:gridCol w="1146628"/>
              </a:tblGrid>
              <a:tr h="370840">
                <a:tc>
                  <a:txBody>
                    <a:bodyPr/>
                    <a:p>
                      <a:pPr algn="ctr"/>
                      <a:r>
                        <a:rPr lang="en-US" dirty="0"/>
                        <a:t>Pointer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Triples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en-US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(0)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en-US" dirty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en-US" dirty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(2)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en-US" dirty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(3)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en-US" dirty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(4)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20" y="176530"/>
            <a:ext cx="10990580" cy="523240"/>
          </a:xfrm>
        </p:spPr>
        <p:txBody>
          <a:bodyPr>
            <a:normAutofit fontScale="90000"/>
          </a:bodyPr>
          <a:lstStyle/>
          <a:p>
            <a:b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Code Generation (Cont…):</a:t>
            </a:r>
            <a:b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653350"/>
            <a:ext cx="11364686" cy="599419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Address Code instruction forms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Assignment instructions are of the form x = y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 where op is a binary operator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y + z , x = y &gt; 3 , x = y &amp;&amp; z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Assignment instructions are of the form x =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 where op is a unary operator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-y , x = ++y    (unary +, increment, logical not etc…)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Copy instructions are of the form x = y where value of y is assigned to x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= 10 , x = y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Unconditional jump goto L			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goto 100;	100: statements (to be executed)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Conditional jumps are of the form if x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relop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goto L (condition true then L)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ii. Conditional jumps are of the form if x goto L1 else goto L2 (x is true then L1 else L2)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Procedure / function calls and returns are implemented using following program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param x; y = call p,n; return y;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Address &amp; pointer assignments are of the form 	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&amp;y , x = *y , *x = y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Indexed copy instructions are of the form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y[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, x[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y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20" y="176530"/>
            <a:ext cx="10990580" cy="523240"/>
          </a:xfrm>
        </p:spPr>
        <p:txBody>
          <a:bodyPr>
            <a:normAutofit fontScale="90000"/>
          </a:bodyPr>
          <a:lstStyle/>
          <a:p>
            <a:b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Code generation (Cont…):</a:t>
            </a:r>
            <a:b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653350"/>
            <a:ext cx="11364686" cy="599419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Translation of Boolean Expressions / Generating Three-Address code for Booleans / SDD of </a:t>
            </a: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Three-Address code for Boolean Expressions / Control flow translation with Boolean Expressions</a:t>
            </a: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Address code for logical or</a:t>
            </a:r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Three Address code for logical and</a:t>
            </a:r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</a:t>
            </a:r>
            <a:r>
              <a:rPr lang="en-US" sz="18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Three Address code for logical not</a:t>
            </a:r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Now, we can write for the productions of true and false condition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B--&gt; true then 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B.code = generate(‘goto’ B.true)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B--&gt; false then 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B.code = generate(‘goto’ B.false)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860800" y="1553029"/>
            <a:ext cx="29029" cy="509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s 3"/>
          <p:cNvSpPr/>
          <p:nvPr/>
        </p:nvSpPr>
        <p:spPr>
          <a:xfrm>
            <a:off x="575945" y="2493645"/>
            <a:ext cx="2728595" cy="25685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Production: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B--&gt; B1 || B2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Semantic Rules: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B1.true = B.true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B1.false = newlabel()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B2.true = B.true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B2.false = B.false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B.code =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B1.code || label 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B1.false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|| B2.code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4251325" y="2494915"/>
            <a:ext cx="2970530" cy="25685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Production: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Tx/>
              <a:buSzTx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B--&gt; B1 &amp;&amp; B2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Tx/>
              <a:buSzTx/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Semantic Rules: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Tx/>
              <a:buSzTx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B1.true =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newlabel()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Tx/>
              <a:buSzTx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B1.false =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B.false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Tx/>
              <a:buSzTx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B2.true = B.true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Tx/>
              <a:buSzTx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B2.false = B.false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>
              <a:buClrTx/>
              <a:buSzTx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B.code = B1.code || label (B1.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true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|| B2.code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7550150" y="1568269"/>
            <a:ext cx="29029" cy="509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s 7"/>
          <p:cNvSpPr/>
          <p:nvPr/>
        </p:nvSpPr>
        <p:spPr>
          <a:xfrm>
            <a:off x="8066405" y="2496185"/>
            <a:ext cx="2757805" cy="1819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Production: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Tx/>
              <a:buSzTx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B--&gt; !B1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Tx/>
              <a:buSzTx/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Semantic Rules: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Tx/>
              <a:buSzTx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B1.true =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B.false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Tx/>
              <a:buSzTx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B1.false =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B.true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>
              <a:buClrTx/>
              <a:buSzTx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B.code = B1.code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20" y="176530"/>
            <a:ext cx="10990580" cy="523240"/>
          </a:xfrm>
        </p:spPr>
        <p:txBody>
          <a:bodyPr>
            <a:normAutofit fontScale="90000"/>
          </a:bodyPr>
          <a:lstStyle/>
          <a:p>
            <a:b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Code generation (Cont…):</a:t>
            </a:r>
            <a:b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653350"/>
            <a:ext cx="11364686" cy="599419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code for flow of control statements / SDT or SDD of flow of control statements into three address code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Productions for simple if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Productions for if else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Productions for while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if(B) then S1		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if(B) then S1 else S2	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while(B) then S1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Code for simple if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Code for </a:t>
            </a:r>
            <a:r>
              <a:rPr lang="en-US" sz="2400" b="1" u="sng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 else</a:t>
            </a:r>
            <a:endParaRPr lang="en-US" sz="24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           </a:t>
            </a:r>
            <a:r>
              <a:rPr lang="en-US" sz="1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B.true</a:t>
            </a: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    </a:t>
            </a:r>
            <a:r>
              <a:rPr lang="en-US" sz="1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B.true</a:t>
            </a: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     </a:t>
            </a:r>
            <a:r>
              <a:rPr lang="en-US" sz="1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B.true</a:t>
            </a:r>
            <a:endParaRPr lang="en-US" sz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B.true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       </a:t>
            </a:r>
            <a:r>
              <a:rPr lang="en-US" sz="1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B.false</a:t>
            </a: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B.true</a:t>
            </a: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                </a:t>
            </a:r>
            <a:r>
              <a:rPr lang="en-US" sz="1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B.false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   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B.true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</a:t>
            </a:r>
            <a:r>
              <a:rPr lang="en-US" sz="1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B.false</a:t>
            </a:r>
            <a:endParaRPr lang="en-US" sz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B.false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B.false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    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B.false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Semantic rule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         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S.Next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           </a:t>
            </a:r>
            <a:r>
              <a:rPr lang="en-US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Semantic rule</a:t>
            </a:r>
            <a:endParaRPr lang="en-US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B.true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newlabel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Semantic rule	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 =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newlabel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S1.next =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S.next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	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B.true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newlabel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			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B.true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newlabel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B.false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S.next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	 S1.next =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S.next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S1.next = Begin</a:t>
            </a: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S.code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B.code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 label(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B.true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||	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B.false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newlabel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			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B.false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S.next</a:t>
            </a: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S1.code	 	 S2.next =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S.next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S.code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label(Begin) ||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B.code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label(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B.true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				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S.code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B.code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label(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B.true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|| S1.code ||                  || S1.code || gen(‘goto’ Begin)</a:t>
            </a: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 		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gen(‘goto’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S.next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|| label(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B.false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|| S2.code</a:t>
            </a: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000" dirty="0"/>
          </a:p>
          <a:p>
            <a:pPr marL="457200" lvl="1" indent="0" algn="just"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40115" y="2718523"/>
          <a:ext cx="98697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972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B.code</a:t>
                      </a:r>
                      <a:endParaRPr lang="en-US" dirty="0"/>
                    </a:p>
                  </a:txBody>
                  <a:tcPr/>
                </a:tc>
              </a:tr>
              <a:tr h="3289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S1.code</a:t>
                      </a:r>
                      <a:endParaRPr lang="en-US" dirty="0"/>
                    </a:p>
                  </a:txBody>
                  <a:tcPr/>
                </a:tc>
              </a:tr>
              <a:tr h="32899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S.Next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2627087" y="2948572"/>
            <a:ext cx="3628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27087" y="2948572"/>
            <a:ext cx="362856" cy="29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831391" y="2760433"/>
          <a:ext cx="132266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6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B.code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S1.code goto </a:t>
                      </a:r>
                      <a:r>
                        <a:rPr lang="en-US" dirty="0" err="1"/>
                        <a:t>S.next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S2.code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6183086" y="3004452"/>
            <a:ext cx="3628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3086" y="3004452"/>
            <a:ext cx="362856" cy="29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035141" y="2732493"/>
          <a:ext cx="137160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1"/>
              </a:tblGrid>
              <a:tr h="32899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B.code</a:t>
                      </a:r>
                      <a:endParaRPr lang="en-US" dirty="0"/>
                    </a:p>
                  </a:txBody>
                  <a:tcPr/>
                </a:tc>
              </a:tr>
              <a:tr h="3289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S1.code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goto Begin</a:t>
                      </a:r>
                      <a:endParaRPr lang="en-US" dirty="0"/>
                    </a:p>
                  </a:txBody>
                  <a:tcPr/>
                </a:tc>
              </a:tr>
              <a:tr h="32899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S.Next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10413999" y="3001543"/>
            <a:ext cx="3628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413999" y="3001543"/>
            <a:ext cx="362856" cy="29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860800" y="1553029"/>
            <a:ext cx="29029" cy="509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6200000" flipH="1">
            <a:off x="5080000" y="3962400"/>
            <a:ext cx="5094515" cy="2757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20" y="176530"/>
            <a:ext cx="10990580" cy="523240"/>
          </a:xfrm>
        </p:spPr>
        <p:txBody>
          <a:bodyPr>
            <a:normAutofit fontScale="90000"/>
          </a:bodyPr>
          <a:lstStyle/>
          <a:p>
            <a:b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Code generation (Cont…):</a:t>
            </a:r>
            <a:b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653350"/>
            <a:ext cx="11364686" cy="599419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code for switch statement / Translation of switch statement 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 syntax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Translation of switch statement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(E)			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code to evaluate E into t	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test:     if t = v</a:t>
            </a:r>
            <a:r>
              <a:rPr lang="en-US" sz="24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goto L1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{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    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goto test				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t = v</a:t>
            </a:r>
            <a:r>
              <a:rPr lang="en-US" sz="24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goto L2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v</a:t>
            </a:r>
            <a:r>
              <a:rPr lang="en-US" sz="20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s1		</a:t>
            </a: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code for S1      				.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v</a:t>
            </a:r>
            <a:r>
              <a:rPr lang="en-US" sz="20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s1 		</a:t>
            </a: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goto next 					.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			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code for S2				.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.			    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goto next				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t = v</a:t>
            </a:r>
            <a:r>
              <a:rPr lang="en-US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goto Ln-1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000" dirty="0"/>
              <a:t>         .			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.					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 Ln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v</a:t>
            </a:r>
            <a:r>
              <a:rPr lang="en-US" sz="20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sn-1		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.			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next: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default: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code for Sn-1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				   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goto next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code for Sn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 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goto next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860800" y="1553029"/>
            <a:ext cx="29029" cy="509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6200000" flipH="1">
            <a:off x="4884059" y="3962401"/>
            <a:ext cx="5094515" cy="2757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20" y="176530"/>
            <a:ext cx="10990580" cy="523240"/>
          </a:xfrm>
        </p:spPr>
        <p:txBody>
          <a:bodyPr>
            <a:normAutofit fontScale="90000"/>
          </a:bodyPr>
          <a:lstStyle/>
          <a:p>
            <a:b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Code generation (Cont…):</a:t>
            </a:r>
            <a:b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653350"/>
            <a:ext cx="11364686" cy="599419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code for procedures</a:t>
            </a:r>
            <a:endParaRPr lang="en-US" sz="24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f(a1, a2, a3, a4)     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hree address code instructions: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param a1  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param a2   param a3   param a4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   call(f,n)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main()		void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swap(int a, int b)		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{			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{				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swap (x, y);                  .....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}			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lvl="0" indent="0" algn="just">
              <a:buNone/>
            </a:pPr>
            <a:r>
              <a:rPr lang="en-US" sz="233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Ex: n = f(a[i]);	</a:t>
            </a:r>
            <a:r>
              <a:rPr lang="en-US" sz="23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a is array of integers and f is a function from integers to integers</a:t>
            </a:r>
            <a:endParaRPr lang="en-US" sz="233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just">
              <a:buNone/>
            </a:pPr>
            <a:r>
              <a:rPr lang="en-US" sz="233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Three address code</a:t>
            </a:r>
            <a:r>
              <a:rPr lang="en-US" sz="23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D </a:t>
            </a:r>
            <a:r>
              <a:rPr lang="en-US" sz="23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define T id (F) {S}</a:t>
            </a:r>
            <a:endParaRPr lang="en-US" sz="233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t1 = i * 4			F  </a:t>
            </a:r>
            <a:r>
              <a:rPr lang="el-GR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ϵ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/ T id , S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t2 = a[t1];			S  return E;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param t2			E  id (A);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t3 = call f, 1			A  </a:t>
            </a:r>
            <a:r>
              <a:rPr lang="el-GR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ϵ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/ E , A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t3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20" y="176530"/>
            <a:ext cx="10990580" cy="523240"/>
          </a:xfrm>
        </p:spPr>
        <p:txBody>
          <a:bodyPr>
            <a:normAutofit fontScale="90000"/>
          </a:bodyPr>
          <a:lstStyle/>
          <a:p>
            <a:b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Types &amp; Declerations:</a:t>
            </a:r>
            <a:b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653350"/>
            <a:ext cx="11364686" cy="5994194"/>
          </a:xfrm>
        </p:spPr>
        <p:txBody>
          <a:bodyPr>
            <a:noAutofit/>
          </a:bodyPr>
          <a:lstStyle/>
          <a:p>
            <a:pPr algn="just">
              <a:buFont typeface="Wingdings" panose="05000000000000000000" charset="0"/>
              <a:buChar char="Ø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Thses are using a simplified grammar that declares just one name at a time.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Declerations with lists of names can also be handled.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grammar is</a:t>
            </a:r>
            <a:r>
              <a:rPr lang="en-US" sz="23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D </a:t>
            </a:r>
            <a:r>
              <a:rPr lang="en-US" sz="23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 id; D | </a:t>
            </a:r>
            <a:r>
              <a:rPr lang="el-GR" sz="23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ϵ</a:t>
            </a:r>
            <a:r>
              <a:rPr lang="en-US" sz="23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here D generates a sequence of declerations</a:t>
            </a:r>
            <a:endParaRPr lang="en-US" sz="233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45720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T  </a:t>
            </a:r>
            <a:r>
              <a:rPr lang="en-US" altLang="el-GR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C |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record ‘{‘D’}’	                 T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generates basic, aray or record types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B  int | float			  B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generates one of the basic types int &amp; float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C  </a:t>
            </a:r>
            <a:r>
              <a:rPr lang="el-GR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ϵ</a:t>
            </a:r>
            <a:r>
              <a:rPr lang="en-US" altLang="el-GR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| [num] C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  C for “component”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generates strings of  zero 							     or more integers &amp; each integer is 								      surrounded by brackets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0" algn="l">
              <a:buFont typeface="Wingdings" panose="05000000000000000000" charset="0"/>
              <a:buChar char="Ø"/>
            </a:pPr>
            <a:r>
              <a:rPr lang="en-US" sz="23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 array type consists of a basic type specified by B, followed by array components </a:t>
            </a:r>
            <a:r>
              <a:rPr lang="en-US" sz="23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specified by C</a:t>
            </a:r>
            <a:endParaRPr lang="en-US" sz="233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0" algn="l">
              <a:buFont typeface="Wingdings" panose="05000000000000000000" charset="0"/>
              <a:buChar char="Ø"/>
            </a:pPr>
            <a:r>
              <a:rPr lang="en-US" sz="23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record type is a sequence of declerations for the field of the record and all surrounded by braces </a:t>
            </a:r>
            <a:r>
              <a:rPr lang="en-US" sz="23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	     </a:t>
            </a:r>
            <a:endParaRPr lang="en-US" sz="2715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lvl="0" indent="0" algn="just">
              <a:buNone/>
            </a:pPr>
            <a:endParaRPr lang="en-US" sz="233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6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Syllabus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766" y="911225"/>
            <a:ext cx="11011988" cy="5013057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UNIT-3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Syntax-Directed Definitions: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Introduction, evaluation orders for SDD’s, applications of  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syntax-directed translation, syntax-directed translation schemes, and implementing L-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attributed SDD’s. 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Intermediate-Code Generation: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variants of syntax trees, three-address code, types and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declarations, type checking, control flow statements, switch-statement, and procedures.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NIT-4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Run-Time Environments: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Storage organization, stack allocation of space, access to nonlocal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on the stack, heap management, introduction to garbage collection, introduction to trace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collection. 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Independent Code optimizations: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principal sources of optimization, 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data-flow analysis, foundations of data-flow analysis, constant propagation, 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redundancy elimination, and loop optimization in flow graphs.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55" y="176645"/>
            <a:ext cx="10838645" cy="523518"/>
          </a:xfrm>
        </p:spPr>
        <p:txBody>
          <a:bodyPr>
            <a:normAutofit fontScale="90000"/>
          </a:bodyPr>
          <a:lstStyle/>
          <a:p>
            <a:b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Checking</a:t>
            </a:r>
            <a: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653349"/>
            <a:ext cx="11364686" cy="608127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Type checking is a main activity in semantic analysis 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Type checker is a module of a compiler devoted to type checking tasks 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 is mainly detect the errors in an expression due to incompatible types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Static Checking: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1. It can be done at compile time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       2. Used to check the correctness of the program before its execution   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		    3. It’s also used to determine the amount of memory required to store the variables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>
              <a:buFont typeface="Wingdings" panose="05000000000000000000" charset="0"/>
              <a:buChar char="ü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Dynamic Checking: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It can be done at run time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Design of type checker depends on</a:t>
            </a:r>
            <a:endParaRPr lang="en-US" sz="24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Syntactic structure of language constructs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type expression of language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rules of assigning types to construct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Position of </a:t>
            </a: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type checker</a:t>
            </a:r>
            <a:endParaRPr lang="en-US" sz="24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where exactly the type checker will works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 algn="just">
              <a:buFont typeface="+mj-lt"/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stream		   syntax		         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syntax		   intermediate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Font typeface="+mj-lt"/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tokens		    tree		           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tree		   representation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1855470" y="5880735"/>
            <a:ext cx="1414145" cy="56261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Parser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4133850" y="5868035"/>
            <a:ext cx="1414145" cy="56261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Type Checker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6410960" y="5868035"/>
            <a:ext cx="1414145" cy="56261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ICG</a:t>
            </a:r>
            <a:endParaRPr lang="en-US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3269615" y="6149340"/>
            <a:ext cx="864235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547995" y="6150610"/>
            <a:ext cx="864235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811135" y="6150610"/>
            <a:ext cx="864235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93775" y="6150610"/>
            <a:ext cx="864235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55" y="176645"/>
            <a:ext cx="10838645" cy="523518"/>
          </a:xfrm>
        </p:spPr>
        <p:txBody>
          <a:bodyPr>
            <a:normAutofit fontScale="90000"/>
          </a:bodyPr>
          <a:lstStyle/>
          <a:p>
            <a:b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Backpatching</a:t>
            </a:r>
            <a: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653350"/>
            <a:ext cx="11364686" cy="599419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Address Code instruction forms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Assignment instructions are of the form x = y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 where op is a binary operator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y + z , x = y &gt; 3 , x = y &amp;&amp; z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Assignment instructions are of the form x =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 where op is a unary operator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-y , x = ++y    (unary +, increment, logical not etc…)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Copy instructions are of the form x = y where value of y is assigned to x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= 10 , x = y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Unconditional jump goto L			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goto 100;	100: statements (to be executed)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Conditional jumps are of the form if x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relop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goto L (condition true then L)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ii. Conditional jumps are of the form if x goto L1 else goto L2 (x is true then L1 else L2)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Procedure / function calls and returns are implemented using following program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param x; y = call p,n; return y;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Address &amp; pointer assignments are of the form 	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&amp;y , x = *y , *x = y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Indexed copy instructions are of the form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y[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, x[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y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609600" y="0"/>
            <a:ext cx="10972800" cy="762000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0" rIns="0" bIns="0" anchor="b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b="1" dirty="0">
                <a:solidFill>
                  <a:srgbClr val="FF0000"/>
                </a:solidFill>
                <a:latin typeface="Calibri" panose="020F0502020204030204" charset="0"/>
              </a:rPr>
              <a:t>Introduction</a:t>
            </a:r>
            <a:endParaRPr lang="en-US" sz="4800" b="1" dirty="0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609600" y="868364"/>
            <a:ext cx="10972800" cy="5227637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 are of two types. They are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lvl="2" indent="-514350" algn="just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 time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lvl="2" indent="-514350" algn="just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time	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times errors will occurred at front end of the phases of the compiler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dirty="0"/>
              <a:t>1. Lexical Error</a:t>
            </a:r>
            <a:endParaRPr lang="en-IN" sz="2800" dirty="0"/>
          </a:p>
          <a:p>
            <a:pPr algn="just"/>
            <a:r>
              <a:rPr lang="en-IN" sz="2800" dirty="0"/>
              <a:t>2. Syntactic</a:t>
            </a:r>
            <a:r>
              <a:rPr lang="en-IN" sz="2800" dirty="0">
                <a:sym typeface="+mn-ea"/>
              </a:rPr>
              <a:t> Error</a:t>
            </a:r>
            <a:endParaRPr lang="en-IN" sz="2800" dirty="0">
              <a:sym typeface="+mn-ea"/>
            </a:endParaRPr>
          </a:p>
          <a:p>
            <a:pPr algn="just"/>
            <a:r>
              <a:rPr lang="en-IN" sz="2800" dirty="0"/>
              <a:t>3. Semantic</a:t>
            </a:r>
            <a:r>
              <a:rPr lang="en-IN" sz="2800" dirty="0">
                <a:sym typeface="+mn-ea"/>
              </a:rPr>
              <a:t> Error</a:t>
            </a:r>
            <a:endParaRPr lang="en-IN" sz="28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609600" y="0"/>
            <a:ext cx="10972800" cy="762000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0" rIns="0" bIns="0" anchor="b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b="1" dirty="0">
                <a:solidFill>
                  <a:srgbClr val="FF0000"/>
                </a:solidFill>
                <a:latin typeface="Calibri" panose="020F0502020204030204" charset="0"/>
              </a:rPr>
              <a:t>Introduction</a:t>
            </a:r>
            <a:endParaRPr lang="en-US" sz="4800" b="1" dirty="0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609600" y="761365"/>
            <a:ext cx="10972800" cy="574929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algn="just"/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Lexical Error</a:t>
            </a:r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 which occured in lexical phase is called lexical errors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sequence of characters that does not match the pattern of any token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lexical phase error is found during the execution of the program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spelling error (identifier / keyword / operator)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exceeding length of  identifier or numeric constant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appearance of illegal characters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remove the character that should be present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replace a character with an incorrect character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transposition of characters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int x=10,y=20;   char *a;   printf(“%d”,a1);   x=4*ab;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					           (number / identifier)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609600" y="0"/>
            <a:ext cx="10972800" cy="762000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0" rIns="0" bIns="0" anchor="b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b="1" dirty="0">
                <a:solidFill>
                  <a:srgbClr val="FF0000"/>
                </a:solidFill>
                <a:latin typeface="Calibri" panose="020F0502020204030204" charset="0"/>
              </a:rPr>
              <a:t>Introduction</a:t>
            </a:r>
            <a:endParaRPr lang="en-US" sz="4800" b="1" dirty="0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609600" y="868680"/>
            <a:ext cx="10972800" cy="559816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algn="just"/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Syntactical Error</a:t>
            </a:r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Errors which occured in syntax phase is called syntactic errors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occur during the parsing of input code, and are caused by grammatically incorrect statements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syntax phase error is found during the execution of the program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error in structure    		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missing operators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missing semicolons		while parse tree construction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unbalanced paranthesis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(number=100)		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print(“number is equal to 100”);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else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printf(“number is not equal to 100”);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2" name="Left Brace 1"/>
          <p:cNvSpPr/>
          <p:nvPr/>
        </p:nvSpPr>
        <p:spPr>
          <a:xfrm>
            <a:off x="5982880" y="3667760"/>
            <a:ext cx="519521" cy="10566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ight Brace 2"/>
          <p:cNvSpPr/>
          <p:nvPr/>
        </p:nvSpPr>
        <p:spPr>
          <a:xfrm>
            <a:off x="10810242" y="3688082"/>
            <a:ext cx="519521" cy="1188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812800" y="838200"/>
            <a:ext cx="10972800" cy="579120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algn="just"/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Error</a:t>
            </a: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Errors which occured in syntax phase is called syntactic errors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These are detected at compile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incompatible type of operands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undeclared variable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not matching of actual argument with formal argument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return type mismatch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Ex: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		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a=”hello”;	           int main(){return 'c';}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void f(int m)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{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m=t;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Non initialized var’	incompatible	           return type mismatch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812800" y="838200"/>
            <a:ext cx="10972800" cy="579120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algn="just"/>
            <a:r>
              <a:rPr lang="en-IN" sz="2800" b="1" u="sng" dirty="0"/>
              <a:t>Error Handling:</a:t>
            </a:r>
            <a:endParaRPr lang="en-IN" sz="2800" b="1" u="sng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Find errors</a:t>
            </a:r>
            <a:endParaRPr lang="en-IN" sz="2800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Diagnosis</a:t>
            </a:r>
            <a:endParaRPr lang="en-IN" sz="2800" dirty="0"/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Viable prefix property of parser allows early detection of syntax errors</a:t>
            </a:r>
            <a:endParaRPr lang="en-IN" sz="2800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Error recovery</a:t>
            </a:r>
            <a:endParaRPr lang="en-IN" sz="2800" dirty="0"/>
          </a:p>
          <a:p>
            <a:pPr marL="1428750" lvl="2" indent="-514350" algn="just">
              <a:buFont typeface="+mj-lt"/>
              <a:buAutoNum type="arabicPeriod"/>
            </a:pPr>
            <a:r>
              <a:rPr lang="en-IN" sz="2800" dirty="0"/>
              <a:t>Panic mode</a:t>
            </a:r>
            <a:endParaRPr lang="en-IN" sz="2800" dirty="0"/>
          </a:p>
          <a:p>
            <a:pPr marL="1428750" lvl="2" indent="-514350" algn="just">
              <a:buFont typeface="+mj-lt"/>
              <a:buAutoNum type="arabicPeriod"/>
            </a:pPr>
            <a:r>
              <a:rPr lang="en-IN" sz="2800" dirty="0"/>
              <a:t>Phrase level recovery</a:t>
            </a:r>
            <a:endParaRPr lang="en-IN" sz="2800" dirty="0"/>
          </a:p>
          <a:p>
            <a:pPr marL="1428750" lvl="2" indent="-514350" algn="just">
              <a:buFont typeface="+mj-lt"/>
              <a:buAutoNum type="arabicPeriod"/>
            </a:pPr>
            <a:r>
              <a:rPr lang="en-IN" sz="2800" dirty="0"/>
              <a:t>Error production</a:t>
            </a:r>
            <a:endParaRPr lang="en-IN" sz="2800" dirty="0"/>
          </a:p>
          <a:p>
            <a:pPr marL="1428750" lvl="2" indent="-514350" algn="just">
              <a:buFont typeface="+mj-lt"/>
              <a:buAutoNum type="arabicPeriod"/>
            </a:pPr>
            <a:r>
              <a:rPr lang="en-IN" sz="2800" dirty="0"/>
              <a:t>Global correction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508000" y="1196976"/>
            <a:ext cx="10972800" cy="5356225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273050" indent="-271780">
              <a:spcBef>
                <a:spcPts val="600"/>
              </a:spcBef>
              <a:buClrTx/>
              <a:buSzPct val="95000"/>
              <a:buFontTx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</a:pPr>
            <a:endParaRPr lang="en-US" sz="2400" b="1" i="1" dirty="0">
              <a:solidFill>
                <a:srgbClr val="000000"/>
              </a:solidFill>
              <a:latin typeface="Constantia" panose="02030602050306030303" pitchFamily="16" charset="0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508000" y="152401"/>
            <a:ext cx="11277600" cy="68262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0" rIns="0" bIns="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dirty="0">
              <a:solidFill>
                <a:srgbClr val="C00000"/>
              </a:solidFill>
              <a:latin typeface="Calibri" panose="020F05020202040302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508000" y="152401"/>
            <a:ext cx="10972800" cy="68262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0" rIns="0" bIns="0" anchor="b"/>
          <a:lstStyle/>
          <a:p>
            <a:pPr algn="ctr">
              <a:spcBef>
                <a:spcPct val="0"/>
              </a:spcBef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Type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06400" y="914400"/>
            <a:ext cx="10972800" cy="563880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algn="just"/>
            <a:r>
              <a:rPr lang="en-IN" sz="2800" b="1" dirty="0"/>
              <a:t>Type: </a:t>
            </a:r>
            <a:r>
              <a:rPr lang="en-IN" sz="2800" dirty="0"/>
              <a:t> is a property of program constructs such as expressions. It defines a set of values (range of variables) and a set of operations on those values.</a:t>
            </a:r>
            <a:endParaRPr lang="en-IN" sz="2800" dirty="0"/>
          </a:p>
          <a:p>
            <a:pPr algn="just"/>
            <a:endParaRPr lang="en-IN" sz="2800" dirty="0"/>
          </a:p>
          <a:p>
            <a:pPr indent="274955" algn="just">
              <a:buFont typeface="Arial" panose="020B0604020202020204" pitchFamily="34" charset="0"/>
              <a:buChar char="•"/>
            </a:pPr>
            <a:r>
              <a:rPr lang="en-US" sz="2800" dirty="0"/>
              <a:t>Compiler must check that the source program follows both the syntactic and semantic conventions of the source language.</a:t>
            </a:r>
            <a:endParaRPr lang="en-US" sz="2800" dirty="0"/>
          </a:p>
          <a:p>
            <a:pPr indent="274955" algn="just">
              <a:buFont typeface="Arial" panose="020B0604020202020204" pitchFamily="34" charset="0"/>
              <a:buChar char="•"/>
            </a:pPr>
            <a:r>
              <a:rPr lang="en-US" sz="2800" dirty="0"/>
              <a:t>Static checks - reported during the compilation phase.</a:t>
            </a:r>
            <a:endParaRPr lang="en-US" sz="2800" dirty="0"/>
          </a:p>
          <a:p>
            <a:pPr indent="274955" algn="just">
              <a:buFont typeface="Arial" panose="020B0604020202020204" pitchFamily="34" charset="0"/>
              <a:buChar char="•"/>
            </a:pPr>
            <a:r>
              <a:rPr lang="en-US" sz="2800" dirty="0"/>
              <a:t>Dynamic checks - occur during the execution of the program.</a:t>
            </a:r>
            <a:endParaRPr lang="en-US" sz="2800" dirty="0"/>
          </a:p>
          <a:p>
            <a:pPr algn="just"/>
            <a:endParaRPr lang="en-IN" sz="2800" dirty="0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1" y="457201"/>
            <a:ext cx="10970684" cy="930275"/>
          </a:xfrm>
        </p:spPr>
        <p:txBody>
          <a:bodyPr/>
          <a:lstStyle/>
          <a:p>
            <a:pPr eaLnBrk="1" hangingPunct="1"/>
            <a:r>
              <a:rPr lang="en-US"/>
              <a:t>Type Expressions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1" y="1555750"/>
            <a:ext cx="10970684" cy="4387850"/>
          </a:xfrm>
        </p:spPr>
        <p:txBody>
          <a:bodyPr>
            <a:normAutofit/>
          </a:bodyPr>
          <a:lstStyle/>
          <a:p>
            <a:pPr marL="457200" indent="-45720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sz="2000" dirty="0"/>
              <a:t>Example: 	</a:t>
            </a:r>
            <a:r>
              <a:rPr lang="en-US" sz="2000" dirty="0" err="1"/>
              <a:t>int</a:t>
            </a:r>
            <a:r>
              <a:rPr lang="en-US" sz="2000" dirty="0"/>
              <a:t> array[2][3]</a:t>
            </a:r>
            <a:endParaRPr lang="en-US" sz="2000" dirty="0"/>
          </a:p>
          <a:p>
            <a:pPr marL="457200" indent="-45720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sz="2000" dirty="0"/>
              <a:t>			array(2,array(3,integer))</a:t>
            </a:r>
            <a:endParaRPr lang="en-US" sz="2000" dirty="0"/>
          </a:p>
          <a:p>
            <a:pPr marL="457200" indent="-45720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sz="2000" dirty="0"/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 dirty="0"/>
              <a:t>A basic type is a type expression</a:t>
            </a:r>
            <a:endParaRPr lang="en-US" sz="2000" dirty="0"/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 dirty="0"/>
              <a:t>A type name is a type expression</a:t>
            </a:r>
            <a:endParaRPr lang="en-US" sz="2000" dirty="0"/>
          </a:p>
          <a:p>
            <a:pPr marL="457200" indent="-457200"/>
            <a:r>
              <a:rPr lang="en-US" sz="2000" dirty="0"/>
              <a:t>A type expression can be formed by applying the array type constructor to a number and a type expression.</a:t>
            </a:r>
            <a:endParaRPr lang="en-US" sz="2000" dirty="0"/>
          </a:p>
          <a:p>
            <a:pPr marL="457200" indent="-457200"/>
            <a:r>
              <a:rPr lang="en-US" sz="2000" dirty="0"/>
              <a:t>A record is a data structure with named field</a:t>
            </a:r>
            <a:endParaRPr lang="en-US" sz="2000" dirty="0"/>
          </a:p>
          <a:p>
            <a:pPr marL="457200" indent="-457200"/>
            <a:r>
              <a:rPr lang="en-US" sz="2000" dirty="0"/>
              <a:t>A type expression can be formed by using the type constructor </a:t>
            </a:r>
            <a:r>
              <a:rPr lang="en-US" sz="2000" dirty="0">
                <a:latin typeface="Wingdings 3" panose="05040102010807070707" pitchFamily="18" charset="2"/>
                <a:cs typeface="Arial" panose="020B0604020202020204" pitchFamily="34" charset="0"/>
              </a:rPr>
              <a:t>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/>
              <a:t>for function types</a:t>
            </a:r>
            <a:endParaRPr lang="en-US" sz="2000" dirty="0"/>
          </a:p>
          <a:p>
            <a:pPr marL="457200" indent="-457200"/>
            <a:r>
              <a:rPr lang="en-US" sz="2000" dirty="0"/>
              <a:t>Type expressions may contain variables whose values are type expressions</a:t>
            </a:r>
            <a:endParaRPr lang="en-US" sz="2000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07201" y="1219200"/>
            <a:ext cx="4798484" cy="1819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Equivalence</a:t>
            </a:r>
            <a:endParaRPr lang="en-US"/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endParaRPr lang="en-US"/>
          </a:p>
          <a:p>
            <a:r>
              <a:rPr lang="en-US"/>
              <a:t>They are the same basic type.</a:t>
            </a:r>
            <a:endParaRPr lang="en-US"/>
          </a:p>
          <a:p>
            <a:r>
              <a:rPr lang="en-US"/>
              <a:t>They are formed by applying the same constructor to structurally equivalent types.</a:t>
            </a:r>
            <a:endParaRPr lang="en-US"/>
          </a:p>
          <a:p>
            <a:r>
              <a:rPr lang="en-US"/>
              <a:t>One is a type name that denotes the other.</a:t>
            </a:r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6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Syllabus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1" y="911225"/>
            <a:ext cx="11338559" cy="501305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NIT-5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Generation: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Issues in the design of a code generator, the target language, addresses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target code, basic blocks and flow graphs, optimization of basic blocks, a simple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generator. 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Dependent Code Optimizations: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peephole optimization, register allocation and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assignment, code generation algorithm. 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12800" y="914401"/>
            <a:ext cx="9855200" cy="498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406400" y="609600"/>
            <a:ext cx="11379200" cy="1143000"/>
          </a:xfrm>
        </p:spPr>
        <p:txBody>
          <a:bodyPr>
            <a:normAutofit/>
          </a:bodyPr>
          <a:lstStyle/>
          <a:p>
            <a:r>
              <a:rPr lang="en-US" sz="4600"/>
              <a:t>Conversions between primitive types</a:t>
            </a:r>
            <a:endParaRPr lang="en-US" sz="4600"/>
          </a:p>
        </p:txBody>
      </p:sp>
      <p:grpSp>
        <p:nvGrpSpPr>
          <p:cNvPr id="2" name="Group 14"/>
          <p:cNvGrpSpPr/>
          <p:nvPr/>
        </p:nvGrpSpPr>
        <p:grpSpPr>
          <a:xfrm>
            <a:off x="1219200" y="2057400"/>
            <a:ext cx="9550400" cy="4287838"/>
            <a:chOff x="914400" y="2057400"/>
            <a:chExt cx="7162800" cy="4287838"/>
          </a:xfrm>
        </p:grpSpPr>
        <p:pic>
          <p:nvPicPr>
            <p:cNvPr id="30723" name="Picture 4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914400" y="2057400"/>
              <a:ext cx="7162800" cy="4287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" name="Straight Arrow Connector 4"/>
            <p:cNvCxnSpPr/>
            <p:nvPr/>
          </p:nvCxnSpPr>
          <p:spPr>
            <a:xfrm flipV="1">
              <a:off x="1676400" y="4953000"/>
              <a:ext cx="0" cy="381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2362200" y="3657600"/>
              <a:ext cx="0" cy="381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2362200" y="2971800"/>
              <a:ext cx="0" cy="381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362200" y="2362200"/>
              <a:ext cx="0" cy="381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2514600" y="4343400"/>
              <a:ext cx="457200" cy="381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1828800" y="4267200"/>
              <a:ext cx="381000" cy="4572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609600" y="990600"/>
            <a:ext cx="10972800" cy="1143000"/>
          </a:xfrm>
        </p:spPr>
        <p:txBody>
          <a:bodyPr>
            <a:normAutofit/>
          </a:bodyPr>
          <a:lstStyle/>
          <a:p>
            <a:r>
              <a:rPr lang="en-US" sz="4600" dirty="0"/>
              <a:t>Type conversions into expression evaluation</a:t>
            </a:r>
            <a:endParaRPr lang="en-US" sz="4600" dirty="0"/>
          </a:p>
        </p:txBody>
      </p:sp>
      <p:pic>
        <p:nvPicPr>
          <p:cNvPr id="2253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508000" y="2514600"/>
            <a:ext cx="11684000" cy="2312988"/>
          </a:xfrm>
          <a:noFill/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Type Checking?</a:t>
            </a:r>
            <a:endParaRPr lang="en-US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09600" y="1524001"/>
            <a:ext cx="10972800" cy="414496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dirty="0"/>
              <a:t>Type checking is the process of verifying that each operation executed in a program respects the type system of the language.</a:t>
            </a:r>
            <a:endParaRPr lang="en-US" dirty="0"/>
          </a:p>
          <a:p>
            <a:pPr algn="just" eaLnBrk="1" hangingPunct="1"/>
            <a:r>
              <a:rPr lang="en-US" dirty="0"/>
              <a:t> This generally means that all operands in any </a:t>
            </a:r>
            <a:endParaRPr lang="en-US" dirty="0"/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dirty="0"/>
              <a:t>     expression are of appropriate types and number.</a:t>
            </a:r>
            <a:endParaRPr lang="en-US" dirty="0"/>
          </a:p>
          <a:p>
            <a:pPr algn="just" eaLnBrk="1" hangingPunct="1"/>
            <a:r>
              <a:rPr lang="en-US" dirty="0"/>
              <a:t>Much of what we do in the semantic analysis phase  is type checking.  </a:t>
            </a:r>
            <a:endParaRPr lang="en-US" dirty="0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09601" y="228600"/>
            <a:ext cx="10970684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Designing a Type Checker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2578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language is considered strongly - typed if each and every type error is detected during compilation.  </a:t>
            </a:r>
            <a:endParaRPr lang="en-US" dirty="0"/>
          </a:p>
          <a:p>
            <a:pPr algn="just"/>
            <a:r>
              <a:rPr lang="en-US" dirty="0"/>
              <a:t>Type checking can be done compilation, during execution, or divided across both.</a:t>
            </a:r>
            <a:endParaRPr lang="en-US" dirty="0"/>
          </a:p>
          <a:p>
            <a:pPr algn="just"/>
            <a:endParaRPr lang="en-US" dirty="0"/>
          </a:p>
          <a:p>
            <a:pPr algn="just" eaLnBrk="1" hangingPunct="1">
              <a:buNone/>
            </a:pPr>
            <a:r>
              <a:rPr lang="en-US" dirty="0"/>
              <a:t>When designing a type checker for a compiler, here’s the process: </a:t>
            </a:r>
            <a:endParaRPr lang="en-US" dirty="0"/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dirty="0"/>
              <a:t>1.I</a:t>
            </a:r>
            <a:r>
              <a:rPr lang="en-US" sz="2800" dirty="0"/>
              <a:t>dentify the types that are available in the  language </a:t>
            </a:r>
            <a:endParaRPr lang="en-US" sz="2800" dirty="0"/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sz="2800" dirty="0"/>
              <a:t>2.Identify the language constructs that have types associated with them </a:t>
            </a:r>
            <a:endParaRPr lang="en-US" sz="2800" dirty="0"/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sz="2800" dirty="0"/>
              <a:t>3. Identify the semantic rules for the language </a:t>
            </a:r>
            <a:endParaRPr lang="en-US" sz="2800" dirty="0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Static type checking</a:t>
            </a:r>
            <a:endParaRPr lang="en-US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/>
              <a:t>Static type checking is done at compile-time.  The information the type checker needs is obtained via declarations and stored in a master symbol table.  </a:t>
            </a:r>
            <a:endParaRPr lang="en-US"/>
          </a:p>
          <a:p>
            <a:pPr algn="just" eaLnBrk="1" hangingPunct="1"/>
            <a:r>
              <a:rPr lang="en-US"/>
              <a:t>After this information is collected, the types involved in each operation are checked.</a:t>
            </a:r>
            <a:endParaRPr lang="en-US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Cont…</a:t>
            </a:r>
            <a:endParaRPr lang="en-US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dirty="0"/>
              <a:t>For example, if a and b are of type  </a:t>
            </a:r>
            <a:r>
              <a:rPr lang="en-US" dirty="0" err="1"/>
              <a:t>int</a:t>
            </a:r>
            <a:r>
              <a:rPr lang="en-US" dirty="0"/>
              <a:t> and we assign very large values to them,  a  *  b may not be in the acceptable range of </a:t>
            </a:r>
            <a:r>
              <a:rPr lang="en-US" dirty="0" err="1"/>
              <a:t>int’s</a:t>
            </a:r>
            <a:r>
              <a:rPr lang="en-US" dirty="0"/>
              <a:t>, or an attempt to compute the ratio between two integers may raise a division by zero.  These kinds of  type errors usually cannot be detected at compiler time.</a:t>
            </a:r>
            <a:endParaRPr lang="en-US" dirty="0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Dynamic type checking</a:t>
            </a:r>
            <a:endParaRPr lang="en-US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/>
              <a:t>Dynamic type checking is implemented by including type information for each data location at runtime.  </a:t>
            </a:r>
            <a:endParaRPr lang="en-US"/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/>
              <a:t>For example, a variable of type double would contain both the actual double value and some kind of tag  indicating "double type". </a:t>
            </a:r>
            <a:endParaRPr lang="en-US"/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/>
              <a:t>The execution of  any operation begins by first checking these type tags.  The operation is performed only if everything checks out.  Otherwise, a type  error occurs and usually halts execution.</a:t>
            </a:r>
            <a:endParaRPr lang="en-US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Error Recovery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Since type checking has the potential for catching errors in programs, it is important to do something when an error is discovered.</a:t>
            </a:r>
            <a:endParaRPr lang="en-US" dirty="0"/>
          </a:p>
          <a:p>
            <a:pPr algn="just"/>
            <a:r>
              <a:rPr lang="en-US" dirty="0"/>
              <a:t>The inclusion of error handling may result in a type system that goes beyond the one needed to specify correct programs.</a:t>
            </a:r>
            <a:endParaRPr lang="en-US" dirty="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Specifications of a simple type checker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893233" y="1919288"/>
            <a:ext cx="11779251" cy="39354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The type of each identifier must be declared before the identifier is used. The type checker is a translation scheme that synthesizes the type of each expression from the type of its sub-expressions.</a:t>
            </a:r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04"/>
            <a:ext cx="10515600" cy="793975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– 3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820175"/>
            <a:ext cx="11178862" cy="5740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Directed Definition </a:t>
            </a:r>
            <a:endParaRPr lang="en-US" sz="24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			    2.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valuation orders for SDD’s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applications of  SDT	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4.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SDT Schemes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Implementing L-attributed SDD’s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Intermediate-Code Generation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7. Variants of syntax trees		     8. T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hree-address code	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9. Types and declarations		     10.  Type checking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11. Control flow statements		     12. Switch-statement and procedures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Type Checking of Expressions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E--&gt; literal { </a:t>
            </a:r>
            <a:r>
              <a:rPr lang="en-US" dirty="0" err="1"/>
              <a:t>E.type</a:t>
            </a:r>
            <a:r>
              <a:rPr lang="en-US" dirty="0"/>
              <a:t>=char;}</a:t>
            </a:r>
            <a:endParaRPr lang="en-US" dirty="0"/>
          </a:p>
          <a:p>
            <a:r>
              <a:rPr lang="en-US" dirty="0"/>
              <a:t>E--&gt; num { </a:t>
            </a:r>
            <a:r>
              <a:rPr lang="en-US" dirty="0" err="1"/>
              <a:t>E.type</a:t>
            </a:r>
            <a:r>
              <a:rPr lang="en-US" dirty="0"/>
              <a:t> =integer;}</a:t>
            </a:r>
            <a:endParaRPr lang="en-US" dirty="0"/>
          </a:p>
          <a:p>
            <a:r>
              <a:rPr lang="en-US" dirty="0"/>
              <a:t>E--&gt; id { </a:t>
            </a:r>
            <a:r>
              <a:rPr lang="en-US" dirty="0" err="1"/>
              <a:t>E.type</a:t>
            </a:r>
            <a:r>
              <a:rPr lang="en-US" dirty="0"/>
              <a:t> =lookup(</a:t>
            </a:r>
            <a:r>
              <a:rPr lang="en-US" dirty="0" err="1"/>
              <a:t>id.entry</a:t>
            </a:r>
            <a:r>
              <a:rPr lang="en-US" dirty="0"/>
              <a:t>);}</a:t>
            </a:r>
            <a:endParaRPr lang="en-US" dirty="0"/>
          </a:p>
          <a:p>
            <a:r>
              <a:rPr lang="en-US" dirty="0"/>
              <a:t>E--&gt; E_1 mod E_2 { </a:t>
            </a:r>
            <a:r>
              <a:rPr lang="en-US" dirty="0" err="1"/>
              <a:t>E.type</a:t>
            </a:r>
            <a:r>
              <a:rPr lang="en-US" dirty="0"/>
              <a:t> =If (E_1.type ==integer)  if (E_2. Type ==integer) integer; else type-error;</a:t>
            </a:r>
            <a:endParaRPr lang="en-US" dirty="0"/>
          </a:p>
          <a:p>
            <a:r>
              <a:rPr lang="en-US" dirty="0"/>
              <a:t>E--&gt; E_1[E_2] { </a:t>
            </a:r>
            <a:r>
              <a:rPr lang="en-US" dirty="0" err="1"/>
              <a:t>E.type</a:t>
            </a:r>
            <a:r>
              <a:rPr lang="en-US" dirty="0"/>
              <a:t>=if ((E_2.type==integer)&amp;&amp; (E_1.type==array(</a:t>
            </a:r>
            <a:r>
              <a:rPr lang="en-US" dirty="0" err="1"/>
              <a:t>s,t</a:t>
            </a:r>
            <a:r>
              <a:rPr lang="en-US" dirty="0"/>
              <a:t>)) t; else type-error;}</a:t>
            </a:r>
            <a:endParaRPr lang="en-US" dirty="0"/>
          </a:p>
          <a:p>
            <a:r>
              <a:rPr lang="en-US" dirty="0"/>
              <a:t>E--&gt; *E_1 { </a:t>
            </a:r>
            <a:r>
              <a:rPr lang="en-US" dirty="0" err="1"/>
              <a:t>E.type</a:t>
            </a:r>
            <a:r>
              <a:rPr lang="en-US" dirty="0"/>
              <a:t> = if (E_1.type ==pointer(t)) t else type-error;</a:t>
            </a:r>
            <a:endParaRPr lang="en-US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Type Checking for Statements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S--&gt; id=E { if (</a:t>
            </a:r>
            <a:r>
              <a:rPr lang="en-US" dirty="0" err="1"/>
              <a:t>id.type</a:t>
            </a:r>
            <a:r>
              <a:rPr lang="en-US" dirty="0"/>
              <a:t>==</a:t>
            </a:r>
            <a:r>
              <a:rPr lang="en-US" dirty="0" err="1"/>
              <a:t>E.type</a:t>
            </a:r>
            <a:r>
              <a:rPr lang="en-US" dirty="0"/>
              <a:t>) void; else type-error;}</a:t>
            </a:r>
            <a:endParaRPr lang="en-US" dirty="0"/>
          </a:p>
          <a:p>
            <a:pPr algn="just"/>
            <a:r>
              <a:rPr lang="en-US" dirty="0"/>
              <a:t>S--&gt; if E then S { if (</a:t>
            </a:r>
            <a:r>
              <a:rPr lang="en-US" dirty="0" err="1"/>
              <a:t>E.type</a:t>
            </a:r>
            <a:r>
              <a:rPr lang="en-US" dirty="0"/>
              <a:t>==</a:t>
            </a:r>
            <a:r>
              <a:rPr lang="en-US" dirty="0" err="1"/>
              <a:t>boolean</a:t>
            </a:r>
            <a:r>
              <a:rPr lang="en-US" dirty="0"/>
              <a:t>) S_1.type; else type-error;}</a:t>
            </a:r>
            <a:endParaRPr lang="en-US" dirty="0"/>
          </a:p>
          <a:p>
            <a:pPr algn="just"/>
            <a:r>
              <a:rPr lang="en-US" dirty="0"/>
              <a:t>S--&gt; While E do S { if (</a:t>
            </a:r>
            <a:r>
              <a:rPr lang="en-US" dirty="0" err="1"/>
              <a:t>E.type</a:t>
            </a:r>
            <a:r>
              <a:rPr lang="en-US" dirty="0"/>
              <a:t>==</a:t>
            </a:r>
            <a:r>
              <a:rPr lang="en-US" dirty="0" err="1"/>
              <a:t>boolean</a:t>
            </a:r>
            <a:r>
              <a:rPr lang="en-US" dirty="0"/>
              <a:t>) S_1.type; else type-error;  </a:t>
            </a:r>
            <a:endParaRPr lang="en-US" dirty="0"/>
          </a:p>
          <a:p>
            <a:pPr algn="just"/>
            <a:r>
              <a:rPr lang="en-US" dirty="0"/>
              <a:t>S--&gt; S1; S2; { if (S_1.type==void) if (S_2.type ==void) void; else type-error;}</a:t>
            </a:r>
            <a:endParaRPr lang="en-US" dirty="0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Type Checking of Functions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T--&gt; T ‘-&gt;’ T { </a:t>
            </a:r>
            <a:r>
              <a:rPr lang="en-US" dirty="0" err="1"/>
              <a:t>T.type</a:t>
            </a:r>
            <a:r>
              <a:rPr lang="en-US" dirty="0"/>
              <a:t> = T1.type -&gt; T2.type}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E--&gt; E(E) {</a:t>
            </a:r>
            <a:r>
              <a:rPr lang="en-US" dirty="0" err="1"/>
              <a:t>E.type</a:t>
            </a:r>
            <a:r>
              <a:rPr lang="en-US" dirty="0"/>
              <a:t> = f ((E_2.type ==s) &amp;&amp; (E_1.type == s--&gt; t)) t; else type-error; </a:t>
            </a:r>
            <a:endParaRPr lang="en-US" dirty="0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730" y="133350"/>
            <a:ext cx="10720070" cy="7937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820175"/>
            <a:ext cx="11178862" cy="5740282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alt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Briefly e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xplain </a:t>
            </a:r>
            <a:r>
              <a:rPr lang="en-US" alt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SDD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suitable 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alt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 an annotated tree for  3*5</a:t>
            </a:r>
            <a:endParaRPr lang="en-US" altLang="en-IN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Productions 	</a:t>
            </a: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Semantic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Rules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T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FT</a:t>
            </a:r>
            <a:r>
              <a:rPr lang="en-US" sz="2000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	           T</a:t>
            </a:r>
            <a:r>
              <a:rPr lang="en-US" sz="2000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.inh = F.val and T.val = T</a:t>
            </a:r>
            <a:r>
              <a:rPr lang="en-US" sz="2000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.syn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45720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T</a:t>
            </a:r>
            <a:r>
              <a:rPr lang="en-US" sz="2000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*FT</a:t>
            </a:r>
            <a:r>
              <a:rPr lang="en-US" sz="20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sz="2000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T</a:t>
            </a:r>
            <a:r>
              <a:rPr lang="en-US" sz="20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sz="2000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.inh = T</a:t>
            </a:r>
            <a:r>
              <a:rPr lang="en-US" sz="2000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.inh * F.val and T</a:t>
            </a:r>
            <a:r>
              <a:rPr lang="en-US" sz="2000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.syn = T</a:t>
            </a:r>
            <a:r>
              <a:rPr lang="en-US" sz="20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sz="2000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.syn 	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" indent="0">
              <a:spcBef>
                <a:spcPts val="600"/>
              </a:spcBef>
              <a:buSzPct val="95000"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T</a:t>
            </a:r>
            <a:r>
              <a:rPr lang="en-US" sz="2000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ε	           T</a:t>
            </a:r>
            <a:r>
              <a:rPr lang="en-US" sz="2000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.syn = T</a:t>
            </a:r>
            <a:r>
              <a:rPr lang="en-US" sz="2000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.inh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lvl="1" algn="just" defTabSz="914400">
              <a:spcBef>
                <a:spcPts val="1000"/>
              </a:spcBef>
              <a:buClrTx/>
              <a:buSzTx/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F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digit    	           F.val = digit.lexval</a:t>
            </a:r>
            <a:endParaRPr lang="en-US" altLang="en-IN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Give the translation Scheme that converts infix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expression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postfix expression for the following grammar and also generate annotated parse tree for input string 1+2+3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457200" algn="just"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Productions    </a:t>
            </a: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Semantic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Rules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E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E + T {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 (‘+’);} | T</a:t>
            </a:r>
            <a:endParaRPr lang="en-US" sz="2000" dirty="0" err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T  num {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 num.val;}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Construction of syntax tree for x+y-5*z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0" indent="-457200" algn="l">
              <a:buClrTx/>
              <a:buSzTx/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Construct the Three Address Code for the statement (a+b)*(c+d)-(a+b+c)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l">
              <a:buClrTx/>
              <a:buSzTx/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Write the Intermediate code for flow of control statements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20" y="176530"/>
            <a:ext cx="10990580" cy="523240"/>
          </a:xfrm>
        </p:spPr>
        <p:txBody>
          <a:bodyPr>
            <a:normAutofit fontScale="90000"/>
          </a:bodyPr>
          <a:lstStyle/>
          <a:p>
            <a:b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Directed Definition (SDD):</a:t>
            </a:r>
            <a:b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653350"/>
            <a:ext cx="11364686" cy="599419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CFG together with semantic rules (CFG + semantic rules)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Every production must contain semantic rule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Every symbol i.e., variable must contain an attribute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 may be numbers, strings, references, datatypes, memory location etc…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‘X’ is a symbol and ‘a’ is one of its attribute then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X.a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denotes value ‘a’ at node ‘X’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evaluate the order of semantic rules 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  productions	 semantic rules (informal notation)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E + T	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E.val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:=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.val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.val	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 is a grammar symbol &amp; val is an attribute)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		     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E.val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:=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.val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457200" algn="just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 * F	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.val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:=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.val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*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.val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457200" algn="just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F		     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.val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:=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.val</a:t>
            </a:r>
            <a:endParaRPr lang="en-US" sz="2400" dirty="0" err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457200" algn="just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num	     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F.val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:=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num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.lexval 	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(here attribute value returned by LA)</a:t>
            </a:r>
            <a:endParaRPr lang="en-US" sz="2000" dirty="0" err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20" y="147320"/>
            <a:ext cx="10990580" cy="523240"/>
          </a:xfrm>
        </p:spPr>
        <p:txBody>
          <a:bodyPr>
            <a:normAutofit fontScale="90000"/>
          </a:bodyPr>
          <a:lstStyle/>
          <a:p>
            <a:b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SDD (Cont…):</a:t>
            </a:r>
            <a:b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585" y="653415"/>
            <a:ext cx="11364595" cy="589851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Types of attributes:</a:t>
            </a:r>
            <a:endParaRPr lang="en-US" sz="24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Synthesized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attribute		2. 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Inherited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attribute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Synthesized </a:t>
            </a: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attribute:</a:t>
            </a:r>
            <a:endParaRPr lang="en-US" sz="24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node takes value from its children then it is called as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Synthesized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attribute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Ex: A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BCD where A is a parent node and B, C, D are children nodes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              A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.s  B.s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A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.s  C.s         parent node A is taking the values from its children nodes B, C, D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A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.s  D.s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2.   </a:t>
            </a: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Inherited </a:t>
            </a: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attribute:</a:t>
            </a:r>
            <a:endParaRPr lang="en-US" sz="24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lvl="1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node takes value from its parent / siblings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then it is called as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Inherit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ed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attribute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Ex: A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BCD where A is a parent node and B, C, D are children nodes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              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A.i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	   		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B.i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children node C is taking the values from its parent A / sibling node (B / D)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D.i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3352800" y="2677704"/>
            <a:ext cx="290286" cy="1001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3381830" y="4822339"/>
            <a:ext cx="290286" cy="1001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85" y="147320"/>
            <a:ext cx="10991215" cy="523240"/>
          </a:xfrm>
        </p:spPr>
        <p:txBody>
          <a:bodyPr>
            <a:normAutofit fontScale="90000"/>
          </a:bodyPr>
          <a:lstStyle/>
          <a:p>
            <a:b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Directed Definition (Cont…):</a:t>
            </a:r>
            <a:b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653349"/>
            <a:ext cx="11364686" cy="62046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SDD:</a:t>
            </a:r>
            <a:endParaRPr lang="en-US" sz="24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S-Attributed SDD / S-Attributed definitions / S-Attributed grammar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L-Attributed SDD / L-Attributed definitions / L-Attributed grammar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2857" y="1959637"/>
          <a:ext cx="11364687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545"/>
                <a:gridCol w="5043170"/>
                <a:gridCol w="55169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S.No.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S-Attributed SDD / definitions / grammar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L-Attributed SDD / definitions / grammar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uses only synthesized attributes </a:t>
                      </a:r>
                      <a:endParaRPr lang="en-US" sz="2000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2000" b="1" u="sng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Ex:</a:t>
                      </a:r>
                      <a:r>
                        <a:rPr lang="en-US" sz="2000" b="1" u="none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baseline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00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BCD</a:t>
                      </a:r>
                      <a:endParaRPr lang="en-US" sz="2000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algn="l"/>
                      <a:r>
                        <a:rPr lang="en-US" sz="200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en-US" sz="200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00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.s  B.s     </a:t>
                      </a:r>
                      <a:endParaRPr lang="en-US" sz="2000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algn="l"/>
                      <a:r>
                        <a:rPr lang="en-US" sz="200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en-US" sz="200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00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.s  C.s  </a:t>
                      </a:r>
                      <a:r>
                        <a:rPr lang="en-US" sz="200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endParaRPr lang="en-US" sz="2000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200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A</a:t>
                      </a:r>
                      <a:r>
                        <a:rPr lang="en-US" sz="200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.s  D.s</a:t>
                      </a:r>
                      <a:endParaRPr lang="en-US" sz="2000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uses </a:t>
                      </a:r>
                      <a:r>
                        <a:rPr lang="en-US" sz="2000" kern="1200" baseline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both </a:t>
                      </a:r>
                      <a:r>
                        <a:rPr lang="en-US" sz="200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synthesized and inherited attributes but each inherited attribute is restricted to inherits from its parent or left sibling</a:t>
                      </a:r>
                      <a:endParaRPr lang="en-US" sz="2000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2000" b="1" u="sng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Ex:</a:t>
                      </a:r>
                      <a:r>
                        <a:rPr lang="en-US" sz="2000" b="1" u="none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baseline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00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BCD</a:t>
                      </a:r>
                      <a:endParaRPr lang="en-US" sz="2000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57200" lvl="1" indent="0" algn="just">
                        <a:buNone/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2000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2000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.i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en-US" sz="2000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A.i</a:t>
                      </a:r>
                      <a:endParaRPr lang="en-US" sz="2000" dirty="0" err="1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57200" lvl="1" indent="0" algn="just">
                        <a:buNone/>
                      </a:pPr>
                      <a:r>
                        <a:rPr lang="en-US" sz="2000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</a:t>
                      </a:r>
                      <a:r>
                        <a:rPr lang="en-US" sz="2000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2000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.i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en-US" sz="2000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B.i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endParaRPr lang="en-US" sz="20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57200" lvl="1" indent="0" algn="just">
                        <a:buNone/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but </a:t>
                      </a:r>
                      <a:r>
                        <a:rPr lang="en-US" sz="2000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2000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.i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en-US" sz="2000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D.i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(˟)</a:t>
                      </a:r>
                      <a:endParaRPr lang="en-US" sz="20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Semantic actions are always placed at right end of the productions. So it is also called as postfix SDD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Semantic actions are placed anywhere on RHS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Attributes are evaluated</a:t>
                      </a:r>
                      <a:r>
                        <a:rPr lang="en-US" sz="2000" kern="1200" baseline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with bottom up parsing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Attributes are evaluated by traversing parse tree depth first left to right order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333829" y="190500"/>
            <a:ext cx="7082971" cy="831215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SDD of a simple desk calculator / SDD for evaluation of an expression / </a:t>
            </a:r>
            <a:r>
              <a:rPr lang="en-US" sz="2400" b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Annotated</a:t>
            </a: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parse tree for (3*5+4)n</a:t>
            </a:r>
            <a:endParaRPr lang="en-US" sz="24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5" name="Oval 2"/>
          <p:cNvSpPr>
            <a:spLocks noChangeArrowheads="1"/>
          </p:cNvSpPr>
          <p:nvPr/>
        </p:nvSpPr>
        <p:spPr bwMode="auto">
          <a:xfrm>
            <a:off x="4604656" y="5105400"/>
            <a:ext cx="1066800" cy="838200"/>
          </a:xfrm>
          <a:prstGeom prst="ellipse">
            <a:avLst/>
          </a:prstGeom>
          <a:noFill/>
          <a:ln w="255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4717371" y="5149850"/>
            <a:ext cx="999354" cy="648512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</a:rPr>
              <a:t>digit</a:t>
            </a:r>
            <a:endParaRPr lang="en-US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1" dirty="0" err="1">
                <a:solidFill>
                  <a:srgbClr val="000000"/>
                </a:solidFill>
              </a:rPr>
              <a:t>lexval</a:t>
            </a:r>
            <a:r>
              <a:rPr lang="en-US" i="1" dirty="0">
                <a:solidFill>
                  <a:srgbClr val="000000"/>
                </a:solidFill>
              </a:rPr>
              <a:t> =3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8197" name="Oval 4"/>
          <p:cNvSpPr>
            <a:spLocks noChangeArrowheads="1"/>
          </p:cNvSpPr>
          <p:nvPr/>
        </p:nvSpPr>
        <p:spPr bwMode="auto">
          <a:xfrm>
            <a:off x="6843259" y="5137150"/>
            <a:ext cx="1066800" cy="838200"/>
          </a:xfrm>
          <a:prstGeom prst="ellipse">
            <a:avLst/>
          </a:prstGeom>
          <a:noFill/>
          <a:ln w="255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6941458" y="5181600"/>
            <a:ext cx="999354" cy="648512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</a:rPr>
              <a:t>digit</a:t>
            </a:r>
            <a:endParaRPr lang="en-US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1" dirty="0" err="1">
                <a:solidFill>
                  <a:srgbClr val="000000"/>
                </a:solidFill>
              </a:rPr>
              <a:t>lexval</a:t>
            </a:r>
            <a:r>
              <a:rPr lang="en-US" i="1" dirty="0">
                <a:solidFill>
                  <a:srgbClr val="000000"/>
                </a:solidFill>
              </a:rPr>
              <a:t> =5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8199" name="Oval 6"/>
          <p:cNvSpPr>
            <a:spLocks noChangeArrowheads="1"/>
          </p:cNvSpPr>
          <p:nvPr/>
        </p:nvSpPr>
        <p:spPr bwMode="auto">
          <a:xfrm>
            <a:off x="9891486" y="4960260"/>
            <a:ext cx="1066800" cy="838200"/>
          </a:xfrm>
          <a:prstGeom prst="ellipse">
            <a:avLst/>
          </a:prstGeom>
          <a:noFill/>
          <a:ln w="255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9975171" y="5004710"/>
            <a:ext cx="999354" cy="648512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</a:rPr>
              <a:t>digit</a:t>
            </a:r>
            <a:endParaRPr lang="en-US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1" dirty="0" err="1">
                <a:solidFill>
                  <a:srgbClr val="000000"/>
                </a:solidFill>
              </a:rPr>
              <a:t>lexval</a:t>
            </a:r>
            <a:r>
              <a:rPr lang="en-US" i="1" dirty="0">
                <a:solidFill>
                  <a:srgbClr val="000000"/>
                </a:solidFill>
              </a:rPr>
              <a:t> =4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8201" name="Oval 8"/>
          <p:cNvSpPr>
            <a:spLocks noChangeArrowheads="1"/>
          </p:cNvSpPr>
          <p:nvPr/>
        </p:nvSpPr>
        <p:spPr bwMode="auto">
          <a:xfrm>
            <a:off x="4880428" y="4191000"/>
            <a:ext cx="1143000" cy="609600"/>
          </a:xfrm>
          <a:prstGeom prst="ellipse">
            <a:avLst/>
          </a:prstGeom>
          <a:noFill/>
          <a:ln w="255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8806548" y="5199745"/>
            <a:ext cx="297174" cy="371513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</a:rPr>
              <a:t>+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203" name="Text Box 10"/>
          <p:cNvSpPr txBox="1">
            <a:spLocks noChangeArrowheads="1"/>
          </p:cNvSpPr>
          <p:nvPr/>
        </p:nvSpPr>
        <p:spPr bwMode="auto">
          <a:xfrm>
            <a:off x="6224587" y="5330372"/>
            <a:ext cx="297174" cy="371513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</a:rPr>
              <a:t>*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11487605" y="5025576"/>
            <a:ext cx="305190" cy="371513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</a:rPr>
              <a:t>n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8205" name="Text Box 12"/>
          <p:cNvSpPr txBox="1">
            <a:spLocks noChangeArrowheads="1"/>
          </p:cNvSpPr>
          <p:nvPr/>
        </p:nvSpPr>
        <p:spPr bwMode="auto">
          <a:xfrm>
            <a:off x="4854348" y="4304846"/>
            <a:ext cx="847005" cy="371513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F </a:t>
            </a:r>
            <a:r>
              <a:rPr lang="en-US" i="1">
                <a:solidFill>
                  <a:srgbClr val="000000"/>
                </a:solidFill>
              </a:rPr>
              <a:t>val</a:t>
            </a:r>
            <a:r>
              <a:rPr lang="en-US">
                <a:solidFill>
                  <a:srgbClr val="000000"/>
                </a:solidFill>
              </a:rPr>
              <a:t>=3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206" name="Oval 13"/>
          <p:cNvSpPr>
            <a:spLocks noChangeArrowheads="1"/>
          </p:cNvSpPr>
          <p:nvPr/>
        </p:nvSpPr>
        <p:spPr bwMode="auto">
          <a:xfrm>
            <a:off x="6894286" y="4191000"/>
            <a:ext cx="1143000" cy="609600"/>
          </a:xfrm>
          <a:prstGeom prst="ellipse">
            <a:avLst/>
          </a:prstGeom>
          <a:noFill/>
          <a:ln w="255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Text Box 14"/>
          <p:cNvSpPr txBox="1">
            <a:spLocks noChangeArrowheads="1"/>
          </p:cNvSpPr>
          <p:nvPr/>
        </p:nvSpPr>
        <p:spPr bwMode="auto">
          <a:xfrm>
            <a:off x="6969806" y="4232276"/>
            <a:ext cx="847005" cy="371513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</a:rPr>
              <a:t>F </a:t>
            </a:r>
            <a:r>
              <a:rPr lang="en-US" i="1" dirty="0" err="1">
                <a:solidFill>
                  <a:srgbClr val="000000"/>
                </a:solidFill>
              </a:rPr>
              <a:t>val</a:t>
            </a:r>
            <a:r>
              <a:rPr lang="en-US" dirty="0">
                <a:solidFill>
                  <a:srgbClr val="000000"/>
                </a:solidFill>
              </a:rPr>
              <a:t>=5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208" name="Oval 15"/>
          <p:cNvSpPr>
            <a:spLocks noChangeArrowheads="1"/>
          </p:cNvSpPr>
          <p:nvPr/>
        </p:nvSpPr>
        <p:spPr bwMode="auto">
          <a:xfrm>
            <a:off x="9833430" y="4045860"/>
            <a:ext cx="1143000" cy="609600"/>
          </a:xfrm>
          <a:prstGeom prst="ellipse">
            <a:avLst/>
          </a:prstGeom>
          <a:noFill/>
          <a:ln w="255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Text Box 16"/>
          <p:cNvSpPr txBox="1">
            <a:spLocks noChangeArrowheads="1"/>
          </p:cNvSpPr>
          <p:nvPr/>
        </p:nvSpPr>
        <p:spPr bwMode="auto">
          <a:xfrm>
            <a:off x="9850894" y="4087136"/>
            <a:ext cx="847005" cy="371513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F </a:t>
            </a:r>
            <a:r>
              <a:rPr lang="en-US" i="1">
                <a:solidFill>
                  <a:srgbClr val="000000"/>
                </a:solidFill>
              </a:rPr>
              <a:t>val</a:t>
            </a:r>
            <a:r>
              <a:rPr lang="en-US">
                <a:solidFill>
                  <a:srgbClr val="000000"/>
                </a:solidFill>
              </a:rPr>
              <a:t>=4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210" name="Oval 17"/>
          <p:cNvSpPr>
            <a:spLocks noChangeArrowheads="1"/>
          </p:cNvSpPr>
          <p:nvPr/>
        </p:nvSpPr>
        <p:spPr bwMode="auto">
          <a:xfrm>
            <a:off x="5217884" y="3425370"/>
            <a:ext cx="1143000" cy="609600"/>
          </a:xfrm>
          <a:prstGeom prst="ellipse">
            <a:avLst/>
          </a:prstGeom>
          <a:noFill/>
          <a:ln w="255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Text Box 18"/>
          <p:cNvSpPr txBox="1">
            <a:spLocks noChangeArrowheads="1"/>
          </p:cNvSpPr>
          <p:nvPr/>
        </p:nvSpPr>
        <p:spPr bwMode="auto">
          <a:xfrm>
            <a:off x="5235348" y="3466646"/>
            <a:ext cx="853417" cy="371513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</a:rPr>
              <a:t>T </a:t>
            </a:r>
            <a:r>
              <a:rPr lang="en-US" i="1" dirty="0" err="1">
                <a:solidFill>
                  <a:srgbClr val="000000"/>
                </a:solidFill>
              </a:rPr>
              <a:t>val</a:t>
            </a:r>
            <a:r>
              <a:rPr lang="en-US" dirty="0">
                <a:solidFill>
                  <a:srgbClr val="000000"/>
                </a:solidFill>
              </a:rPr>
              <a:t>=3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212" name="Oval 19"/>
          <p:cNvSpPr>
            <a:spLocks noChangeArrowheads="1"/>
          </p:cNvSpPr>
          <p:nvPr/>
        </p:nvSpPr>
        <p:spPr bwMode="auto">
          <a:xfrm>
            <a:off x="6272440" y="2590800"/>
            <a:ext cx="1311275" cy="609600"/>
          </a:xfrm>
          <a:prstGeom prst="ellipse">
            <a:avLst/>
          </a:prstGeom>
          <a:noFill/>
          <a:ln w="255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Text Box 20"/>
          <p:cNvSpPr txBox="1">
            <a:spLocks noChangeArrowheads="1"/>
          </p:cNvSpPr>
          <p:nvPr/>
        </p:nvSpPr>
        <p:spPr bwMode="auto">
          <a:xfrm>
            <a:off x="6493102" y="2632076"/>
            <a:ext cx="970435" cy="371513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</a:rPr>
              <a:t>T </a:t>
            </a:r>
            <a:r>
              <a:rPr lang="en-US" i="1" dirty="0" err="1">
                <a:solidFill>
                  <a:srgbClr val="000000"/>
                </a:solidFill>
              </a:rPr>
              <a:t>val</a:t>
            </a:r>
            <a:r>
              <a:rPr lang="en-US" dirty="0">
                <a:solidFill>
                  <a:srgbClr val="000000"/>
                </a:solidFill>
              </a:rPr>
              <a:t>=15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214" name="Oval 21"/>
          <p:cNvSpPr>
            <a:spLocks noChangeArrowheads="1"/>
          </p:cNvSpPr>
          <p:nvPr/>
        </p:nvSpPr>
        <p:spPr bwMode="auto">
          <a:xfrm>
            <a:off x="9360355" y="3131460"/>
            <a:ext cx="1143000" cy="609600"/>
          </a:xfrm>
          <a:prstGeom prst="ellipse">
            <a:avLst/>
          </a:prstGeom>
          <a:noFill/>
          <a:ln w="255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Text Box 22"/>
          <p:cNvSpPr txBox="1">
            <a:spLocks noChangeArrowheads="1"/>
          </p:cNvSpPr>
          <p:nvPr/>
        </p:nvSpPr>
        <p:spPr bwMode="auto">
          <a:xfrm>
            <a:off x="9479419" y="3172736"/>
            <a:ext cx="853417" cy="371513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</a:rPr>
              <a:t>T </a:t>
            </a:r>
            <a:r>
              <a:rPr lang="en-US" i="1" dirty="0" err="1">
                <a:solidFill>
                  <a:srgbClr val="000000"/>
                </a:solidFill>
              </a:rPr>
              <a:t>val</a:t>
            </a:r>
            <a:r>
              <a:rPr lang="en-US" dirty="0">
                <a:solidFill>
                  <a:srgbClr val="000000"/>
                </a:solidFill>
              </a:rPr>
              <a:t>=4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216" name="Oval 23"/>
          <p:cNvSpPr>
            <a:spLocks noChangeArrowheads="1"/>
          </p:cNvSpPr>
          <p:nvPr/>
        </p:nvSpPr>
        <p:spPr bwMode="auto">
          <a:xfrm>
            <a:off x="7654923" y="1752600"/>
            <a:ext cx="1311275" cy="609600"/>
          </a:xfrm>
          <a:prstGeom prst="ellipse">
            <a:avLst/>
          </a:prstGeom>
          <a:noFill/>
          <a:ln w="255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Text Box 24"/>
          <p:cNvSpPr txBox="1">
            <a:spLocks noChangeArrowheads="1"/>
          </p:cNvSpPr>
          <p:nvPr/>
        </p:nvSpPr>
        <p:spPr bwMode="auto">
          <a:xfrm>
            <a:off x="7933642" y="1793876"/>
            <a:ext cx="970435" cy="371513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</a:rPr>
              <a:t>E </a:t>
            </a:r>
            <a:r>
              <a:rPr lang="en-US" i="1" dirty="0" err="1">
                <a:solidFill>
                  <a:srgbClr val="000000"/>
                </a:solidFill>
              </a:rPr>
              <a:t>val</a:t>
            </a:r>
            <a:r>
              <a:rPr lang="en-US" dirty="0">
                <a:solidFill>
                  <a:srgbClr val="000000"/>
                </a:solidFill>
              </a:rPr>
              <a:t>=19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218" name="Oval 25"/>
          <p:cNvSpPr>
            <a:spLocks noChangeArrowheads="1"/>
          </p:cNvSpPr>
          <p:nvPr/>
        </p:nvSpPr>
        <p:spPr bwMode="auto">
          <a:xfrm>
            <a:off x="7786915" y="685800"/>
            <a:ext cx="1311275" cy="609600"/>
          </a:xfrm>
          <a:prstGeom prst="ellipse">
            <a:avLst/>
          </a:prstGeom>
          <a:noFill/>
          <a:ln w="255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9" name="Text Box 26"/>
          <p:cNvSpPr txBox="1">
            <a:spLocks noChangeArrowheads="1"/>
          </p:cNvSpPr>
          <p:nvPr/>
        </p:nvSpPr>
        <p:spPr bwMode="auto">
          <a:xfrm>
            <a:off x="8294480" y="733678"/>
            <a:ext cx="279541" cy="371513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</a:rPr>
              <a:t>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220" name="Line 27"/>
          <p:cNvSpPr>
            <a:spLocks noChangeShapeType="1"/>
          </p:cNvSpPr>
          <p:nvPr/>
        </p:nvSpPr>
        <p:spPr bwMode="auto">
          <a:xfrm>
            <a:off x="5413828" y="4800600"/>
            <a:ext cx="1588" cy="3048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8221" name="Line 28"/>
          <p:cNvSpPr>
            <a:spLocks noChangeShapeType="1"/>
          </p:cNvSpPr>
          <p:nvPr/>
        </p:nvSpPr>
        <p:spPr bwMode="auto">
          <a:xfrm flipH="1">
            <a:off x="5521098" y="4034970"/>
            <a:ext cx="155575" cy="2286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8222" name="Line 29"/>
          <p:cNvSpPr>
            <a:spLocks noChangeShapeType="1"/>
          </p:cNvSpPr>
          <p:nvPr/>
        </p:nvSpPr>
        <p:spPr bwMode="auto">
          <a:xfrm flipH="1">
            <a:off x="5829528" y="3200400"/>
            <a:ext cx="765175" cy="2286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8223" name="Line 30"/>
          <p:cNvSpPr>
            <a:spLocks noChangeShapeType="1"/>
          </p:cNvSpPr>
          <p:nvPr/>
        </p:nvSpPr>
        <p:spPr bwMode="auto">
          <a:xfrm flipH="1">
            <a:off x="6362928" y="3200400"/>
            <a:ext cx="384175" cy="21336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8224" name="Line 31"/>
          <p:cNvSpPr>
            <a:spLocks noChangeShapeType="1"/>
          </p:cNvSpPr>
          <p:nvPr/>
        </p:nvSpPr>
        <p:spPr bwMode="auto">
          <a:xfrm>
            <a:off x="6850742" y="3200400"/>
            <a:ext cx="381000" cy="9906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8225" name="Line 32"/>
          <p:cNvSpPr>
            <a:spLocks noChangeShapeType="1"/>
          </p:cNvSpPr>
          <p:nvPr/>
        </p:nvSpPr>
        <p:spPr bwMode="auto">
          <a:xfrm>
            <a:off x="7340600" y="4800600"/>
            <a:ext cx="76200" cy="3048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8226" name="Line 33"/>
          <p:cNvSpPr>
            <a:spLocks noChangeShapeType="1"/>
          </p:cNvSpPr>
          <p:nvPr/>
        </p:nvSpPr>
        <p:spPr bwMode="auto">
          <a:xfrm flipH="1">
            <a:off x="6954387" y="2209800"/>
            <a:ext cx="765175" cy="3810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8227" name="Line 34"/>
          <p:cNvSpPr>
            <a:spLocks noChangeShapeType="1"/>
          </p:cNvSpPr>
          <p:nvPr/>
        </p:nvSpPr>
        <p:spPr bwMode="auto">
          <a:xfrm>
            <a:off x="8995230" y="2140860"/>
            <a:ext cx="914400" cy="9906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8228" name="Line 35"/>
          <p:cNvSpPr>
            <a:spLocks noChangeShapeType="1"/>
          </p:cNvSpPr>
          <p:nvPr/>
        </p:nvSpPr>
        <p:spPr bwMode="auto">
          <a:xfrm>
            <a:off x="10138230" y="3741060"/>
            <a:ext cx="152400" cy="3048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8229" name="Line 36"/>
          <p:cNvSpPr>
            <a:spLocks noChangeShapeType="1"/>
          </p:cNvSpPr>
          <p:nvPr/>
        </p:nvSpPr>
        <p:spPr bwMode="auto">
          <a:xfrm>
            <a:off x="10366830" y="4655460"/>
            <a:ext cx="76200" cy="3048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8230" name="Line 37"/>
          <p:cNvSpPr>
            <a:spLocks noChangeShapeType="1"/>
          </p:cNvSpPr>
          <p:nvPr/>
        </p:nvSpPr>
        <p:spPr bwMode="auto">
          <a:xfrm>
            <a:off x="8548915" y="2376714"/>
            <a:ext cx="381000" cy="28194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8231" name="Freeform 38"/>
          <p:cNvSpPr/>
          <p:nvPr/>
        </p:nvSpPr>
        <p:spPr bwMode="auto">
          <a:xfrm>
            <a:off x="9133116" y="1045032"/>
            <a:ext cx="2438400" cy="4038600"/>
          </a:xfrm>
          <a:custGeom>
            <a:avLst/>
            <a:gdLst>
              <a:gd name="T0" fmla="*/ 0 w 1536"/>
              <a:gd name="T1" fmla="*/ 0 h 2544"/>
              <a:gd name="T2" fmla="*/ 2147483647 w 1536"/>
              <a:gd name="T3" fmla="*/ 2147483647 h 2544"/>
              <a:gd name="T4" fmla="*/ 2147483647 w 1536"/>
              <a:gd name="T5" fmla="*/ 2147483647 h 2544"/>
              <a:gd name="T6" fmla="*/ 0 60000 65536"/>
              <a:gd name="T7" fmla="*/ 0 60000 65536"/>
              <a:gd name="T8" fmla="*/ 0 60000 65536"/>
              <a:gd name="T9" fmla="*/ 0 w 1536"/>
              <a:gd name="T10" fmla="*/ 0 h 2544"/>
              <a:gd name="T11" fmla="*/ 1536 w 1536"/>
              <a:gd name="T12" fmla="*/ 2544 h 2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2544">
                <a:moveTo>
                  <a:pt x="0" y="0"/>
                </a:moveTo>
                <a:cubicBezTo>
                  <a:pt x="448" y="460"/>
                  <a:pt x="896" y="920"/>
                  <a:pt x="1152" y="1344"/>
                </a:cubicBezTo>
                <a:cubicBezTo>
                  <a:pt x="1408" y="1768"/>
                  <a:pt x="1472" y="2344"/>
                  <a:pt x="1536" y="2544"/>
                </a:cubicBezTo>
              </a:path>
            </a:pathLst>
          </a:custGeom>
          <a:noFill/>
          <a:ln w="2556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2" name="Line 39"/>
          <p:cNvSpPr>
            <a:spLocks noChangeShapeType="1"/>
          </p:cNvSpPr>
          <p:nvPr/>
        </p:nvSpPr>
        <p:spPr bwMode="auto">
          <a:xfrm>
            <a:off x="8396514" y="1295400"/>
            <a:ext cx="1588" cy="4572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8233" name="Freeform 40"/>
          <p:cNvSpPr>
            <a:spLocks noChangeArrowheads="1"/>
          </p:cNvSpPr>
          <p:nvPr/>
        </p:nvSpPr>
        <p:spPr bwMode="auto">
          <a:xfrm>
            <a:off x="4662714" y="812802"/>
            <a:ext cx="3505200" cy="914400"/>
          </a:xfrm>
          <a:custGeom>
            <a:avLst/>
            <a:gdLst>
              <a:gd name="T0" fmla="*/ 2147483647 w 2208"/>
              <a:gd name="T1" fmla="*/ 0 h 576"/>
              <a:gd name="T2" fmla="*/ 2147483647 w 2208"/>
              <a:gd name="T3" fmla="*/ 2147483647 h 576"/>
              <a:gd name="T4" fmla="*/ 2147483647 w 2208"/>
              <a:gd name="T5" fmla="*/ 2147483647 h 576"/>
              <a:gd name="T6" fmla="*/ 0 w 2208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2208"/>
              <a:gd name="T13" fmla="*/ 0 h 576"/>
              <a:gd name="T14" fmla="*/ 2208 w 2208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08" h="576">
                <a:moveTo>
                  <a:pt x="2208" y="0"/>
                </a:moveTo>
                <a:cubicBezTo>
                  <a:pt x="1556" y="240"/>
                  <a:pt x="904" y="480"/>
                  <a:pt x="576" y="528"/>
                </a:cubicBezTo>
                <a:cubicBezTo>
                  <a:pt x="248" y="576"/>
                  <a:pt x="336" y="320"/>
                  <a:pt x="240" y="288"/>
                </a:cubicBezTo>
                <a:cubicBezTo>
                  <a:pt x="144" y="256"/>
                  <a:pt x="72" y="296"/>
                  <a:pt x="0" y="336"/>
                </a:cubicBezTo>
              </a:path>
            </a:pathLst>
          </a:custGeom>
          <a:noFill/>
          <a:ln w="25560" cap="rnd">
            <a:solidFill>
              <a:srgbClr val="000000"/>
            </a:solidFill>
            <a:prstDash val="sysDot"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4" name="Text Box 41"/>
          <p:cNvSpPr txBox="1">
            <a:spLocks noChangeArrowheads="1"/>
          </p:cNvSpPr>
          <p:nvPr/>
        </p:nvSpPr>
        <p:spPr bwMode="auto">
          <a:xfrm>
            <a:off x="3917720" y="1054484"/>
            <a:ext cx="1005188" cy="371513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</a:rPr>
              <a:t>Print(19)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" name="Text Box 1"/>
          <p:cNvSpPr txBox="1">
            <a:spLocks noChangeArrowheads="1"/>
          </p:cNvSpPr>
          <p:nvPr/>
        </p:nvSpPr>
        <p:spPr bwMode="auto">
          <a:xfrm>
            <a:off x="6577916" y="6165555"/>
            <a:ext cx="4258195" cy="463846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Annotated parse tree for 3*5+4n </a:t>
            </a:r>
            <a:endParaRPr lang="en-US" sz="2400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" y="1394460"/>
            <a:ext cx="5210175" cy="4615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" indent="0">
              <a:spcBef>
                <a:spcPts val="600"/>
              </a:spcBef>
              <a:buSzPct val="95000"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</a:pP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	Semantic Rule</a:t>
            </a:r>
            <a:endParaRPr lang="en-US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" indent="0">
              <a:spcBef>
                <a:spcPts val="600"/>
              </a:spcBef>
              <a:buSzPct val="95000"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L.val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E.val    	print(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E.val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" indent="0">
              <a:spcBef>
                <a:spcPts val="600"/>
              </a:spcBef>
              <a:buSzPct val="95000"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	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E.val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E</a:t>
            </a:r>
            <a:r>
              <a:rPr lang="en-US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.val +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T.val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" indent="0">
              <a:spcBef>
                <a:spcPts val="600"/>
              </a:spcBef>
              <a:buSzPct val="95000"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		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E.val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T.val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" indent="0">
              <a:spcBef>
                <a:spcPts val="600"/>
              </a:spcBef>
              <a:buSzPct val="95000"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	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T.val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T</a:t>
            </a:r>
            <a:r>
              <a:rPr lang="en-US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.val *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F.val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" indent="0">
              <a:spcBef>
                <a:spcPts val="600"/>
              </a:spcBef>
              <a:buSzPct val="95000"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		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T.val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F.val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" indent="0">
              <a:spcBef>
                <a:spcPts val="600"/>
              </a:spcBef>
              <a:buSzPct val="95000"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F.val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E.val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" indent="0">
              <a:spcBef>
                <a:spcPts val="600"/>
              </a:spcBef>
              <a:buSzPct val="95000"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digit		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F.val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digit .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lexval</a:t>
            </a:r>
            <a:endParaRPr lang="en-US" dirty="0" err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">
              <a:spcBef>
                <a:spcPts val="600"/>
              </a:spcBef>
              <a:buSzPct val="95000"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Grammar symbols: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L, E, T, F, n , + , * ,( , ) , digit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">
              <a:spcBef>
                <a:spcPts val="600"/>
              </a:spcBef>
              <a:buSzPct val="95000"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Non-terminals: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L,E, T, F have an attribute called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">
              <a:spcBef>
                <a:spcPts val="600"/>
              </a:spcBef>
              <a:buSzPct val="95000"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Terminals: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digit has an attribute called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lexval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and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270">
              <a:spcBef>
                <a:spcPts val="600"/>
              </a:spcBef>
              <a:buSzPct val="95000"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lexval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is provided by lexical analyzer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" indent="0">
              <a:spcBef>
                <a:spcPts val="600"/>
              </a:spcBef>
              <a:buSzPct val="95000"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 Box 1"/>
          <p:cNvSpPr txBox="1">
            <a:spLocks noChangeArrowheads="1"/>
          </p:cNvSpPr>
          <p:nvPr/>
        </p:nvSpPr>
        <p:spPr bwMode="auto">
          <a:xfrm>
            <a:off x="9074150" y="240665"/>
            <a:ext cx="2858770" cy="781050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square" lIns="90000" tIns="46800" rIns="90000" bIns="46800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Example1: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3*5+4n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Example2: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2+3*4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 Box 1"/>
          <p:cNvSpPr txBox="1">
            <a:spLocks noChangeArrowheads="1"/>
          </p:cNvSpPr>
          <p:nvPr/>
        </p:nvSpPr>
        <p:spPr bwMode="auto">
          <a:xfrm>
            <a:off x="7711" y="6016477"/>
            <a:ext cx="5513388" cy="833178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Annotated parse tree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parse tree which 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values at each node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29137</Words>
  <Application>WPS Presentation</Application>
  <PresentationFormat>Custom</PresentationFormat>
  <Paragraphs>1163</Paragraphs>
  <Slides>53</Slides>
  <Notes>61</Notes>
  <HiddenSlides>1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72" baseType="lpstr">
      <vt:lpstr>Arial</vt:lpstr>
      <vt:lpstr>SimSun</vt:lpstr>
      <vt:lpstr>Wingdings</vt:lpstr>
      <vt:lpstr>Times New Roman</vt:lpstr>
      <vt:lpstr>Wingdings</vt:lpstr>
      <vt:lpstr>WenQuanYi Zen Hei</vt:lpstr>
      <vt:lpstr>Microsoft YaHei</vt:lpstr>
      <vt:lpstr>Arial Unicode MS</vt:lpstr>
      <vt:lpstr>Calibri Light</vt:lpstr>
      <vt:lpstr>Calibri</vt:lpstr>
      <vt:lpstr>Wingdings</vt:lpstr>
      <vt:lpstr>Times New Roman</vt:lpstr>
      <vt:lpstr>Wingdings 2</vt:lpstr>
      <vt:lpstr>Constantia</vt:lpstr>
      <vt:lpstr>Wingdings 3</vt:lpstr>
      <vt:lpstr>Book Antiqua</vt:lpstr>
      <vt:lpstr>Courier New</vt:lpstr>
      <vt:lpstr>Segoe Print</vt:lpstr>
      <vt:lpstr>Office Theme</vt:lpstr>
      <vt:lpstr>Compiler Design</vt:lpstr>
      <vt:lpstr>Syllabus</vt:lpstr>
      <vt:lpstr>Syllabus</vt:lpstr>
      <vt:lpstr>Syllabus</vt:lpstr>
      <vt:lpstr>Unit – 3 </vt:lpstr>
      <vt:lpstr> Syntax Directed Definition (SDD): </vt:lpstr>
      <vt:lpstr> SDD (Cont…): </vt:lpstr>
      <vt:lpstr> Syntax Directed Definition (Cont…): </vt:lpstr>
      <vt:lpstr>PowerPoint 演示文稿</vt:lpstr>
      <vt:lpstr>PowerPoint 演示文稿</vt:lpstr>
      <vt:lpstr> Annotated tree for 3*5: </vt:lpstr>
      <vt:lpstr> Syntax Directed Translation Scheme: </vt:lpstr>
      <vt:lpstr> Syntax Directed Translation Scheme (Cont...): </vt:lpstr>
      <vt:lpstr> Syntax Directed Translation Scheme (Cont...): </vt:lpstr>
      <vt:lpstr> Implementation of SDT Scheme (Cont...): </vt:lpstr>
      <vt:lpstr> Dependancy Graph: </vt:lpstr>
      <vt:lpstr> Construction of Syntax Trees: </vt:lpstr>
      <vt:lpstr> Implementation of Syntax Directed Translation: </vt:lpstr>
      <vt:lpstr> Intermediate Code Generation: </vt:lpstr>
      <vt:lpstr> Intermediate Code Generation (Cont…): </vt:lpstr>
      <vt:lpstr> Intermediate Code Generation (Cont…): </vt:lpstr>
      <vt:lpstr> Intermediate Code Generation (Cont…): </vt:lpstr>
      <vt:lpstr> Intermediate Code Generation (Cont…): </vt:lpstr>
      <vt:lpstr> Intermediate Code Generation (Cont…): </vt:lpstr>
      <vt:lpstr> Intermediate Code generation (Cont…): </vt:lpstr>
      <vt:lpstr> Intermediate Code generation (Cont…): </vt:lpstr>
      <vt:lpstr> Intermediate Code generation (Cont…): </vt:lpstr>
      <vt:lpstr> Intermediate Code generation (Cont…): </vt:lpstr>
      <vt:lpstr> Types &amp; Declerations: </vt:lpstr>
      <vt:lpstr> Type Checking: </vt:lpstr>
      <vt:lpstr> Backpatching: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Type Expressions</vt:lpstr>
      <vt:lpstr>Type Equivalence</vt:lpstr>
      <vt:lpstr>PowerPoint 演示文稿</vt:lpstr>
      <vt:lpstr>Conversions between primitive types</vt:lpstr>
      <vt:lpstr>Type conversions into expression evaluation</vt:lpstr>
      <vt:lpstr>Type Checking?</vt:lpstr>
      <vt:lpstr>Designing a Type Checker</vt:lpstr>
      <vt:lpstr>Static type checking</vt:lpstr>
      <vt:lpstr>Cont…</vt:lpstr>
      <vt:lpstr>Dynamic type checking</vt:lpstr>
      <vt:lpstr>Error Recovery</vt:lpstr>
      <vt:lpstr>Specifications of a simple type checker</vt:lpstr>
      <vt:lpstr>Type Checking of Expressions</vt:lpstr>
      <vt:lpstr>Type Checking for Statements</vt:lpstr>
      <vt:lpstr>Type Checking of Functions</vt:lpstr>
      <vt:lpstr>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Language</dc:title>
  <dc:creator>CHAKRI</dc:creator>
  <cp:lastModifiedBy>win</cp:lastModifiedBy>
  <cp:revision>9144</cp:revision>
  <dcterms:created xsi:type="dcterms:W3CDTF">2019-06-12T04:29:00Z</dcterms:created>
  <dcterms:modified xsi:type="dcterms:W3CDTF">2024-04-30T09:12:34Z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D302B794B41B41A9B6810C93D8D41468_12</vt:lpwstr>
  </property>
  <property fmtid="{D5CDD505-2E9C-101B-9397-08002B2CF9AE}" pid="3" name="KSOProductBuildVer">
    <vt:lpwstr>1033-12.2.0.16731</vt:lpwstr>
  </property>
</Properties>
</file>