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631" r:id="rId3"/>
    <p:sldId id="632" r:id="rId4"/>
    <p:sldId id="633" r:id="rId5"/>
    <p:sldId id="634" r:id="rId6"/>
    <p:sldId id="605" r:id="rId7"/>
    <p:sldId id="623" r:id="rId8"/>
    <p:sldId id="624" r:id="rId10"/>
    <p:sldId id="621" r:id="rId11"/>
    <p:sldId id="622" r:id="rId12"/>
    <p:sldId id="647" r:id="rId13"/>
    <p:sldId id="619" r:id="rId14"/>
    <p:sldId id="620" r:id="rId15"/>
    <p:sldId id="645" r:id="rId16"/>
    <p:sldId id="646" r:id="rId17"/>
    <p:sldId id="625" r:id="rId18"/>
    <p:sldId id="626" r:id="rId19"/>
    <p:sldId id="630" r:id="rId20"/>
    <p:sldId id="650" r:id="rId21"/>
    <p:sldId id="653" r:id="rId22"/>
    <p:sldId id="652" r:id="rId23"/>
    <p:sldId id="651" r:id="rId24"/>
    <p:sldId id="654" r:id="rId25"/>
    <p:sldId id="655" r:id="rId26"/>
    <p:sldId id="65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30B9"/>
    <a:srgbClr val="4B15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9228" autoAdjust="0"/>
  </p:normalViewPr>
  <p:slideViewPr>
    <p:cSldViewPr snapToGrid="0" showGuides="1">
      <p:cViewPr>
        <p:scale>
          <a:sx n="70" d="100"/>
          <a:sy n="70" d="100"/>
        </p:scale>
        <p:origin x="-744" y="12"/>
      </p:cViewPr>
      <p:guideLst>
        <p:guide orient="horz" pos="2159"/>
        <p:guide pos="3841"/>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C24ED-2080-457C-9B26-BA485C606AD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7F72D-433F-4218-9EF7-9DC40B62DA2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02B66B3-3B7C-4049-99B9-CAFA643319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AFCA8-795C-4742-B36F-DBBAE79B0CA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02B66B3-3B7C-4049-99B9-CAFA643319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AFCA8-795C-4742-B36F-DBBAE79B0CA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02B66B3-3B7C-4049-99B9-CAFA643319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AFCA8-795C-4742-B36F-DBBAE79B0CA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02B66B3-3B7C-4049-99B9-CAFA643319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AFCA8-795C-4742-B36F-DBBAE79B0CA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02B66B3-3B7C-4049-99B9-CAFA643319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AFCA8-795C-4742-B36F-DBBAE79B0CA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02B66B3-3B7C-4049-99B9-CAFA643319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AFCA8-795C-4742-B36F-DBBAE79B0CA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02B66B3-3B7C-4049-99B9-CAFA6433193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AFCA8-795C-4742-B36F-DBBAE79B0CA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02B66B3-3B7C-4049-99B9-CAFA6433193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AAFCA8-795C-4742-B36F-DBBAE79B0CA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2B66B3-3B7C-4049-99B9-CAFA6433193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AAFCA8-795C-4742-B36F-DBBAE79B0CA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02B66B3-3B7C-4049-99B9-CAFA643319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AFCA8-795C-4742-B36F-DBBAE79B0CA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02B66B3-3B7C-4049-99B9-CAFA643319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AFCA8-795C-4742-B36F-DBBAE79B0CA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2B66B3-3B7C-4049-99B9-CAFA64331933}"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AFCA8-795C-4742-B36F-DBBAE79B0CA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3944" y="875764"/>
            <a:ext cx="10509160" cy="2318197"/>
          </a:xfrm>
        </p:spPr>
        <p:txBody>
          <a:bodyPr>
            <a:noAutofit/>
          </a:bodyPr>
          <a:lstStyle/>
          <a:p>
            <a:r>
              <a:rPr lang="en-US" sz="8800" b="1" dirty="0" smtClean="0">
                <a:solidFill>
                  <a:srgbClr val="002060"/>
                </a:solidFill>
                <a:latin typeface="Times New Roman" panose="02020603050405020304" pitchFamily="18" charset="0"/>
                <a:cs typeface="Times New Roman" panose="02020603050405020304" pitchFamily="18" charset="0"/>
              </a:rPr>
              <a:t>Compiler Design</a:t>
            </a:r>
            <a:endParaRPr lang="en-US" sz="8800" b="1" dirty="0">
              <a:solidFill>
                <a:srgbClr val="002060"/>
              </a:solidFill>
              <a:latin typeface="Times New Roman" panose="02020603050405020304" pitchFamily="18" charset="0"/>
              <a:cs typeface="Times New Roman" panose="02020603050405020304" pitchFamily="18" charset="0"/>
            </a:endParaRPr>
          </a:p>
        </p:txBody>
      </p:sp>
      <p:sp>
        <p:nvSpPr>
          <p:cNvPr id="3" name="Title 1"/>
          <p:cNvSpPr txBox="1"/>
          <p:nvPr/>
        </p:nvSpPr>
        <p:spPr>
          <a:xfrm>
            <a:off x="719070" y="3088787"/>
            <a:ext cx="10024056" cy="2279561"/>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dirty="0" smtClean="0">
                <a:solidFill>
                  <a:srgbClr val="0070C0"/>
                </a:solidFill>
                <a:latin typeface="Times New Roman" panose="02020603050405020304" pitchFamily="18" charset="0"/>
                <a:cs typeface="Times New Roman" panose="02020603050405020304" pitchFamily="18" charset="0"/>
              </a:rPr>
              <a:t>Prepared by</a:t>
            </a:r>
            <a:endParaRPr lang="en-US" sz="9600" dirty="0" smtClean="0">
              <a:solidFill>
                <a:srgbClr val="0070C0"/>
              </a:solidFill>
              <a:latin typeface="Times New Roman" panose="02020603050405020304" pitchFamily="18" charset="0"/>
              <a:cs typeface="Times New Roman" panose="02020603050405020304" pitchFamily="18" charset="0"/>
            </a:endParaRPr>
          </a:p>
          <a:p>
            <a:r>
              <a:rPr lang="en-US" sz="9600" dirty="0" smtClean="0">
                <a:solidFill>
                  <a:srgbClr val="C030B9"/>
                </a:solidFill>
                <a:latin typeface="Times New Roman" panose="02020603050405020304" pitchFamily="18" charset="0"/>
                <a:cs typeface="Times New Roman" panose="02020603050405020304" pitchFamily="18" charset="0"/>
              </a:rPr>
              <a:t>Ch. Chakradhara Rao</a:t>
            </a:r>
            <a:endParaRPr lang="en-US" sz="9600" dirty="0">
              <a:solidFill>
                <a:srgbClr val="C030B9"/>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235974" y="793968"/>
            <a:ext cx="11651227" cy="5857555"/>
          </a:xfrm>
        </p:spPr>
        <p:txBody>
          <a:bodyPr>
            <a:normAutofit/>
          </a:bodyPr>
          <a:lstStyle/>
          <a:p>
            <a:pPr marL="457200" lvl="2" indent="-457200">
              <a:spcBef>
                <a:spcPts val="1000"/>
              </a:spcBef>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In this, we will show how names in the IR can be converted into addresses in the target code by looking at code generation for simple procedure calls and returns using static and stack allocation.</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We will describe how each executing program runs in its own logical address space that was partitioned into four code and data areas.</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lgn="l">
              <a:spcBef>
                <a:spcPts val="1000"/>
              </a:spcBef>
              <a:buClrTx/>
              <a:buSzTx/>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A statically determined area Code that holds the executable target code. The size of the target code can be determined at compile time.</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lgn="l">
              <a:spcBef>
                <a:spcPts val="1000"/>
              </a:spcBef>
              <a:buClrTx/>
              <a:buSzTx/>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A statically determined data area Static for holding global constants and other data generated by the compiler. The size of the global constants and compiler data can also be determined at compile time.</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lgn="l">
              <a:spcBef>
                <a:spcPts val="1000"/>
              </a:spcBef>
              <a:buClrTx/>
              <a:buSzTx/>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A dynamically managed area Heap for holding data objects that are allo-cated and freed during program execution. The size of the Heap cannot be determined at compile time.</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lgn="l">
              <a:spcBef>
                <a:spcPts val="1000"/>
              </a:spcBef>
              <a:buClrTx/>
              <a:buSzTx/>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A dynamically managed area Stack for holding activation records as they are created and destroyed during procedure calls and returns. Like the Heap, the size of the Stack cannot be determined at compile time.</a:t>
            </a:r>
            <a:endParaRPr lang="en-US" altLang="zh-CN" sz="2400" dirty="0">
              <a:solidFill>
                <a:srgbClr val="002060"/>
              </a:solidFill>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82500" lnSpcReduction="2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Addresses in the Target Code: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235974" y="793968"/>
            <a:ext cx="11651227" cy="5783813"/>
          </a:xfrm>
        </p:spPr>
        <p:txBody>
          <a:bodyPr>
            <a:normAutofit lnSpcReduction="10000"/>
          </a:bodyPr>
          <a:lstStyle/>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Basic Block</a:t>
            </a: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A connection of sequence of consecutive statements which always executed in a sequential manner</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It should consists of exactly one entry and one exit point in each block</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It shouldn’t contain conditional / unconditional control statements in the middle of block </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Ex:</a:t>
            </a:r>
            <a:r>
              <a:rPr lang="en-US" altLang="zh-CN" sz="2400" dirty="0">
                <a:solidFill>
                  <a:srgbClr val="002060"/>
                </a:solidFill>
                <a:latin typeface="Times New Roman" panose="02020603050405020304" pitchFamily="18" charset="0"/>
                <a:cs typeface="Times New Roman" panose="02020603050405020304" pitchFamily="18" charset="0"/>
              </a:rPr>
              <a:t> x=</a:t>
            </a:r>
            <a:r>
              <a:rPr lang="en-US" altLang="zh-CN" sz="2400" dirty="0" err="1">
                <a:solidFill>
                  <a:srgbClr val="002060"/>
                </a:solidFill>
                <a:latin typeface="Times New Roman" panose="02020603050405020304" pitchFamily="18" charset="0"/>
                <a:cs typeface="Times New Roman" panose="02020603050405020304" pitchFamily="18" charset="0"/>
              </a:rPr>
              <a:t>a+b+c</a:t>
            </a:r>
            <a:r>
              <a:rPr lang="en-US" altLang="zh-CN" sz="2400" dirty="0">
                <a:solidFill>
                  <a:srgbClr val="002060"/>
                </a:solidFill>
                <a:latin typeface="Times New Roman" panose="02020603050405020304" pitchFamily="18" charset="0"/>
                <a:cs typeface="Times New Roman" panose="02020603050405020304" pitchFamily="18" charset="0"/>
              </a:rPr>
              <a:t>    is not in 3 address code so convert it into (t1=</a:t>
            </a:r>
            <a:r>
              <a:rPr lang="en-US" altLang="zh-CN" sz="2400" dirty="0" err="1">
                <a:solidFill>
                  <a:srgbClr val="002060"/>
                </a:solidFill>
                <a:latin typeface="Times New Roman" panose="02020603050405020304" pitchFamily="18" charset="0"/>
                <a:cs typeface="Times New Roman" panose="02020603050405020304" pitchFamily="18" charset="0"/>
              </a:rPr>
              <a:t>a+b</a:t>
            </a:r>
            <a:r>
              <a:rPr lang="en-US" altLang="zh-CN" sz="2400" dirty="0">
                <a:solidFill>
                  <a:srgbClr val="002060"/>
                </a:solidFill>
                <a:latin typeface="Times New Roman" panose="02020603050405020304" pitchFamily="18" charset="0"/>
                <a:cs typeface="Times New Roman" panose="02020603050405020304" pitchFamily="18" charset="0"/>
              </a:rPr>
              <a:t>	t2=t1+c     x=t2) </a:t>
            </a: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block</a:t>
            </a:r>
            <a:endPar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Algorithm for partitioning  a 3 address code into basic block</a:t>
            </a:r>
            <a:endPar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Rule1: Determining the leaders</a:t>
            </a:r>
            <a:endPar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914400" lvl="3" indent="-457200">
              <a:spcBef>
                <a:spcPts val="1000"/>
              </a:spcBef>
              <a:buFont typeface="Wingdings" panose="05000000000000000000"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1</a:t>
            </a:r>
            <a:r>
              <a:rPr lang="en-US" altLang="zh-CN" sz="2200" baseline="30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st</a:t>
            </a:r>
            <a:r>
              <a:rPr lang="en-US" altLang="zh-CN" sz="22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statement is a leader</a:t>
            </a:r>
            <a:endParaRPr lang="en-US" altLang="zh-CN" sz="22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914400" lvl="3" indent="-457200">
              <a:spcBef>
                <a:spcPts val="1000"/>
              </a:spcBef>
              <a:buFont typeface="Wingdings" panose="05000000000000000000"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The target of the conditional or unconditional jump is a leader</a:t>
            </a:r>
            <a:endParaRPr lang="en-US" altLang="zh-CN" sz="22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914400" lvl="3" indent="-457200">
              <a:spcBef>
                <a:spcPts val="1000"/>
              </a:spcBef>
              <a:buFont typeface="Wingdings" panose="05000000000000000000"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The statement following conditional or unconditional jump is a leader</a:t>
            </a:r>
            <a:endParaRPr lang="en-US" altLang="zh-CN" sz="22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Rule2: Determining the basic blocks</a:t>
            </a:r>
            <a:endPar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914400" lvl="3" indent="-457200">
              <a:spcBef>
                <a:spcPts val="1000"/>
              </a:spcBef>
              <a:buFont typeface="Wingdings" panose="05000000000000000000"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We can determining the basic block beginning at leaders block and ends before the next leader</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	</a:t>
            </a:r>
            <a:endParaRPr lang="en-US" altLang="zh-CN" sz="2400" dirty="0">
              <a:solidFill>
                <a:srgbClr val="002060"/>
              </a:solidFill>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Flow graphs: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p:cNvSpPr/>
          <p:nvPr/>
        </p:nvSpPr>
        <p:spPr>
          <a:xfrm>
            <a:off x="10663073" y="1120900"/>
            <a:ext cx="707923"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US" dirty="0"/>
          </a:p>
          <a:p>
            <a:pPr algn="ctr"/>
            <a:r>
              <a:rPr lang="en-US" dirty="0"/>
              <a:t>-----</a:t>
            </a:r>
            <a:endParaRPr lang="en-US" dirty="0"/>
          </a:p>
          <a:p>
            <a:pPr algn="ctr"/>
            <a:r>
              <a:rPr lang="en-US" dirty="0"/>
              <a:t>-----</a:t>
            </a:r>
            <a:endParaRPr lang="en-US" dirty="0"/>
          </a:p>
          <a:p>
            <a:pPr algn="ctr"/>
            <a:r>
              <a:rPr lang="en-US" dirty="0"/>
              <a:t>-----</a:t>
            </a:r>
            <a:endParaRPr lang="en-US" dirty="0"/>
          </a:p>
        </p:txBody>
      </p:sp>
      <p:sp>
        <p:nvSpPr>
          <p:cNvPr id="7" name="Curved Down Arrow 6"/>
          <p:cNvSpPr/>
          <p:nvPr/>
        </p:nvSpPr>
        <p:spPr>
          <a:xfrm>
            <a:off x="10427105" y="752191"/>
            <a:ext cx="471948" cy="33921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Up Arrow 7"/>
          <p:cNvSpPr/>
          <p:nvPr/>
        </p:nvSpPr>
        <p:spPr>
          <a:xfrm>
            <a:off x="11208758" y="2094297"/>
            <a:ext cx="501445" cy="35396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235974" y="793968"/>
            <a:ext cx="11754465" cy="5783813"/>
          </a:xfrm>
        </p:spPr>
        <p:txBody>
          <a:bodyPr>
            <a:normAutofit fontScale="92500" lnSpcReduction="20000"/>
          </a:bodyPr>
          <a:lstStyle/>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PROD=0			Here the leaders are 1, 5, 7, 10, 13</a:t>
            </a:r>
            <a:endPar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I=1				basic blocks are							</a:t>
            </a:r>
            <a:endPar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T2=</a:t>
            </a:r>
            <a:r>
              <a:rPr lang="en-US" altLang="zh-CN" sz="24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addr</a:t>
            </a: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(A)-4		</a:t>
            </a:r>
            <a:endPar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T4=</a:t>
            </a:r>
            <a:r>
              <a:rPr lang="en-US" altLang="zh-CN" sz="24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addr</a:t>
            </a: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(B)-4</a:t>
            </a:r>
            <a:endPar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T1=4*I											 B2</a:t>
            </a:r>
            <a:endPar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T3=T2[T1]		           B1 (initial block)			 B2			 B3 	</a:t>
            </a:r>
            <a:endPar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PROD=PROD+T3</a:t>
            </a:r>
            <a:endPar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I=I+1											</a:t>
            </a:r>
            <a:endPar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If I&lt;=20 </a:t>
            </a:r>
            <a:r>
              <a:rPr lang="en-US" altLang="zh-CN" sz="24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goto</a:t>
            </a: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(5)</a:t>
            </a:r>
            <a:endPar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J=J+1			</a:t>
            </a:r>
            <a:endPar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K=K+1			        				B5			 B4 	</a:t>
            </a:r>
            <a:endPar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If J&lt;=5 </a:t>
            </a:r>
            <a:r>
              <a:rPr lang="en-US" altLang="zh-CN" sz="24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goto</a:t>
            </a: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(7)</a:t>
            </a:r>
            <a:endPar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I=I+J</a:t>
            </a:r>
            <a:endPar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Flow Graph:</a:t>
            </a: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It is a directed graph in which flow control information i</a:t>
            </a:r>
            <a:r>
              <a:rPr lang="en-US" altLang="zh-CN" sz="2200" dirty="0">
                <a:solidFill>
                  <a:srgbClr val="002060"/>
                </a:solidFill>
                <a:latin typeface="Times New Roman" panose="02020603050405020304" pitchFamily="18" charset="0"/>
                <a:cs typeface="Times New Roman" panose="02020603050405020304" pitchFamily="18" charset="0"/>
              </a:rPr>
              <a:t>s added to the graph (basic blocks)</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It contains collection of nodes where the edges are connected from one node to another node</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In this basic blocks are nodes of the graph and edges are connected for flow of information 	</a:t>
            </a:r>
            <a:endParaRPr lang="en-US" altLang="zh-CN" sz="2400" dirty="0">
              <a:solidFill>
                <a:srgbClr val="002060"/>
              </a:solidFill>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Flow graphs (Cont…):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p:cNvSpPr/>
          <p:nvPr/>
        </p:nvSpPr>
        <p:spPr>
          <a:xfrm>
            <a:off x="3554350" y="1519109"/>
            <a:ext cx="2580979" cy="106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algn="ctr"/>
            <a:endParaRPr lang="en-US" altLang="zh-CN" sz="1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274320" algn="ctr"/>
            <a:r>
              <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PROD=0</a:t>
            </a:r>
            <a:endPar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274320" algn="ctr"/>
            <a:r>
              <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I=1</a:t>
            </a:r>
            <a:endPar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274320" algn="ctr"/>
            <a:r>
              <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T2=</a:t>
            </a:r>
            <a:r>
              <a:rPr lang="en-US" altLang="zh-CN" sz="16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addr</a:t>
            </a:r>
            <a:r>
              <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(A)-4</a:t>
            </a:r>
            <a:endPar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274320" algn="ctr"/>
            <a:r>
              <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T4=</a:t>
            </a:r>
            <a:r>
              <a:rPr lang="en-US" altLang="zh-CN" sz="16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addr</a:t>
            </a:r>
            <a:r>
              <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(B)-4</a:t>
            </a:r>
            <a:endPar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algn="ctr"/>
            <a:endParaRPr lang="en-US" dirty="0"/>
          </a:p>
        </p:txBody>
      </p:sp>
      <p:sp>
        <p:nvSpPr>
          <p:cNvPr id="9" name="Rectangle 8"/>
          <p:cNvSpPr/>
          <p:nvPr/>
        </p:nvSpPr>
        <p:spPr>
          <a:xfrm>
            <a:off x="6390959" y="1553523"/>
            <a:ext cx="2531815" cy="98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2" indent="-457200" algn="ctr">
              <a:spcBef>
                <a:spcPts val="1000"/>
              </a:spcBef>
              <a:defRPr/>
            </a:pPr>
            <a:endPar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274320" lvl="2" algn="ctr">
              <a:defRPr/>
            </a:pPr>
            <a:r>
              <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T1=4*I</a:t>
            </a:r>
            <a:endPar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274320" lvl="2" algn="ctr">
              <a:defRPr/>
            </a:pPr>
            <a:r>
              <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T3=T2[T1]</a:t>
            </a:r>
            <a:endPar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algn="ctr"/>
            <a:endParaRPr lang="en-US" dirty="0"/>
          </a:p>
        </p:txBody>
      </p:sp>
      <p:sp>
        <p:nvSpPr>
          <p:cNvPr id="10" name="Rectangle 9"/>
          <p:cNvSpPr/>
          <p:nvPr/>
        </p:nvSpPr>
        <p:spPr>
          <a:xfrm>
            <a:off x="9134159" y="1568271"/>
            <a:ext cx="2546564"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2" algn="ctr">
              <a:defRPr/>
            </a:pPr>
            <a:r>
              <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PROD=PROD+T3</a:t>
            </a:r>
            <a:endPar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274320" lvl="2" algn="ctr">
              <a:defRPr/>
            </a:pPr>
            <a:r>
              <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I=I+1</a:t>
            </a:r>
            <a:endPar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274320" lvl="2" algn="ctr">
              <a:defRPr/>
            </a:pPr>
            <a:r>
              <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If I&lt;=20 </a:t>
            </a:r>
            <a:r>
              <a:rPr lang="en-US" altLang="zh-CN" sz="16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goto</a:t>
            </a:r>
            <a:r>
              <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B2</a:t>
            </a:r>
            <a:endPar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algn="ctr"/>
            <a:endParaRPr lang="en-US" dirty="0"/>
          </a:p>
        </p:txBody>
      </p:sp>
      <p:sp>
        <p:nvSpPr>
          <p:cNvPr id="11" name="Rectangle 10"/>
          <p:cNvSpPr/>
          <p:nvPr/>
        </p:nvSpPr>
        <p:spPr>
          <a:xfrm>
            <a:off x="9163654" y="3323320"/>
            <a:ext cx="2517067"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2" algn="ctr">
              <a:defRPr/>
            </a:pPr>
            <a:r>
              <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J=J+1</a:t>
            </a:r>
            <a:endPar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274320" lvl="2" algn="ctr">
              <a:defRPr/>
            </a:pPr>
            <a:r>
              <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K=K+1</a:t>
            </a:r>
            <a:endPar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274320" lvl="2" algn="ctr">
              <a:defRPr/>
            </a:pPr>
            <a:r>
              <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If J&lt;=5 </a:t>
            </a:r>
            <a:r>
              <a:rPr lang="en-US" altLang="zh-CN" sz="16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goto</a:t>
            </a:r>
            <a:r>
              <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B3</a:t>
            </a:r>
            <a:endPar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algn="ctr"/>
            <a:endParaRPr lang="en-US" dirty="0"/>
          </a:p>
        </p:txBody>
      </p:sp>
      <p:sp>
        <p:nvSpPr>
          <p:cNvPr id="12" name="Rectangle 11"/>
          <p:cNvSpPr/>
          <p:nvPr/>
        </p:nvSpPr>
        <p:spPr>
          <a:xfrm>
            <a:off x="6425371" y="3342985"/>
            <a:ext cx="2531815" cy="963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2" indent="-457200" algn="ctr">
              <a:spcBef>
                <a:spcPts val="1000"/>
              </a:spcBef>
              <a:defRPr/>
            </a:pPr>
            <a:endPar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274320" lvl="2" algn="ctr">
              <a:defRPr/>
            </a:pPr>
            <a:r>
              <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T1=4*I</a:t>
            </a:r>
            <a:endPar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274320" lvl="2" algn="ctr">
              <a:defRPr/>
            </a:pPr>
            <a:r>
              <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T3=T2[T1]</a:t>
            </a:r>
            <a:endParaRPr lang="en-US" altLang="zh-C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algn="ctr"/>
            <a:endParaRPr lang="en-US" dirty="0"/>
          </a:p>
        </p:txBody>
      </p:sp>
      <p:cxnSp>
        <p:nvCxnSpPr>
          <p:cNvPr id="14" name="Straight Arrow Connector 13"/>
          <p:cNvCxnSpPr>
            <a:stCxn id="6" idx="3"/>
            <a:endCxn id="9" idx="1"/>
          </p:cNvCxnSpPr>
          <p:nvPr/>
        </p:nvCxnSpPr>
        <p:spPr>
          <a:xfrm flipV="1">
            <a:off x="6135329" y="2045125"/>
            <a:ext cx="255630" cy="4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0" idx="1"/>
          </p:cNvCxnSpPr>
          <p:nvPr/>
        </p:nvCxnSpPr>
        <p:spPr>
          <a:xfrm>
            <a:off x="8922774" y="2045125"/>
            <a:ext cx="211385" cy="9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a:off x="11503747" y="2054968"/>
            <a:ext cx="206478" cy="1630907"/>
          </a:xfrm>
          <a:prstGeom prst="bentConnector3">
            <a:avLst>
              <a:gd name="adj1" fmla="val 21071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1"/>
            <a:endCxn id="12" idx="3"/>
          </p:cNvCxnSpPr>
          <p:nvPr/>
        </p:nvCxnSpPr>
        <p:spPr>
          <a:xfrm rot="10800000" flipV="1">
            <a:off x="8957186" y="3810017"/>
            <a:ext cx="206468" cy="14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hape 35"/>
          <p:cNvCxnSpPr/>
          <p:nvPr/>
        </p:nvCxnSpPr>
        <p:spPr>
          <a:xfrm rot="10800000" flipH="1">
            <a:off x="9237393" y="2507229"/>
            <a:ext cx="1101223" cy="1229049"/>
          </a:xfrm>
          <a:prstGeom prst="bentConnector4">
            <a:avLst>
              <a:gd name="adj1" fmla="val -20759"/>
              <a:gd name="adj2" fmla="val 698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hape 37"/>
          <p:cNvCxnSpPr/>
          <p:nvPr/>
        </p:nvCxnSpPr>
        <p:spPr>
          <a:xfrm rot="5400000" flipH="1">
            <a:off x="9574146" y="1708371"/>
            <a:ext cx="196671" cy="1469918"/>
          </a:xfrm>
          <a:prstGeom prst="bentConnector4">
            <a:avLst>
              <a:gd name="adj1" fmla="val -116235"/>
              <a:gd name="adj2" fmla="val 9331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427703" y="793968"/>
            <a:ext cx="11254659" cy="5695321"/>
          </a:xfrm>
        </p:spPr>
        <p:txBody>
          <a:bodyPr>
            <a:normAutofit lnSpcReduction="10000"/>
          </a:bodyPr>
          <a:lstStyle/>
          <a:p>
            <a:pPr marL="457200" lvl="2" indent="-457200">
              <a:spcBef>
                <a:spcPts val="1000"/>
              </a:spcBef>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Reduce the no. of lines in a block by optimization</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In order to optimize a block, we use the below 5 approaches </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1. Common Sub Expression Elimination 2. Dead Code Elimination 3. Renaming Temporary Variables 4. Interchange of Statements 5. Algebraic Transformations</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1. Common Sub Expression Elimination</a:t>
            </a: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refer slide - 22</a:t>
            </a:r>
            <a:r>
              <a:rPr lang="en-US" altLang="zh-CN" sz="24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endParaRPr lang="en-US" altLang="zh-CN" sz="2400" b="1"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2. Dead Code Elimination</a:t>
            </a:r>
            <a:r>
              <a:rPr lang="en-US" altLang="zh-CN" sz="24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refer slide - 24</a:t>
            </a:r>
            <a:endParaRPr lang="en-US" altLang="zh-CN" sz="2400" u="sng"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3. Renaming Temporary Variables</a:t>
            </a: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Wingdings" panose="05000000000000000000"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rPr>
              <a:t>Same variables contains multiple values but the recent value will override previous value </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err="1">
                <a:solidFill>
                  <a:srgbClr val="002060"/>
                </a:solidFill>
                <a:latin typeface="Times New Roman" panose="02020603050405020304" pitchFamily="18" charset="0"/>
                <a:cs typeface="Times New Roman" panose="02020603050405020304" pitchFamily="18" charset="0"/>
              </a:rPr>
              <a:t>unoptimized</a:t>
            </a:r>
            <a:r>
              <a:rPr lang="en-US" altLang="zh-CN" sz="2400" b="1" u="sng" dirty="0">
                <a:solidFill>
                  <a:srgbClr val="002060"/>
                </a:solidFill>
                <a:latin typeface="Times New Roman" panose="02020603050405020304" pitchFamily="18" charset="0"/>
                <a:cs typeface="Times New Roman" panose="02020603050405020304" pitchFamily="18" charset="0"/>
              </a:rPr>
              <a:t> code</a:t>
            </a: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a:solidFill>
                  <a:srgbClr val="002060"/>
                </a:solidFill>
                <a:latin typeface="Times New Roman" panose="02020603050405020304" pitchFamily="18" charset="0"/>
                <a:cs typeface="Times New Roman" panose="02020603050405020304" pitchFamily="18" charset="0"/>
              </a:rPr>
              <a:t>optimized code</a:t>
            </a:r>
            <a:r>
              <a:rPr lang="en-US" altLang="zh-CN" sz="2400" dirty="0">
                <a:solidFill>
                  <a:srgbClr val="002060"/>
                </a:solidFill>
                <a:latin typeface="Times New Roman" panose="02020603050405020304" pitchFamily="18" charset="0"/>
                <a:cs typeface="Times New Roman" panose="02020603050405020304" pitchFamily="18" charset="0"/>
              </a:rPr>
              <a:t>	 		</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t1 = b + c						 t1 = b + c</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t2 = a – t1						 t2 = a – t1</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t1 = t1 * d						 t3 = t1 * d</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d = t2 + t1						 d = t2 + t3</a:t>
            </a:r>
            <a:endParaRPr lang="en-US" altLang="zh-CN" sz="2400" dirty="0">
              <a:solidFill>
                <a:srgbClr val="002060"/>
              </a:solidFill>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516194" y="152400"/>
            <a:ext cx="10761406"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Optimization of Basic Blocks: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427703" y="793968"/>
            <a:ext cx="11254659" cy="5695321"/>
          </a:xfrm>
        </p:spPr>
        <p:txBody>
          <a:bodyPr>
            <a:normAutofit lnSpcReduction="10000"/>
          </a:bodyPr>
          <a:lstStyle/>
          <a:p>
            <a:pPr marL="457200" lvl="2" indent="-457200">
              <a:spcBef>
                <a:spcPts val="1000"/>
              </a:spcBef>
              <a:buNone/>
              <a:defRPr/>
            </a:pP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a:solidFill>
                  <a:srgbClr val="002060"/>
                </a:solidFill>
                <a:latin typeface="Times New Roman" panose="02020603050405020304" pitchFamily="18" charset="0"/>
                <a:cs typeface="Times New Roman" panose="02020603050405020304" pitchFamily="18" charset="0"/>
              </a:rPr>
              <a:t>4. Interchange of Statements</a:t>
            </a: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Wingdings" panose="05000000000000000000"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rPr>
              <a:t>Based on the operation we can inter change the statements</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err="1">
                <a:solidFill>
                  <a:srgbClr val="002060"/>
                </a:solidFill>
                <a:latin typeface="Times New Roman" panose="02020603050405020304" pitchFamily="18" charset="0"/>
                <a:cs typeface="Times New Roman" panose="02020603050405020304" pitchFamily="18" charset="0"/>
              </a:rPr>
              <a:t>unoptimized</a:t>
            </a:r>
            <a:r>
              <a:rPr lang="en-US" altLang="zh-CN" sz="2400" b="1" u="sng" dirty="0">
                <a:solidFill>
                  <a:srgbClr val="002060"/>
                </a:solidFill>
                <a:latin typeface="Times New Roman" panose="02020603050405020304" pitchFamily="18" charset="0"/>
                <a:cs typeface="Times New Roman" panose="02020603050405020304" pitchFamily="18" charset="0"/>
              </a:rPr>
              <a:t> code</a:t>
            </a: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a:solidFill>
                  <a:srgbClr val="002060"/>
                </a:solidFill>
                <a:latin typeface="Times New Roman" panose="02020603050405020304" pitchFamily="18" charset="0"/>
                <a:cs typeface="Times New Roman" panose="02020603050405020304" pitchFamily="18" charset="0"/>
              </a:rPr>
              <a:t>optimized code</a:t>
            </a:r>
            <a:r>
              <a:rPr lang="en-US" altLang="zh-CN" sz="2400" dirty="0">
                <a:solidFill>
                  <a:srgbClr val="002060"/>
                </a:solidFill>
                <a:latin typeface="Times New Roman" panose="02020603050405020304" pitchFamily="18" charset="0"/>
                <a:cs typeface="Times New Roman" panose="02020603050405020304" pitchFamily="18" charset="0"/>
              </a:rPr>
              <a:t>	 		</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t1 = b + c						 t1 = b + c</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t2 = a – t1						 t3 = t1 * d</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t3 = t1 * d 						 t2 = a – t1</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d = t2 + t3 					  d = t2 + t3</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5. Algebraic Transformations</a:t>
            </a: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Wingdings" panose="05000000000000000000"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rPr>
              <a:t>Use this approach when you got direct value instead of performing operation</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err="1">
                <a:solidFill>
                  <a:srgbClr val="002060"/>
                </a:solidFill>
                <a:latin typeface="Times New Roman" panose="02020603050405020304" pitchFamily="18" charset="0"/>
                <a:cs typeface="Times New Roman" panose="02020603050405020304" pitchFamily="18" charset="0"/>
              </a:rPr>
              <a:t>unoptimized</a:t>
            </a:r>
            <a:r>
              <a:rPr lang="en-US" altLang="zh-CN" sz="2400" b="1" u="sng" dirty="0">
                <a:solidFill>
                  <a:srgbClr val="002060"/>
                </a:solidFill>
                <a:latin typeface="Times New Roman" panose="02020603050405020304" pitchFamily="18" charset="0"/>
                <a:cs typeface="Times New Roman" panose="02020603050405020304" pitchFamily="18" charset="0"/>
              </a:rPr>
              <a:t> code</a:t>
            </a: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a:solidFill>
                  <a:srgbClr val="002060"/>
                </a:solidFill>
                <a:latin typeface="Times New Roman" panose="02020603050405020304" pitchFamily="18" charset="0"/>
                <a:cs typeface="Times New Roman" panose="02020603050405020304" pitchFamily="18" charset="0"/>
              </a:rPr>
              <a:t>optimized code</a:t>
            </a:r>
            <a:r>
              <a:rPr lang="en-US" altLang="zh-CN" sz="2400" dirty="0">
                <a:solidFill>
                  <a:srgbClr val="002060"/>
                </a:solidFill>
                <a:latin typeface="Times New Roman" panose="02020603050405020304" pitchFamily="18" charset="0"/>
                <a:cs typeface="Times New Roman" panose="02020603050405020304" pitchFamily="18" charset="0"/>
              </a:rPr>
              <a:t>	 		</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t1 = a - a						 t1 = 0</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t2 = b – t1						 t2 = b</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t3 = t2 * 2 						 t3 =  t2 &lt;&lt; 1 ( ≡ multiply with 2)</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None/>
              <a:defRPr/>
            </a:pPr>
            <a:endParaRPr lang="en-US" altLang="zh-CN" sz="2200" dirty="0">
              <a:solidFill>
                <a:srgbClr val="002060"/>
              </a:solidFill>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575187" y="152400"/>
            <a:ext cx="10702413"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Optimization of Basic Blocks (Cont…):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235974" y="793968"/>
            <a:ext cx="11651227" cy="5857555"/>
          </a:xfrm>
        </p:spPr>
        <p:txBody>
          <a:bodyPr>
            <a:normAutofit lnSpcReduction="10000"/>
          </a:bodyPr>
          <a:lstStyle/>
          <a:p>
            <a:pPr marL="457200" lvl="2" indent="-457200">
              <a:spcBef>
                <a:spcPts val="1000"/>
              </a:spcBef>
              <a:buFont typeface="Wingdings" panose="05000000000000000000"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rPr>
              <a:t>It generates target code for sequence of instructions</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rPr>
              <a:t>It uses a function </a:t>
            </a:r>
            <a:r>
              <a:rPr lang="en-US" altLang="zh-CN" sz="2200" dirty="0" err="1">
                <a:solidFill>
                  <a:srgbClr val="002060"/>
                </a:solidFill>
                <a:latin typeface="Times New Roman" panose="02020603050405020304" pitchFamily="18" charset="0"/>
                <a:cs typeface="Times New Roman" panose="02020603050405020304" pitchFamily="18" charset="0"/>
              </a:rPr>
              <a:t>getReg</a:t>
            </a:r>
            <a:r>
              <a:rPr lang="en-US" altLang="zh-CN" sz="2200" dirty="0">
                <a:solidFill>
                  <a:srgbClr val="002060"/>
                </a:solidFill>
                <a:latin typeface="Times New Roman" panose="02020603050405020304" pitchFamily="18" charset="0"/>
                <a:cs typeface="Times New Roman" panose="02020603050405020304" pitchFamily="18" charset="0"/>
              </a:rPr>
              <a:t>() to assign registers to variables</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rPr>
              <a:t>It uses two data structures</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AutoNum type="arabicPeriod"/>
              <a:defRPr/>
            </a:pPr>
            <a:r>
              <a:rPr lang="en-US" altLang="zh-CN" dirty="0">
                <a:solidFill>
                  <a:srgbClr val="002060"/>
                </a:solidFill>
                <a:latin typeface="Times New Roman" panose="02020603050405020304" pitchFamily="18" charset="0"/>
                <a:cs typeface="Times New Roman" panose="02020603050405020304" pitchFamily="18" charset="0"/>
              </a:rPr>
              <a:t>Register Descriptor</a:t>
            </a:r>
            <a:endParaRPr lang="en-US" altLang="zh-CN" dirty="0">
              <a:solidFill>
                <a:srgbClr val="002060"/>
              </a:solidFill>
              <a:latin typeface="Times New Roman" panose="02020603050405020304" pitchFamily="18" charset="0"/>
              <a:cs typeface="Times New Roman" panose="02020603050405020304" pitchFamily="18" charset="0"/>
            </a:endParaRPr>
          </a:p>
          <a:p>
            <a:pPr marL="1371600" lvl="4" indent="-457200">
              <a:spcBef>
                <a:spcPts val="1000"/>
              </a:spcBef>
              <a:buFont typeface="Wingdings" panose="05000000000000000000" pitchFamily="2" charset="2"/>
              <a:buChar char="Ø"/>
              <a:defRPr/>
            </a:pPr>
            <a:r>
              <a:rPr lang="en-US" altLang="zh-CN" dirty="0">
                <a:solidFill>
                  <a:srgbClr val="002060"/>
                </a:solidFill>
                <a:latin typeface="Times New Roman" panose="02020603050405020304" pitchFamily="18" charset="0"/>
                <a:cs typeface="Times New Roman" panose="02020603050405020304" pitchFamily="18" charset="0"/>
              </a:rPr>
              <a:t>Used to keep track of which variable is stored in which register. Initially all registers are empty</a:t>
            </a:r>
            <a:endParaRPr lang="en-US" altLang="zh-CN"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AutoNum type="arabicPeriod"/>
              <a:defRPr/>
            </a:pPr>
            <a:r>
              <a:rPr lang="en-US" altLang="zh-CN" dirty="0">
                <a:solidFill>
                  <a:srgbClr val="002060"/>
                </a:solidFill>
                <a:latin typeface="Times New Roman" panose="02020603050405020304" pitchFamily="18" charset="0"/>
                <a:cs typeface="Times New Roman" panose="02020603050405020304" pitchFamily="18" charset="0"/>
              </a:rPr>
              <a:t>Address Descriptor  </a:t>
            </a:r>
            <a:endParaRPr lang="en-US" altLang="zh-CN" dirty="0">
              <a:solidFill>
                <a:srgbClr val="002060"/>
              </a:solidFill>
              <a:latin typeface="Times New Roman" panose="02020603050405020304" pitchFamily="18" charset="0"/>
              <a:cs typeface="Times New Roman" panose="02020603050405020304" pitchFamily="18" charset="0"/>
            </a:endParaRPr>
          </a:p>
          <a:p>
            <a:pPr marL="1371600" lvl="4" indent="-457200">
              <a:spcBef>
                <a:spcPts val="1000"/>
              </a:spcBef>
              <a:buFont typeface="Wingdings" panose="05000000000000000000" pitchFamily="2" charset="2"/>
              <a:buChar char="Ø"/>
              <a:defRPr/>
            </a:pPr>
            <a:r>
              <a:rPr lang="en-US" altLang="zh-CN" dirty="0">
                <a:solidFill>
                  <a:srgbClr val="002060"/>
                </a:solidFill>
                <a:latin typeface="Times New Roman" panose="02020603050405020304" pitchFamily="18" charset="0"/>
                <a:cs typeface="Times New Roman" panose="02020603050405020304" pitchFamily="18" charset="0"/>
              </a:rPr>
              <a:t>Used to keep track of location where variable is stored. Location may be register, memory address, stack,…</a:t>
            </a:r>
            <a:endParaRPr lang="en-US" altLang="zh-CN"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rPr>
              <a:t>The following actions are performed by code generator for an instruction x = y op z</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rPr>
              <a:t>Assume that L is a location where the output of y op z is to be stored</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mj-lt"/>
              <a:buAutoNum type="arabicPeriod"/>
              <a:defRPr/>
            </a:pPr>
            <a:r>
              <a:rPr lang="en-US" altLang="zh-CN" dirty="0">
                <a:solidFill>
                  <a:srgbClr val="002060"/>
                </a:solidFill>
                <a:latin typeface="Times New Roman" panose="02020603050405020304" pitchFamily="18" charset="0"/>
                <a:cs typeface="Times New Roman" panose="02020603050405020304" pitchFamily="18" charset="0"/>
              </a:rPr>
              <a:t>Call the function </a:t>
            </a:r>
            <a:r>
              <a:rPr lang="en-US" altLang="zh-CN" dirty="0" err="1">
                <a:solidFill>
                  <a:srgbClr val="002060"/>
                </a:solidFill>
                <a:latin typeface="Times New Roman" panose="02020603050405020304" pitchFamily="18" charset="0"/>
                <a:cs typeface="Times New Roman" panose="02020603050405020304" pitchFamily="18" charset="0"/>
              </a:rPr>
              <a:t>getReg</a:t>
            </a:r>
            <a:r>
              <a:rPr lang="en-US" altLang="zh-CN" dirty="0">
                <a:solidFill>
                  <a:srgbClr val="002060"/>
                </a:solidFill>
                <a:latin typeface="Times New Roman" panose="02020603050405020304" pitchFamily="18" charset="0"/>
                <a:cs typeface="Times New Roman" panose="02020603050405020304" pitchFamily="18" charset="0"/>
              </a:rPr>
              <a:t>() to get the location of L</a:t>
            </a:r>
            <a:endParaRPr lang="en-US" altLang="zh-CN"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mj-lt"/>
              <a:buAutoNum type="arabicPeriod"/>
              <a:defRPr/>
            </a:pPr>
            <a:r>
              <a:rPr lang="en-US" altLang="zh-CN" dirty="0">
                <a:solidFill>
                  <a:srgbClr val="002060"/>
                </a:solidFill>
                <a:latin typeface="Times New Roman" panose="02020603050405020304" pitchFamily="18" charset="0"/>
                <a:cs typeface="Times New Roman" panose="02020603050405020304" pitchFamily="18" charset="0"/>
              </a:rPr>
              <a:t>Determine the location of y by consulting address descriptor of y. If y is not present in any location ‘L’ then it generate the instruction </a:t>
            </a:r>
            <a:r>
              <a:rPr lang="en-US" altLang="zh-CN" dirty="0" err="1">
                <a:solidFill>
                  <a:srgbClr val="002060"/>
                </a:solidFill>
                <a:latin typeface="Times New Roman" panose="02020603050405020304" pitchFamily="18" charset="0"/>
                <a:cs typeface="Times New Roman" panose="02020603050405020304" pitchFamily="18" charset="0"/>
              </a:rPr>
              <a:t>mov</a:t>
            </a:r>
            <a:r>
              <a:rPr lang="en-US" altLang="zh-CN" dirty="0">
                <a:solidFill>
                  <a:srgbClr val="002060"/>
                </a:solidFill>
                <a:latin typeface="Times New Roman" panose="02020603050405020304" pitchFamily="18" charset="0"/>
                <a:cs typeface="Times New Roman" panose="02020603050405020304" pitchFamily="18" charset="0"/>
              </a:rPr>
              <a:t> y’, L (copy value of y to L)</a:t>
            </a:r>
            <a:endParaRPr lang="en-US" altLang="zh-CN"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mj-lt"/>
              <a:buAutoNum type="arabicPeriod"/>
              <a:defRPr/>
            </a:pPr>
            <a:r>
              <a:rPr lang="en-US" altLang="zh-CN" dirty="0">
                <a:solidFill>
                  <a:srgbClr val="002060"/>
                </a:solidFill>
                <a:latin typeface="Times New Roman" panose="02020603050405020304" pitchFamily="18" charset="0"/>
                <a:cs typeface="Times New Roman" panose="02020603050405020304" pitchFamily="18" charset="0"/>
              </a:rPr>
              <a:t>Determine the location of z by using step2 &amp; the instruction is generated as op z’, L</a:t>
            </a:r>
            <a:endParaRPr lang="en-US" altLang="zh-CN"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mj-lt"/>
              <a:buAutoNum type="arabicPeriod"/>
              <a:defRPr/>
            </a:pPr>
            <a:r>
              <a:rPr lang="en-US" altLang="zh-CN" dirty="0">
                <a:solidFill>
                  <a:srgbClr val="002060"/>
                </a:solidFill>
                <a:latin typeface="Times New Roman" panose="02020603050405020304" pitchFamily="18" charset="0"/>
                <a:cs typeface="Times New Roman" panose="02020603050405020304" pitchFamily="18" charset="0"/>
              </a:rPr>
              <a:t>Now L contains the value of y op z i.e., assigned to x. So, if L is a register then update its descriptor that it contains value of x. as well as update address descriptor of x to indicate that it is stored in L</a:t>
            </a:r>
            <a:endParaRPr lang="en-US" altLang="zh-CN"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mj-lt"/>
              <a:buAutoNum type="arabicPeriod"/>
              <a:defRPr/>
            </a:pPr>
            <a:r>
              <a:rPr lang="en-US" altLang="zh-CN" dirty="0">
                <a:solidFill>
                  <a:srgbClr val="002060"/>
                </a:solidFill>
                <a:latin typeface="Times New Roman" panose="02020603050405020304" pitchFamily="18" charset="0"/>
                <a:cs typeface="Times New Roman" panose="02020603050405020304" pitchFamily="18" charset="0"/>
              </a:rPr>
              <a:t>If y and z have no further use then update the descriptor to remove y and z</a:t>
            </a:r>
            <a:endParaRPr lang="en-US" altLang="zh-CN"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Wingdings" panose="05000000000000000000" pitchFamily="2" charset="2"/>
              <a:buChar char="Ø"/>
              <a:defRPr/>
            </a:pPr>
            <a:endParaRPr lang="en-US" altLang="zh-CN" sz="2200" dirty="0">
              <a:solidFill>
                <a:srgbClr val="002060"/>
              </a:solidFill>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Generic code generation algorithm :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235974" y="793968"/>
            <a:ext cx="11651227" cy="5857555"/>
          </a:xfrm>
        </p:spPr>
        <p:txBody>
          <a:bodyPr>
            <a:normAutofit/>
          </a:bodyPr>
          <a:lstStyle/>
          <a:p>
            <a:pPr marL="457200" lvl="2" indent="-457200">
              <a:spcBef>
                <a:spcPts val="1000"/>
              </a:spcBef>
              <a:buNone/>
              <a:defRPr/>
            </a:pPr>
            <a:r>
              <a:rPr lang="en-US" altLang="zh-CN" sz="2200" b="1" u="sng" dirty="0">
                <a:solidFill>
                  <a:srgbClr val="002060"/>
                </a:solidFill>
                <a:latin typeface="Times New Roman" panose="02020603050405020304" pitchFamily="18" charset="0"/>
                <a:cs typeface="Times New Roman" panose="02020603050405020304" pitchFamily="18" charset="0"/>
              </a:rPr>
              <a:t>Ex:</a:t>
            </a:r>
            <a:r>
              <a:rPr lang="en-US" altLang="zh-CN" sz="2200" dirty="0">
                <a:solidFill>
                  <a:srgbClr val="002060"/>
                </a:solidFill>
                <a:latin typeface="Times New Roman" panose="02020603050405020304" pitchFamily="18" charset="0"/>
                <a:cs typeface="Times New Roman" panose="02020603050405020304" pitchFamily="18" charset="0"/>
              </a:rPr>
              <a:t> d = (a-b) + (a-c) + (a-c)</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Three address code for the expression is t1=a-b        t2=a-c        t3=t1+t2        d=t3+t2</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200" b="1" u="sng" dirty="0">
                <a:solidFill>
                  <a:srgbClr val="002060"/>
                </a:solidFill>
                <a:latin typeface="Times New Roman" panose="02020603050405020304" pitchFamily="18" charset="0"/>
                <a:cs typeface="Times New Roman" panose="02020603050405020304" pitchFamily="18" charset="0"/>
              </a:rPr>
              <a:t>Statement         Code Generator           Register Descriptor        Address Descriptor </a:t>
            </a:r>
            <a:endParaRPr lang="en-US" altLang="zh-CN" sz="2200" b="1" u="sng"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t1=a-b		      </a:t>
            </a:r>
            <a:r>
              <a:rPr lang="en-US" altLang="zh-CN" sz="2200" dirty="0" err="1">
                <a:solidFill>
                  <a:srgbClr val="002060"/>
                </a:solidFill>
                <a:latin typeface="Times New Roman" panose="02020603050405020304" pitchFamily="18" charset="0"/>
                <a:cs typeface="Times New Roman" panose="02020603050405020304" pitchFamily="18" charset="0"/>
              </a:rPr>
              <a:t>mov</a:t>
            </a:r>
            <a:r>
              <a:rPr lang="en-US" altLang="zh-CN" sz="2200" dirty="0">
                <a:solidFill>
                  <a:srgbClr val="002060"/>
                </a:solidFill>
                <a:latin typeface="Times New Roman" panose="02020603050405020304" pitchFamily="18" charset="0"/>
                <a:cs typeface="Times New Roman" panose="02020603050405020304" pitchFamily="18" charset="0"/>
              </a:rPr>
              <a:t> R0, a		     R0 contains t1	          </a:t>
            </a:r>
            <a:r>
              <a:rPr lang="en-US" altLang="zh-CN" sz="2200" dirty="0" err="1">
                <a:solidFill>
                  <a:srgbClr val="002060"/>
                </a:solidFill>
                <a:latin typeface="Times New Roman" panose="02020603050405020304" pitchFamily="18" charset="0"/>
                <a:cs typeface="Times New Roman" panose="02020603050405020304" pitchFamily="18" charset="0"/>
              </a:rPr>
              <a:t>t1</a:t>
            </a:r>
            <a:r>
              <a:rPr lang="en-US" altLang="zh-CN" sz="2200" dirty="0">
                <a:solidFill>
                  <a:srgbClr val="002060"/>
                </a:solidFill>
                <a:latin typeface="Times New Roman" panose="02020603050405020304" pitchFamily="18" charset="0"/>
                <a:cs typeface="Times New Roman" panose="02020603050405020304" pitchFamily="18" charset="0"/>
              </a:rPr>
              <a:t> in R0</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			      sub R0,b</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t2=a-c		      </a:t>
            </a:r>
            <a:r>
              <a:rPr lang="en-US" altLang="zh-CN" sz="2200" dirty="0" err="1">
                <a:solidFill>
                  <a:srgbClr val="002060"/>
                </a:solidFill>
                <a:latin typeface="Times New Roman" panose="02020603050405020304" pitchFamily="18" charset="0"/>
                <a:cs typeface="Times New Roman" panose="02020603050405020304" pitchFamily="18" charset="0"/>
              </a:rPr>
              <a:t>mov</a:t>
            </a:r>
            <a:r>
              <a:rPr lang="en-US" altLang="zh-CN" sz="2200" dirty="0">
                <a:solidFill>
                  <a:srgbClr val="002060"/>
                </a:solidFill>
                <a:latin typeface="Times New Roman" panose="02020603050405020304" pitchFamily="18" charset="0"/>
                <a:cs typeface="Times New Roman" panose="02020603050405020304" pitchFamily="18" charset="0"/>
              </a:rPr>
              <a:t> R1, a		     R0 contains t1	          </a:t>
            </a:r>
            <a:r>
              <a:rPr lang="en-US" altLang="zh-CN" sz="2200" dirty="0" err="1">
                <a:solidFill>
                  <a:srgbClr val="002060"/>
                </a:solidFill>
                <a:latin typeface="Times New Roman" panose="02020603050405020304" pitchFamily="18" charset="0"/>
                <a:cs typeface="Times New Roman" panose="02020603050405020304" pitchFamily="18" charset="0"/>
              </a:rPr>
              <a:t>t1</a:t>
            </a:r>
            <a:r>
              <a:rPr lang="en-US" altLang="zh-CN" sz="2200" dirty="0">
                <a:solidFill>
                  <a:srgbClr val="002060"/>
                </a:solidFill>
                <a:latin typeface="Times New Roman" panose="02020603050405020304" pitchFamily="18" charset="0"/>
                <a:cs typeface="Times New Roman" panose="02020603050405020304" pitchFamily="18" charset="0"/>
              </a:rPr>
              <a:t> in R0</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			      sub R1,b		     R1 contains t2	          </a:t>
            </a:r>
            <a:r>
              <a:rPr lang="en-US" altLang="zh-CN" sz="2200" dirty="0" err="1">
                <a:solidFill>
                  <a:srgbClr val="002060"/>
                </a:solidFill>
                <a:latin typeface="Times New Roman" panose="02020603050405020304" pitchFamily="18" charset="0"/>
                <a:cs typeface="Times New Roman" panose="02020603050405020304" pitchFamily="18" charset="0"/>
              </a:rPr>
              <a:t>t2</a:t>
            </a:r>
            <a:r>
              <a:rPr lang="en-US" altLang="zh-CN" sz="2200" dirty="0">
                <a:solidFill>
                  <a:srgbClr val="002060"/>
                </a:solidFill>
                <a:latin typeface="Times New Roman" panose="02020603050405020304" pitchFamily="18" charset="0"/>
                <a:cs typeface="Times New Roman" panose="02020603050405020304" pitchFamily="18" charset="0"/>
              </a:rPr>
              <a:t> in R1</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t3=t1+t2	     add R0, R1		     R0 contains t3	          </a:t>
            </a:r>
            <a:r>
              <a:rPr lang="en-US" altLang="zh-CN" sz="2200" dirty="0" err="1">
                <a:solidFill>
                  <a:srgbClr val="002060"/>
                </a:solidFill>
                <a:latin typeface="Times New Roman" panose="02020603050405020304" pitchFamily="18" charset="0"/>
                <a:cs typeface="Times New Roman" panose="02020603050405020304" pitchFamily="18" charset="0"/>
              </a:rPr>
              <a:t>t3</a:t>
            </a:r>
            <a:r>
              <a:rPr lang="en-US" altLang="zh-CN" sz="2200" dirty="0">
                <a:solidFill>
                  <a:srgbClr val="002060"/>
                </a:solidFill>
                <a:latin typeface="Times New Roman" panose="02020603050405020304" pitchFamily="18" charset="0"/>
                <a:cs typeface="Times New Roman" panose="02020603050405020304" pitchFamily="18" charset="0"/>
              </a:rPr>
              <a:t> in R0</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			      			     R1 contains t2	          </a:t>
            </a:r>
            <a:r>
              <a:rPr lang="en-US" altLang="zh-CN" sz="2200" dirty="0" err="1">
                <a:solidFill>
                  <a:srgbClr val="002060"/>
                </a:solidFill>
                <a:latin typeface="Times New Roman" panose="02020603050405020304" pitchFamily="18" charset="0"/>
                <a:cs typeface="Times New Roman" panose="02020603050405020304" pitchFamily="18" charset="0"/>
              </a:rPr>
              <a:t>t2</a:t>
            </a:r>
            <a:r>
              <a:rPr lang="en-US" altLang="zh-CN" sz="2200" dirty="0">
                <a:solidFill>
                  <a:srgbClr val="002060"/>
                </a:solidFill>
                <a:latin typeface="Times New Roman" panose="02020603050405020304" pitchFamily="18" charset="0"/>
                <a:cs typeface="Times New Roman" panose="02020603050405020304" pitchFamily="18" charset="0"/>
              </a:rPr>
              <a:t> in R1</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d=t3+t2		     add R0, R1		     R0 contains d	          </a:t>
            </a:r>
            <a:r>
              <a:rPr lang="en-US" altLang="zh-CN" sz="2200" dirty="0" err="1">
                <a:solidFill>
                  <a:srgbClr val="002060"/>
                </a:solidFill>
                <a:latin typeface="Times New Roman" panose="02020603050405020304" pitchFamily="18" charset="0"/>
                <a:cs typeface="Times New Roman" panose="02020603050405020304" pitchFamily="18" charset="0"/>
              </a:rPr>
              <a:t>d</a:t>
            </a:r>
            <a:r>
              <a:rPr lang="en-US" altLang="zh-CN" sz="2200" dirty="0">
                <a:solidFill>
                  <a:srgbClr val="002060"/>
                </a:solidFill>
                <a:latin typeface="Times New Roman" panose="02020603050405020304" pitchFamily="18" charset="0"/>
                <a:cs typeface="Times New Roman" panose="02020603050405020304" pitchFamily="18" charset="0"/>
              </a:rPr>
              <a:t>  in R0</a:t>
            </a:r>
            <a:endParaRPr lang="en-US" altLang="zh-CN" sz="2200" dirty="0">
              <a:solidFill>
                <a:srgbClr val="002060"/>
              </a:solidFill>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Generic code generation algorithm (Cont…) :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235974" y="793968"/>
            <a:ext cx="11651227" cy="5857555"/>
          </a:xfrm>
        </p:spPr>
        <p:txBody>
          <a:bodyPr>
            <a:normAutofit/>
          </a:bodyPr>
          <a:lstStyle/>
          <a:p>
            <a:pPr algn="just">
              <a:buFont typeface="Wingdings" panose="05000000000000000000" pitchFamily="2" charset="2"/>
              <a:buChar char="ü"/>
            </a:pPr>
            <a:r>
              <a:rPr lang="en-US" altLang="zh-CN" sz="2400" dirty="0">
                <a:solidFill>
                  <a:srgbClr val="002060"/>
                </a:solidFill>
                <a:latin typeface="Times New Roman" panose="02020603050405020304" pitchFamily="18" charset="0"/>
                <a:cs typeface="Times New Roman" panose="02020603050405020304" pitchFamily="18" charset="0"/>
              </a:rPr>
              <a:t>There is a node for each of the initial values of the variables in the DAG that are appeared in the basic block</a:t>
            </a:r>
            <a:endParaRPr lang="en-US" altLang="zh-CN" sz="24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altLang="zh-CN" sz="2400" dirty="0">
                <a:solidFill>
                  <a:srgbClr val="002060"/>
                </a:solidFill>
                <a:latin typeface="Times New Roman" panose="02020603050405020304" pitchFamily="18" charset="0"/>
                <a:cs typeface="Times New Roman" panose="02020603050405020304" pitchFamily="18" charset="0"/>
              </a:rPr>
              <a:t>There is a node N associated with each statement s within the block. The children of N are those nodes corresponding to statements that are the last definitions, prior to s of the operands used by s</a:t>
            </a:r>
            <a:endParaRPr lang="en-US" altLang="zh-CN" sz="24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altLang="zh-CN" sz="2400" dirty="0">
                <a:solidFill>
                  <a:srgbClr val="002060"/>
                </a:solidFill>
                <a:latin typeface="Times New Roman" panose="02020603050405020304" pitchFamily="18" charset="0"/>
                <a:cs typeface="Times New Roman" panose="02020603050405020304" pitchFamily="18" charset="0"/>
              </a:rPr>
              <a:t>Node N is labeled by the operator applied at s, and also attached to N is the list of variables for which it is the last definition within the block</a:t>
            </a:r>
            <a:endParaRPr lang="en-US" altLang="zh-CN" sz="24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altLang="zh-CN" sz="2400" dirty="0">
                <a:solidFill>
                  <a:srgbClr val="002060"/>
                </a:solidFill>
                <a:latin typeface="Times New Roman" panose="02020603050405020304" pitchFamily="18" charset="0"/>
                <a:cs typeface="Times New Roman" panose="02020603050405020304" pitchFamily="18" charset="0"/>
              </a:rPr>
              <a:t>Certain nodes are designated output nodes. These are the nodes whose variables are live on exit from the block</a:t>
            </a:r>
            <a:endParaRPr lang="en-US" altLang="zh-CN" sz="2400" dirty="0">
              <a:solidFill>
                <a:srgbClr val="002060"/>
              </a:solidFill>
              <a:latin typeface="Times New Roman" panose="02020603050405020304" pitchFamily="18" charset="0"/>
              <a:cs typeface="Times New Roman" panose="02020603050405020304" pitchFamily="18" charset="0"/>
            </a:endParaRPr>
          </a:p>
          <a:p>
            <a:pPr algn="just">
              <a:buNone/>
            </a:pPr>
            <a:r>
              <a:rPr lang="en-US" altLang="zh-CN" sz="2400" b="1" u="sng" dirty="0">
                <a:solidFill>
                  <a:srgbClr val="002060"/>
                </a:solidFill>
                <a:latin typeface="Times New Roman" panose="02020603050405020304" pitchFamily="18" charset="0"/>
                <a:cs typeface="Times New Roman" panose="02020603050405020304" pitchFamily="18" charset="0"/>
              </a:rPr>
              <a:t>Ex1:</a:t>
            </a: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a:solidFill>
                  <a:srgbClr val="002060"/>
                </a:solidFill>
                <a:latin typeface="Times New Roman" panose="02020603050405020304" pitchFamily="18" charset="0"/>
                <a:cs typeface="Times New Roman" panose="02020603050405020304" pitchFamily="18" charset="0"/>
              </a:rPr>
              <a:t>Ex2:</a:t>
            </a:r>
            <a:endParaRPr lang="en-US" altLang="zh-CN" sz="2400" b="1" u="sng" dirty="0">
              <a:solidFill>
                <a:srgbClr val="002060"/>
              </a:solidFill>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DAG representation of basic blocks: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4"/>
          <p:cNvPicPr>
            <a:picLocks noChangeAspect="1" noChangeArrowheads="1"/>
          </p:cNvPicPr>
          <p:nvPr/>
        </p:nvPicPr>
        <p:blipFill>
          <a:blip r:embed="rId1" cstate="print"/>
          <a:srcRect/>
          <a:stretch>
            <a:fillRect/>
          </a:stretch>
        </p:blipFill>
        <p:spPr>
          <a:xfrm>
            <a:off x="391676" y="4795633"/>
            <a:ext cx="2012335" cy="1281291"/>
          </a:xfrm>
          <a:prstGeom prst="rect">
            <a:avLst/>
          </a:prstGeom>
          <a:noFill/>
        </p:spPr>
      </p:pic>
      <p:pic>
        <p:nvPicPr>
          <p:cNvPr id="6" name="Picture 5"/>
          <p:cNvPicPr>
            <a:picLocks noChangeAspect="1" noChangeArrowheads="1"/>
          </p:cNvPicPr>
          <p:nvPr/>
        </p:nvPicPr>
        <p:blipFill>
          <a:blip r:embed="rId2" cstate="print"/>
          <a:srcRect/>
          <a:stretch>
            <a:fillRect/>
          </a:stretch>
        </p:blipFill>
        <p:spPr bwMode="auto">
          <a:xfrm>
            <a:off x="2610462" y="4247535"/>
            <a:ext cx="3495368" cy="2235796"/>
          </a:xfrm>
          <a:prstGeom prst="rect">
            <a:avLst/>
          </a:prstGeom>
          <a:noFill/>
          <a:ln w="9525">
            <a:noFill/>
            <a:miter lim="800000"/>
            <a:headEnd/>
            <a:tailEnd/>
          </a:ln>
        </p:spPr>
      </p:pic>
      <p:pic>
        <p:nvPicPr>
          <p:cNvPr id="7" name="Picture 4"/>
          <p:cNvPicPr>
            <a:picLocks noChangeAspect="1" noChangeArrowheads="1"/>
          </p:cNvPicPr>
          <p:nvPr/>
        </p:nvPicPr>
        <p:blipFill>
          <a:blip r:embed="rId3" cstate="print"/>
          <a:srcRect/>
          <a:stretch>
            <a:fillRect/>
          </a:stretch>
        </p:blipFill>
        <p:spPr>
          <a:xfrm>
            <a:off x="6861233" y="4764633"/>
            <a:ext cx="1611192" cy="1800225"/>
          </a:xfrm>
          <a:prstGeom prst="rect">
            <a:avLst/>
          </a:prstGeom>
          <a:noFill/>
        </p:spPr>
      </p:pic>
      <p:pic>
        <p:nvPicPr>
          <p:cNvPr id="8" name="Picture 5"/>
          <p:cNvPicPr>
            <a:picLocks noChangeAspect="1" noChangeArrowheads="1"/>
          </p:cNvPicPr>
          <p:nvPr/>
        </p:nvPicPr>
        <p:blipFill>
          <a:blip r:embed="rId4" cstate="print"/>
          <a:srcRect/>
          <a:stretch>
            <a:fillRect/>
          </a:stretch>
        </p:blipFill>
        <p:spPr bwMode="auto">
          <a:xfrm>
            <a:off x="8799885" y="3933825"/>
            <a:ext cx="2846439" cy="29241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4"/>
            <a:ext cx="10515600" cy="793975"/>
          </a:xfrm>
        </p:spPr>
        <p:txBody>
          <a:bodyPr>
            <a:normAutofit/>
          </a:bodyPr>
          <a:lstStyle/>
          <a:p>
            <a:pPr algn="ctr"/>
            <a:r>
              <a:rPr lang="en-US" sz="4000" b="1" u="sng" dirty="0">
                <a:solidFill>
                  <a:srgbClr val="002060"/>
                </a:solidFill>
                <a:latin typeface="Times New Roman" panose="02020603050405020304" pitchFamily="18" charset="0"/>
                <a:cs typeface="Times New Roman" panose="02020603050405020304" pitchFamily="18" charset="0"/>
              </a:rPr>
              <a:t>Unit – 5( Part 2)</a:t>
            </a:r>
            <a:endParaRPr lang="en-US" sz="4000" dirty="0"/>
          </a:p>
        </p:txBody>
      </p:sp>
      <p:sp>
        <p:nvSpPr>
          <p:cNvPr id="3" name="Content Placeholder 2"/>
          <p:cNvSpPr>
            <a:spLocks noGrp="1"/>
          </p:cNvSpPr>
          <p:nvPr>
            <p:ph idx="1"/>
          </p:nvPr>
        </p:nvSpPr>
        <p:spPr>
          <a:xfrm>
            <a:off x="463639" y="820175"/>
            <a:ext cx="11178862" cy="5740282"/>
          </a:xfrm>
        </p:spPr>
        <p:txBody>
          <a:bodyPr>
            <a:noAutofit/>
          </a:bodyPr>
          <a:lstStyle/>
          <a:p>
            <a:pPr marL="0" indent="0">
              <a:buNone/>
            </a:pPr>
            <a:r>
              <a:rPr lang="en-US" sz="2400" b="1" u="sng" dirty="0">
                <a:solidFill>
                  <a:srgbClr val="002060"/>
                </a:solidFill>
                <a:latin typeface="Times New Roman" panose="02020603050405020304" pitchFamily="18" charset="0"/>
                <a:cs typeface="Times New Roman" panose="02020603050405020304" pitchFamily="18" charset="0"/>
                <a:sym typeface="+mn-ea"/>
              </a:rPr>
              <a:t>Machine Dependent Code optimizations</a:t>
            </a:r>
            <a:endParaRPr lang="en-IN" sz="2400" b="1" u="sng" dirty="0">
              <a:solidFill>
                <a:srgbClr val="002060"/>
              </a:solidFill>
              <a:latin typeface="Times New Roman" panose="02020603050405020304" pitchFamily="18" charset="0"/>
              <a:cs typeface="Times New Roman" panose="02020603050405020304" pitchFamily="18" charset="0"/>
            </a:endParaRPr>
          </a:p>
          <a:p>
            <a:pPr marL="0" indent="0">
              <a:buNone/>
            </a:pPr>
            <a:r>
              <a:rPr lang="en-IN" sz="2400" b="1" dirty="0">
                <a:solidFill>
                  <a:srgbClr val="002060"/>
                </a:solidFill>
                <a:latin typeface="Times New Roman" panose="02020603050405020304" pitchFamily="18" charset="0"/>
                <a:cs typeface="Times New Roman" panose="02020603050405020304" pitchFamily="18" charset="0"/>
                <a:sym typeface="+mn-ea"/>
              </a:rPr>
              <a:t>7. </a:t>
            </a:r>
            <a:r>
              <a:rPr lang="en-US" sz="2400" dirty="0">
                <a:solidFill>
                  <a:srgbClr val="002060"/>
                </a:solidFill>
                <a:latin typeface="Times New Roman" panose="02020603050405020304" pitchFamily="18" charset="0"/>
                <a:cs typeface="Times New Roman" panose="02020603050405020304" pitchFamily="18" charset="0"/>
                <a:sym typeface="+mn-ea"/>
              </a:rPr>
              <a:t>Peephole Optimization</a:t>
            </a:r>
            <a:r>
              <a:rPr lang="en-US" sz="2400" dirty="0">
                <a:solidFill>
                  <a:srgbClr val="002060"/>
                </a:solidFill>
                <a:latin typeface="Times New Roman" panose="02020603050405020304" pitchFamily="18" charset="0"/>
                <a:cs typeface="Times New Roman" panose="02020603050405020304" pitchFamily="18" charset="0"/>
                <a:sym typeface="+mn-ea"/>
              </a:rPr>
              <a:t>			</a:t>
            </a:r>
            <a:r>
              <a:rPr lang="en-US" sz="2400" b="1" dirty="0">
                <a:solidFill>
                  <a:srgbClr val="002060"/>
                </a:solidFill>
                <a:latin typeface="Times New Roman" panose="02020603050405020304" pitchFamily="18" charset="0"/>
                <a:cs typeface="Times New Roman" panose="02020603050405020304" pitchFamily="18" charset="0"/>
                <a:sym typeface="+mn-ea"/>
              </a:rPr>
              <a:t>8. </a:t>
            </a:r>
            <a:r>
              <a:rPr lang="en-US" sz="2400" dirty="0" smtClean="0">
                <a:solidFill>
                  <a:srgbClr val="002060"/>
                </a:solidFill>
                <a:latin typeface="Times New Roman" panose="02020603050405020304" pitchFamily="18" charset="0"/>
                <a:cs typeface="Times New Roman" panose="02020603050405020304" pitchFamily="18" charset="0"/>
                <a:sym typeface="+mn-ea"/>
              </a:rPr>
              <a:t>Register Allocation and Assignment</a:t>
            </a:r>
            <a:r>
              <a:rPr lang="en-US" sz="2400" dirty="0">
                <a:solidFill>
                  <a:srgbClr val="002060"/>
                </a:solidFill>
                <a:latin typeface="Times New Roman" panose="02020603050405020304" pitchFamily="18" charset="0"/>
                <a:cs typeface="Times New Roman" panose="02020603050405020304" pitchFamily="18" charset="0"/>
                <a:sym typeface="+mn-ea"/>
              </a:rPr>
              <a:t> </a:t>
            </a:r>
            <a:endParaRPr lang="en-US" sz="2400" dirty="0">
              <a:solidFill>
                <a:srgbClr val="002060"/>
              </a:solidFill>
              <a:latin typeface="Times New Roman" panose="02020603050405020304" pitchFamily="18" charset="0"/>
              <a:cs typeface="Times New Roman" panose="02020603050405020304" pitchFamily="18" charset="0"/>
              <a:sym typeface="+mn-ea"/>
            </a:endParaRPr>
          </a:p>
          <a:p>
            <a:pPr marL="0" indent="0">
              <a:buNone/>
            </a:pPr>
            <a:r>
              <a:rPr lang="en-US" sz="2400" b="1" dirty="0">
                <a:solidFill>
                  <a:srgbClr val="002060"/>
                </a:solidFill>
                <a:latin typeface="Times New Roman" panose="02020603050405020304" pitchFamily="18" charset="0"/>
                <a:cs typeface="Times New Roman" panose="02020603050405020304" pitchFamily="18" charset="0"/>
                <a:sym typeface="+mn-ea"/>
              </a:rPr>
              <a:t>9. </a:t>
            </a:r>
            <a:r>
              <a:rPr lang="en-US" sz="2400" dirty="0" smtClean="0">
                <a:solidFill>
                  <a:srgbClr val="002060"/>
                </a:solidFill>
                <a:latin typeface="Times New Roman" panose="02020603050405020304" pitchFamily="18" charset="0"/>
                <a:cs typeface="Times New Roman" panose="02020603050405020304" pitchFamily="18" charset="0"/>
                <a:sym typeface="+mn-ea"/>
              </a:rPr>
              <a:t>C</a:t>
            </a:r>
            <a:r>
              <a:rPr lang="en-US" sz="2400" dirty="0" smtClean="0">
                <a:solidFill>
                  <a:srgbClr val="002060"/>
                </a:solidFill>
                <a:latin typeface="Times New Roman" panose="02020603050405020304" pitchFamily="18" charset="0"/>
                <a:cs typeface="Times New Roman" panose="02020603050405020304" pitchFamily="18" charset="0"/>
                <a:sym typeface="+mn-ea"/>
              </a:rPr>
              <a:t>ode Generation Algorithm</a:t>
            </a:r>
            <a:r>
              <a:rPr lang="en-US" sz="2400" dirty="0">
                <a:solidFill>
                  <a:srgbClr val="002060"/>
                </a:solidFill>
                <a:latin typeface="Times New Roman" panose="02020603050405020304" pitchFamily="18" charset="0"/>
                <a:cs typeface="Times New Roman" panose="02020603050405020304" pitchFamily="18" charset="0"/>
                <a:sym typeface="+mn-ea"/>
              </a:rPr>
              <a:t>	</a:t>
            </a:r>
            <a:r>
              <a:rPr lang="en-US" sz="2400" dirty="0" smtClean="0">
                <a:solidFill>
                  <a:srgbClr val="002060"/>
                </a:solidFill>
                <a:latin typeface="Times New Roman" panose="02020603050405020304" pitchFamily="18" charset="0"/>
                <a:cs typeface="Times New Roman" panose="02020603050405020304" pitchFamily="18" charset="0"/>
                <a:sym typeface="+mn-ea"/>
              </a:rPr>
              <a:t> </a:t>
            </a:r>
            <a:endParaRPr lang="en-US" sz="2400" dirty="0" smtClean="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309717" y="793968"/>
            <a:ext cx="11577484" cy="5783813"/>
          </a:xfrm>
        </p:spPr>
        <p:txBody>
          <a:bodyPr>
            <a:normAutofit fontScale="92500" lnSpcReduction="10000"/>
          </a:bodyPr>
          <a:lstStyle/>
          <a:p>
            <a:pPr marL="457200" lvl="2" indent="-457200">
              <a:spcBef>
                <a:spcPts val="1000"/>
              </a:spcBef>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This is applied to improve the performance of program by examining a short sequence of instructions in a window (peephole) &amp; replace the instructions by a faster or short sequence of instructions</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we use the below 5 approaches </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1. Redundant Instruction Elimination 2. Removal of Unreachable Code 3. Flow of Control Optimizations 4. Algebraic Simplifications 5. Machine Idioms</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1. Redundant Instruction Elimination</a:t>
            </a: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Consider the instructions	</a:t>
            </a:r>
            <a:r>
              <a:rPr lang="en-US" altLang="zh-CN" sz="2400" dirty="0" err="1">
                <a:solidFill>
                  <a:srgbClr val="002060"/>
                </a:solidFill>
                <a:latin typeface="Times New Roman" panose="02020603050405020304" pitchFamily="18" charset="0"/>
                <a:cs typeface="Times New Roman" panose="02020603050405020304" pitchFamily="18" charset="0"/>
              </a:rPr>
              <a:t>mov</a:t>
            </a:r>
            <a:r>
              <a:rPr lang="en-US" altLang="zh-CN" sz="2400" dirty="0">
                <a:solidFill>
                  <a:srgbClr val="002060"/>
                </a:solidFill>
                <a:latin typeface="Times New Roman" panose="02020603050405020304" pitchFamily="18" charset="0"/>
                <a:cs typeface="Times New Roman" panose="02020603050405020304" pitchFamily="18" charset="0"/>
              </a:rPr>
              <a:t> R0, a      		   					 			        			 </a:t>
            </a:r>
            <a:r>
              <a:rPr lang="en-US" altLang="zh-CN" sz="2400" dirty="0" err="1">
                <a:solidFill>
                  <a:srgbClr val="002060"/>
                </a:solidFill>
                <a:latin typeface="Times New Roman" panose="02020603050405020304" pitchFamily="18" charset="0"/>
                <a:cs typeface="Times New Roman" panose="02020603050405020304" pitchFamily="18" charset="0"/>
              </a:rPr>
              <a:t>mov</a:t>
            </a:r>
            <a:r>
              <a:rPr lang="en-US" altLang="zh-CN" sz="2400" dirty="0">
                <a:solidFill>
                  <a:srgbClr val="002060"/>
                </a:solidFill>
                <a:latin typeface="Times New Roman" panose="02020603050405020304" pitchFamily="18" charset="0"/>
                <a:cs typeface="Times New Roman" panose="02020603050405020304" pitchFamily="18" charset="0"/>
              </a:rPr>
              <a:t> R0, a        (we can eliminate 2</a:t>
            </a:r>
            <a:r>
              <a:rPr lang="en-US" altLang="zh-CN" sz="2400" baseline="30000" dirty="0">
                <a:solidFill>
                  <a:srgbClr val="002060"/>
                </a:solidFill>
                <a:latin typeface="Times New Roman" panose="02020603050405020304" pitchFamily="18" charset="0"/>
                <a:cs typeface="Times New Roman" panose="02020603050405020304" pitchFamily="18" charset="0"/>
              </a:rPr>
              <a:t>nd </a:t>
            </a:r>
            <a:r>
              <a:rPr lang="en-US" altLang="zh-CN" sz="2400" dirty="0">
                <a:solidFill>
                  <a:srgbClr val="002060"/>
                </a:solidFill>
                <a:latin typeface="Times New Roman" panose="02020603050405020304" pitchFamily="18" charset="0"/>
                <a:cs typeface="Times New Roman" panose="02020603050405020304" pitchFamily="18" charset="0"/>
              </a:rPr>
              <a:t>statement 				 	</a:t>
            </a:r>
            <a:r>
              <a:rPr lang="en-US" altLang="zh-CN" sz="2400" dirty="0" err="1">
                <a:solidFill>
                  <a:srgbClr val="002060"/>
                </a:solidFill>
                <a:latin typeface="Times New Roman" panose="02020603050405020304" pitchFamily="18" charset="0"/>
                <a:cs typeface="Times New Roman" panose="02020603050405020304" pitchFamily="18" charset="0"/>
              </a:rPr>
              <a:t>mov</a:t>
            </a:r>
            <a:r>
              <a:rPr lang="en-US" altLang="zh-CN" sz="2400" dirty="0">
                <a:solidFill>
                  <a:srgbClr val="002060"/>
                </a:solidFill>
                <a:latin typeface="Times New Roman" panose="02020603050405020304" pitchFamily="18" charset="0"/>
                <a:cs typeface="Times New Roman" panose="02020603050405020304" pitchFamily="18" charset="0"/>
              </a:rPr>
              <a:t> a , R0                   	              since a value is already in R0 )</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2. Removal of Unreachable Code</a:t>
            </a: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Ø"/>
              <a:defRPr/>
            </a:pPr>
            <a:r>
              <a:rPr lang="en-US" altLang="zh-CN" sz="2400" dirty="0">
                <a:solidFill>
                  <a:srgbClr val="002060"/>
                </a:solidFill>
                <a:latin typeface="Times New Roman" panose="02020603050405020304" pitchFamily="18" charset="0"/>
                <a:cs typeface="Times New Roman" panose="02020603050405020304" pitchFamily="18" charset="0"/>
              </a:rPr>
              <a:t>Eliminates the statements which are unreachable i.e., never executed</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 0;		        </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 0;		</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add(</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x, </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y) {	         </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add(</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x, </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y) {</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if(</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==1)        {		 		      </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z=</a:t>
            </a:r>
            <a:r>
              <a:rPr lang="en-US" altLang="zh-CN" sz="2400" dirty="0" err="1">
                <a:solidFill>
                  <a:srgbClr val="002060"/>
                </a:solidFill>
                <a:latin typeface="Times New Roman" panose="02020603050405020304" pitchFamily="18" charset="0"/>
                <a:cs typeface="Times New Roman" panose="02020603050405020304" pitchFamily="18" charset="0"/>
              </a:rPr>
              <a:t>x+y</a:t>
            </a:r>
            <a:r>
              <a:rPr lang="en-US" altLang="zh-CN" sz="2400" dirty="0">
                <a:solidFill>
                  <a:srgbClr val="002060"/>
                </a:solidFill>
                <a:latin typeface="Times New Roman" panose="02020603050405020304" pitchFamily="18" charset="0"/>
                <a:cs typeface="Times New Roman" panose="02020603050405020304" pitchFamily="18" charset="0"/>
              </a:rPr>
              <a:t>; 	      		 </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z=</a:t>
            </a:r>
            <a:r>
              <a:rPr lang="en-US" altLang="zh-CN" sz="2400" dirty="0" err="1">
                <a:solidFill>
                  <a:srgbClr val="002060"/>
                </a:solidFill>
                <a:latin typeface="Times New Roman" panose="02020603050405020304" pitchFamily="18" charset="0"/>
                <a:cs typeface="Times New Roman" panose="02020603050405020304" pitchFamily="18" charset="0"/>
              </a:rPr>
              <a:t>x+y</a:t>
            </a:r>
            <a:r>
              <a:rPr lang="en-US" altLang="zh-CN" sz="2400" dirty="0">
                <a:solidFill>
                  <a:srgbClr val="002060"/>
                </a:solidFill>
                <a:latin typeface="Times New Roman" panose="02020603050405020304" pitchFamily="18" charset="0"/>
                <a:cs typeface="Times New Roman" panose="02020603050405020304" pitchFamily="18" charset="0"/>
              </a:rPr>
              <a:t>;</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sum = 0;  }      Eliminate		 	      return z;		              return z; 	 }       						      </a:t>
            </a:r>
            <a:r>
              <a:rPr lang="en-US" altLang="zh-CN" sz="2400" dirty="0" err="1">
                <a:solidFill>
                  <a:srgbClr val="002060"/>
                </a:solidFill>
                <a:latin typeface="Times New Roman" panose="02020603050405020304" pitchFamily="18" charset="0"/>
                <a:cs typeface="Times New Roman" panose="02020603050405020304" pitchFamily="18" charset="0"/>
              </a:rPr>
              <a:t>printf</a:t>
            </a:r>
            <a:r>
              <a:rPr lang="en-US" altLang="zh-CN" sz="2400" dirty="0">
                <a:solidFill>
                  <a:srgbClr val="002060"/>
                </a:solidFill>
                <a:latin typeface="Times New Roman" panose="02020603050405020304" pitchFamily="18" charset="0"/>
                <a:cs typeface="Times New Roman" panose="02020603050405020304" pitchFamily="18" charset="0"/>
              </a:rPr>
              <a:t>(“</a:t>
            </a:r>
            <a:r>
              <a:rPr lang="en-US" altLang="zh-CN" sz="2400" dirty="0" err="1">
                <a:solidFill>
                  <a:srgbClr val="002060"/>
                </a:solidFill>
                <a:latin typeface="Times New Roman" panose="02020603050405020304" pitchFamily="18" charset="0"/>
                <a:cs typeface="Times New Roman" panose="02020603050405020304" pitchFamily="18" charset="0"/>
              </a:rPr>
              <a:t>d”,z</a:t>
            </a:r>
            <a:r>
              <a:rPr lang="en-US" altLang="zh-CN" sz="2400" dirty="0">
                <a:solidFill>
                  <a:srgbClr val="002060"/>
                </a:solidFill>
                <a:latin typeface="Times New Roman" panose="02020603050405020304" pitchFamily="18" charset="0"/>
                <a:cs typeface="Times New Roman" panose="02020603050405020304" pitchFamily="18" charset="0"/>
              </a:rPr>
              <a:t>);    }			</a:t>
            </a:r>
            <a:endParaRPr lang="en-US" altLang="zh-CN" sz="2400" dirty="0">
              <a:solidFill>
                <a:srgbClr val="002060"/>
              </a:solidFill>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Peephole Optimization: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4" name="Right Brace 3"/>
          <p:cNvSpPr/>
          <p:nvPr/>
        </p:nvSpPr>
        <p:spPr>
          <a:xfrm>
            <a:off x="5427416" y="3200410"/>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Right Brace 5"/>
          <p:cNvSpPr/>
          <p:nvPr/>
        </p:nvSpPr>
        <p:spPr>
          <a:xfrm>
            <a:off x="2556397" y="5329091"/>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8" name="Curved Connector 7"/>
          <p:cNvCxnSpPr/>
          <p:nvPr/>
        </p:nvCxnSpPr>
        <p:spPr>
          <a:xfrm rot="10800000">
            <a:off x="4041059" y="5869859"/>
            <a:ext cx="2227007" cy="32446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829" y="236336"/>
            <a:ext cx="10765971" cy="510638"/>
          </a:xfrm>
        </p:spPr>
        <p:txBody>
          <a:bodyPr>
            <a:normAutofit fontScale="90000"/>
          </a:bodyPr>
          <a:lstStyle/>
          <a:p>
            <a:pPr algn="ctr"/>
            <a:r>
              <a:rPr lang="en-US" sz="4000" b="1" u="sng" dirty="0">
                <a:solidFill>
                  <a:srgbClr val="002060"/>
                </a:solidFill>
                <a:latin typeface="Times New Roman" panose="02020603050405020304" pitchFamily="18" charset="0"/>
                <a:cs typeface="Times New Roman" panose="02020603050405020304" pitchFamily="18" charset="0"/>
              </a:rPr>
              <a:t>Syllabus</a:t>
            </a:r>
            <a:endParaRPr lang="en-US" sz="4000" dirty="0"/>
          </a:p>
        </p:txBody>
      </p:sp>
      <p:sp>
        <p:nvSpPr>
          <p:cNvPr id="3" name="Content Placeholder 2"/>
          <p:cNvSpPr>
            <a:spLocks noGrp="1"/>
          </p:cNvSpPr>
          <p:nvPr>
            <p:ph idx="1"/>
          </p:nvPr>
        </p:nvSpPr>
        <p:spPr>
          <a:xfrm>
            <a:off x="483325" y="756677"/>
            <a:ext cx="11325497" cy="5476698"/>
          </a:xfrm>
        </p:spPr>
        <p:txBody>
          <a:bodyPr>
            <a:noAutofit/>
          </a:bodyPr>
          <a:lstStyle/>
          <a:p>
            <a:pPr marL="0" indent="0" algn="ctr">
              <a:buNone/>
            </a:pPr>
            <a:r>
              <a:rPr lang="en-US" sz="2200" b="1" u="sng" dirty="0" smtClean="0">
                <a:solidFill>
                  <a:srgbClr val="002060"/>
                </a:solidFill>
                <a:latin typeface="Times New Roman" panose="02020603050405020304" pitchFamily="18" charset="0"/>
                <a:cs typeface="Times New Roman" panose="02020603050405020304" pitchFamily="18" charset="0"/>
              </a:rPr>
              <a:t>UNIT-1</a:t>
            </a:r>
            <a:endParaRPr lang="en-US" sz="2200" b="1" dirty="0">
              <a:solidFill>
                <a:srgbClr val="002060"/>
              </a:solidFill>
              <a:latin typeface="Times New Roman" panose="02020603050405020304" pitchFamily="18" charset="0"/>
              <a:cs typeface="Times New Roman" panose="02020603050405020304" pitchFamily="18" charset="0"/>
            </a:endParaRPr>
          </a:p>
          <a:p>
            <a:pPr>
              <a:buNone/>
            </a:pPr>
            <a:r>
              <a:rPr lang="en-US" sz="2200" b="1" dirty="0" smtClean="0">
                <a:solidFill>
                  <a:srgbClr val="002060"/>
                </a:solidFill>
                <a:latin typeface="Times New Roman" panose="02020603050405020304" pitchFamily="18" charset="0"/>
                <a:cs typeface="Times New Roman" panose="02020603050405020304" pitchFamily="18" charset="0"/>
              </a:rPr>
              <a:t>Language Processors:</a:t>
            </a:r>
            <a:r>
              <a:rPr lang="en-US" sz="2200" dirty="0" smtClean="0">
                <a:solidFill>
                  <a:srgbClr val="002060"/>
                </a:solidFill>
                <a:latin typeface="Times New Roman" panose="02020603050405020304" pitchFamily="18" charset="0"/>
                <a:cs typeface="Times New Roman" panose="02020603050405020304" pitchFamily="18" charset="0"/>
              </a:rPr>
              <a:t> Introduction, the structure of a compiler, the science of building a compiler,</a:t>
            </a:r>
            <a:endParaRPr lang="en-US" sz="2200" dirty="0" smtClean="0">
              <a:solidFill>
                <a:srgbClr val="002060"/>
              </a:solidFill>
              <a:latin typeface="Times New Roman" panose="02020603050405020304" pitchFamily="18" charset="0"/>
              <a:cs typeface="Times New Roman" panose="02020603050405020304" pitchFamily="18" charset="0"/>
            </a:endParaRPr>
          </a:p>
          <a:p>
            <a:pPr>
              <a:buNone/>
            </a:pPr>
            <a:r>
              <a:rPr lang="en-US" sz="2200" dirty="0" smtClean="0">
                <a:solidFill>
                  <a:srgbClr val="002060"/>
                </a:solidFill>
                <a:latin typeface="Times New Roman" panose="02020603050405020304" pitchFamily="18" charset="0"/>
                <a:cs typeface="Times New Roman" panose="02020603050405020304" pitchFamily="18" charset="0"/>
              </a:rPr>
              <a:t>programming language basics.</a:t>
            </a:r>
            <a:endParaRPr lang="en-US" sz="2200" dirty="0" smtClean="0">
              <a:solidFill>
                <a:srgbClr val="002060"/>
              </a:solidFill>
              <a:latin typeface="Times New Roman" panose="02020603050405020304" pitchFamily="18" charset="0"/>
              <a:cs typeface="Times New Roman" panose="02020603050405020304" pitchFamily="18" charset="0"/>
            </a:endParaRPr>
          </a:p>
          <a:p>
            <a:pPr>
              <a:buNone/>
            </a:pPr>
            <a:r>
              <a:rPr lang="en-US" sz="2200" b="1" dirty="0" smtClean="0">
                <a:solidFill>
                  <a:srgbClr val="002060"/>
                </a:solidFill>
                <a:latin typeface="Times New Roman" panose="02020603050405020304" pitchFamily="18" charset="0"/>
                <a:cs typeface="Times New Roman" panose="02020603050405020304" pitchFamily="18" charset="0"/>
              </a:rPr>
              <a:t>Lexical Analysis:</a:t>
            </a:r>
            <a:r>
              <a:rPr lang="en-US" sz="2200" dirty="0" smtClean="0">
                <a:solidFill>
                  <a:srgbClr val="002060"/>
                </a:solidFill>
                <a:latin typeface="Times New Roman" panose="02020603050405020304" pitchFamily="18" charset="0"/>
                <a:cs typeface="Times New Roman" panose="02020603050405020304" pitchFamily="18" charset="0"/>
              </a:rPr>
              <a:t> The role of the lexical analyzer, input buffering, recognition of Tokens, the </a:t>
            </a:r>
            <a:endParaRPr lang="en-US" sz="2200" dirty="0" smtClean="0">
              <a:solidFill>
                <a:srgbClr val="002060"/>
              </a:solidFill>
              <a:latin typeface="Times New Roman" panose="02020603050405020304" pitchFamily="18" charset="0"/>
              <a:cs typeface="Times New Roman" panose="02020603050405020304" pitchFamily="18" charset="0"/>
            </a:endParaRPr>
          </a:p>
          <a:p>
            <a:pPr>
              <a:buNone/>
            </a:pPr>
            <a:r>
              <a:rPr lang="en-US" sz="2200" dirty="0" smtClean="0">
                <a:solidFill>
                  <a:srgbClr val="002060"/>
                </a:solidFill>
                <a:latin typeface="Times New Roman" panose="02020603050405020304" pitchFamily="18" charset="0"/>
                <a:cs typeface="Times New Roman" panose="02020603050405020304" pitchFamily="18" charset="0"/>
              </a:rPr>
              <a:t>lexical analyzer generator </a:t>
            </a:r>
            <a:r>
              <a:rPr lang="en-US" sz="2200" dirty="0" err="1" smtClean="0">
                <a:solidFill>
                  <a:srgbClr val="002060"/>
                </a:solidFill>
                <a:latin typeface="Times New Roman" panose="02020603050405020304" pitchFamily="18" charset="0"/>
                <a:cs typeface="Times New Roman" panose="02020603050405020304" pitchFamily="18" charset="0"/>
              </a:rPr>
              <a:t>lex</a:t>
            </a:r>
            <a:r>
              <a:rPr lang="en-US" sz="2200" dirty="0" smtClean="0">
                <a:solidFill>
                  <a:srgbClr val="002060"/>
                </a:solidFill>
                <a:latin typeface="Times New Roman" panose="02020603050405020304" pitchFamily="18" charset="0"/>
                <a:cs typeface="Times New Roman" panose="02020603050405020304" pitchFamily="18" charset="0"/>
              </a:rPr>
              <a:t> program specification, finite automata, from regular expressions to</a:t>
            </a:r>
            <a:endParaRPr lang="en-US" sz="2200" dirty="0" smtClean="0">
              <a:solidFill>
                <a:srgbClr val="002060"/>
              </a:solidFill>
              <a:latin typeface="Times New Roman" panose="02020603050405020304" pitchFamily="18" charset="0"/>
              <a:cs typeface="Times New Roman" panose="02020603050405020304" pitchFamily="18" charset="0"/>
            </a:endParaRPr>
          </a:p>
          <a:p>
            <a:pPr>
              <a:buNone/>
            </a:pPr>
            <a:r>
              <a:rPr lang="en-US" sz="2200" dirty="0" smtClean="0">
                <a:solidFill>
                  <a:srgbClr val="002060"/>
                </a:solidFill>
                <a:latin typeface="Times New Roman" panose="02020603050405020304" pitchFamily="18" charset="0"/>
                <a:cs typeface="Times New Roman" panose="02020603050405020304" pitchFamily="18" charset="0"/>
              </a:rPr>
              <a:t>automata, design of a lexical-analyzer generator, optimization of DFA-based pattern matchers.</a:t>
            </a:r>
            <a:endParaRPr lang="en-US" sz="2200" b="1" i="1" dirty="0" smtClean="0">
              <a:latin typeface="Times New Roman" panose="02020603050405020304" pitchFamily="18" charset="0"/>
              <a:cs typeface="Times New Roman" panose="02020603050405020304" pitchFamily="18" charset="0"/>
            </a:endParaRPr>
          </a:p>
          <a:p>
            <a:pPr algn="ctr">
              <a:buNone/>
            </a:pPr>
            <a:r>
              <a:rPr lang="en-US" sz="2200" b="1" u="sng" dirty="0" smtClean="0">
                <a:solidFill>
                  <a:srgbClr val="002060"/>
                </a:solidFill>
                <a:latin typeface="Times New Roman" panose="02020603050405020304" pitchFamily="18" charset="0"/>
                <a:cs typeface="Times New Roman" panose="02020603050405020304" pitchFamily="18" charset="0"/>
              </a:rPr>
              <a:t>UNIT-2</a:t>
            </a:r>
            <a:r>
              <a:rPr lang="en-US" sz="2200" b="1" dirty="0" smtClean="0">
                <a:solidFill>
                  <a:srgbClr val="002060"/>
                </a:solidFill>
                <a:latin typeface="Times New Roman" panose="02020603050405020304" pitchFamily="18" charset="0"/>
                <a:cs typeface="Times New Roman" panose="02020603050405020304" pitchFamily="18" charset="0"/>
              </a:rPr>
              <a:t> </a:t>
            </a:r>
            <a:endParaRPr lang="en-US" sz="2200" b="1" dirty="0">
              <a:solidFill>
                <a:srgbClr val="002060"/>
              </a:solidFill>
              <a:latin typeface="Times New Roman" panose="02020603050405020304" pitchFamily="18" charset="0"/>
              <a:cs typeface="Times New Roman" panose="02020603050405020304" pitchFamily="18" charset="0"/>
            </a:endParaRPr>
          </a:p>
          <a:p>
            <a:pPr>
              <a:buNone/>
            </a:pPr>
            <a:r>
              <a:rPr lang="en-US" sz="2200" b="1" dirty="0" smtClean="0">
                <a:solidFill>
                  <a:srgbClr val="002060"/>
                </a:solidFill>
                <a:latin typeface="Times New Roman" panose="02020603050405020304" pitchFamily="18" charset="0"/>
                <a:cs typeface="Times New Roman" panose="02020603050405020304" pitchFamily="18" charset="0"/>
              </a:rPr>
              <a:t>Syntax Analysis:</a:t>
            </a:r>
            <a:r>
              <a:rPr lang="en-US" sz="2200" dirty="0" smtClean="0">
                <a:solidFill>
                  <a:srgbClr val="002060"/>
                </a:solidFill>
                <a:latin typeface="Times New Roman" panose="02020603050405020304" pitchFamily="18" charset="0"/>
                <a:cs typeface="Times New Roman" panose="02020603050405020304" pitchFamily="18" charset="0"/>
              </a:rPr>
              <a:t> Introduction, context-free grammars (CFG), derivation, top-down parsing,</a:t>
            </a:r>
            <a:endParaRPr lang="en-US" sz="2200" dirty="0" smtClean="0">
              <a:solidFill>
                <a:srgbClr val="002060"/>
              </a:solidFill>
              <a:latin typeface="Times New Roman" panose="02020603050405020304" pitchFamily="18" charset="0"/>
              <a:cs typeface="Times New Roman" panose="02020603050405020304" pitchFamily="18" charset="0"/>
            </a:endParaRPr>
          </a:p>
          <a:p>
            <a:pPr>
              <a:buNone/>
            </a:pPr>
            <a:r>
              <a:rPr lang="en-US" sz="2200" dirty="0" smtClean="0">
                <a:solidFill>
                  <a:srgbClr val="002060"/>
                </a:solidFill>
                <a:latin typeface="Times New Roman" panose="02020603050405020304" pitchFamily="18" charset="0"/>
                <a:cs typeface="Times New Roman" panose="02020603050405020304" pitchFamily="18" charset="0"/>
              </a:rPr>
              <a:t>recursive and non recursive top down parsers, bottom-up parsing, Operator precedence parser, </a:t>
            </a:r>
            <a:endParaRPr lang="en-US" sz="2200" dirty="0" smtClean="0">
              <a:solidFill>
                <a:srgbClr val="002060"/>
              </a:solidFill>
              <a:latin typeface="Times New Roman" panose="02020603050405020304" pitchFamily="18" charset="0"/>
              <a:cs typeface="Times New Roman" panose="02020603050405020304" pitchFamily="18" charset="0"/>
            </a:endParaRPr>
          </a:p>
          <a:p>
            <a:pPr>
              <a:buNone/>
            </a:pPr>
            <a:r>
              <a:rPr lang="en-US" sz="2200" b="1" dirty="0" smtClean="0">
                <a:solidFill>
                  <a:srgbClr val="002060"/>
                </a:solidFill>
                <a:latin typeface="Times New Roman" panose="02020603050405020304" pitchFamily="18" charset="0"/>
                <a:cs typeface="Times New Roman" panose="02020603050405020304" pitchFamily="18" charset="0"/>
              </a:rPr>
              <a:t>Introduction to LR parsing:</a:t>
            </a:r>
            <a:r>
              <a:rPr lang="en-US" sz="2200" dirty="0" smtClean="0">
                <a:solidFill>
                  <a:srgbClr val="002060"/>
                </a:solidFill>
                <a:latin typeface="Times New Roman" panose="02020603050405020304" pitchFamily="18" charset="0"/>
                <a:cs typeface="Times New Roman" panose="02020603050405020304" pitchFamily="18" charset="0"/>
              </a:rPr>
              <a:t> simple LR parser, more powerful LR parsers, using ambiguous</a:t>
            </a:r>
            <a:endParaRPr lang="en-US" sz="2200" dirty="0" smtClean="0">
              <a:solidFill>
                <a:srgbClr val="002060"/>
              </a:solidFill>
              <a:latin typeface="Times New Roman" panose="02020603050405020304" pitchFamily="18" charset="0"/>
              <a:cs typeface="Times New Roman" panose="02020603050405020304" pitchFamily="18" charset="0"/>
            </a:endParaRPr>
          </a:p>
          <a:p>
            <a:pPr>
              <a:buNone/>
            </a:pPr>
            <a:r>
              <a:rPr lang="en-US" sz="2200" dirty="0" smtClean="0">
                <a:solidFill>
                  <a:srgbClr val="002060"/>
                </a:solidFill>
                <a:latin typeface="Times New Roman" panose="02020603050405020304" pitchFamily="18" charset="0"/>
                <a:cs typeface="Times New Roman" panose="02020603050405020304" pitchFamily="18" charset="0"/>
              </a:rPr>
              <a:t>grammars, parser hierarchy, and automatic parser generator YACC tool. </a:t>
            </a:r>
            <a:endParaRPr lang="en-US" sz="2200" dirty="0" smtClean="0">
              <a:solidFill>
                <a:srgbClr val="002060"/>
              </a:solidFill>
              <a:latin typeface="Times New Roman" panose="02020603050405020304" pitchFamily="18" charset="0"/>
              <a:cs typeface="Times New Roman" panose="02020603050405020304" pitchFamily="18" charset="0"/>
            </a:endParaRPr>
          </a:p>
          <a:p>
            <a:pPr>
              <a:buNone/>
            </a:pPr>
            <a:endParaRPr lang="en-US" sz="2200" b="1" u="sng" dirty="0" smtClean="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22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309717" y="793968"/>
            <a:ext cx="11577484" cy="5783813"/>
          </a:xfrm>
        </p:spPr>
        <p:txBody>
          <a:bodyPr>
            <a:normAutofit fontScale="92500" lnSpcReduction="10000"/>
          </a:bodyPr>
          <a:lstStyle/>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3. Flow of Control Optimizations</a:t>
            </a: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Ø"/>
              <a:defRPr/>
            </a:pPr>
            <a:r>
              <a:rPr lang="en-US" altLang="zh-CN" sz="2400" dirty="0">
                <a:solidFill>
                  <a:srgbClr val="002060"/>
                </a:solidFill>
                <a:latin typeface="Times New Roman" panose="02020603050405020304" pitchFamily="18" charset="0"/>
                <a:cs typeface="Times New Roman" panose="02020603050405020304" pitchFamily="18" charset="0"/>
              </a:rPr>
              <a:t>Unnecessary jumps can be eliminated by using this</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	</a:t>
            </a:r>
            <a:r>
              <a:rPr lang="en-US" altLang="zh-CN" sz="2200" dirty="0" err="1">
                <a:solidFill>
                  <a:srgbClr val="002060"/>
                </a:solidFill>
                <a:latin typeface="Times New Roman" panose="02020603050405020304" pitchFamily="18" charset="0"/>
                <a:cs typeface="Times New Roman" panose="02020603050405020304" pitchFamily="18" charset="0"/>
              </a:rPr>
              <a:t>goto</a:t>
            </a:r>
            <a:r>
              <a:rPr lang="en-US" altLang="zh-CN" sz="2200" dirty="0">
                <a:solidFill>
                  <a:srgbClr val="002060"/>
                </a:solidFill>
                <a:latin typeface="Times New Roman" panose="02020603050405020304" pitchFamily="18" charset="0"/>
                <a:cs typeface="Times New Roman" panose="02020603050405020304" pitchFamily="18" charset="0"/>
              </a:rPr>
              <a:t> L1  ------					    		        	       </a:t>
            </a:r>
            <a:r>
              <a:rPr lang="en-US" altLang="zh-CN" sz="2200" dirty="0" err="1">
                <a:solidFill>
                  <a:srgbClr val="002060"/>
                </a:solidFill>
                <a:latin typeface="Times New Roman" panose="02020603050405020304" pitchFamily="18" charset="0"/>
                <a:cs typeface="Times New Roman" panose="02020603050405020304" pitchFamily="18" charset="0"/>
              </a:rPr>
              <a:t>goto</a:t>
            </a:r>
            <a:r>
              <a:rPr lang="en-US" altLang="zh-CN" sz="2200" dirty="0">
                <a:solidFill>
                  <a:srgbClr val="002060"/>
                </a:solidFill>
                <a:latin typeface="Times New Roman" panose="02020603050405020304" pitchFamily="18" charset="0"/>
                <a:cs typeface="Times New Roman" panose="02020603050405020304" pitchFamily="18" charset="0"/>
              </a:rPr>
              <a:t> L3  ------</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 L1: </a:t>
            </a:r>
            <a:r>
              <a:rPr lang="en-US" altLang="zh-CN" sz="2200" dirty="0" err="1">
                <a:solidFill>
                  <a:srgbClr val="002060"/>
                </a:solidFill>
                <a:latin typeface="Times New Roman" panose="02020603050405020304" pitchFamily="18" charset="0"/>
                <a:cs typeface="Times New Roman" panose="02020603050405020304" pitchFamily="18" charset="0"/>
              </a:rPr>
              <a:t>goto</a:t>
            </a:r>
            <a:r>
              <a:rPr lang="en-US" altLang="zh-CN" sz="2200" dirty="0">
                <a:solidFill>
                  <a:srgbClr val="002060"/>
                </a:solidFill>
                <a:latin typeface="Times New Roman" panose="02020603050405020304" pitchFamily="18" charset="0"/>
                <a:cs typeface="Times New Roman" panose="02020603050405020304" pitchFamily="18" charset="0"/>
              </a:rPr>
              <a:t> L2 	------		 multiple jumps can make code 	 	 	L1: </a:t>
            </a:r>
            <a:r>
              <a:rPr lang="en-US" altLang="zh-CN" sz="2200" dirty="0" err="1">
                <a:solidFill>
                  <a:srgbClr val="002060"/>
                </a:solidFill>
                <a:latin typeface="Times New Roman" panose="02020603050405020304" pitchFamily="18" charset="0"/>
                <a:cs typeface="Times New Roman" panose="02020603050405020304" pitchFamily="18" charset="0"/>
              </a:rPr>
              <a:t>goto</a:t>
            </a:r>
            <a:r>
              <a:rPr lang="en-US" altLang="zh-CN" sz="2200" dirty="0">
                <a:solidFill>
                  <a:srgbClr val="002060"/>
                </a:solidFill>
                <a:latin typeface="Times New Roman" panose="02020603050405020304" pitchFamily="18" charset="0"/>
                <a:cs typeface="Times New Roman" panose="02020603050405020304" pitchFamily="18" charset="0"/>
              </a:rPr>
              <a:t> L3  ------</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 L2: </a:t>
            </a:r>
            <a:r>
              <a:rPr lang="en-US" altLang="zh-CN" sz="2200" dirty="0" err="1">
                <a:solidFill>
                  <a:srgbClr val="002060"/>
                </a:solidFill>
                <a:latin typeface="Times New Roman" panose="02020603050405020304" pitchFamily="18" charset="0"/>
                <a:cs typeface="Times New Roman" panose="02020603050405020304" pitchFamily="18" charset="0"/>
              </a:rPr>
              <a:t>goto</a:t>
            </a:r>
            <a:r>
              <a:rPr lang="en-US" altLang="zh-CN" sz="2200" dirty="0">
                <a:solidFill>
                  <a:srgbClr val="002060"/>
                </a:solidFill>
                <a:latin typeface="Times New Roman" panose="02020603050405020304" pitchFamily="18" charset="0"/>
                <a:cs typeface="Times New Roman" panose="02020603050405020304" pitchFamily="18" charset="0"/>
              </a:rPr>
              <a:t> L3	------		 inefficient so the code can be replaced by 	 	L2: </a:t>
            </a:r>
            <a:r>
              <a:rPr lang="en-US" altLang="zh-CN" sz="2200" dirty="0" err="1">
                <a:solidFill>
                  <a:srgbClr val="002060"/>
                </a:solidFill>
                <a:latin typeface="Times New Roman" panose="02020603050405020304" pitchFamily="18" charset="0"/>
                <a:cs typeface="Times New Roman" panose="02020603050405020304" pitchFamily="18" charset="0"/>
              </a:rPr>
              <a:t>goto</a:t>
            </a:r>
            <a:r>
              <a:rPr lang="en-US" altLang="zh-CN" sz="2200" dirty="0">
                <a:solidFill>
                  <a:srgbClr val="002060"/>
                </a:solidFill>
                <a:latin typeface="Times New Roman" panose="02020603050405020304" pitchFamily="18" charset="0"/>
                <a:cs typeface="Times New Roman" panose="02020603050405020304" pitchFamily="18" charset="0"/>
              </a:rPr>
              <a:t> L3  ------</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L3: </a:t>
            </a:r>
            <a:r>
              <a:rPr lang="en-US" altLang="zh-CN" sz="2200" dirty="0" err="1">
                <a:solidFill>
                  <a:srgbClr val="002060"/>
                </a:solidFill>
                <a:latin typeface="Times New Roman" panose="02020603050405020304" pitchFamily="18" charset="0"/>
                <a:cs typeface="Times New Roman" panose="02020603050405020304" pitchFamily="18" charset="0"/>
              </a:rPr>
              <a:t>mov</a:t>
            </a:r>
            <a:r>
              <a:rPr lang="en-US" altLang="zh-CN" sz="2200" dirty="0">
                <a:solidFill>
                  <a:srgbClr val="002060"/>
                </a:solidFill>
                <a:latin typeface="Times New Roman" panose="02020603050405020304" pitchFamily="18" charset="0"/>
                <a:cs typeface="Times New Roman" panose="02020603050405020304" pitchFamily="18" charset="0"/>
              </a:rPr>
              <a:t> a, R0 						 		L3: </a:t>
            </a:r>
            <a:r>
              <a:rPr lang="en-US" altLang="zh-CN" sz="2200" dirty="0" err="1">
                <a:solidFill>
                  <a:srgbClr val="002060"/>
                </a:solidFill>
                <a:latin typeface="Times New Roman" panose="02020603050405020304" pitchFamily="18" charset="0"/>
                <a:cs typeface="Times New Roman" panose="02020603050405020304" pitchFamily="18" charset="0"/>
              </a:rPr>
              <a:t>mov</a:t>
            </a:r>
            <a:r>
              <a:rPr lang="en-US" altLang="zh-CN" sz="2200" dirty="0">
                <a:solidFill>
                  <a:srgbClr val="002060"/>
                </a:solidFill>
                <a:latin typeface="Times New Roman" panose="02020603050405020304" pitchFamily="18" charset="0"/>
                <a:cs typeface="Times New Roman" panose="02020603050405020304" pitchFamily="18" charset="0"/>
              </a:rPr>
              <a:t> a, R0 </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4. Algebraic Simplifications</a:t>
            </a: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 i+0;		</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 </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*1;		// These can be eliminated because the result won’t change by 					   executing these statements</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a=x^2    can be replaced with      a=x*x</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b=y/8     can be replaced with     b= y&gt;&gt;3</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5. Machine Idioms</a:t>
            </a: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Ø"/>
              <a:defRPr/>
            </a:pPr>
            <a:r>
              <a:rPr lang="en-US" altLang="zh-CN" sz="2400" dirty="0">
                <a:solidFill>
                  <a:srgbClr val="002060"/>
                </a:solidFill>
                <a:latin typeface="Times New Roman" panose="02020603050405020304" pitchFamily="18" charset="0"/>
                <a:cs typeface="Times New Roman" panose="02020603050405020304" pitchFamily="18" charset="0"/>
              </a:rPr>
              <a:t>It is the process of using powerful features of CPU instructions</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Ex:</a:t>
            </a:r>
            <a:r>
              <a:rPr lang="en-US" altLang="zh-CN" sz="2400" dirty="0">
                <a:solidFill>
                  <a:srgbClr val="002060"/>
                </a:solidFill>
                <a:latin typeface="Times New Roman" panose="02020603050405020304" pitchFamily="18" charset="0"/>
                <a:cs typeface="Times New Roman" panose="02020603050405020304" pitchFamily="18" charset="0"/>
              </a:rPr>
              <a:t> Auto increment / decrement features can be used to increment / decrement variables</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a=a+1 can be replaced with inc a similarly a=a-1 can be replaced with dec a</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endParaRPr lang="en-US" altLang="zh-CN" sz="2400" dirty="0">
              <a:solidFill>
                <a:srgbClr val="002060"/>
              </a:solidFill>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Peephole Optimization (Cont…):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4" name="Right Brace 3"/>
          <p:cNvSpPr/>
          <p:nvPr/>
        </p:nvSpPr>
        <p:spPr>
          <a:xfrm>
            <a:off x="3067664" y="1578087"/>
            <a:ext cx="185015" cy="15338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309717" y="793968"/>
            <a:ext cx="11577484" cy="5783813"/>
          </a:xfrm>
        </p:spPr>
        <p:txBody>
          <a:bodyPr>
            <a:normAutofit/>
          </a:bodyPr>
          <a:lstStyle/>
          <a:p>
            <a:pPr marL="0" lvl="2" indent="0">
              <a:spcBef>
                <a:spcPts val="1000"/>
              </a:spcBef>
              <a:buFont typeface="Wingdings" panose="05000000000000000000" pitchFamily="2" charset="2"/>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Local register allocation</a:t>
            </a: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Register allocation is only within a basic block</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It follows top-down approach.</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Assign registers to the most heavily used variables</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Wingdings" panose="05000000000000000000"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rPr>
              <a:t>Traverse the block</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Wingdings" panose="05000000000000000000"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rPr>
              <a:t>Count uses</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Wingdings" panose="05000000000000000000"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rPr>
              <a:t>Use count as a priority function</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Wingdings" panose="05000000000000000000"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rPr>
              <a:t>Assign registers to higher priority variables first </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0" lvl="2" indent="0">
              <a:spcBef>
                <a:spcPts val="1000"/>
              </a:spcBef>
              <a:buFont typeface="Wingdings" panose="05000000000000000000" pitchFamily="2" charset="2"/>
              <a:buNone/>
              <a:defRPr/>
            </a:pPr>
            <a:r>
              <a:rPr lang="en-US" altLang="zh-CN" sz="2400" b="1" u="sng" dirty="0">
                <a:solidFill>
                  <a:srgbClr val="002060"/>
                </a:solidFill>
                <a:latin typeface="Times New Roman" panose="02020603050405020304" pitchFamily="18" charset="0"/>
                <a:cs typeface="Times New Roman" panose="02020603050405020304" pitchFamily="18" charset="0"/>
                <a:sym typeface="+mn-ea"/>
              </a:rPr>
              <a:t>Advantage </a:t>
            </a:r>
            <a:endParaRPr lang="en-US" altLang="zh-CN" sz="2400" b="1" u="sng" dirty="0">
              <a:solidFill>
                <a:srgbClr val="002060"/>
              </a:solidFill>
              <a:latin typeface="Times New Roman" panose="02020603050405020304" pitchFamily="18" charset="0"/>
              <a:cs typeface="Times New Roman" panose="02020603050405020304" pitchFamily="18" charset="0"/>
              <a:sym typeface="+mn-ea"/>
            </a:endParaRPr>
          </a:p>
          <a:p>
            <a:pPr marL="457200" lvl="2" indent="-457200">
              <a:spcBef>
                <a:spcPts val="1000"/>
              </a:spcBef>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sym typeface="+mn-ea"/>
              </a:rPr>
              <a:t>Heavily used values reside in registers</a:t>
            </a:r>
            <a:endParaRPr lang="en-US" altLang="zh-CN" sz="2400" dirty="0">
              <a:solidFill>
                <a:srgbClr val="002060"/>
              </a:solidFill>
              <a:latin typeface="Times New Roman" panose="02020603050405020304" pitchFamily="18" charset="0"/>
              <a:cs typeface="Times New Roman" panose="02020603050405020304" pitchFamily="18" charset="0"/>
              <a:sym typeface="+mn-ea"/>
            </a:endParaRPr>
          </a:p>
          <a:p>
            <a:pPr marL="0" lvl="2" indent="0">
              <a:spcBef>
                <a:spcPts val="1000"/>
              </a:spcBef>
              <a:buFont typeface="Wingdings" panose="05000000000000000000" pitchFamily="2" charset="2"/>
              <a:buNone/>
              <a:defRPr/>
            </a:pPr>
            <a:r>
              <a:rPr lang="en-US" altLang="zh-CN" sz="2400" b="1" u="sng" dirty="0">
                <a:solidFill>
                  <a:srgbClr val="002060"/>
                </a:solidFill>
                <a:latin typeface="Times New Roman" panose="02020603050405020304" pitchFamily="18" charset="0"/>
                <a:cs typeface="Times New Roman" panose="02020603050405020304" pitchFamily="18" charset="0"/>
                <a:sym typeface="+mn-ea"/>
              </a:rPr>
              <a:t>Disadvantage </a:t>
            </a:r>
            <a:endParaRPr lang="en-US" altLang="zh-CN" sz="2400" b="1" u="sng" dirty="0">
              <a:solidFill>
                <a:srgbClr val="002060"/>
              </a:solidFill>
              <a:latin typeface="Times New Roman" panose="02020603050405020304" pitchFamily="18" charset="0"/>
              <a:cs typeface="Times New Roman" panose="02020603050405020304" pitchFamily="18" charset="0"/>
              <a:sym typeface="+mn-ea"/>
            </a:endParaRPr>
          </a:p>
          <a:p>
            <a:pPr marL="457200" lvl="2" indent="-457200">
              <a:spcBef>
                <a:spcPts val="1000"/>
              </a:spcBef>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sym typeface="+mn-ea"/>
              </a:rPr>
              <a:t>Does not consider non-uniform distribution of uses </a:t>
            </a:r>
            <a:endParaRPr lang="en-US" altLang="zh-CN" sz="2400" dirty="0">
              <a:solidFill>
                <a:srgbClr val="002060"/>
              </a:solidFill>
              <a:latin typeface="Times New Roman" panose="02020603050405020304" pitchFamily="18" charset="0"/>
              <a:cs typeface="Times New Roman" panose="02020603050405020304" pitchFamily="18" charset="0"/>
              <a:sym typeface="+mn-ea"/>
            </a:endParaRP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825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sym typeface="+mn-ea"/>
              </a:rPr>
              <a:t>Register Allocation and Assignment</a:t>
            </a:r>
            <a:r>
              <a:rPr lang="en-US" sz="4400" b="1" u="sng" dirty="0">
                <a:solidFill>
                  <a:srgbClr val="00B050"/>
                </a:solidFill>
                <a:latin typeface="Times New Roman" panose="02020603050405020304" pitchFamily="18" charset="0"/>
                <a:cs typeface="Times New Roman" panose="02020603050405020304" pitchFamily="18" charset="0"/>
              </a:rPr>
              <a:t>: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309717" y="793968"/>
            <a:ext cx="11577484" cy="5783813"/>
          </a:xfrm>
        </p:spPr>
        <p:txBody>
          <a:bodyPr>
            <a:normAutofit/>
          </a:bodyPr>
          <a:lstStyle/>
          <a:p>
            <a:pPr marL="0" lvl="2" indent="0">
              <a:spcBef>
                <a:spcPts val="1000"/>
              </a:spcBef>
              <a:buFont typeface="Wingdings" panose="05000000000000000000" pitchFamily="2" charset="2"/>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Need of global register allocation</a:t>
            </a: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Local allocation does not take into account that some instructions i.e., loops execute more frequently. It forces us to store/load at basic block endpoints since each block has no knowledge of the context of others.</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To find out the live range of each variable and the area where the variable is used/defined global allocation is needed. </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Cost of spilling will depend on frequencies and locations of uses.</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sym typeface="+mn-ea"/>
              </a:rPr>
              <a:t>Register allocation depends on</a:t>
            </a:r>
            <a:r>
              <a:rPr lang="en-US" altLang="zh-CN" sz="2160" b="1" u="sng" dirty="0">
                <a:solidFill>
                  <a:srgbClr val="002060"/>
                </a:solidFill>
                <a:latin typeface="Times New Roman" panose="02020603050405020304" pitchFamily="18" charset="0"/>
                <a:cs typeface="Times New Roman" panose="02020603050405020304" pitchFamily="18" charset="0"/>
                <a:sym typeface="+mn-ea"/>
              </a:rPr>
              <a:t> </a:t>
            </a:r>
            <a:endParaRPr lang="en-US" altLang="zh-CN" sz="2160" b="1" u="sng" dirty="0">
              <a:solidFill>
                <a:srgbClr val="002060"/>
              </a:solidFill>
              <a:latin typeface="Times New Roman" panose="02020603050405020304" pitchFamily="18" charset="0"/>
              <a:cs typeface="Times New Roman" panose="02020603050405020304" pitchFamily="18" charset="0"/>
              <a:sym typeface="+mn-ea"/>
            </a:endParaRPr>
          </a:p>
          <a:p>
            <a:pPr marL="1371600" lvl="4" indent="-457200">
              <a:spcBef>
                <a:spcPts val="1000"/>
              </a:spcBef>
              <a:buFont typeface="Wingdings" panose="05000000000000000000"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sym typeface="+mn-ea"/>
              </a:rPr>
              <a:t>Size of live range</a:t>
            </a:r>
            <a:endParaRPr lang="en-US" altLang="zh-CN" sz="2200" dirty="0">
              <a:solidFill>
                <a:srgbClr val="002060"/>
              </a:solidFill>
              <a:latin typeface="Times New Roman" panose="02020603050405020304" pitchFamily="18" charset="0"/>
              <a:cs typeface="Times New Roman" panose="02020603050405020304" pitchFamily="18" charset="0"/>
              <a:sym typeface="+mn-ea"/>
            </a:endParaRPr>
          </a:p>
          <a:p>
            <a:pPr marL="1371600" lvl="4" indent="-457200">
              <a:spcBef>
                <a:spcPts val="1000"/>
              </a:spcBef>
              <a:buFont typeface="Wingdings" panose="05000000000000000000"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sym typeface="+mn-ea"/>
              </a:rPr>
              <a:t>Number of uses / definitions</a:t>
            </a:r>
            <a:endParaRPr lang="en-US" altLang="zh-CN" sz="2200" dirty="0">
              <a:solidFill>
                <a:srgbClr val="002060"/>
              </a:solidFill>
              <a:latin typeface="Times New Roman" panose="02020603050405020304" pitchFamily="18" charset="0"/>
              <a:cs typeface="Times New Roman" panose="02020603050405020304" pitchFamily="18" charset="0"/>
              <a:sym typeface="+mn-ea"/>
            </a:endParaRPr>
          </a:p>
          <a:p>
            <a:pPr marL="1371600" lvl="4" indent="-457200">
              <a:spcBef>
                <a:spcPts val="1000"/>
              </a:spcBef>
              <a:buFont typeface="Wingdings" panose="05000000000000000000"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sym typeface="+mn-ea"/>
              </a:rPr>
              <a:t>Frequency of execution</a:t>
            </a:r>
            <a:endParaRPr lang="en-US" altLang="zh-CN" sz="2200" dirty="0">
              <a:solidFill>
                <a:srgbClr val="002060"/>
              </a:solidFill>
              <a:latin typeface="Times New Roman" panose="02020603050405020304" pitchFamily="18" charset="0"/>
              <a:cs typeface="Times New Roman" panose="02020603050405020304" pitchFamily="18" charset="0"/>
              <a:sym typeface="+mn-ea"/>
            </a:endParaRPr>
          </a:p>
          <a:p>
            <a:pPr marL="1371600" lvl="4" indent="-457200">
              <a:spcBef>
                <a:spcPts val="1000"/>
              </a:spcBef>
              <a:buFont typeface="Wingdings" panose="05000000000000000000"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sym typeface="+mn-ea"/>
              </a:rPr>
              <a:t>Number of loads / stores needed</a:t>
            </a:r>
            <a:endParaRPr lang="en-US" altLang="zh-CN" sz="2200" dirty="0">
              <a:solidFill>
                <a:srgbClr val="002060"/>
              </a:solidFill>
              <a:latin typeface="Times New Roman" panose="02020603050405020304" pitchFamily="18" charset="0"/>
              <a:cs typeface="Times New Roman" panose="02020603050405020304" pitchFamily="18" charset="0"/>
              <a:sym typeface="+mn-ea"/>
            </a:endParaRPr>
          </a:p>
          <a:p>
            <a:pPr marL="1371600" lvl="4" indent="-457200">
              <a:spcBef>
                <a:spcPts val="1000"/>
              </a:spcBef>
              <a:buFont typeface="Wingdings" panose="05000000000000000000"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sym typeface="+mn-ea"/>
              </a:rPr>
              <a:t>Cost of loads / stores needed</a:t>
            </a:r>
            <a:endParaRPr lang="en-US" altLang="zh-CN" sz="2200" dirty="0">
              <a:solidFill>
                <a:srgbClr val="002060"/>
              </a:solidFill>
              <a:latin typeface="Times New Roman" panose="02020603050405020304" pitchFamily="18" charset="0"/>
              <a:cs typeface="Times New Roman" panose="02020603050405020304" pitchFamily="18" charset="0"/>
              <a:sym typeface="+mn-ea"/>
            </a:endParaRP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825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sym typeface="+mn-ea"/>
              </a:rPr>
              <a:t>Register Allocation and Assignment</a:t>
            </a:r>
            <a:r>
              <a:rPr lang="en-US" sz="4400" b="1" u="sng" dirty="0">
                <a:solidFill>
                  <a:srgbClr val="00B050"/>
                </a:solidFill>
                <a:latin typeface="Times New Roman" panose="02020603050405020304" pitchFamily="18" charset="0"/>
                <a:cs typeface="Times New Roman" panose="02020603050405020304" pitchFamily="18" charset="0"/>
                <a:sym typeface="+mn-ea"/>
              </a:rPr>
              <a:t> (Cont…)</a:t>
            </a:r>
            <a:r>
              <a:rPr lang="en-US" sz="4400" b="1" u="sng" dirty="0">
                <a:solidFill>
                  <a:srgbClr val="00B050"/>
                </a:solidFill>
                <a:latin typeface="Times New Roman" panose="02020603050405020304" pitchFamily="18" charset="0"/>
                <a:cs typeface="Times New Roman" panose="02020603050405020304" pitchFamily="18" charset="0"/>
              </a:rPr>
              <a:t>: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309717" y="793968"/>
            <a:ext cx="11577484" cy="5783813"/>
          </a:xfrm>
        </p:spPr>
        <p:txBody>
          <a:bodyPr>
            <a:normAutofit/>
          </a:bodyPr>
          <a:lstStyle/>
          <a:p>
            <a:pPr marL="0" lvl="2" indent="0">
              <a:spcBef>
                <a:spcPts val="1000"/>
              </a:spcBef>
              <a:buFont typeface="Wingdings" panose="05000000000000000000" pitchFamily="2" charset="2"/>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Register Allocation by Graph Coloring </a:t>
            </a: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Global register allocation can be seen as a graph coloring problem.</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Basic idea:</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Wingdings" panose="05000000000000000000" pitchFamily="2" charset="2"/>
              <a:buChar char="ü"/>
              <a:defRPr/>
            </a:pPr>
            <a:r>
              <a:rPr lang="en-US" altLang="zh-CN" sz="2160" dirty="0">
                <a:solidFill>
                  <a:srgbClr val="002060"/>
                </a:solidFill>
                <a:latin typeface="Times New Roman" panose="02020603050405020304" pitchFamily="18" charset="0"/>
                <a:cs typeface="Times New Roman" panose="02020603050405020304" pitchFamily="18" charset="0"/>
              </a:rPr>
              <a:t>Identify the live range of each variable</a:t>
            </a:r>
            <a:endParaRPr lang="en-US" altLang="zh-CN" sz="216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Wingdings" panose="05000000000000000000" pitchFamily="2" charset="2"/>
              <a:buChar char="ü"/>
              <a:defRPr/>
            </a:pPr>
            <a:r>
              <a:rPr lang="en-US" altLang="zh-CN" sz="2160" dirty="0">
                <a:solidFill>
                  <a:srgbClr val="002060"/>
                </a:solidFill>
                <a:latin typeface="Times New Roman" panose="02020603050405020304" pitchFamily="18" charset="0"/>
                <a:cs typeface="Times New Roman" panose="02020603050405020304" pitchFamily="18" charset="0"/>
              </a:rPr>
              <a:t>Build an interference graph that represents conflicts between live ranges </a:t>
            </a:r>
            <a:endParaRPr lang="en-US" altLang="zh-CN" sz="216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Wingdings" panose="05000000000000000000" pitchFamily="2" charset="2"/>
              <a:buChar char="ü"/>
              <a:defRPr/>
            </a:pPr>
            <a:r>
              <a:rPr lang="en-US" altLang="zh-CN" sz="2160" dirty="0">
                <a:solidFill>
                  <a:srgbClr val="002060"/>
                </a:solidFill>
                <a:latin typeface="Times New Roman" panose="02020603050405020304" pitchFamily="18" charset="0"/>
                <a:cs typeface="Times New Roman" panose="02020603050405020304" pitchFamily="18" charset="0"/>
              </a:rPr>
              <a:t>Try to assign as many colors to the nodes of the graph as there are registers so that two neighbors have different colors</a:t>
            </a:r>
            <a:endParaRPr lang="en-US" altLang="zh-CN" sz="2160" dirty="0">
              <a:solidFill>
                <a:srgbClr val="002060"/>
              </a:solidFill>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825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sym typeface="+mn-ea"/>
              </a:rPr>
              <a:t>Register Allocation and Assignment</a:t>
            </a:r>
            <a:r>
              <a:rPr lang="en-US" sz="4400" b="1" u="sng" dirty="0">
                <a:solidFill>
                  <a:srgbClr val="00B050"/>
                </a:solidFill>
                <a:latin typeface="Times New Roman" panose="02020603050405020304" pitchFamily="18" charset="0"/>
                <a:cs typeface="Times New Roman" panose="02020603050405020304" pitchFamily="18" charset="0"/>
                <a:sym typeface="+mn-ea"/>
              </a:rPr>
              <a:t> (Cont…)</a:t>
            </a:r>
            <a:r>
              <a:rPr lang="en-US" sz="4400" b="1" u="sng" dirty="0">
                <a:solidFill>
                  <a:srgbClr val="00B050"/>
                </a:solidFill>
                <a:latin typeface="Times New Roman" panose="02020603050405020304" pitchFamily="18" charset="0"/>
                <a:cs typeface="Times New Roman" panose="02020603050405020304" pitchFamily="18" charset="0"/>
              </a:rPr>
              <a:t>: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descr="qbFzLdP"/>
          <p:cNvPicPr>
            <a:picLocks noChangeAspect="1"/>
          </p:cNvPicPr>
          <p:nvPr/>
        </p:nvPicPr>
        <p:blipFill>
          <a:blip r:embed="rId1"/>
          <a:stretch>
            <a:fillRect/>
          </a:stretch>
        </p:blipFill>
        <p:spPr>
          <a:xfrm>
            <a:off x="5006340" y="3375660"/>
            <a:ext cx="6360160" cy="31146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309717" y="793968"/>
            <a:ext cx="11577484" cy="5783813"/>
          </a:xfrm>
        </p:spPr>
        <p:txBody>
          <a:bodyPr>
            <a:normAutofit lnSpcReduction="20000"/>
          </a:bodyPr>
          <a:lstStyle/>
          <a:p>
            <a:pPr marL="457200" lvl="2" indent="-457200">
              <a:spcBef>
                <a:spcPts val="1000"/>
              </a:spcBef>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The algorithm takes as input a sequence of three-address statements constituting a basic block. For each three-address statement of the form x : = y op z, perform the following actions:</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mj-lt"/>
              <a:buAutoNum type="arabicPeriod"/>
              <a:defRPr/>
            </a:pPr>
            <a:r>
              <a:rPr lang="en-US" altLang="zh-CN" sz="2000" dirty="0">
                <a:solidFill>
                  <a:srgbClr val="002060"/>
                </a:solidFill>
                <a:latin typeface="Times New Roman" panose="02020603050405020304" pitchFamily="18" charset="0"/>
                <a:cs typeface="Times New Roman" panose="02020603050405020304" pitchFamily="18" charset="0"/>
                <a:sym typeface="+mn-ea"/>
              </a:rPr>
              <a:t>Invoke a function getreg to determine the location L where the result of the computation y op z should be stored</a:t>
            </a:r>
            <a:endParaRPr lang="en-US" altLang="zh-CN" sz="2000" dirty="0">
              <a:solidFill>
                <a:srgbClr val="002060"/>
              </a:solidFill>
              <a:latin typeface="Times New Roman" panose="02020603050405020304" pitchFamily="18" charset="0"/>
              <a:cs typeface="Times New Roman" panose="02020603050405020304" pitchFamily="18" charset="0"/>
              <a:sym typeface="+mn-ea"/>
            </a:endParaRPr>
          </a:p>
          <a:p>
            <a:pPr marL="914400" lvl="3" indent="-457200">
              <a:spcBef>
                <a:spcPts val="1000"/>
              </a:spcBef>
              <a:buFont typeface="+mj-lt"/>
              <a:buAutoNum type="arabicPeriod"/>
              <a:defRPr/>
            </a:pPr>
            <a:r>
              <a:rPr lang="en-US" altLang="zh-CN" sz="2000" dirty="0">
                <a:solidFill>
                  <a:srgbClr val="002060"/>
                </a:solidFill>
                <a:latin typeface="Times New Roman" panose="02020603050405020304" pitchFamily="18" charset="0"/>
                <a:cs typeface="Times New Roman" panose="02020603050405020304" pitchFamily="18" charset="0"/>
                <a:sym typeface="+mn-ea"/>
              </a:rPr>
              <a:t>Consult the address descriptor for y to determine y’, the current location of y. Prefer the register for y’ if the value of y is currently both in memory and a register. If the value of y is not already in L, generate the instruction MOV y’ , L to place a copy of y in L.</a:t>
            </a:r>
            <a:endParaRPr lang="en-US" altLang="zh-CN" sz="2000" dirty="0">
              <a:solidFill>
                <a:srgbClr val="002060"/>
              </a:solidFill>
              <a:latin typeface="Times New Roman" panose="02020603050405020304" pitchFamily="18" charset="0"/>
              <a:cs typeface="Times New Roman" panose="02020603050405020304" pitchFamily="18" charset="0"/>
              <a:sym typeface="+mn-ea"/>
            </a:endParaRPr>
          </a:p>
          <a:p>
            <a:pPr marL="914400" lvl="3" indent="-457200">
              <a:spcBef>
                <a:spcPts val="1000"/>
              </a:spcBef>
              <a:buFont typeface="+mj-lt"/>
              <a:buAutoNum type="arabicPeriod"/>
              <a:defRPr/>
            </a:pPr>
            <a:r>
              <a:rPr lang="en-US" altLang="zh-CN" sz="2000" dirty="0">
                <a:solidFill>
                  <a:srgbClr val="002060"/>
                </a:solidFill>
                <a:latin typeface="Times New Roman" panose="02020603050405020304" pitchFamily="18" charset="0"/>
                <a:cs typeface="Times New Roman" panose="02020603050405020304" pitchFamily="18" charset="0"/>
                <a:sym typeface="+mn-ea"/>
              </a:rPr>
              <a:t>Generate the instruction OP z’ , L where z’ is a current location of z. Prefer a register to a memory location if z is in both. Update the address descriptor of x to indicate that x is in location L. If x is in L, update its descriptor and remove x from all other descriptors.</a:t>
            </a:r>
            <a:endParaRPr lang="en-US" altLang="zh-CN" sz="2000" dirty="0">
              <a:solidFill>
                <a:srgbClr val="002060"/>
              </a:solidFill>
              <a:latin typeface="Times New Roman" panose="02020603050405020304" pitchFamily="18" charset="0"/>
              <a:cs typeface="Times New Roman" panose="02020603050405020304" pitchFamily="18" charset="0"/>
              <a:sym typeface="+mn-ea"/>
            </a:endParaRPr>
          </a:p>
          <a:p>
            <a:pPr marL="914400" lvl="3" indent="-457200">
              <a:spcBef>
                <a:spcPts val="1000"/>
              </a:spcBef>
              <a:buFont typeface="+mj-lt"/>
              <a:buAutoNum type="arabicPeriod"/>
              <a:defRPr/>
            </a:pPr>
            <a:r>
              <a:rPr lang="en-US" altLang="zh-CN" sz="2000" dirty="0">
                <a:solidFill>
                  <a:srgbClr val="002060"/>
                </a:solidFill>
                <a:latin typeface="Times New Roman" panose="02020603050405020304" pitchFamily="18" charset="0"/>
                <a:cs typeface="Times New Roman" panose="02020603050405020304" pitchFamily="18" charset="0"/>
                <a:sym typeface="+mn-ea"/>
              </a:rPr>
              <a:t>If the current values of y or z have no next uses, are not live on exit from the block, and are in registers, alter the register descriptor to indicate that, after execution of x : = y op z , those registers will no longer contain y or z</a:t>
            </a:r>
            <a:endParaRPr lang="en-US" altLang="zh-CN" sz="2000" dirty="0">
              <a:solidFill>
                <a:srgbClr val="002060"/>
              </a:solidFill>
              <a:latin typeface="Times New Roman" panose="02020603050405020304" pitchFamily="18" charset="0"/>
              <a:cs typeface="Times New Roman" panose="02020603050405020304" pitchFamily="18" charset="0"/>
              <a:sym typeface="+mn-ea"/>
            </a:endParaRPr>
          </a:p>
          <a:p>
            <a:pPr marL="457200" lvl="2" indent="-457200">
              <a:spcBef>
                <a:spcPts val="1000"/>
              </a:spcBef>
              <a:buFont typeface="Wingdings" panose="05000000000000000000"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sym typeface="+mn-ea"/>
              </a:rPr>
              <a:t>Generating Code for Assignment Statements:</a:t>
            </a:r>
            <a:endParaRPr lang="en-US" altLang="zh-CN" sz="2400" dirty="0">
              <a:solidFill>
                <a:srgbClr val="002060"/>
              </a:solidFill>
              <a:latin typeface="Times New Roman" panose="02020603050405020304" pitchFamily="18" charset="0"/>
              <a:cs typeface="Times New Roman" panose="02020603050405020304" pitchFamily="18" charset="0"/>
              <a:sym typeface="+mn-ea"/>
            </a:endParaRPr>
          </a:p>
          <a:p>
            <a:pPr marL="914400" lvl="3" indent="-457200">
              <a:spcBef>
                <a:spcPts val="1000"/>
              </a:spcBef>
              <a:buFont typeface="Wingdings" panose="05000000000000000000" pitchFamily="2" charset="2"/>
              <a:buChar char="ü"/>
              <a:defRPr/>
            </a:pPr>
            <a:r>
              <a:rPr lang="en-US" altLang="zh-CN" sz="2000" dirty="0">
                <a:solidFill>
                  <a:srgbClr val="002060"/>
                </a:solidFill>
                <a:latin typeface="Times New Roman" panose="02020603050405020304" pitchFamily="18" charset="0"/>
                <a:cs typeface="Times New Roman" panose="02020603050405020304" pitchFamily="18" charset="0"/>
                <a:sym typeface="+mn-ea"/>
              </a:rPr>
              <a:t>The assignment d : = (a-b) + (a-c) + (a-c) might be translated into the following three-address code sequence: </a:t>
            </a:r>
            <a:endParaRPr lang="en-US" altLang="zh-CN" sz="2000" dirty="0">
              <a:solidFill>
                <a:srgbClr val="002060"/>
              </a:solidFill>
              <a:latin typeface="Times New Roman" panose="02020603050405020304" pitchFamily="18" charset="0"/>
              <a:cs typeface="Times New Roman" panose="02020603050405020304" pitchFamily="18" charset="0"/>
              <a:sym typeface="+mn-ea"/>
            </a:endParaRPr>
          </a:p>
          <a:p>
            <a:pPr marL="914400" lvl="3" indent="-457200">
              <a:spcBef>
                <a:spcPts val="1000"/>
              </a:spcBef>
              <a:buFont typeface="Wingdings" panose="05000000000000000000" pitchFamily="2" charset="2"/>
              <a:buChar char="ü"/>
              <a:defRPr/>
            </a:pPr>
            <a:r>
              <a:rPr lang="en-US" altLang="zh-CN" sz="2000" dirty="0">
                <a:solidFill>
                  <a:srgbClr val="002060"/>
                </a:solidFill>
                <a:latin typeface="Times New Roman" panose="02020603050405020304" pitchFamily="18" charset="0"/>
                <a:cs typeface="Times New Roman" panose="02020603050405020304" pitchFamily="18" charset="0"/>
              </a:rPr>
              <a:t>Code sequence for the example is:</a:t>
            </a:r>
            <a:r>
              <a:rPr lang="en-US" altLang="zh-CN" sz="2000" dirty="0">
                <a:solidFill>
                  <a:srgbClr val="002060"/>
                </a:solidFill>
                <a:latin typeface="Times New Roman" panose="02020603050405020304" pitchFamily="18" charset="0"/>
                <a:cs typeface="Times New Roman" panose="02020603050405020304" pitchFamily="18" charset="0"/>
                <a:sym typeface="+mn-ea"/>
              </a:rPr>
              <a:t>		t=a-b	u=a-c	v=t+u	</a:t>
            </a:r>
            <a:r>
              <a:rPr lang="en-US" altLang="zh-CN" sz="2000" dirty="0">
                <a:solidFill>
                  <a:srgbClr val="002060"/>
                </a:solidFill>
                <a:latin typeface="Times New Roman" panose="02020603050405020304" pitchFamily="18" charset="0"/>
                <a:cs typeface="Times New Roman" panose="02020603050405020304" pitchFamily="18" charset="0"/>
                <a:sym typeface="+mn-ea"/>
              </a:rPr>
              <a:t>d</a:t>
            </a:r>
            <a:r>
              <a:rPr lang="en-US" altLang="zh-CN" sz="2000" dirty="0">
                <a:solidFill>
                  <a:srgbClr val="002060"/>
                </a:solidFill>
                <a:latin typeface="Times New Roman" panose="02020603050405020304" pitchFamily="18" charset="0"/>
                <a:cs typeface="Times New Roman" panose="02020603050405020304" pitchFamily="18" charset="0"/>
                <a:sym typeface="+mn-ea"/>
              </a:rPr>
              <a:t>=v+u with d is live at the end</a:t>
            </a:r>
            <a:r>
              <a:rPr lang="en-US" altLang="zh-CN" sz="2000" dirty="0">
                <a:solidFill>
                  <a:srgbClr val="002060"/>
                </a:solidFill>
                <a:latin typeface="Times New Roman" panose="02020603050405020304" pitchFamily="18" charset="0"/>
                <a:cs typeface="Times New Roman" panose="02020603050405020304" pitchFamily="18" charset="0"/>
                <a:sym typeface="+mn-ea"/>
              </a:rPr>
              <a:t>	</a:t>
            </a:r>
            <a:endParaRPr lang="en-US" altLang="zh-CN" sz="2000" dirty="0">
              <a:solidFill>
                <a:srgbClr val="002060"/>
              </a:solidFill>
              <a:latin typeface="Times New Roman" panose="02020603050405020304" pitchFamily="18" charset="0"/>
              <a:cs typeface="Times New Roman" panose="02020603050405020304" pitchFamily="18" charset="0"/>
            </a:endParaRPr>
          </a:p>
          <a:p>
            <a:pPr marL="0" lvl="2" indent="0">
              <a:spcBef>
                <a:spcPts val="1000"/>
              </a:spcBef>
              <a:buFont typeface="Wingdings" panose="05000000000000000000" pitchFamily="2" charset="2"/>
              <a:buNone/>
              <a:defRPr/>
            </a:pPr>
            <a:endParaRPr lang="en-US" altLang="zh-CN" sz="2000" dirty="0">
              <a:solidFill>
                <a:srgbClr val="002060"/>
              </a:solidFill>
              <a:latin typeface="Times New Roman" panose="02020603050405020304" pitchFamily="18" charset="0"/>
              <a:cs typeface="Times New Roman" panose="02020603050405020304" pitchFamily="18" charset="0"/>
            </a:endParaRPr>
          </a:p>
          <a:p>
            <a:pPr marL="914400" lvl="4" indent="0">
              <a:spcBef>
                <a:spcPts val="1000"/>
              </a:spcBef>
              <a:buFont typeface="Wingdings" panose="05000000000000000000" pitchFamily="2" charset="2"/>
              <a:buNone/>
              <a:defRPr/>
            </a:pPr>
            <a:endParaRPr lang="en-US" altLang="zh-CN" sz="2200" dirty="0">
              <a:solidFill>
                <a:srgbClr val="002060"/>
              </a:solidFill>
              <a:latin typeface="Times New Roman" panose="02020603050405020304" pitchFamily="18" charset="0"/>
              <a:cs typeface="Times New Roman" panose="02020603050405020304" pitchFamily="18" charset="0"/>
              <a:sym typeface="+mn-ea"/>
            </a:endParaRP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825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sym typeface="+mn-ea"/>
              </a:rPr>
              <a:t>Code Generation Algorithm</a:t>
            </a:r>
            <a:r>
              <a:rPr lang="en-US" sz="4400" b="1" u="sng" dirty="0">
                <a:solidFill>
                  <a:srgbClr val="00B050"/>
                </a:solidFill>
                <a:latin typeface="Times New Roman" panose="02020603050405020304" pitchFamily="18" charset="0"/>
                <a:cs typeface="Times New Roman" panose="02020603050405020304" pitchFamily="18" charset="0"/>
              </a:rPr>
              <a:t>: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fontScale="90000"/>
          </a:bodyPr>
          <a:lstStyle/>
          <a:p>
            <a:pPr algn="ctr"/>
            <a:r>
              <a:rPr lang="en-US" sz="4000" b="1" u="sng" dirty="0">
                <a:solidFill>
                  <a:srgbClr val="002060"/>
                </a:solidFill>
                <a:latin typeface="Times New Roman" panose="02020603050405020304" pitchFamily="18" charset="0"/>
                <a:cs typeface="Times New Roman" panose="02020603050405020304" pitchFamily="18" charset="0"/>
              </a:rPr>
              <a:t>Syllabus</a:t>
            </a:r>
            <a:endParaRPr lang="en-US" sz="4000" dirty="0"/>
          </a:p>
        </p:txBody>
      </p:sp>
      <p:sp>
        <p:nvSpPr>
          <p:cNvPr id="3" name="Content Placeholder 2"/>
          <p:cNvSpPr>
            <a:spLocks noGrp="1"/>
          </p:cNvSpPr>
          <p:nvPr>
            <p:ph idx="1"/>
          </p:nvPr>
        </p:nvSpPr>
        <p:spPr>
          <a:xfrm>
            <a:off x="574766" y="911225"/>
            <a:ext cx="11011988" cy="5013057"/>
          </a:xfrm>
        </p:spPr>
        <p:txBody>
          <a:bodyPr>
            <a:normAutofit fontScale="92500" lnSpcReduction="20000"/>
          </a:bodyPr>
          <a:lstStyle/>
          <a:p>
            <a:pPr algn="ctr">
              <a:buNone/>
            </a:pPr>
            <a:r>
              <a:rPr lang="en-US" sz="2400" b="1" u="sng" dirty="0" smtClean="0">
                <a:solidFill>
                  <a:srgbClr val="002060"/>
                </a:solidFill>
                <a:latin typeface="Times New Roman" panose="02020603050405020304" pitchFamily="18" charset="0"/>
                <a:cs typeface="Times New Roman" panose="02020603050405020304" pitchFamily="18" charset="0"/>
              </a:rPr>
              <a:t>UNIT-3</a:t>
            </a:r>
            <a:r>
              <a:rPr lang="en-US" sz="2400" b="1" dirty="0" smtClean="0">
                <a:solidFill>
                  <a:srgbClr val="002060"/>
                </a:solidFill>
                <a:latin typeface="Times New Roman" panose="02020603050405020304" pitchFamily="18" charset="0"/>
                <a:cs typeface="Times New Roman" panose="02020603050405020304" pitchFamily="18" charset="0"/>
              </a:rPr>
              <a:t> </a:t>
            </a:r>
            <a:endParaRPr lang="en-US" sz="2400" b="1" dirty="0" smtClean="0">
              <a:solidFill>
                <a:srgbClr val="002060"/>
              </a:solidFill>
              <a:latin typeface="Times New Roman" panose="02020603050405020304" pitchFamily="18" charset="0"/>
              <a:cs typeface="Times New Roman" panose="02020603050405020304" pitchFamily="18" charset="0"/>
            </a:endParaRPr>
          </a:p>
          <a:p>
            <a:pPr>
              <a:buNone/>
            </a:pPr>
            <a:r>
              <a:rPr lang="en-US" sz="2400" b="1" dirty="0" smtClean="0">
                <a:solidFill>
                  <a:srgbClr val="002060"/>
                </a:solidFill>
                <a:latin typeface="Times New Roman" panose="02020603050405020304" pitchFamily="18" charset="0"/>
                <a:cs typeface="Times New Roman" panose="02020603050405020304" pitchFamily="18" charset="0"/>
              </a:rPr>
              <a:t>Syntax-Directed Definitions: </a:t>
            </a:r>
            <a:r>
              <a:rPr lang="en-US" sz="2400" dirty="0" smtClean="0">
                <a:solidFill>
                  <a:srgbClr val="002060"/>
                </a:solidFill>
                <a:latin typeface="Times New Roman" panose="02020603050405020304" pitchFamily="18" charset="0"/>
                <a:cs typeface="Times New Roman" panose="02020603050405020304" pitchFamily="18" charset="0"/>
              </a:rPr>
              <a:t>Introduction, evaluation orders for SDD’s, applications of  </a:t>
            </a:r>
            <a:endParaRPr lang="en-US" sz="2400" dirty="0" smtClean="0">
              <a:solidFill>
                <a:srgbClr val="002060"/>
              </a:solidFill>
              <a:latin typeface="Times New Roman" panose="02020603050405020304" pitchFamily="18" charset="0"/>
              <a:cs typeface="Times New Roman" panose="02020603050405020304" pitchFamily="18" charset="0"/>
            </a:endParaRPr>
          </a:p>
          <a:p>
            <a:pPr>
              <a:buNone/>
            </a:pPr>
            <a:r>
              <a:rPr lang="en-US" sz="2400" dirty="0" smtClean="0">
                <a:solidFill>
                  <a:srgbClr val="002060"/>
                </a:solidFill>
                <a:latin typeface="Times New Roman" panose="02020603050405020304" pitchFamily="18" charset="0"/>
                <a:cs typeface="Times New Roman" panose="02020603050405020304" pitchFamily="18" charset="0"/>
              </a:rPr>
              <a:t>syntax-directed translation, syntax-directed translation schemes, and implementing L-</a:t>
            </a:r>
            <a:endParaRPr lang="en-US" sz="2400" dirty="0" smtClean="0">
              <a:solidFill>
                <a:srgbClr val="002060"/>
              </a:solidFill>
              <a:latin typeface="Times New Roman" panose="02020603050405020304" pitchFamily="18" charset="0"/>
              <a:cs typeface="Times New Roman" panose="02020603050405020304" pitchFamily="18" charset="0"/>
            </a:endParaRPr>
          </a:p>
          <a:p>
            <a:pPr>
              <a:buNone/>
            </a:pPr>
            <a:r>
              <a:rPr lang="en-US" sz="2400" dirty="0" smtClean="0">
                <a:solidFill>
                  <a:srgbClr val="002060"/>
                </a:solidFill>
                <a:latin typeface="Times New Roman" panose="02020603050405020304" pitchFamily="18" charset="0"/>
                <a:cs typeface="Times New Roman" panose="02020603050405020304" pitchFamily="18" charset="0"/>
              </a:rPr>
              <a:t>attributed SDD’s. </a:t>
            </a:r>
            <a:endParaRPr lang="en-US" sz="2400" dirty="0" smtClean="0">
              <a:solidFill>
                <a:srgbClr val="002060"/>
              </a:solidFill>
              <a:latin typeface="Times New Roman" panose="02020603050405020304" pitchFamily="18" charset="0"/>
              <a:cs typeface="Times New Roman" panose="02020603050405020304" pitchFamily="18" charset="0"/>
            </a:endParaRPr>
          </a:p>
          <a:p>
            <a:pPr>
              <a:buNone/>
            </a:pPr>
            <a:r>
              <a:rPr lang="en-US" sz="2400" b="1" dirty="0" smtClean="0">
                <a:solidFill>
                  <a:srgbClr val="002060"/>
                </a:solidFill>
                <a:latin typeface="Times New Roman" panose="02020603050405020304" pitchFamily="18" charset="0"/>
                <a:cs typeface="Times New Roman" panose="02020603050405020304" pitchFamily="18" charset="0"/>
              </a:rPr>
              <a:t>Intermediate-Code Generation:</a:t>
            </a:r>
            <a:r>
              <a:rPr lang="en-US" sz="2400" dirty="0" smtClean="0">
                <a:solidFill>
                  <a:srgbClr val="002060"/>
                </a:solidFill>
                <a:latin typeface="Times New Roman" panose="02020603050405020304" pitchFamily="18" charset="0"/>
                <a:cs typeface="Times New Roman" panose="02020603050405020304" pitchFamily="18" charset="0"/>
              </a:rPr>
              <a:t> variants of syntax trees, three-address code, types and</a:t>
            </a:r>
            <a:endParaRPr lang="en-US" sz="2400" dirty="0" smtClean="0">
              <a:solidFill>
                <a:srgbClr val="002060"/>
              </a:solidFill>
              <a:latin typeface="Times New Roman" panose="02020603050405020304" pitchFamily="18" charset="0"/>
              <a:cs typeface="Times New Roman" panose="02020603050405020304" pitchFamily="18" charset="0"/>
            </a:endParaRPr>
          </a:p>
          <a:p>
            <a:pPr>
              <a:buNone/>
            </a:pPr>
            <a:r>
              <a:rPr lang="en-US" sz="2400" dirty="0" smtClean="0">
                <a:solidFill>
                  <a:srgbClr val="002060"/>
                </a:solidFill>
                <a:latin typeface="Times New Roman" panose="02020603050405020304" pitchFamily="18" charset="0"/>
                <a:cs typeface="Times New Roman" panose="02020603050405020304" pitchFamily="18" charset="0"/>
              </a:rPr>
              <a:t>declarations, type checking, control flow statements, switch-statement, and procedures.</a:t>
            </a:r>
            <a:endParaRPr lang="en-US" sz="2400" dirty="0" smtClean="0">
              <a:solidFill>
                <a:srgbClr val="002060"/>
              </a:solidFill>
              <a:latin typeface="Times New Roman" panose="02020603050405020304" pitchFamily="18" charset="0"/>
              <a:cs typeface="Times New Roman" panose="02020603050405020304" pitchFamily="18" charset="0"/>
            </a:endParaRPr>
          </a:p>
          <a:p>
            <a:pPr algn="ctr">
              <a:buNone/>
            </a:pPr>
            <a:r>
              <a:rPr lang="en-US" sz="2400" b="1" dirty="0" smtClean="0">
                <a:solidFill>
                  <a:srgbClr val="002060"/>
                </a:solidFill>
                <a:latin typeface="Times New Roman" panose="02020603050405020304" pitchFamily="18" charset="0"/>
                <a:cs typeface="Times New Roman" panose="02020603050405020304" pitchFamily="18" charset="0"/>
              </a:rPr>
              <a:t> U</a:t>
            </a:r>
            <a:r>
              <a:rPr lang="en-US" sz="2400" b="1" u="sng" dirty="0" smtClean="0">
                <a:solidFill>
                  <a:srgbClr val="002060"/>
                </a:solidFill>
                <a:latin typeface="Times New Roman" panose="02020603050405020304" pitchFamily="18" charset="0"/>
                <a:cs typeface="Times New Roman" panose="02020603050405020304" pitchFamily="18" charset="0"/>
              </a:rPr>
              <a:t>NIT-4</a:t>
            </a:r>
            <a:endParaRPr lang="en-US" sz="2400" b="1" dirty="0">
              <a:solidFill>
                <a:srgbClr val="002060"/>
              </a:solidFill>
              <a:latin typeface="Times New Roman" panose="02020603050405020304" pitchFamily="18" charset="0"/>
              <a:cs typeface="Times New Roman" panose="02020603050405020304" pitchFamily="18" charset="0"/>
            </a:endParaRPr>
          </a:p>
          <a:p>
            <a:pPr>
              <a:buNone/>
            </a:pPr>
            <a:r>
              <a:rPr lang="en-US" sz="2400" b="1" dirty="0" smtClean="0">
                <a:solidFill>
                  <a:srgbClr val="002060"/>
                </a:solidFill>
                <a:latin typeface="Times New Roman" panose="02020603050405020304" pitchFamily="18" charset="0"/>
                <a:cs typeface="Times New Roman" panose="02020603050405020304" pitchFamily="18" charset="0"/>
              </a:rPr>
              <a:t>Run-Time Environments:</a:t>
            </a:r>
            <a:r>
              <a:rPr lang="en-US" sz="2400" dirty="0" smtClean="0">
                <a:solidFill>
                  <a:srgbClr val="002060"/>
                </a:solidFill>
                <a:latin typeface="Times New Roman" panose="02020603050405020304" pitchFamily="18" charset="0"/>
                <a:cs typeface="Times New Roman" panose="02020603050405020304" pitchFamily="18" charset="0"/>
              </a:rPr>
              <a:t> Storage organization, stack allocation of space, access to nonlocal</a:t>
            </a:r>
            <a:endParaRPr lang="en-US" sz="2400" dirty="0" smtClean="0">
              <a:solidFill>
                <a:srgbClr val="002060"/>
              </a:solidFill>
              <a:latin typeface="Times New Roman" panose="02020603050405020304" pitchFamily="18" charset="0"/>
              <a:cs typeface="Times New Roman" panose="02020603050405020304" pitchFamily="18" charset="0"/>
            </a:endParaRPr>
          </a:p>
          <a:p>
            <a:pPr>
              <a:buNone/>
            </a:pPr>
            <a:r>
              <a:rPr lang="en-US" sz="2400" dirty="0" smtClean="0">
                <a:solidFill>
                  <a:srgbClr val="002060"/>
                </a:solidFill>
                <a:latin typeface="Times New Roman" panose="02020603050405020304" pitchFamily="18" charset="0"/>
                <a:cs typeface="Times New Roman" panose="02020603050405020304" pitchFamily="18" charset="0"/>
              </a:rPr>
              <a:t>data on the stack, heap management, introduction to garbage collection, introduction to trace</a:t>
            </a:r>
            <a:endParaRPr lang="en-US" sz="2400" dirty="0" smtClean="0">
              <a:solidFill>
                <a:srgbClr val="002060"/>
              </a:solidFill>
              <a:latin typeface="Times New Roman" panose="02020603050405020304" pitchFamily="18" charset="0"/>
              <a:cs typeface="Times New Roman" panose="02020603050405020304" pitchFamily="18" charset="0"/>
            </a:endParaRPr>
          </a:p>
          <a:p>
            <a:pPr>
              <a:buNone/>
            </a:pPr>
            <a:r>
              <a:rPr lang="en-US" sz="2400" dirty="0" smtClean="0">
                <a:solidFill>
                  <a:srgbClr val="002060"/>
                </a:solidFill>
                <a:latin typeface="Times New Roman" panose="02020603050405020304" pitchFamily="18" charset="0"/>
                <a:cs typeface="Times New Roman" panose="02020603050405020304" pitchFamily="18" charset="0"/>
              </a:rPr>
              <a:t>based collection. </a:t>
            </a:r>
            <a:endParaRPr lang="en-US" sz="2400" dirty="0" smtClean="0">
              <a:solidFill>
                <a:srgbClr val="002060"/>
              </a:solidFill>
              <a:latin typeface="Times New Roman" panose="02020603050405020304" pitchFamily="18" charset="0"/>
              <a:cs typeface="Times New Roman" panose="02020603050405020304" pitchFamily="18" charset="0"/>
            </a:endParaRPr>
          </a:p>
          <a:p>
            <a:pPr>
              <a:buNone/>
            </a:pPr>
            <a:r>
              <a:rPr lang="en-US" sz="2400" b="1" dirty="0" smtClean="0">
                <a:solidFill>
                  <a:srgbClr val="002060"/>
                </a:solidFill>
                <a:latin typeface="Times New Roman" panose="02020603050405020304" pitchFamily="18" charset="0"/>
                <a:cs typeface="Times New Roman" panose="02020603050405020304" pitchFamily="18" charset="0"/>
              </a:rPr>
              <a:t>Machine Independent Code optimizations:</a:t>
            </a:r>
            <a:r>
              <a:rPr lang="en-US" sz="2400" dirty="0" smtClean="0">
                <a:solidFill>
                  <a:srgbClr val="002060"/>
                </a:solidFill>
                <a:latin typeface="Times New Roman" panose="02020603050405020304" pitchFamily="18" charset="0"/>
                <a:cs typeface="Times New Roman" panose="02020603050405020304" pitchFamily="18" charset="0"/>
              </a:rPr>
              <a:t> The principal sources of optimization, </a:t>
            </a:r>
            <a:endParaRPr lang="en-US" sz="2400" dirty="0" smtClean="0">
              <a:solidFill>
                <a:srgbClr val="002060"/>
              </a:solidFill>
              <a:latin typeface="Times New Roman" panose="02020603050405020304" pitchFamily="18" charset="0"/>
              <a:cs typeface="Times New Roman" panose="02020603050405020304" pitchFamily="18" charset="0"/>
            </a:endParaRPr>
          </a:p>
          <a:p>
            <a:pPr>
              <a:buNone/>
            </a:pPr>
            <a:r>
              <a:rPr lang="en-US" sz="2400" dirty="0" smtClean="0">
                <a:solidFill>
                  <a:srgbClr val="002060"/>
                </a:solidFill>
                <a:latin typeface="Times New Roman" panose="02020603050405020304" pitchFamily="18" charset="0"/>
                <a:cs typeface="Times New Roman" panose="02020603050405020304" pitchFamily="18" charset="0"/>
              </a:rPr>
              <a:t>introduction to data-flow analysis, foundations of data-flow analysis, constant propagation, </a:t>
            </a:r>
            <a:endParaRPr lang="en-US" sz="2400" dirty="0" smtClean="0">
              <a:solidFill>
                <a:srgbClr val="002060"/>
              </a:solidFill>
              <a:latin typeface="Times New Roman" panose="02020603050405020304" pitchFamily="18" charset="0"/>
              <a:cs typeface="Times New Roman" panose="02020603050405020304" pitchFamily="18" charset="0"/>
            </a:endParaRPr>
          </a:p>
          <a:p>
            <a:pPr>
              <a:buNone/>
            </a:pPr>
            <a:r>
              <a:rPr lang="en-US" sz="2400" dirty="0" smtClean="0">
                <a:solidFill>
                  <a:srgbClr val="002060"/>
                </a:solidFill>
                <a:latin typeface="Times New Roman" panose="02020603050405020304" pitchFamily="18" charset="0"/>
                <a:cs typeface="Times New Roman" panose="02020603050405020304" pitchFamily="18" charset="0"/>
              </a:rPr>
              <a:t>partial redundancy elimination, and loop optimization in flow graphs.</a:t>
            </a:r>
            <a:endParaRPr lang="en-US" sz="2400" dirty="0" smtClean="0">
              <a:solidFill>
                <a:srgbClr val="002060"/>
              </a:solidFill>
              <a:latin typeface="Times New Roman" panose="02020603050405020304" pitchFamily="18" charset="0"/>
              <a:cs typeface="Times New Roman" panose="02020603050405020304" pitchFamily="18" charset="0"/>
            </a:endParaRPr>
          </a:p>
          <a:p>
            <a:pPr>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fontScale="90000"/>
          </a:bodyPr>
          <a:lstStyle/>
          <a:p>
            <a:pPr algn="ctr"/>
            <a:r>
              <a:rPr lang="en-US" sz="4000" b="1" u="sng" dirty="0">
                <a:solidFill>
                  <a:srgbClr val="002060"/>
                </a:solidFill>
                <a:latin typeface="Times New Roman" panose="02020603050405020304" pitchFamily="18" charset="0"/>
                <a:cs typeface="Times New Roman" panose="02020603050405020304" pitchFamily="18" charset="0"/>
              </a:rPr>
              <a:t>Syllabus</a:t>
            </a:r>
            <a:endParaRPr lang="en-US" sz="4000" dirty="0"/>
          </a:p>
        </p:txBody>
      </p:sp>
      <p:sp>
        <p:nvSpPr>
          <p:cNvPr id="3" name="Content Placeholder 2"/>
          <p:cNvSpPr>
            <a:spLocks noGrp="1"/>
          </p:cNvSpPr>
          <p:nvPr>
            <p:ph idx="1"/>
          </p:nvPr>
        </p:nvSpPr>
        <p:spPr>
          <a:xfrm>
            <a:off x="418011" y="911225"/>
            <a:ext cx="11338559" cy="5013057"/>
          </a:xfrm>
        </p:spPr>
        <p:txBody>
          <a:bodyPr>
            <a:normAutofit/>
          </a:bodyPr>
          <a:lstStyle/>
          <a:p>
            <a:pPr algn="ctr">
              <a:buNone/>
            </a:pPr>
            <a:r>
              <a:rPr lang="en-US" sz="2400" b="1" dirty="0" smtClean="0">
                <a:solidFill>
                  <a:srgbClr val="002060"/>
                </a:solidFill>
                <a:latin typeface="Times New Roman" panose="02020603050405020304" pitchFamily="18" charset="0"/>
                <a:cs typeface="Times New Roman" panose="02020603050405020304" pitchFamily="18" charset="0"/>
              </a:rPr>
              <a:t>U</a:t>
            </a:r>
            <a:r>
              <a:rPr lang="en-US" sz="2400" b="1" u="sng" dirty="0" smtClean="0">
                <a:solidFill>
                  <a:srgbClr val="002060"/>
                </a:solidFill>
                <a:latin typeface="Times New Roman" panose="02020603050405020304" pitchFamily="18" charset="0"/>
                <a:cs typeface="Times New Roman" panose="02020603050405020304" pitchFamily="18" charset="0"/>
              </a:rPr>
              <a:t>NIT-5</a:t>
            </a:r>
            <a:r>
              <a:rPr lang="en-US" sz="2400" dirty="0" smtClean="0">
                <a:solidFill>
                  <a:srgbClr val="002060"/>
                </a:solidFill>
                <a:latin typeface="Times New Roman" panose="02020603050405020304" pitchFamily="18" charset="0"/>
                <a:cs typeface="Times New Roman" panose="02020603050405020304" pitchFamily="18" charset="0"/>
              </a:rPr>
              <a:t> </a:t>
            </a:r>
            <a:endParaRPr lang="en-US" sz="2400" dirty="0">
              <a:solidFill>
                <a:srgbClr val="002060"/>
              </a:solidFill>
              <a:latin typeface="Times New Roman" panose="02020603050405020304" pitchFamily="18" charset="0"/>
              <a:cs typeface="Times New Roman" panose="02020603050405020304" pitchFamily="18" charset="0"/>
            </a:endParaRPr>
          </a:p>
          <a:p>
            <a:pPr>
              <a:buNone/>
            </a:pPr>
            <a:r>
              <a:rPr lang="en-US" sz="2400" b="1" dirty="0" smtClean="0">
                <a:solidFill>
                  <a:srgbClr val="002060"/>
                </a:solidFill>
                <a:latin typeface="Times New Roman" panose="02020603050405020304" pitchFamily="18" charset="0"/>
                <a:cs typeface="Times New Roman" panose="02020603050405020304" pitchFamily="18" charset="0"/>
              </a:rPr>
              <a:t>Code Generation:</a:t>
            </a:r>
            <a:r>
              <a:rPr lang="en-US" sz="2400" dirty="0" smtClean="0">
                <a:solidFill>
                  <a:srgbClr val="002060"/>
                </a:solidFill>
                <a:latin typeface="Times New Roman" panose="02020603050405020304" pitchFamily="18" charset="0"/>
                <a:cs typeface="Times New Roman" panose="02020603050405020304" pitchFamily="18" charset="0"/>
              </a:rPr>
              <a:t> Issues in the design of a code generator, the target language, addresses</a:t>
            </a:r>
            <a:endParaRPr lang="en-US" sz="2400" dirty="0" smtClean="0">
              <a:solidFill>
                <a:srgbClr val="002060"/>
              </a:solidFill>
              <a:latin typeface="Times New Roman" panose="02020603050405020304" pitchFamily="18" charset="0"/>
              <a:cs typeface="Times New Roman" panose="02020603050405020304" pitchFamily="18" charset="0"/>
            </a:endParaRPr>
          </a:p>
          <a:p>
            <a:pPr>
              <a:buNone/>
            </a:pPr>
            <a:r>
              <a:rPr lang="en-US" sz="2400" dirty="0" smtClean="0">
                <a:solidFill>
                  <a:srgbClr val="002060"/>
                </a:solidFill>
                <a:latin typeface="Times New Roman" panose="02020603050405020304" pitchFamily="18" charset="0"/>
                <a:cs typeface="Times New Roman" panose="02020603050405020304" pitchFamily="18" charset="0"/>
              </a:rPr>
              <a:t>in the target code, basic blocks and flow graphs, optimization of basic blocks, a simple</a:t>
            </a:r>
            <a:endParaRPr lang="en-US" sz="2400" dirty="0" smtClean="0">
              <a:solidFill>
                <a:srgbClr val="002060"/>
              </a:solidFill>
              <a:latin typeface="Times New Roman" panose="02020603050405020304" pitchFamily="18" charset="0"/>
              <a:cs typeface="Times New Roman" panose="02020603050405020304" pitchFamily="18" charset="0"/>
            </a:endParaRPr>
          </a:p>
          <a:p>
            <a:pPr>
              <a:buNone/>
            </a:pPr>
            <a:r>
              <a:rPr lang="en-US" sz="2400" dirty="0" smtClean="0">
                <a:solidFill>
                  <a:srgbClr val="002060"/>
                </a:solidFill>
                <a:latin typeface="Times New Roman" panose="02020603050405020304" pitchFamily="18" charset="0"/>
                <a:cs typeface="Times New Roman" panose="02020603050405020304" pitchFamily="18" charset="0"/>
              </a:rPr>
              <a:t>code generator. </a:t>
            </a:r>
            <a:endParaRPr lang="en-US" sz="2400" dirty="0" smtClean="0">
              <a:solidFill>
                <a:srgbClr val="002060"/>
              </a:solidFill>
              <a:latin typeface="Times New Roman" panose="02020603050405020304" pitchFamily="18" charset="0"/>
              <a:cs typeface="Times New Roman" panose="02020603050405020304" pitchFamily="18" charset="0"/>
            </a:endParaRPr>
          </a:p>
          <a:p>
            <a:pPr>
              <a:buNone/>
            </a:pPr>
            <a:r>
              <a:rPr lang="en-US" sz="2400" b="1" dirty="0" smtClean="0">
                <a:solidFill>
                  <a:srgbClr val="002060"/>
                </a:solidFill>
                <a:latin typeface="Times New Roman" panose="02020603050405020304" pitchFamily="18" charset="0"/>
                <a:cs typeface="Times New Roman" panose="02020603050405020304" pitchFamily="18" charset="0"/>
              </a:rPr>
              <a:t>Machine Dependent Code Optimizations:</a:t>
            </a:r>
            <a:r>
              <a:rPr lang="en-US" sz="2400" dirty="0" smtClean="0">
                <a:solidFill>
                  <a:srgbClr val="002060"/>
                </a:solidFill>
                <a:latin typeface="Times New Roman" panose="02020603050405020304" pitchFamily="18" charset="0"/>
                <a:cs typeface="Times New Roman" panose="02020603050405020304" pitchFamily="18" charset="0"/>
              </a:rPr>
              <a:t> peephole optimization, register allocation and</a:t>
            </a:r>
            <a:endParaRPr lang="en-US" sz="2400" dirty="0" smtClean="0">
              <a:solidFill>
                <a:srgbClr val="002060"/>
              </a:solidFill>
              <a:latin typeface="Times New Roman" panose="02020603050405020304" pitchFamily="18" charset="0"/>
              <a:cs typeface="Times New Roman" panose="02020603050405020304" pitchFamily="18" charset="0"/>
            </a:endParaRPr>
          </a:p>
          <a:p>
            <a:pPr>
              <a:buNone/>
            </a:pPr>
            <a:r>
              <a:rPr lang="en-US" sz="2400" dirty="0" smtClean="0">
                <a:solidFill>
                  <a:srgbClr val="002060"/>
                </a:solidFill>
                <a:latin typeface="Times New Roman" panose="02020603050405020304" pitchFamily="18" charset="0"/>
                <a:cs typeface="Times New Roman" panose="02020603050405020304" pitchFamily="18" charset="0"/>
              </a:rPr>
              <a:t>assignment, code generation algorithm. </a:t>
            </a:r>
            <a:endParaRPr lang="en-US" sz="2400" dirty="0" smtClean="0">
              <a:solidFill>
                <a:srgbClr val="002060"/>
              </a:solidFill>
              <a:latin typeface="Times New Roman" panose="02020603050405020304" pitchFamily="18" charset="0"/>
              <a:cs typeface="Times New Roman" panose="02020603050405020304" pitchFamily="18" charset="0"/>
            </a:endParaRPr>
          </a:p>
          <a:p>
            <a:pPr>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4"/>
            <a:ext cx="10515600" cy="793975"/>
          </a:xfrm>
        </p:spPr>
        <p:txBody>
          <a:bodyPr>
            <a:normAutofit/>
          </a:bodyPr>
          <a:lstStyle/>
          <a:p>
            <a:pPr algn="ctr"/>
            <a:r>
              <a:rPr lang="en-US" sz="4000" b="1" u="sng" dirty="0">
                <a:solidFill>
                  <a:srgbClr val="002060"/>
                </a:solidFill>
                <a:latin typeface="Times New Roman" panose="02020603050405020304" pitchFamily="18" charset="0"/>
                <a:cs typeface="Times New Roman" panose="02020603050405020304" pitchFamily="18" charset="0"/>
              </a:rPr>
              <a:t>Unit – 5( Part 1)</a:t>
            </a:r>
            <a:endParaRPr lang="en-US" sz="4000" dirty="0"/>
          </a:p>
        </p:txBody>
      </p:sp>
      <p:sp>
        <p:nvSpPr>
          <p:cNvPr id="3" name="Content Placeholder 2"/>
          <p:cNvSpPr>
            <a:spLocks noGrp="1"/>
          </p:cNvSpPr>
          <p:nvPr>
            <p:ph idx="1"/>
          </p:nvPr>
        </p:nvSpPr>
        <p:spPr>
          <a:xfrm>
            <a:off x="463639" y="820175"/>
            <a:ext cx="11178862" cy="5740282"/>
          </a:xfrm>
        </p:spPr>
        <p:txBody>
          <a:bodyPr>
            <a:noAutofit/>
          </a:bodyPr>
          <a:lstStyle/>
          <a:p>
            <a:pPr marL="0" indent="0">
              <a:buNone/>
            </a:pPr>
            <a:r>
              <a:rPr lang="en-US" sz="2400" b="1" dirty="0">
                <a:solidFill>
                  <a:srgbClr val="002060"/>
                </a:solidFill>
                <a:latin typeface="Times New Roman" panose="02020603050405020304" pitchFamily="18" charset="0"/>
                <a:cs typeface="Times New Roman" panose="02020603050405020304" pitchFamily="18" charset="0"/>
              </a:rPr>
              <a:t>Code Generation: </a:t>
            </a:r>
            <a:endParaRPr lang="en-US" sz="2400" b="1"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1. </a:t>
            </a:r>
            <a:r>
              <a:rPr lang="en-US" sz="2400" dirty="0">
                <a:solidFill>
                  <a:srgbClr val="002060"/>
                </a:solidFill>
                <a:latin typeface="Times New Roman" panose="02020603050405020304" pitchFamily="18" charset="0"/>
                <a:cs typeface="Times New Roman" panose="02020603050405020304" pitchFamily="18" charset="0"/>
              </a:rPr>
              <a:t>Issues in the design of code Generation 	</a:t>
            </a:r>
            <a:r>
              <a:rPr lang="en-US" sz="2400" b="1" dirty="0">
                <a:solidFill>
                  <a:srgbClr val="002060"/>
                </a:solidFill>
                <a:latin typeface="Times New Roman" panose="02020603050405020304" pitchFamily="18" charset="0"/>
                <a:cs typeface="Times New Roman" panose="02020603050405020304" pitchFamily="18" charset="0"/>
              </a:rPr>
              <a:t>2. </a:t>
            </a:r>
            <a:r>
              <a:rPr lang="en-US" sz="2400" dirty="0">
                <a:solidFill>
                  <a:srgbClr val="002060"/>
                </a:solidFill>
                <a:latin typeface="Times New Roman" panose="02020603050405020304" pitchFamily="18" charset="0"/>
                <a:cs typeface="Times New Roman" panose="02020603050405020304" pitchFamily="18" charset="0"/>
              </a:rPr>
              <a:t>T</a:t>
            </a:r>
            <a:r>
              <a:rPr lang="en-US" sz="2400" dirty="0" smtClean="0">
                <a:solidFill>
                  <a:srgbClr val="002060"/>
                </a:solidFill>
                <a:latin typeface="Times New Roman" panose="02020603050405020304" pitchFamily="18" charset="0"/>
                <a:cs typeface="Times New Roman" panose="02020603050405020304" pitchFamily="18" charset="0"/>
                <a:sym typeface="+mn-ea"/>
              </a:rPr>
              <a:t>he target language</a:t>
            </a: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3. </a:t>
            </a:r>
            <a:r>
              <a:rPr lang="en-US" sz="2400" dirty="0" smtClean="0">
                <a:solidFill>
                  <a:srgbClr val="002060"/>
                </a:solidFill>
                <a:latin typeface="Times New Roman" panose="02020603050405020304" pitchFamily="18" charset="0"/>
                <a:cs typeface="Times New Roman" panose="02020603050405020304" pitchFamily="18" charset="0"/>
                <a:sym typeface="+mn-ea"/>
              </a:rPr>
              <a:t>Addresses in the target code</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4. </a:t>
            </a:r>
            <a:r>
              <a:rPr lang="en-US" sz="2400" dirty="0" smtClean="0">
                <a:solidFill>
                  <a:srgbClr val="002060"/>
                </a:solidFill>
                <a:latin typeface="Times New Roman" panose="02020603050405020304" pitchFamily="18" charset="0"/>
                <a:cs typeface="Times New Roman" panose="02020603050405020304" pitchFamily="18" charset="0"/>
                <a:sym typeface="+mn-ea"/>
              </a:rPr>
              <a:t>Basic blocks and Flow graphs</a:t>
            </a:r>
            <a:r>
              <a:rPr lang="en-US" sz="2400" dirty="0">
                <a:solidFill>
                  <a:srgbClr val="002060"/>
                </a:solidFill>
                <a:latin typeface="Times New Roman" panose="02020603050405020304" pitchFamily="18" charset="0"/>
                <a:cs typeface="Times New Roman" panose="02020603050405020304" pitchFamily="18" charset="0"/>
              </a:rPr>
              <a:t> </a:t>
            </a:r>
            <a:endParaRPr lang="en-US" sz="2400" dirty="0">
              <a:solidFill>
                <a:srgbClr val="002060"/>
              </a:solidFill>
              <a:latin typeface="Times New Roman" panose="02020603050405020304" pitchFamily="18" charset="0"/>
              <a:cs typeface="Times New Roman" panose="02020603050405020304" pitchFamily="18" charset="0"/>
            </a:endParaRPr>
          </a:p>
          <a:p>
            <a:pPr>
              <a:buNone/>
            </a:pPr>
            <a:r>
              <a:rPr lang="en-US" sz="2400" b="1" dirty="0">
                <a:solidFill>
                  <a:srgbClr val="002060"/>
                </a:solidFill>
                <a:latin typeface="Times New Roman" panose="02020603050405020304" pitchFamily="18" charset="0"/>
                <a:cs typeface="Times New Roman" panose="02020603050405020304" pitchFamily="18" charset="0"/>
              </a:rPr>
              <a:t>5. </a:t>
            </a:r>
            <a:r>
              <a:rPr lang="en-US" sz="2400" dirty="0" smtClean="0">
                <a:solidFill>
                  <a:srgbClr val="002060"/>
                </a:solidFill>
                <a:latin typeface="Times New Roman" panose="02020603050405020304" pitchFamily="18" charset="0"/>
                <a:cs typeface="Times New Roman" panose="02020603050405020304" pitchFamily="18" charset="0"/>
                <a:sym typeface="+mn-ea"/>
              </a:rPr>
              <a:t>Optimization of basic blocks</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6. </a:t>
            </a:r>
            <a:r>
              <a:rPr lang="en-US" sz="2400" dirty="0" smtClean="0">
                <a:solidFill>
                  <a:srgbClr val="002060"/>
                </a:solidFill>
                <a:latin typeface="Times New Roman" panose="02020603050405020304" pitchFamily="18" charset="0"/>
                <a:cs typeface="Times New Roman" panose="02020603050405020304" pitchFamily="18" charset="0"/>
                <a:sym typeface="+mn-ea"/>
              </a:rPr>
              <a:t>Simple code generator</a:t>
            </a:r>
            <a:r>
              <a:rPr lang="en-US" sz="2400" dirty="0">
                <a:solidFill>
                  <a:srgbClr val="002060"/>
                </a:solidFill>
                <a:latin typeface="Times New Roman" panose="02020603050405020304" pitchFamily="18" charset="0"/>
                <a:cs typeface="Times New Roman" panose="02020603050405020304" pitchFamily="18" charset="0"/>
              </a:rPr>
              <a:t>       </a:t>
            </a: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smtClean="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974" y="60296"/>
            <a:ext cx="11117826" cy="510638"/>
          </a:xfrm>
        </p:spPr>
        <p:txBody>
          <a:bodyPr>
            <a:noAutofit/>
          </a:bodyPr>
          <a:lstStyle/>
          <a:p>
            <a:r>
              <a:rPr lang="en-US" sz="4100" b="1" u="sng" dirty="0">
                <a:solidFill>
                  <a:srgbClr val="00B050"/>
                </a:solidFill>
                <a:latin typeface="Times New Roman" panose="02020603050405020304" pitchFamily="18" charset="0"/>
                <a:cs typeface="Times New Roman" panose="02020603050405020304" pitchFamily="18" charset="0"/>
              </a:rPr>
              <a:t>Issues in the design of code Generator:</a:t>
            </a:r>
            <a:endParaRPr lang="en-US" sz="4100" dirty="0">
              <a:solidFill>
                <a:srgbClr val="00B050"/>
              </a:solidFill>
            </a:endParaRPr>
          </a:p>
        </p:txBody>
      </p:sp>
      <p:sp>
        <p:nvSpPr>
          <p:cNvPr id="3" name="Content Placeholder 2"/>
          <p:cNvSpPr>
            <a:spLocks noGrp="1"/>
          </p:cNvSpPr>
          <p:nvPr>
            <p:ph idx="1"/>
          </p:nvPr>
        </p:nvSpPr>
        <p:spPr>
          <a:xfrm>
            <a:off x="221227" y="579212"/>
            <a:ext cx="11724968" cy="6131303"/>
          </a:xfrm>
        </p:spPr>
        <p:txBody>
          <a:bodyPr>
            <a:noAutofit/>
          </a:bodyPr>
          <a:lstStyle/>
          <a:p>
            <a:pPr marL="0" indent="0">
              <a:buFont typeface="Wingdings" panose="05000000000000000000" pitchFamily="2" charset="2"/>
              <a:buChar char="ü"/>
              <a:defRPr/>
            </a:pPr>
            <a:r>
              <a:rPr lang="en-US" sz="2400" dirty="0">
                <a:solidFill>
                  <a:srgbClr val="002060"/>
                </a:solidFill>
                <a:latin typeface="Times New Roman" panose="02020603050405020304" pitchFamily="18" charset="0"/>
                <a:cs typeface="Times New Roman" panose="02020603050405020304" pitchFamily="18" charset="0"/>
              </a:rPr>
              <a:t>while designing the target code efficiently we need to check the following issues</a:t>
            </a: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defRPr/>
            </a:pPr>
            <a:r>
              <a:rPr lang="en-US" sz="2400" b="1" u="sng" dirty="0">
                <a:solidFill>
                  <a:srgbClr val="002060"/>
                </a:solidFill>
                <a:latin typeface="Times New Roman" panose="02020603050405020304" pitchFamily="18" charset="0"/>
                <a:cs typeface="Times New Roman" panose="02020603050405020304" pitchFamily="18" charset="0"/>
              </a:rPr>
              <a:t>1. Input to Code Generator</a:t>
            </a:r>
            <a:endParaRPr lang="en-US" sz="2400" b="1" u="sng" dirty="0">
              <a:solidFill>
                <a:srgbClr val="002060"/>
              </a:solidFill>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Char char="Ø"/>
              <a:defRPr/>
            </a:pPr>
            <a:r>
              <a:rPr lang="en-US" sz="2000" dirty="0">
                <a:solidFill>
                  <a:srgbClr val="002060"/>
                </a:solidFill>
                <a:latin typeface="Times New Roman" panose="02020603050405020304" pitchFamily="18" charset="0"/>
                <a:cs typeface="Times New Roman" panose="02020603050405020304" pitchFamily="18" charset="0"/>
              </a:rPr>
              <a:t>Accepts input from code optimizer/intermediate code generator and produces optimized intermediate code</a:t>
            </a: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Char char="Ø"/>
              <a:defRPr/>
            </a:pPr>
            <a:r>
              <a:rPr lang="en-US" sz="2000" dirty="0">
                <a:solidFill>
                  <a:srgbClr val="002060"/>
                </a:solidFill>
                <a:latin typeface="Times New Roman" panose="02020603050405020304" pitchFamily="18" charset="0"/>
                <a:cs typeface="Times New Roman" panose="02020603050405020304" pitchFamily="18" charset="0"/>
              </a:rPr>
              <a:t>Intermediate code is represented in  several ways like postfix notation, three address code (quadruple,          </a:t>
            </a: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buNone/>
              <a:defRPr/>
            </a:pPr>
            <a:r>
              <a:rPr lang="en-US" sz="2000" dirty="0">
                <a:solidFill>
                  <a:srgbClr val="002060"/>
                </a:solidFill>
                <a:latin typeface="Times New Roman" panose="02020603050405020304" pitchFamily="18" charset="0"/>
                <a:cs typeface="Times New Roman" panose="02020603050405020304" pitchFamily="18" charset="0"/>
              </a:rPr>
              <a:t>   triple, indirect triple), DAG / syntax tree</a:t>
            </a: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defRPr/>
            </a:pPr>
            <a:r>
              <a:rPr lang="en-US" sz="2400" b="1" u="sng" dirty="0">
                <a:solidFill>
                  <a:srgbClr val="002060"/>
                </a:solidFill>
                <a:latin typeface="Times New Roman" panose="02020603050405020304" pitchFamily="18" charset="0"/>
                <a:cs typeface="Times New Roman" panose="02020603050405020304" pitchFamily="18" charset="0"/>
              </a:rPr>
              <a:t>2. Target Program</a:t>
            </a:r>
            <a:endParaRPr lang="en-US" sz="2400" b="1" u="sng" dirty="0">
              <a:solidFill>
                <a:srgbClr val="002060"/>
              </a:solidFill>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Char char="Ø"/>
              <a:defRPr/>
            </a:pPr>
            <a:r>
              <a:rPr lang="en-US" sz="2000" dirty="0">
                <a:solidFill>
                  <a:srgbClr val="002060"/>
                </a:solidFill>
                <a:latin typeface="Times New Roman" panose="02020603050405020304" pitchFamily="18" charset="0"/>
                <a:cs typeface="Times New Roman" panose="02020603050405020304" pitchFamily="18" charset="0"/>
              </a:rPr>
              <a:t>Code generator produces  the target program in any one the below given</a:t>
            </a: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Char char="Ø"/>
              <a:defRPr/>
            </a:pPr>
            <a:r>
              <a:rPr lang="en-US" sz="2000" b="1" u="sng" dirty="0">
                <a:solidFill>
                  <a:srgbClr val="002060"/>
                </a:solidFill>
                <a:latin typeface="Times New Roman" panose="02020603050405020304" pitchFamily="18" charset="0"/>
                <a:cs typeface="Times New Roman" panose="02020603050405020304" pitchFamily="18" charset="0"/>
              </a:rPr>
              <a:t>Absolute machine language</a:t>
            </a:r>
            <a:endParaRPr lang="en-US" sz="2000" b="1" u="sng" dirty="0">
              <a:solidFill>
                <a:srgbClr val="002060"/>
              </a:solidFill>
              <a:latin typeface="Times New Roman" panose="02020603050405020304" pitchFamily="18" charset="0"/>
              <a:cs typeface="Times New Roman" panose="02020603050405020304" pitchFamily="18" charset="0"/>
            </a:endParaRPr>
          </a:p>
          <a:p>
            <a:pPr marL="914400" lvl="2" indent="0">
              <a:buFont typeface="Wingdings" panose="05000000000000000000" pitchFamily="2" charset="2"/>
              <a:buChar char="Ø"/>
              <a:defRPr/>
            </a:pPr>
            <a:r>
              <a:rPr lang="en-US" sz="1600" dirty="0">
                <a:solidFill>
                  <a:srgbClr val="002060"/>
                </a:solidFill>
                <a:latin typeface="Times New Roman" panose="02020603050405020304" pitchFamily="18" charset="0"/>
                <a:cs typeface="Times New Roman" panose="02020603050405020304" pitchFamily="18" charset="0"/>
              </a:rPr>
              <a:t>The program will be stored in fixed memory location (MM)i.e., memory location won’t be changed irrespective of any program</a:t>
            </a:r>
            <a:endParaRPr lang="en-US" sz="1600" dirty="0">
              <a:solidFill>
                <a:srgbClr val="002060"/>
              </a:solidFill>
              <a:latin typeface="Times New Roman" panose="02020603050405020304" pitchFamily="18" charset="0"/>
              <a:cs typeface="Times New Roman" panose="02020603050405020304" pitchFamily="18" charset="0"/>
            </a:endParaRPr>
          </a:p>
          <a:p>
            <a:pPr marL="914400" lvl="2" indent="0">
              <a:buFont typeface="Wingdings" panose="05000000000000000000" pitchFamily="2" charset="2"/>
              <a:buChar char="Ø"/>
              <a:defRPr/>
            </a:pPr>
            <a:r>
              <a:rPr lang="en-US" sz="1600" dirty="0">
                <a:solidFill>
                  <a:srgbClr val="002060"/>
                </a:solidFill>
                <a:latin typeface="Times New Roman" panose="02020603050405020304" pitchFamily="18" charset="0"/>
                <a:cs typeface="Times New Roman" panose="02020603050405020304" pitchFamily="18" charset="0"/>
              </a:rPr>
              <a:t>It is mainly suitable if the program is very small so that it will compiled and executed in a faster manner</a:t>
            </a:r>
            <a:endParaRPr lang="en-US" sz="1600" dirty="0">
              <a:solidFill>
                <a:srgbClr val="002060"/>
              </a:solidFill>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Char char="Ø"/>
              <a:defRPr/>
            </a:pPr>
            <a:r>
              <a:rPr lang="en-US" sz="2000" b="1" u="sng" dirty="0">
                <a:solidFill>
                  <a:srgbClr val="002060"/>
                </a:solidFill>
                <a:latin typeface="Times New Roman" panose="02020603050405020304" pitchFamily="18" charset="0"/>
                <a:cs typeface="Times New Roman" panose="02020603050405020304" pitchFamily="18" charset="0"/>
              </a:rPr>
              <a:t>Relocatable machine language (object code)</a:t>
            </a:r>
            <a:endParaRPr lang="en-US" sz="2000" b="1" u="sng" dirty="0">
              <a:solidFill>
                <a:srgbClr val="002060"/>
              </a:solidFill>
              <a:latin typeface="Times New Roman" panose="02020603050405020304" pitchFamily="18" charset="0"/>
              <a:cs typeface="Times New Roman" panose="02020603050405020304" pitchFamily="18" charset="0"/>
            </a:endParaRPr>
          </a:p>
          <a:p>
            <a:pPr marL="914400" lvl="2" indent="0">
              <a:buFont typeface="Wingdings" panose="05000000000000000000" pitchFamily="2" charset="2"/>
              <a:buChar char="Ø"/>
              <a:defRPr/>
            </a:pPr>
            <a:r>
              <a:rPr lang="en-US" sz="1600" dirty="0">
                <a:solidFill>
                  <a:srgbClr val="002060"/>
                </a:solidFill>
                <a:latin typeface="Times New Roman" panose="02020603050405020304" pitchFamily="18" charset="0"/>
                <a:cs typeface="Times New Roman" panose="02020603050405020304" pitchFamily="18" charset="0"/>
              </a:rPr>
              <a:t>It requires linker and loader </a:t>
            </a:r>
            <a:endParaRPr lang="en-US" sz="1600" dirty="0">
              <a:solidFill>
                <a:srgbClr val="002060"/>
              </a:solidFill>
              <a:latin typeface="Times New Roman" panose="02020603050405020304" pitchFamily="18" charset="0"/>
              <a:cs typeface="Times New Roman" panose="02020603050405020304" pitchFamily="18" charset="0"/>
            </a:endParaRPr>
          </a:p>
          <a:p>
            <a:pPr marL="914400" lvl="2" indent="0">
              <a:buFont typeface="Wingdings" panose="05000000000000000000" pitchFamily="2" charset="2"/>
              <a:buChar char="Ø"/>
              <a:defRPr/>
            </a:pPr>
            <a:r>
              <a:rPr lang="en-US" sz="1600" dirty="0">
                <a:solidFill>
                  <a:srgbClr val="002060"/>
                </a:solidFill>
                <a:latin typeface="Times New Roman" panose="02020603050405020304" pitchFamily="18" charset="0"/>
                <a:cs typeface="Times New Roman" panose="02020603050405020304" pitchFamily="18" charset="0"/>
              </a:rPr>
              <a:t>Linker links the object code of several programs into a single program (</a:t>
            </a:r>
            <a:r>
              <a:rPr lang="en-US" sz="1600" dirty="0" err="1">
                <a:solidFill>
                  <a:srgbClr val="002060"/>
                </a:solidFill>
                <a:latin typeface="Times New Roman" panose="02020603050405020304" pitchFamily="18" charset="0"/>
                <a:cs typeface="Times New Roman" panose="02020603050405020304" pitchFamily="18" charset="0"/>
              </a:rPr>
              <a:t>prinf</a:t>
            </a:r>
            <a:r>
              <a:rPr lang="en-US" sz="1600" dirty="0">
                <a:solidFill>
                  <a:srgbClr val="002060"/>
                </a:solidFill>
                <a:latin typeface="Times New Roman" panose="02020603050405020304" pitchFamily="18" charset="0"/>
                <a:cs typeface="Times New Roman" panose="02020603050405020304" pitchFamily="18" charset="0"/>
              </a:rPr>
              <a:t>() in </a:t>
            </a:r>
            <a:r>
              <a:rPr lang="en-US" sz="1600" dirty="0" err="1">
                <a:solidFill>
                  <a:srgbClr val="002060"/>
                </a:solidFill>
                <a:latin typeface="Times New Roman" panose="02020603050405020304" pitchFamily="18" charset="0"/>
                <a:cs typeface="Times New Roman" panose="02020603050405020304" pitchFamily="18" charset="0"/>
              </a:rPr>
              <a:t>stdio.h</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a:solidFill>
                  <a:srgbClr val="002060"/>
                </a:solidFill>
                <a:latin typeface="Times New Roman" panose="02020603050405020304" pitchFamily="18" charset="0"/>
                <a:cs typeface="Times New Roman" panose="02020603050405020304" pitchFamily="18" charset="0"/>
              </a:rPr>
              <a:t>sring</a:t>
            </a:r>
            <a:r>
              <a:rPr lang="en-US" sz="1600" dirty="0">
                <a:solidFill>
                  <a:srgbClr val="002060"/>
                </a:solidFill>
                <a:latin typeface="Times New Roman" panose="02020603050405020304" pitchFamily="18" charset="0"/>
                <a:cs typeface="Times New Roman" panose="02020603050405020304" pitchFamily="18" charset="0"/>
              </a:rPr>
              <a:t> functions in </a:t>
            </a:r>
            <a:r>
              <a:rPr lang="en-US" sz="1600" dirty="0" err="1">
                <a:solidFill>
                  <a:srgbClr val="002060"/>
                </a:solidFill>
                <a:latin typeface="Times New Roman" panose="02020603050405020304" pitchFamily="18" charset="0"/>
                <a:cs typeface="Times New Roman" panose="02020603050405020304" pitchFamily="18" charset="0"/>
              </a:rPr>
              <a:t>string.h</a:t>
            </a:r>
            <a:r>
              <a:rPr lang="en-US" sz="1600" dirty="0">
                <a:solidFill>
                  <a:srgbClr val="002060"/>
                </a:solidFill>
                <a:latin typeface="Times New Roman" panose="02020603050405020304" pitchFamily="18" charset="0"/>
                <a:cs typeface="Times New Roman" panose="02020603050405020304" pitchFamily="18" charset="0"/>
              </a:rPr>
              <a:t> etc into one)</a:t>
            </a:r>
            <a:endParaRPr lang="en-US" sz="1600" dirty="0">
              <a:solidFill>
                <a:srgbClr val="002060"/>
              </a:solidFill>
              <a:latin typeface="Times New Roman" panose="02020603050405020304" pitchFamily="18" charset="0"/>
              <a:cs typeface="Times New Roman" panose="02020603050405020304" pitchFamily="18" charset="0"/>
            </a:endParaRPr>
          </a:p>
          <a:p>
            <a:pPr marL="914400" lvl="2" indent="0">
              <a:buFont typeface="Wingdings" panose="05000000000000000000" pitchFamily="2" charset="2"/>
              <a:buChar char="Ø"/>
              <a:defRPr/>
            </a:pPr>
            <a:r>
              <a:rPr lang="en-US" sz="1600" dirty="0">
                <a:solidFill>
                  <a:srgbClr val="002060"/>
                </a:solidFill>
                <a:latin typeface="Times New Roman" panose="02020603050405020304" pitchFamily="18" charset="0"/>
                <a:cs typeface="Times New Roman" panose="02020603050405020304" pitchFamily="18" charset="0"/>
              </a:rPr>
              <a:t>Loader will load the executable file into main memory and if free space is available in MM then it stores this program into MM</a:t>
            </a:r>
            <a:endParaRPr lang="en-US" sz="1600" dirty="0">
              <a:solidFill>
                <a:srgbClr val="002060"/>
              </a:solidFill>
              <a:latin typeface="Times New Roman" panose="02020603050405020304" pitchFamily="18" charset="0"/>
              <a:cs typeface="Times New Roman" panose="02020603050405020304" pitchFamily="18" charset="0"/>
            </a:endParaRPr>
          </a:p>
          <a:p>
            <a:pPr marL="914400" lvl="2" indent="0">
              <a:buFont typeface="Wingdings" panose="05000000000000000000" pitchFamily="2" charset="2"/>
              <a:buChar char="Ø"/>
              <a:defRPr/>
            </a:pPr>
            <a:r>
              <a:rPr lang="en-US" sz="1600" dirty="0">
                <a:solidFill>
                  <a:srgbClr val="002060"/>
                </a:solidFill>
                <a:latin typeface="Times New Roman" panose="02020603050405020304" pitchFamily="18" charset="0"/>
                <a:cs typeface="Times New Roman" panose="02020603050405020304" pitchFamily="18" charset="0"/>
              </a:rPr>
              <a:t>It is suitable for any program</a:t>
            </a:r>
            <a:endParaRPr lang="en-US" sz="1600" dirty="0">
              <a:solidFill>
                <a:srgbClr val="002060"/>
              </a:solidFill>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Char char="Ø"/>
              <a:defRPr/>
            </a:pPr>
            <a:r>
              <a:rPr lang="en-US" sz="2000" b="1" u="sng" dirty="0">
                <a:solidFill>
                  <a:srgbClr val="002060"/>
                </a:solidFill>
                <a:latin typeface="Times New Roman" panose="02020603050405020304" pitchFamily="18" charset="0"/>
                <a:cs typeface="Times New Roman" panose="02020603050405020304" pitchFamily="18" charset="0"/>
              </a:rPr>
              <a:t>Assembly language</a:t>
            </a:r>
            <a:endParaRPr lang="en-US" sz="2000" b="1" u="sng" dirty="0">
              <a:solidFill>
                <a:srgbClr val="002060"/>
              </a:solidFill>
              <a:latin typeface="Times New Roman" panose="02020603050405020304" pitchFamily="18" charset="0"/>
              <a:cs typeface="Times New Roman" panose="02020603050405020304" pitchFamily="18" charset="0"/>
            </a:endParaRPr>
          </a:p>
          <a:p>
            <a:pPr marL="914400" lvl="2" indent="0">
              <a:buFont typeface="Wingdings" panose="05000000000000000000" pitchFamily="2" charset="2"/>
              <a:buChar char="Ø"/>
              <a:defRPr/>
            </a:pPr>
            <a:r>
              <a:rPr lang="en-US" sz="1600" dirty="0">
                <a:solidFill>
                  <a:srgbClr val="002060"/>
                </a:solidFill>
                <a:latin typeface="Times New Roman" panose="02020603050405020304" pitchFamily="18" charset="0"/>
                <a:cs typeface="Times New Roman" panose="02020603050405020304" pitchFamily="18" charset="0"/>
              </a:rPr>
              <a:t>For code generation this is very better and by using this we can generate the code in a very easy manner</a:t>
            </a:r>
            <a:endParaRPr lang="en-US" sz="16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974" y="60296"/>
            <a:ext cx="11117826" cy="510638"/>
          </a:xfrm>
        </p:spPr>
        <p:txBody>
          <a:bodyPr>
            <a:noAutofit/>
          </a:bodyPr>
          <a:lstStyle/>
          <a:p>
            <a:r>
              <a:rPr lang="en-US" sz="4100" b="1" u="sng" dirty="0">
                <a:solidFill>
                  <a:srgbClr val="00B050"/>
                </a:solidFill>
                <a:latin typeface="Times New Roman" panose="02020603050405020304" pitchFamily="18" charset="0"/>
                <a:cs typeface="Times New Roman" panose="02020603050405020304" pitchFamily="18" charset="0"/>
              </a:rPr>
              <a:t>Issues in the design of code Generator (Cont…):</a:t>
            </a:r>
            <a:endParaRPr lang="en-US" sz="4100" dirty="0">
              <a:solidFill>
                <a:srgbClr val="00B050"/>
              </a:solidFill>
            </a:endParaRPr>
          </a:p>
        </p:txBody>
      </p:sp>
      <p:sp>
        <p:nvSpPr>
          <p:cNvPr id="3" name="Content Placeholder 2"/>
          <p:cNvSpPr>
            <a:spLocks noGrp="1"/>
          </p:cNvSpPr>
          <p:nvPr>
            <p:ph idx="1"/>
          </p:nvPr>
        </p:nvSpPr>
        <p:spPr>
          <a:xfrm>
            <a:off x="221227" y="579212"/>
            <a:ext cx="11724968" cy="6131303"/>
          </a:xfrm>
        </p:spPr>
        <p:txBody>
          <a:bodyPr>
            <a:noAutofit/>
          </a:bodyPr>
          <a:lstStyle/>
          <a:p>
            <a:pPr marL="0" indent="0">
              <a:buNone/>
              <a:defRPr/>
            </a:pPr>
            <a:r>
              <a:rPr lang="en-US" sz="2400" b="1" u="sng" dirty="0">
                <a:solidFill>
                  <a:srgbClr val="002060"/>
                </a:solidFill>
                <a:latin typeface="Times New Roman" panose="02020603050405020304" pitchFamily="18" charset="0"/>
                <a:cs typeface="Times New Roman" panose="02020603050405020304" pitchFamily="18" charset="0"/>
              </a:rPr>
              <a:t>3. Memory Management</a:t>
            </a:r>
            <a:endParaRPr lang="en-US" sz="2400" b="1" u="sng" dirty="0">
              <a:solidFill>
                <a:srgbClr val="002060"/>
              </a:solidFill>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Char char="Ø"/>
              <a:defRPr/>
            </a:pPr>
            <a:r>
              <a:rPr lang="en-US" sz="2000" dirty="0">
                <a:solidFill>
                  <a:srgbClr val="002060"/>
                </a:solidFill>
                <a:latin typeface="Times New Roman" panose="02020603050405020304" pitchFamily="18" charset="0"/>
                <a:cs typeface="Times New Roman" panose="02020603050405020304" pitchFamily="18" charset="0"/>
              </a:rPr>
              <a:t>By using the symbol table memory management can be done(token information)</a:t>
            </a: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defRPr/>
            </a:pPr>
            <a:r>
              <a:rPr lang="en-US" sz="2400" b="1" u="sng" dirty="0">
                <a:solidFill>
                  <a:srgbClr val="002060"/>
                </a:solidFill>
                <a:latin typeface="Times New Roman" panose="02020603050405020304" pitchFamily="18" charset="0"/>
                <a:cs typeface="Times New Roman" panose="02020603050405020304" pitchFamily="18" charset="0"/>
              </a:rPr>
              <a:t>4. Instruction Selection</a:t>
            </a:r>
            <a:endParaRPr lang="en-US" sz="2400" b="1" u="sng" dirty="0">
              <a:solidFill>
                <a:srgbClr val="002060"/>
              </a:solidFill>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Char char="Ø"/>
              <a:defRPr/>
            </a:pPr>
            <a:r>
              <a:rPr lang="en-US" sz="2000" dirty="0">
                <a:solidFill>
                  <a:srgbClr val="002060"/>
                </a:solidFill>
                <a:latin typeface="Times New Roman" panose="02020603050405020304" pitchFamily="18" charset="0"/>
                <a:cs typeface="Times New Roman" panose="02020603050405020304" pitchFamily="18" charset="0"/>
              </a:rPr>
              <a:t>In order to produce efficient code, instruction selection &amp; the speed of the instruction is very important</a:t>
            </a: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Char char="Ø"/>
              <a:defRPr/>
            </a:pPr>
            <a:r>
              <a:rPr lang="en-US" sz="2000" b="1" u="sng" dirty="0">
                <a:solidFill>
                  <a:srgbClr val="002060"/>
                </a:solidFill>
                <a:latin typeface="Times New Roman" panose="02020603050405020304" pitchFamily="18" charset="0"/>
                <a:cs typeface="Times New Roman" panose="02020603050405020304" pitchFamily="18" charset="0"/>
              </a:rPr>
              <a:t>Ex:</a:t>
            </a:r>
            <a:r>
              <a:rPr lang="en-US" sz="2000" dirty="0">
                <a:solidFill>
                  <a:srgbClr val="002060"/>
                </a:solidFill>
                <a:latin typeface="Times New Roman" panose="02020603050405020304" pitchFamily="18" charset="0"/>
                <a:cs typeface="Times New Roman" panose="02020603050405020304" pitchFamily="18" charset="0"/>
              </a:rPr>
              <a:t> 	x=</a:t>
            </a:r>
            <a:r>
              <a:rPr lang="en-US" sz="2000" dirty="0" err="1">
                <a:solidFill>
                  <a:srgbClr val="002060"/>
                </a:solidFill>
                <a:latin typeface="Times New Roman" panose="02020603050405020304" pitchFamily="18" charset="0"/>
                <a:cs typeface="Times New Roman" panose="02020603050405020304" pitchFamily="18" charset="0"/>
              </a:rPr>
              <a:t>y+z</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MOV R0, y	ADD R0, z	MOV x, R0</a:t>
            </a:r>
            <a:endPar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1" indent="0">
              <a:buNone/>
              <a:defRPr/>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rPr>
              <a:t> 	a=a+1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MOV R0, a	ADD R0, #1	MOV a, R0   	INC a</a:t>
            </a:r>
            <a:endPar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1" indent="0">
              <a:buNone/>
              <a:defRPr/>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b+c</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d=</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a+e</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MOV R0, b   ADD R0, c   MOV a, R0   MOV R0, a   ADD R0, e   MOV d, R0</a:t>
            </a:r>
            <a:endPar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1" indent="0">
              <a:buNone/>
              <a:defRPr/>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MOV R0, b   ADD R0, c   ADD R0, e    MOV d, R0</a:t>
            </a: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defRPr/>
            </a:pPr>
            <a:r>
              <a:rPr lang="en-US" sz="2400" b="1" u="sng" dirty="0">
                <a:solidFill>
                  <a:srgbClr val="002060"/>
                </a:solidFill>
                <a:latin typeface="Times New Roman" panose="02020603050405020304" pitchFamily="18" charset="0"/>
                <a:cs typeface="Times New Roman" panose="02020603050405020304" pitchFamily="18" charset="0"/>
              </a:rPr>
              <a:t>5. Register Allocation</a:t>
            </a:r>
            <a:endParaRPr lang="en-US" sz="2400" b="1" u="sng" dirty="0">
              <a:solidFill>
                <a:srgbClr val="002060"/>
              </a:solidFill>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Char char="Ø"/>
              <a:defRPr/>
            </a:pPr>
            <a:r>
              <a:rPr lang="en-US" sz="2000" dirty="0">
                <a:solidFill>
                  <a:srgbClr val="002060"/>
                </a:solidFill>
                <a:latin typeface="Times New Roman" panose="02020603050405020304" pitchFamily="18" charset="0"/>
                <a:cs typeface="Times New Roman" panose="02020603050405020304" pitchFamily="18" charset="0"/>
              </a:rPr>
              <a:t>We can perform more no. of operations with a limited no. of registers &amp; which can be done in 2 ways</a:t>
            </a: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Char char="Ø"/>
              <a:defRPr/>
            </a:pPr>
            <a:r>
              <a:rPr lang="en-US" sz="2000" b="1" dirty="0">
                <a:solidFill>
                  <a:srgbClr val="002060"/>
                </a:solidFill>
                <a:latin typeface="Times New Roman" panose="02020603050405020304" pitchFamily="18" charset="0"/>
                <a:cs typeface="Times New Roman" panose="02020603050405020304" pitchFamily="18" charset="0"/>
              </a:rPr>
              <a:t>Register allocation</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specifies which register contains which variable(R0a means R0 contains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var</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a:t>
            </a: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Char char="Ø"/>
              <a:defRPr/>
            </a:pPr>
            <a:r>
              <a:rPr lang="en-US" sz="2000" b="1" dirty="0">
                <a:solidFill>
                  <a:srgbClr val="002060"/>
                </a:solidFill>
                <a:latin typeface="Times New Roman" panose="02020603050405020304" pitchFamily="18" charset="0"/>
                <a:cs typeface="Times New Roman" panose="02020603050405020304" pitchFamily="18" charset="0"/>
              </a:rPr>
              <a:t>Register assignment</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specifies which variable contains which register(aR0 means a contains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var</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R0)</a:t>
            </a:r>
            <a:endPar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1" indent="0">
              <a:buFont typeface="Wingdings" panose="05000000000000000000" pitchFamily="2" charset="2"/>
              <a:buChar char="Ø"/>
              <a:defRPr/>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Ex: t=</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a+b</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t=t*c   t=t/d    MOV R0, a   ADD R0, b   MUL R0, c   DIV R0, d   MOV t, R0</a:t>
            </a: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defRPr/>
            </a:pPr>
            <a:r>
              <a:rPr lang="en-US" sz="2400" b="1" u="sng" dirty="0">
                <a:solidFill>
                  <a:srgbClr val="002060"/>
                </a:solidFill>
                <a:latin typeface="Times New Roman" panose="02020603050405020304" pitchFamily="18" charset="0"/>
                <a:cs typeface="Times New Roman" panose="02020603050405020304" pitchFamily="18" charset="0"/>
              </a:rPr>
              <a:t>6. Evaluation Order</a:t>
            </a:r>
            <a:endParaRPr lang="en-US" sz="2400" b="1" u="sng" dirty="0">
              <a:solidFill>
                <a:srgbClr val="002060"/>
              </a:solidFill>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Char char="Ø"/>
              <a:defRPr/>
            </a:pPr>
            <a:r>
              <a:rPr lang="en-US" sz="2000" dirty="0">
                <a:solidFill>
                  <a:srgbClr val="002060"/>
                </a:solidFill>
                <a:latin typeface="Times New Roman" panose="02020603050405020304" pitchFamily="18" charset="0"/>
                <a:cs typeface="Times New Roman" panose="02020603050405020304" pitchFamily="18" charset="0"/>
              </a:rPr>
              <a:t>The order in which the instructions are executed as well as the operations are performed  	</a:t>
            </a:r>
            <a:endParaRPr lang="en-US"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235974" y="793968"/>
            <a:ext cx="11651227" cy="5857555"/>
          </a:xfrm>
        </p:spPr>
        <p:txBody>
          <a:bodyPr>
            <a:normAutofit fontScale="92500" lnSpcReduction="10000"/>
          </a:bodyPr>
          <a:lstStyle/>
          <a:p>
            <a:pPr marL="457200" lvl="2" indent="-457200">
              <a:spcBef>
                <a:spcPts val="1000"/>
              </a:spcBef>
              <a:buFont typeface="Wingdings" panose="05000000000000000000"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rPr>
              <a:t>Let us assume that target computer uses the following instructions</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AutoNum type="arabicPeriod"/>
              <a:defRPr/>
            </a:pPr>
            <a:r>
              <a:rPr lang="en-US" altLang="zh-CN" sz="2400" b="1" u="sng" dirty="0">
                <a:solidFill>
                  <a:srgbClr val="002060"/>
                </a:solidFill>
                <a:latin typeface="Times New Roman" panose="02020603050405020304" pitchFamily="18" charset="0"/>
                <a:cs typeface="Times New Roman" panose="02020603050405020304" pitchFamily="18" charset="0"/>
              </a:rPr>
              <a:t>Load Operation:</a:t>
            </a: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Wingdings" panose="05000000000000000000"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rPr>
              <a:t>Load memory word to register i.e., LD R1, X (load the value in location X to register R1)</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AutoNum type="arabicPeriod"/>
              <a:defRPr/>
            </a:pPr>
            <a:r>
              <a:rPr lang="en-US" altLang="zh-CN" sz="2400" b="1" u="sng" dirty="0">
                <a:solidFill>
                  <a:srgbClr val="002060"/>
                </a:solidFill>
                <a:latin typeface="Times New Roman" panose="02020603050405020304" pitchFamily="18" charset="0"/>
                <a:cs typeface="Times New Roman" panose="02020603050405020304" pitchFamily="18" charset="0"/>
              </a:rPr>
              <a:t>Store Operation:</a:t>
            </a: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Wingdings" panose="05000000000000000000"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rPr>
              <a:t>Store register to memory word  i.e., ST X,  R1 (store the value in register R1 into location X)</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AutoNum type="arabicPeriod"/>
              <a:defRPr/>
            </a:pPr>
            <a:r>
              <a:rPr lang="en-US" altLang="zh-CN" sz="2400" b="1" u="sng" dirty="0">
                <a:solidFill>
                  <a:srgbClr val="002060"/>
                </a:solidFill>
                <a:latin typeface="Times New Roman" panose="02020603050405020304" pitchFamily="18" charset="0"/>
                <a:cs typeface="Times New Roman" panose="02020603050405020304" pitchFamily="18" charset="0"/>
              </a:rPr>
              <a:t>Computational Operation:</a:t>
            </a: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Wingdings" panose="05000000000000000000"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rPr>
              <a:t>This is represented in the form of OP </a:t>
            </a:r>
            <a:r>
              <a:rPr lang="en-US" altLang="zh-CN" sz="2200" dirty="0" err="1">
                <a:solidFill>
                  <a:srgbClr val="002060"/>
                </a:solidFill>
                <a:latin typeface="Times New Roman" panose="02020603050405020304" pitchFamily="18" charset="0"/>
                <a:cs typeface="Times New Roman" panose="02020603050405020304" pitchFamily="18" charset="0"/>
              </a:rPr>
              <a:t>dest</a:t>
            </a:r>
            <a:r>
              <a:rPr lang="en-US" altLang="zh-CN" sz="2200" dirty="0">
                <a:solidFill>
                  <a:srgbClr val="002060"/>
                </a:solidFill>
                <a:latin typeface="Times New Roman" panose="02020603050405020304" pitchFamily="18" charset="0"/>
                <a:cs typeface="Times New Roman" panose="02020603050405020304" pitchFamily="18" charset="0"/>
              </a:rPr>
              <a:t>, src1, src2 where OP is operator &amp; </a:t>
            </a:r>
            <a:r>
              <a:rPr lang="en-US" altLang="zh-CN" sz="2200" dirty="0" err="1">
                <a:solidFill>
                  <a:srgbClr val="002060"/>
                </a:solidFill>
                <a:latin typeface="Times New Roman" panose="02020603050405020304" pitchFamily="18" charset="0"/>
                <a:cs typeface="Times New Roman" panose="02020603050405020304" pitchFamily="18" charset="0"/>
              </a:rPr>
              <a:t>src’s</a:t>
            </a:r>
            <a:r>
              <a:rPr lang="en-US" altLang="zh-CN" sz="2200" dirty="0">
                <a:solidFill>
                  <a:srgbClr val="002060"/>
                </a:solidFill>
                <a:latin typeface="Times New Roman" panose="02020603050405020304" pitchFamily="18" charset="0"/>
                <a:cs typeface="Times New Roman" panose="02020603050405020304" pitchFamily="18" charset="0"/>
              </a:rPr>
              <a:t>, </a:t>
            </a:r>
            <a:r>
              <a:rPr lang="en-US" altLang="zh-CN" sz="2200" dirty="0" err="1">
                <a:solidFill>
                  <a:srgbClr val="002060"/>
                </a:solidFill>
                <a:latin typeface="Times New Roman" panose="02020603050405020304" pitchFamily="18" charset="0"/>
                <a:cs typeface="Times New Roman" panose="02020603050405020304" pitchFamily="18" charset="0"/>
              </a:rPr>
              <a:t>dest</a:t>
            </a:r>
            <a:r>
              <a:rPr lang="en-US" altLang="zh-CN" sz="2200" dirty="0">
                <a:solidFill>
                  <a:srgbClr val="002060"/>
                </a:solidFill>
                <a:latin typeface="Times New Roman" panose="02020603050405020304" pitchFamily="18" charset="0"/>
                <a:cs typeface="Times New Roman" panose="02020603050405020304" pitchFamily="18" charset="0"/>
              </a:rPr>
              <a:t> are </a:t>
            </a:r>
            <a:r>
              <a:rPr lang="en-US" altLang="zh-CN" sz="2200" dirty="0" err="1">
                <a:solidFill>
                  <a:srgbClr val="002060"/>
                </a:solidFill>
                <a:latin typeface="Times New Roman" panose="02020603050405020304" pitchFamily="18" charset="0"/>
                <a:cs typeface="Times New Roman" panose="02020603050405020304" pitchFamily="18" charset="0"/>
              </a:rPr>
              <a:t>loc’n</a:t>
            </a:r>
            <a:r>
              <a:rPr lang="en-US" altLang="zh-CN" sz="2200" dirty="0">
                <a:solidFill>
                  <a:srgbClr val="002060"/>
                </a:solidFill>
                <a:latin typeface="Times New Roman" panose="02020603050405020304" pitchFamily="18" charset="0"/>
                <a:cs typeface="Times New Roman" panose="02020603050405020304" pitchFamily="18" charset="0"/>
              </a:rPr>
              <a:t>/</a:t>
            </a:r>
            <a:r>
              <a:rPr lang="en-US" altLang="zh-CN" sz="2200" dirty="0" err="1">
                <a:solidFill>
                  <a:srgbClr val="002060"/>
                </a:solidFill>
                <a:latin typeface="Times New Roman" panose="02020603050405020304" pitchFamily="18" charset="0"/>
                <a:cs typeface="Times New Roman" panose="02020603050405020304" pitchFamily="18" charset="0"/>
              </a:rPr>
              <a:t>reg’r</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Wingdings" panose="05000000000000000000"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rPr>
              <a:t>We can do ADD, SUB,…etc…   </a:t>
            </a:r>
            <a:r>
              <a:rPr lang="en-US" altLang="zh-CN" sz="2200" b="1" dirty="0">
                <a:solidFill>
                  <a:srgbClr val="002060"/>
                </a:solidFill>
                <a:latin typeface="Times New Roman" panose="02020603050405020304" pitchFamily="18" charset="0"/>
                <a:cs typeface="Times New Roman" panose="02020603050405020304" pitchFamily="18" charset="0"/>
              </a:rPr>
              <a:t>Ex:</a:t>
            </a:r>
            <a:r>
              <a:rPr lang="en-US" altLang="zh-CN" sz="2200" dirty="0">
                <a:solidFill>
                  <a:srgbClr val="002060"/>
                </a:solidFill>
                <a:latin typeface="Times New Roman" panose="02020603050405020304" pitchFamily="18" charset="0"/>
                <a:cs typeface="Times New Roman" panose="02020603050405020304" pitchFamily="18" charset="0"/>
              </a:rPr>
              <a:t> ADD R1, R2, R3   </a:t>
            </a:r>
            <a:r>
              <a:rPr lang="en-US" altLang="zh-CN" sz="22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R1=R2+R3    and 	Inc X</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AutoNum type="arabicPeriod"/>
              <a:defRPr/>
            </a:pPr>
            <a:r>
              <a:rPr lang="en-US" altLang="zh-CN" sz="2400" b="1" u="sng" dirty="0">
                <a:solidFill>
                  <a:srgbClr val="002060"/>
                </a:solidFill>
                <a:latin typeface="Times New Roman" panose="02020603050405020304" pitchFamily="18" charset="0"/>
                <a:cs typeface="Times New Roman" panose="02020603050405020304" pitchFamily="18" charset="0"/>
              </a:rPr>
              <a:t>Conditional Jump:</a:t>
            </a: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Wingdings" panose="05000000000000000000"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rPr>
              <a:t>By checking the condition the control goes to the corresponding location like if, for, switch </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 </a:t>
            </a:r>
            <a:r>
              <a:rPr lang="en-US" altLang="zh-CN" sz="2200" b="1" dirty="0">
                <a:solidFill>
                  <a:srgbClr val="002060"/>
                </a:solidFill>
                <a:latin typeface="Times New Roman" panose="02020603050405020304" pitchFamily="18" charset="0"/>
                <a:cs typeface="Times New Roman" panose="02020603050405020304" pitchFamily="18" charset="0"/>
              </a:rPr>
              <a:t>Ex: </a:t>
            </a:r>
            <a:r>
              <a:rPr lang="en-US" altLang="zh-CN" sz="2200" dirty="0">
                <a:solidFill>
                  <a:srgbClr val="002060"/>
                </a:solidFill>
                <a:latin typeface="Times New Roman" panose="02020603050405020304" pitchFamily="18" charset="0"/>
                <a:cs typeface="Times New Roman" panose="02020603050405020304" pitchFamily="18" charset="0"/>
              </a:rPr>
              <a:t>BLTZ r, L </a:t>
            </a:r>
            <a:r>
              <a:rPr lang="en-US" altLang="zh-CN" sz="22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branch to L if the content of r is &lt; 0 otherwise it executes the next statement</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Arial" panose="020B0604020202020204" pitchFamily="34" charset="0"/>
              <a:buAutoNum type="arabicPeriod"/>
              <a:defRPr/>
            </a:pPr>
            <a:r>
              <a:rPr lang="en-US" altLang="zh-CN" sz="2400" b="1" u="sng" dirty="0">
                <a:solidFill>
                  <a:srgbClr val="002060"/>
                </a:solidFill>
                <a:latin typeface="Times New Roman" panose="02020603050405020304" pitchFamily="18" charset="0"/>
                <a:cs typeface="Times New Roman" panose="02020603050405020304" pitchFamily="18" charset="0"/>
              </a:rPr>
              <a:t>Unconditional Jump:</a:t>
            </a: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Wingdings" panose="05000000000000000000"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rPr>
              <a:t>Without checking any condition the control will be transferred to the corresponding location like break, continue, </a:t>
            </a:r>
            <a:r>
              <a:rPr lang="en-US" altLang="zh-CN" sz="2200" dirty="0" err="1">
                <a:solidFill>
                  <a:srgbClr val="002060"/>
                </a:solidFill>
                <a:latin typeface="Times New Roman" panose="02020603050405020304" pitchFamily="18" charset="0"/>
                <a:cs typeface="Times New Roman" panose="02020603050405020304" pitchFamily="18" charset="0"/>
              </a:rPr>
              <a:t>goto</a:t>
            </a:r>
            <a:r>
              <a:rPr lang="en-US" altLang="zh-CN" sz="2200" dirty="0">
                <a:solidFill>
                  <a:srgbClr val="002060"/>
                </a:solidFill>
                <a:latin typeface="Times New Roman" panose="02020603050405020304" pitchFamily="18" charset="0"/>
                <a:cs typeface="Times New Roman" panose="02020603050405020304" pitchFamily="18" charset="0"/>
              </a:rPr>
              <a:t>, exit 	</a:t>
            </a:r>
            <a:r>
              <a:rPr lang="en-US" altLang="zh-CN" sz="2400" b="1" dirty="0">
                <a:solidFill>
                  <a:srgbClr val="002060"/>
                </a:solidFill>
                <a:latin typeface="Times New Roman" panose="02020603050405020304" pitchFamily="18" charset="0"/>
                <a:cs typeface="Times New Roman" panose="02020603050405020304" pitchFamily="18" charset="0"/>
              </a:rPr>
              <a:t> Ex: </a:t>
            </a:r>
            <a:r>
              <a:rPr lang="en-US" altLang="zh-CN" sz="2400" dirty="0">
                <a:solidFill>
                  <a:srgbClr val="002060"/>
                </a:solidFill>
                <a:latin typeface="Times New Roman" panose="02020603050405020304" pitchFamily="18" charset="0"/>
                <a:cs typeface="Times New Roman" panose="02020603050405020304" pitchFamily="18" charset="0"/>
              </a:rPr>
              <a:t>BR L	</a:t>
            </a:r>
            <a:r>
              <a:rPr lang="en-US" altLang="zh-C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here L is a label</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So these instructions are used by target machine  &amp; will see the addressing modes used by target machine</a:t>
            </a:r>
            <a:endParaRPr lang="en-US" altLang="zh-CN" sz="2200" dirty="0">
              <a:solidFill>
                <a:srgbClr val="002060"/>
              </a:solidFill>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62500" lnSpcReduction="2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Object Code Forms / target Machine / Simple target Machine Model: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235974" y="793968"/>
            <a:ext cx="11651227" cy="5857555"/>
          </a:xfrm>
        </p:spPr>
        <p:txBody>
          <a:bodyPr>
            <a:normAutofit lnSpcReduction="10000"/>
          </a:bodyPr>
          <a:lstStyle/>
          <a:p>
            <a:pPr marL="457200" lvl="2" indent="-457200">
              <a:spcBef>
                <a:spcPts val="1000"/>
              </a:spcBef>
              <a:buFont typeface="Wingdings" panose="05000000000000000000"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rPr>
              <a:t>Let us assume that our target machine has a variety of addressing modes</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anose="05000000000000000000"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rPr>
              <a:t>By using addressing modes we  can get the effective address &amp; it contains corresponding operand</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200" b="1" u="sng" dirty="0">
                <a:solidFill>
                  <a:srgbClr val="002060"/>
                </a:solidFill>
                <a:latin typeface="Times New Roman" panose="02020603050405020304" pitchFamily="18" charset="0"/>
                <a:cs typeface="Times New Roman" panose="02020603050405020304" pitchFamily="18" charset="0"/>
              </a:rPr>
              <a:t>Addressing Mode        Form		Address</a:t>
            </a:r>
            <a:endParaRPr lang="en-US" altLang="zh-CN" sz="2200" b="1" u="sng"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Absolute 		M		     </a:t>
            </a:r>
            <a:r>
              <a:rPr lang="en-US" altLang="zh-CN" sz="2200" dirty="0" err="1">
                <a:solidFill>
                  <a:srgbClr val="002060"/>
                </a:solidFill>
                <a:latin typeface="Times New Roman" panose="02020603050405020304" pitchFamily="18" charset="0"/>
                <a:cs typeface="Times New Roman" panose="02020603050405020304" pitchFamily="18" charset="0"/>
              </a:rPr>
              <a:t>M</a:t>
            </a:r>
            <a:r>
              <a:rPr lang="en-US" altLang="zh-CN" sz="2200" dirty="0">
                <a:solidFill>
                  <a:srgbClr val="002060"/>
                </a:solidFill>
                <a:latin typeface="Times New Roman" panose="02020603050405020304" pitchFamily="18" charset="0"/>
                <a:cs typeface="Times New Roman" panose="02020603050405020304" pitchFamily="18" charset="0"/>
              </a:rPr>
              <a:t>                                           1000</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Register		R		     </a:t>
            </a:r>
            <a:r>
              <a:rPr lang="en-US" altLang="zh-CN" sz="2200" dirty="0" err="1">
                <a:solidFill>
                  <a:srgbClr val="002060"/>
                </a:solidFill>
                <a:latin typeface="Times New Roman" panose="02020603050405020304" pitchFamily="18" charset="0"/>
                <a:cs typeface="Times New Roman" panose="02020603050405020304" pitchFamily="18" charset="0"/>
              </a:rPr>
              <a:t>R</a:t>
            </a:r>
            <a:r>
              <a:rPr lang="en-US" altLang="zh-CN" sz="2200" dirty="0">
                <a:solidFill>
                  <a:srgbClr val="002060"/>
                </a:solidFill>
                <a:latin typeface="Times New Roman" panose="02020603050405020304" pitchFamily="18" charset="0"/>
                <a:cs typeface="Times New Roman" panose="02020603050405020304" pitchFamily="18" charset="0"/>
              </a:rPr>
              <a:t>			     R1(2000)</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Indexed		           C(R)	         </a:t>
            </a:r>
            <a:r>
              <a:rPr lang="en-US" altLang="zh-CN" sz="2200" dirty="0" err="1">
                <a:solidFill>
                  <a:srgbClr val="002060"/>
                </a:solidFill>
                <a:latin typeface="Times New Roman" panose="02020603050405020304" pitchFamily="18" charset="0"/>
                <a:cs typeface="Times New Roman" panose="02020603050405020304" pitchFamily="18" charset="0"/>
              </a:rPr>
              <a:t>C+contentes</a:t>
            </a:r>
            <a:r>
              <a:rPr lang="en-US" altLang="zh-CN" sz="2200" dirty="0">
                <a:solidFill>
                  <a:srgbClr val="002060"/>
                </a:solidFill>
                <a:latin typeface="Times New Roman" panose="02020603050405020304" pitchFamily="18" charset="0"/>
                <a:cs typeface="Times New Roman" panose="02020603050405020304" pitchFamily="18" charset="0"/>
              </a:rPr>
              <a:t>(R)				</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Indirect register		*R	         </a:t>
            </a:r>
            <a:r>
              <a:rPr lang="en-US" altLang="zh-CN" sz="2200" dirty="0" err="1">
                <a:solidFill>
                  <a:srgbClr val="002060"/>
                </a:solidFill>
                <a:latin typeface="Times New Roman" panose="02020603050405020304" pitchFamily="18" charset="0"/>
                <a:cs typeface="Times New Roman" panose="02020603050405020304" pitchFamily="18" charset="0"/>
              </a:rPr>
              <a:t>Contentes</a:t>
            </a:r>
            <a:r>
              <a:rPr lang="en-US" altLang="zh-CN" sz="2200" dirty="0">
                <a:solidFill>
                  <a:srgbClr val="002060"/>
                </a:solidFill>
                <a:latin typeface="Times New Roman" panose="02020603050405020304" pitchFamily="18" charset="0"/>
                <a:cs typeface="Times New Roman" panose="02020603050405020304" pitchFamily="18" charset="0"/>
              </a:rPr>
              <a:t>(R)    			</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									          + </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Indirect indexed	           *C(R)	         </a:t>
            </a:r>
            <a:r>
              <a:rPr lang="en-US" altLang="zh-CN" sz="2200" dirty="0" err="1">
                <a:solidFill>
                  <a:srgbClr val="002060"/>
                </a:solidFill>
                <a:latin typeface="Times New Roman" panose="02020603050405020304" pitchFamily="18" charset="0"/>
                <a:cs typeface="Times New Roman" panose="02020603050405020304" pitchFamily="18" charset="0"/>
              </a:rPr>
              <a:t>Contentes</a:t>
            </a:r>
            <a:r>
              <a:rPr lang="en-US" altLang="zh-CN" sz="2200" dirty="0">
                <a:solidFill>
                  <a:srgbClr val="002060"/>
                </a:solidFill>
                <a:latin typeface="Times New Roman" panose="02020603050405020304" pitchFamily="18" charset="0"/>
                <a:cs typeface="Times New Roman" panose="02020603050405020304" pitchFamily="18" charset="0"/>
              </a:rPr>
              <a:t>(</a:t>
            </a:r>
            <a:r>
              <a:rPr lang="en-US" altLang="zh-CN" sz="2200" dirty="0" err="1">
                <a:solidFill>
                  <a:srgbClr val="002060"/>
                </a:solidFill>
                <a:latin typeface="Times New Roman" panose="02020603050405020304" pitchFamily="18" charset="0"/>
                <a:cs typeface="Times New Roman" panose="02020603050405020304" pitchFamily="18" charset="0"/>
              </a:rPr>
              <a:t>C+contentes</a:t>
            </a:r>
            <a:r>
              <a:rPr lang="en-US" altLang="zh-CN" sz="2200" dirty="0">
                <a:solidFill>
                  <a:srgbClr val="002060"/>
                </a:solidFill>
                <a:latin typeface="Times New Roman" panose="02020603050405020304" pitchFamily="18" charset="0"/>
                <a:cs typeface="Times New Roman" panose="02020603050405020304" pitchFamily="18" charset="0"/>
              </a:rPr>
              <a:t>(R))    </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Immediate / Literal          #		    N/A							</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Wingdings" panose="05000000000000000000" pitchFamily="2" charset="2"/>
              <a:buChar char="Ø"/>
              <a:defRPr/>
            </a:pPr>
            <a:r>
              <a:rPr lang="en-US" altLang="zh-CN" dirty="0">
                <a:solidFill>
                  <a:srgbClr val="002060"/>
                </a:solidFill>
                <a:latin typeface="Times New Roman" panose="02020603050405020304" pitchFamily="18" charset="0"/>
                <a:cs typeface="Times New Roman" panose="02020603050405020304" pitchFamily="18" charset="0"/>
              </a:rPr>
              <a:t>Instead of address we can give value directly &amp; no need of address so we write                      +</a:t>
            </a:r>
            <a:endParaRPr lang="en-US" altLang="zh-CN"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None/>
              <a:defRPr/>
            </a:pPr>
            <a:r>
              <a:rPr lang="en-US" altLang="zh-CN" dirty="0">
                <a:solidFill>
                  <a:srgbClr val="002060"/>
                </a:solidFill>
                <a:latin typeface="Times New Roman" panose="02020603050405020304" pitchFamily="18" charset="0"/>
                <a:cs typeface="Times New Roman" panose="02020603050405020304" pitchFamily="18" charset="0"/>
              </a:rPr>
              <a:t>        N/A under address and we are not representing in any form so we write #							 </a:t>
            </a:r>
            <a:endParaRPr lang="en-US" altLang="zh-CN" dirty="0">
              <a:solidFill>
                <a:srgbClr val="002060"/>
              </a:solidFill>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Object Code Forms (Cont…):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4" name="Table 3"/>
          <p:cNvGraphicFramePr>
            <a:graphicFrameLocks noGrp="1"/>
          </p:cNvGraphicFramePr>
          <p:nvPr/>
        </p:nvGraphicFramePr>
        <p:xfrm>
          <a:off x="5678166" y="1943784"/>
          <a:ext cx="2108978" cy="370840"/>
        </p:xfrm>
        <a:graphic>
          <a:graphicData uri="http://schemas.openxmlformats.org/drawingml/2006/table">
            <a:tbl>
              <a:tblPr firstRow="1" bandRow="1">
                <a:tableStyleId>{5C22544A-7EE6-4342-B048-85BDC9FD1C3A}</a:tableStyleId>
              </a:tblPr>
              <a:tblGrid>
                <a:gridCol w="1054489"/>
                <a:gridCol w="1054489"/>
              </a:tblGrid>
              <a:tr h="370840">
                <a:tc>
                  <a:txBody>
                    <a:bodyPr/>
                    <a:lstStyle/>
                    <a:p>
                      <a:pPr algn="ctr"/>
                      <a:r>
                        <a:rPr lang="en-US" dirty="0" err="1"/>
                        <a:t>opcode</a:t>
                      </a:r>
                      <a:endParaRPr lang="en-US" dirty="0"/>
                    </a:p>
                  </a:txBody>
                  <a:tcPr/>
                </a:tc>
                <a:tc>
                  <a:txBody>
                    <a:bodyPr/>
                    <a:lstStyle/>
                    <a:p>
                      <a:pPr algn="ctr"/>
                      <a:r>
                        <a:rPr lang="en-US" dirty="0"/>
                        <a:t>1000</a:t>
                      </a:r>
                      <a:endParaRPr lang="en-US" dirty="0"/>
                    </a:p>
                  </a:txBody>
                  <a:tcPr/>
                </a:tc>
              </a:tr>
            </a:tbl>
          </a:graphicData>
        </a:graphic>
      </p:graphicFrame>
      <p:graphicFrame>
        <p:nvGraphicFramePr>
          <p:cNvPr id="6" name="Table 5"/>
          <p:cNvGraphicFramePr>
            <a:graphicFrameLocks noGrp="1"/>
          </p:cNvGraphicFramePr>
          <p:nvPr/>
        </p:nvGraphicFramePr>
        <p:xfrm>
          <a:off x="9081711" y="1958532"/>
          <a:ext cx="1212645" cy="370840"/>
        </p:xfrm>
        <a:graphic>
          <a:graphicData uri="http://schemas.openxmlformats.org/drawingml/2006/table">
            <a:tbl>
              <a:tblPr firstRow="1" bandRow="1">
                <a:tableStyleId>{5C22544A-7EE6-4342-B048-85BDC9FD1C3A}</a:tableStyleId>
              </a:tblPr>
              <a:tblGrid>
                <a:gridCol w="1212645"/>
              </a:tblGrid>
              <a:tr h="370840">
                <a:tc>
                  <a:txBody>
                    <a:bodyPr/>
                    <a:lstStyle/>
                    <a:p>
                      <a:pPr algn="ctr"/>
                      <a:r>
                        <a:rPr lang="en-US" dirty="0"/>
                        <a:t>10</a:t>
                      </a:r>
                      <a:endParaRPr lang="en-US" dirty="0"/>
                    </a:p>
                  </a:txBody>
                  <a:tcPr/>
                </a:tc>
              </a:tr>
            </a:tbl>
          </a:graphicData>
        </a:graphic>
      </p:graphicFrame>
      <p:cxnSp>
        <p:nvCxnSpPr>
          <p:cNvPr id="8" name="Straight Arrow Connector 7"/>
          <p:cNvCxnSpPr/>
          <p:nvPr/>
        </p:nvCxnSpPr>
        <p:spPr>
          <a:xfrm>
            <a:off x="7772395" y="2138518"/>
            <a:ext cx="13568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nvGraphicFramePr>
        <p:xfrm>
          <a:off x="5678166" y="2376396"/>
          <a:ext cx="2202386" cy="370840"/>
        </p:xfrm>
        <a:graphic>
          <a:graphicData uri="http://schemas.openxmlformats.org/drawingml/2006/table">
            <a:tbl>
              <a:tblPr firstRow="1" bandRow="1">
                <a:tableStyleId>{5C22544A-7EE6-4342-B048-85BDC9FD1C3A}</a:tableStyleId>
              </a:tblPr>
              <a:tblGrid>
                <a:gridCol w="1101193"/>
                <a:gridCol w="1101193"/>
              </a:tblGrid>
              <a:tr h="370840">
                <a:tc>
                  <a:txBody>
                    <a:bodyPr/>
                    <a:lstStyle/>
                    <a:p>
                      <a:pPr algn="ctr"/>
                      <a:r>
                        <a:rPr lang="en-US" dirty="0" err="1"/>
                        <a:t>opcode</a:t>
                      </a:r>
                      <a:endParaRPr lang="en-US" dirty="0"/>
                    </a:p>
                  </a:txBody>
                  <a:tcPr/>
                </a:tc>
                <a:tc>
                  <a:txBody>
                    <a:bodyPr/>
                    <a:lstStyle/>
                    <a:p>
                      <a:pPr algn="ctr"/>
                      <a:r>
                        <a:rPr lang="en-US" dirty="0"/>
                        <a:t>R1(2000)</a:t>
                      </a:r>
                      <a:endParaRPr lang="en-US" dirty="0"/>
                    </a:p>
                  </a:txBody>
                  <a:tcPr/>
                </a:tc>
              </a:tr>
            </a:tbl>
          </a:graphicData>
        </a:graphic>
      </p:graphicFrame>
      <p:graphicFrame>
        <p:nvGraphicFramePr>
          <p:cNvPr id="10" name="Table 9"/>
          <p:cNvGraphicFramePr>
            <a:graphicFrameLocks noGrp="1"/>
          </p:cNvGraphicFramePr>
          <p:nvPr/>
        </p:nvGraphicFramePr>
        <p:xfrm>
          <a:off x="9175119" y="2391144"/>
          <a:ext cx="1212645" cy="370840"/>
        </p:xfrm>
        <a:graphic>
          <a:graphicData uri="http://schemas.openxmlformats.org/drawingml/2006/table">
            <a:tbl>
              <a:tblPr firstRow="1" bandRow="1">
                <a:tableStyleId>{5C22544A-7EE6-4342-B048-85BDC9FD1C3A}</a:tableStyleId>
              </a:tblPr>
              <a:tblGrid>
                <a:gridCol w="1212645"/>
              </a:tblGrid>
              <a:tr h="370840">
                <a:tc>
                  <a:txBody>
                    <a:bodyPr/>
                    <a:lstStyle/>
                    <a:p>
                      <a:pPr algn="ctr"/>
                      <a:r>
                        <a:rPr lang="en-US" dirty="0"/>
                        <a:t>10</a:t>
                      </a:r>
                      <a:endParaRPr lang="en-US" dirty="0"/>
                    </a:p>
                  </a:txBody>
                  <a:tcPr/>
                </a:tc>
              </a:tr>
            </a:tbl>
          </a:graphicData>
        </a:graphic>
      </p:graphicFrame>
      <p:cxnSp>
        <p:nvCxnSpPr>
          <p:cNvPr id="11" name="Straight Arrow Connector 10"/>
          <p:cNvCxnSpPr/>
          <p:nvPr/>
        </p:nvCxnSpPr>
        <p:spPr>
          <a:xfrm>
            <a:off x="7865803" y="2571130"/>
            <a:ext cx="13568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nvGraphicFramePr>
        <p:xfrm>
          <a:off x="6456521" y="2769700"/>
          <a:ext cx="2790723" cy="370840"/>
        </p:xfrm>
        <a:graphic>
          <a:graphicData uri="http://schemas.openxmlformats.org/drawingml/2006/table">
            <a:tbl>
              <a:tblPr firstRow="1" bandRow="1">
                <a:tableStyleId>{5C22544A-7EE6-4342-B048-85BDC9FD1C3A}</a:tableStyleId>
              </a:tblPr>
              <a:tblGrid>
                <a:gridCol w="930241"/>
                <a:gridCol w="930241"/>
                <a:gridCol w="93024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err="1"/>
                        <a:t>opcode</a:t>
                      </a:r>
                      <a:endParaRPr lang="en-US" dirty="0"/>
                    </a:p>
                  </a:txBody>
                  <a:tcPr/>
                </a:tc>
                <a:tc>
                  <a:txBody>
                    <a:bodyPr/>
                    <a:lstStyle/>
                    <a:p>
                      <a:pPr algn="ctr"/>
                      <a:r>
                        <a:rPr lang="en-US" dirty="0"/>
                        <a:t>R</a:t>
                      </a:r>
                      <a:endParaRPr lang="en-US" dirty="0"/>
                    </a:p>
                  </a:txBody>
                  <a:tcPr/>
                </a:tc>
                <a:tc>
                  <a:txBody>
                    <a:bodyPr/>
                    <a:lstStyle/>
                    <a:p>
                      <a:pPr algn="ctr"/>
                      <a:r>
                        <a:rPr lang="en-US" dirty="0"/>
                        <a:t>C</a:t>
                      </a:r>
                      <a:endParaRPr lang="en-US" dirty="0"/>
                    </a:p>
                  </a:txBody>
                  <a:tcPr/>
                </a:tc>
              </a:tr>
            </a:tbl>
          </a:graphicData>
        </a:graphic>
      </p:graphicFrame>
      <p:sp>
        <p:nvSpPr>
          <p:cNvPr id="16" name="Rectangle 15"/>
          <p:cNvSpPr/>
          <p:nvPr/>
        </p:nvSpPr>
        <p:spPr>
          <a:xfrm>
            <a:off x="8819535" y="3333166"/>
            <a:ext cx="575189"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a:t>
            </a:r>
            <a:endParaRPr lang="en-US" dirty="0"/>
          </a:p>
          <a:p>
            <a:pPr algn="ctr"/>
            <a:r>
              <a:rPr lang="en-US" dirty="0"/>
              <a:t>20</a:t>
            </a:r>
            <a:endParaRPr lang="en-US" dirty="0"/>
          </a:p>
          <a:p>
            <a:pPr algn="ctr"/>
            <a:r>
              <a:rPr lang="en-US" dirty="0"/>
              <a:t>-----</a:t>
            </a:r>
            <a:endParaRPr lang="en-US" dirty="0"/>
          </a:p>
          <a:p>
            <a:pPr algn="ctr"/>
            <a:endParaRPr lang="en-US" dirty="0"/>
          </a:p>
        </p:txBody>
      </p:sp>
      <p:sp>
        <p:nvSpPr>
          <p:cNvPr id="17" name="Rectangle 16"/>
          <p:cNvSpPr/>
          <p:nvPr/>
        </p:nvSpPr>
        <p:spPr>
          <a:xfrm>
            <a:off x="7290619" y="3382327"/>
            <a:ext cx="570272"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dirty="0"/>
              <a:t>-----</a:t>
            </a:r>
            <a:endParaRPr lang="en-US" dirty="0"/>
          </a:p>
          <a:p>
            <a:pPr algn="ctr"/>
            <a:r>
              <a:rPr lang="en-US" dirty="0"/>
              <a:t>-----</a:t>
            </a:r>
            <a:endParaRPr lang="en-US" dirty="0"/>
          </a:p>
          <a:p>
            <a:pPr algn="ctr"/>
            <a:endParaRPr lang="en-US" dirty="0"/>
          </a:p>
        </p:txBody>
      </p:sp>
      <p:cxnSp>
        <p:nvCxnSpPr>
          <p:cNvPr id="19" name="Straight Arrow Connector 18"/>
          <p:cNvCxnSpPr/>
          <p:nvPr/>
        </p:nvCxnSpPr>
        <p:spPr>
          <a:xfrm>
            <a:off x="7905147" y="4100060"/>
            <a:ext cx="309717" cy="14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499987" y="4119728"/>
            <a:ext cx="309717" cy="14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7" idx="0"/>
          </p:cNvCxnSpPr>
          <p:nvPr/>
        </p:nvCxnSpPr>
        <p:spPr>
          <a:xfrm rot="16200000" flipH="1">
            <a:off x="7435634" y="3242205"/>
            <a:ext cx="255661" cy="24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H="1">
            <a:off x="7986262" y="3532246"/>
            <a:ext cx="825910" cy="14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nvGraphicFramePr>
        <p:xfrm>
          <a:off x="9753629" y="3015490"/>
          <a:ext cx="2202386" cy="370840"/>
        </p:xfrm>
        <a:graphic>
          <a:graphicData uri="http://schemas.openxmlformats.org/drawingml/2006/table">
            <a:tbl>
              <a:tblPr firstRow="1" bandRow="1">
                <a:tableStyleId>{5C22544A-7EE6-4342-B048-85BDC9FD1C3A}</a:tableStyleId>
              </a:tblPr>
              <a:tblGrid>
                <a:gridCol w="1101193"/>
                <a:gridCol w="1101193"/>
              </a:tblGrid>
              <a:tr h="370840">
                <a:tc>
                  <a:txBody>
                    <a:bodyPr/>
                    <a:lstStyle/>
                    <a:p>
                      <a:pPr algn="ctr"/>
                      <a:r>
                        <a:rPr lang="en-US" dirty="0" err="1"/>
                        <a:t>opcode</a:t>
                      </a:r>
                      <a:endParaRPr lang="en-US" dirty="0"/>
                    </a:p>
                  </a:txBody>
                  <a:tcPr/>
                </a:tc>
                <a:tc>
                  <a:txBody>
                    <a:bodyPr/>
                    <a:lstStyle/>
                    <a:p>
                      <a:pPr algn="ctr"/>
                      <a:r>
                        <a:rPr lang="en-US" dirty="0"/>
                        <a:t>R</a:t>
                      </a:r>
                      <a:endParaRPr lang="en-US" dirty="0"/>
                    </a:p>
                  </a:txBody>
                  <a:tcPr/>
                </a:tc>
              </a:tr>
            </a:tbl>
          </a:graphicData>
        </a:graphic>
      </p:graphicFrame>
      <p:sp>
        <p:nvSpPr>
          <p:cNvPr id="32" name="Rectangle 31"/>
          <p:cNvSpPr/>
          <p:nvPr/>
        </p:nvSpPr>
        <p:spPr>
          <a:xfrm>
            <a:off x="11169387" y="3456070"/>
            <a:ext cx="575189"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a:t>
            </a:r>
            <a:endParaRPr lang="en-US" dirty="0"/>
          </a:p>
          <a:p>
            <a:pPr algn="ctr"/>
            <a:r>
              <a:rPr lang="en-US" dirty="0"/>
              <a:t>20</a:t>
            </a:r>
            <a:endParaRPr lang="en-US" dirty="0"/>
          </a:p>
          <a:p>
            <a:pPr algn="ctr"/>
            <a:r>
              <a:rPr lang="en-US" dirty="0"/>
              <a:t>-----</a:t>
            </a:r>
            <a:endParaRPr lang="en-US" dirty="0"/>
          </a:p>
          <a:p>
            <a:pPr algn="ctr"/>
            <a:endParaRPr lang="en-US" dirty="0"/>
          </a:p>
        </p:txBody>
      </p:sp>
      <p:sp>
        <p:nvSpPr>
          <p:cNvPr id="33" name="Rectangle 32"/>
          <p:cNvSpPr/>
          <p:nvPr/>
        </p:nvSpPr>
        <p:spPr>
          <a:xfrm>
            <a:off x="10259887" y="3505231"/>
            <a:ext cx="570272"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dirty="0"/>
              <a:t>-----</a:t>
            </a:r>
            <a:endParaRPr lang="en-US" dirty="0"/>
          </a:p>
          <a:p>
            <a:pPr algn="ctr"/>
            <a:r>
              <a:rPr lang="en-US" dirty="0"/>
              <a:t>-----</a:t>
            </a:r>
            <a:endParaRPr lang="en-US" dirty="0"/>
          </a:p>
          <a:p>
            <a:pPr algn="ctr"/>
            <a:endParaRPr lang="en-US" dirty="0"/>
          </a:p>
        </p:txBody>
      </p:sp>
      <p:cxnSp>
        <p:nvCxnSpPr>
          <p:cNvPr id="34" name="Straight Arrow Connector 33"/>
          <p:cNvCxnSpPr/>
          <p:nvPr/>
        </p:nvCxnSpPr>
        <p:spPr>
          <a:xfrm>
            <a:off x="10844919" y="4222964"/>
            <a:ext cx="309717" cy="14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hape 35"/>
          <p:cNvCxnSpPr/>
          <p:nvPr/>
        </p:nvCxnSpPr>
        <p:spPr>
          <a:xfrm rot="5400000">
            <a:off x="9881367" y="3741156"/>
            <a:ext cx="762025" cy="4983"/>
          </a:xfrm>
          <a:prstGeom prst="curvedConnector4">
            <a:avLst>
              <a:gd name="adj1" fmla="val 18066"/>
              <a:gd name="adj2" fmla="val 4687598"/>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8" name="Table 37"/>
          <p:cNvGraphicFramePr>
            <a:graphicFrameLocks noGrp="1"/>
          </p:cNvGraphicFramePr>
          <p:nvPr/>
        </p:nvGraphicFramePr>
        <p:xfrm>
          <a:off x="7818257" y="4765600"/>
          <a:ext cx="2790723" cy="370840"/>
        </p:xfrm>
        <a:graphic>
          <a:graphicData uri="http://schemas.openxmlformats.org/drawingml/2006/table">
            <a:tbl>
              <a:tblPr firstRow="1" bandRow="1">
                <a:tableStyleId>{5C22544A-7EE6-4342-B048-85BDC9FD1C3A}</a:tableStyleId>
              </a:tblPr>
              <a:tblGrid>
                <a:gridCol w="930241"/>
                <a:gridCol w="930241"/>
                <a:gridCol w="93024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err="1"/>
                        <a:t>opcode</a:t>
                      </a:r>
                      <a:endParaRPr lang="en-US" dirty="0"/>
                    </a:p>
                  </a:txBody>
                  <a:tcPr/>
                </a:tc>
                <a:tc>
                  <a:txBody>
                    <a:bodyPr/>
                    <a:lstStyle/>
                    <a:p>
                      <a:pPr algn="ctr"/>
                      <a:r>
                        <a:rPr lang="en-US" dirty="0"/>
                        <a:t>R</a:t>
                      </a:r>
                      <a:endParaRPr lang="en-US" dirty="0"/>
                    </a:p>
                  </a:txBody>
                  <a:tcPr/>
                </a:tc>
                <a:tc>
                  <a:txBody>
                    <a:bodyPr/>
                    <a:lstStyle/>
                    <a:p>
                      <a:pPr algn="ctr"/>
                      <a:r>
                        <a:rPr lang="en-US" dirty="0"/>
                        <a:t>C</a:t>
                      </a:r>
                      <a:endParaRPr lang="en-US" dirty="0"/>
                    </a:p>
                  </a:txBody>
                  <a:tcPr/>
                </a:tc>
              </a:tr>
            </a:tbl>
          </a:graphicData>
        </a:graphic>
      </p:graphicFrame>
      <p:sp>
        <p:nvSpPr>
          <p:cNvPr id="39" name="Rectangle 38"/>
          <p:cNvSpPr/>
          <p:nvPr/>
        </p:nvSpPr>
        <p:spPr>
          <a:xfrm>
            <a:off x="10181271" y="5329066"/>
            <a:ext cx="575189"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a:t>
            </a:r>
            <a:endParaRPr lang="en-US" dirty="0"/>
          </a:p>
          <a:p>
            <a:pPr algn="ctr"/>
            <a:r>
              <a:rPr lang="en-US" dirty="0"/>
              <a:t>-----</a:t>
            </a:r>
            <a:endParaRPr lang="en-US" dirty="0"/>
          </a:p>
          <a:p>
            <a:pPr algn="ctr"/>
            <a:endParaRPr lang="en-US" dirty="0"/>
          </a:p>
        </p:txBody>
      </p:sp>
      <p:sp>
        <p:nvSpPr>
          <p:cNvPr id="40" name="Rectangle 39"/>
          <p:cNvSpPr/>
          <p:nvPr/>
        </p:nvSpPr>
        <p:spPr>
          <a:xfrm>
            <a:off x="8652355" y="5378227"/>
            <a:ext cx="570272"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dirty="0"/>
              <a:t>-----</a:t>
            </a:r>
            <a:endParaRPr lang="en-US" dirty="0"/>
          </a:p>
          <a:p>
            <a:pPr algn="ctr"/>
            <a:r>
              <a:rPr lang="en-US" dirty="0"/>
              <a:t>-----</a:t>
            </a:r>
            <a:endParaRPr lang="en-US" dirty="0"/>
          </a:p>
          <a:p>
            <a:pPr algn="ctr"/>
            <a:endParaRPr lang="en-US" dirty="0"/>
          </a:p>
        </p:txBody>
      </p:sp>
      <p:cxnSp>
        <p:nvCxnSpPr>
          <p:cNvPr id="41" name="Straight Arrow Connector 40"/>
          <p:cNvCxnSpPr/>
          <p:nvPr/>
        </p:nvCxnSpPr>
        <p:spPr>
          <a:xfrm>
            <a:off x="9266883" y="6095960"/>
            <a:ext cx="309717" cy="14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9861723" y="6115628"/>
            <a:ext cx="309717" cy="14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40" idx="0"/>
          </p:cNvCxnSpPr>
          <p:nvPr/>
        </p:nvCxnSpPr>
        <p:spPr>
          <a:xfrm rot="16200000" flipH="1">
            <a:off x="8797370" y="5238105"/>
            <a:ext cx="255661" cy="24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6200000" flipH="1">
            <a:off x="9347998" y="5528146"/>
            <a:ext cx="825910" cy="14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130063" y="5319238"/>
            <a:ext cx="575189"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a:t>
            </a:r>
            <a:endParaRPr lang="en-US" dirty="0"/>
          </a:p>
          <a:p>
            <a:pPr algn="ctr"/>
            <a:r>
              <a:rPr lang="en-US" dirty="0"/>
              <a:t>20</a:t>
            </a:r>
            <a:endParaRPr lang="en-US" dirty="0"/>
          </a:p>
          <a:p>
            <a:pPr algn="ctr"/>
            <a:r>
              <a:rPr lang="en-US" dirty="0"/>
              <a:t>-----</a:t>
            </a:r>
            <a:endParaRPr lang="en-US" dirty="0"/>
          </a:p>
          <a:p>
            <a:pPr algn="ctr"/>
            <a:endParaRPr lang="en-US" dirty="0"/>
          </a:p>
        </p:txBody>
      </p:sp>
      <p:cxnSp>
        <p:nvCxnSpPr>
          <p:cNvPr id="53" name="Straight Arrow Connector 52"/>
          <p:cNvCxnSpPr/>
          <p:nvPr/>
        </p:nvCxnSpPr>
        <p:spPr>
          <a:xfrm>
            <a:off x="10810515" y="6091052"/>
            <a:ext cx="309717" cy="14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17455</Words>
  <Application>WPS Presentation</Application>
  <PresentationFormat>Custom</PresentationFormat>
  <Paragraphs>436</Paragraphs>
  <Slides>24</Slides>
  <Notes>58</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SimSun</vt:lpstr>
      <vt:lpstr>Wingdings</vt:lpstr>
      <vt:lpstr>Times New Roman</vt:lpstr>
      <vt:lpstr>Microsoft YaHei</vt:lpstr>
      <vt:lpstr>Arial Unicode MS</vt:lpstr>
      <vt:lpstr>Calibri Light</vt:lpstr>
      <vt:lpstr>Calibri</vt:lpstr>
      <vt:lpstr>Office Theme</vt:lpstr>
      <vt:lpstr>Compiler Design</vt:lpstr>
      <vt:lpstr>Syllabus</vt:lpstr>
      <vt:lpstr>Syllabus</vt:lpstr>
      <vt:lpstr>Syllabus</vt:lpstr>
      <vt:lpstr>Unit – 5( Part 1)</vt:lpstr>
      <vt:lpstr>Issues in the design of code Generator:</vt:lpstr>
      <vt:lpstr>Issues in the design of code Generator (Cont…):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Unit – 4( Part 2)</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Language</dc:title>
  <dc:creator>CHAKRI</dc:creator>
  <cp:lastModifiedBy>win</cp:lastModifiedBy>
  <cp:revision>8255</cp:revision>
  <dcterms:created xsi:type="dcterms:W3CDTF">2019-06-12T04:29:00Z</dcterms:created>
  <dcterms:modified xsi:type="dcterms:W3CDTF">2024-05-17T06:08:02Z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8A5E9D2A789F4C26AD1D998458333CA4_12</vt:lpwstr>
  </property>
  <property fmtid="{D5CDD505-2E9C-101B-9397-08002B2CF9AE}" pid="3" name="KSOProductBuildVer">
    <vt:lpwstr>1033-12.2.0.16909</vt:lpwstr>
  </property>
</Properties>
</file>