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55E5B-62AB-A386-A8B2-3FCB18B82DFE}" v="7" dt="2025-08-06T13:03:51.020"/>
    <p1510:client id="{79913C15-6E6B-B07C-46E1-8552960731E0}" v="222" dt="2025-08-07T14:25:11.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cloud/object-storage" TargetMode="External"/><Relationship Id="rId2" Type="http://schemas.openxmlformats.org/officeDocument/2006/relationships/hyperlink" Target="https://cloud.ibm.com/docs" TargetMode="External"/><Relationship Id="rId1" Type="http://schemas.openxmlformats.org/officeDocument/2006/relationships/slideLayout" Target="../slideLayouts/slideLayout2.xml"/><Relationship Id="rId4" Type="http://schemas.openxmlformats.org/officeDocument/2006/relationships/hyperlink" Target="https://www.ibm.com/blog/granite-generative-foundation-model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1"/>
                </a:solidFill>
                <a:ea typeface="+mj-lt"/>
                <a:cs typeface="+mj-lt"/>
              </a:rPr>
              <a:t>Travel Planner Agent (</a:t>
            </a:r>
            <a:r>
              <a:rPr lang="en-US" dirty="0">
                <a:solidFill>
                  <a:schemeClr val="accent1"/>
                </a:solidFill>
                <a:latin typeface="Franklin Gothic Demi"/>
                <a:ea typeface="Calibri"/>
                <a:cs typeface="Calibri"/>
              </a:rPr>
              <a:t>PlanMate</a:t>
            </a:r>
            <a:r>
              <a:rPr lang="en-US" dirty="0">
                <a:solidFill>
                  <a:schemeClr val="accent1"/>
                </a:solidFill>
                <a:ea typeface="+mj-lt"/>
                <a:cs typeface="+mj-lt"/>
              </a:rPr>
              <a:t>)</a:t>
            </a:r>
            <a:endParaRPr lang="en-US" dirty="0">
              <a:solidFill>
                <a:schemeClr val="accent1"/>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Venkatraman Athimuthu -Kalasalingam academy of research </a:t>
            </a:r>
            <a:r>
              <a:rPr lang="en-US" sz="2000" b="1">
                <a:solidFill>
                  <a:schemeClr val="accent1">
                    <a:lumMod val="75000"/>
                  </a:schemeClr>
                </a:solidFill>
                <a:latin typeface="Arial"/>
                <a:cs typeface="Arial"/>
              </a:rPr>
              <a:t>and education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600" b="1" dirty="0">
                <a:solidFill>
                  <a:srgbClr val="0F0F0F"/>
                </a:solidFill>
                <a:ea typeface="+mn-lt"/>
                <a:cs typeface="+mn-lt"/>
              </a:rPr>
              <a:t>IBM Cloud Documentation</a:t>
            </a:r>
            <a:br>
              <a:rPr lang="en-IN" sz="1600" b="1" dirty="0">
                <a:ea typeface="+mn-lt"/>
                <a:cs typeface="+mn-lt"/>
              </a:rPr>
            </a:br>
            <a:r>
              <a:rPr lang="en-IN" sz="1600" b="1" dirty="0">
                <a:solidFill>
                  <a:srgbClr val="0F0F0F"/>
                </a:solidFill>
                <a:ea typeface="+mn-lt"/>
                <a:cs typeface="+mn-lt"/>
              </a:rPr>
              <a:t> </a:t>
            </a:r>
            <a:r>
              <a:rPr lang="en-IN" sz="1600" dirty="0">
                <a:solidFill>
                  <a:srgbClr val="0F0F0F"/>
                </a:solidFill>
                <a:ea typeface="+mn-lt"/>
                <a:cs typeface="+mn-lt"/>
                <a:hlinkClick r:id="rId2"/>
              </a:rPr>
              <a:t>https://cloud.ibm.com/docs</a:t>
            </a:r>
            <a:endParaRPr lang="en-IN" sz="1600" b="1" dirty="0">
              <a:solidFill>
                <a:srgbClr val="0F0F0F"/>
              </a:solidFill>
              <a:ea typeface="+mn-lt"/>
              <a:cs typeface="+mn-lt"/>
            </a:endParaRPr>
          </a:p>
          <a:p>
            <a:pPr marL="305435" indent="-305435"/>
            <a:endParaRPr lang="en-IN" sz="1600" dirty="0">
              <a:solidFill>
                <a:srgbClr val="0F0F0F"/>
              </a:solidFill>
              <a:ea typeface="+mn-lt"/>
              <a:cs typeface="+mn-lt"/>
            </a:endParaRPr>
          </a:p>
          <a:p>
            <a:pPr marL="305435" indent="-305435"/>
            <a:r>
              <a:rPr lang="en-IN" sz="1600" b="1" dirty="0">
                <a:solidFill>
                  <a:srgbClr val="0F0F0F"/>
                </a:solidFill>
                <a:ea typeface="+mn-lt"/>
                <a:cs typeface="+mn-lt"/>
              </a:rPr>
              <a:t>IBM Cloud Object Storage</a:t>
            </a:r>
            <a:br>
              <a:rPr lang="en-IN" sz="1600" b="1" dirty="0">
                <a:solidFill>
                  <a:srgbClr val="0F0F0F"/>
                </a:solidFill>
                <a:ea typeface="+mn-lt"/>
                <a:cs typeface="+mn-lt"/>
              </a:rPr>
            </a:br>
            <a:r>
              <a:rPr lang="en-IN" sz="1600" b="1" dirty="0">
                <a:solidFill>
                  <a:srgbClr val="0F0F0F"/>
                </a:solidFill>
                <a:ea typeface="+mn-lt"/>
                <a:cs typeface="+mn-lt"/>
              </a:rPr>
              <a:t> </a:t>
            </a:r>
            <a:r>
              <a:rPr lang="en-IN" sz="1600" dirty="0">
                <a:solidFill>
                  <a:srgbClr val="0F0F0F"/>
                </a:solidFill>
                <a:ea typeface="+mn-lt"/>
                <a:cs typeface="+mn-lt"/>
                <a:hlinkClick r:id="rId3"/>
              </a:rPr>
              <a:t>https://www.ibm.com/cloud/object-storage</a:t>
            </a:r>
            <a:endParaRPr lang="en-IN" sz="1600" dirty="0">
              <a:solidFill>
                <a:srgbClr val="0F0F0F"/>
              </a:solidFill>
            </a:endParaRPr>
          </a:p>
          <a:p>
            <a:pPr marL="305435" indent="-305435"/>
            <a:endParaRPr lang="en-IN" sz="1600" dirty="0">
              <a:solidFill>
                <a:srgbClr val="0F0F0F"/>
              </a:solidFill>
              <a:ea typeface="+mn-lt"/>
              <a:cs typeface="+mn-lt"/>
            </a:endParaRPr>
          </a:p>
          <a:p>
            <a:pPr marL="305435" indent="-305435"/>
            <a:r>
              <a:rPr lang="en-IN" sz="1600" b="1">
                <a:solidFill>
                  <a:srgbClr val="0F0F0F"/>
                </a:solidFill>
                <a:ea typeface="+mn-lt"/>
                <a:cs typeface="+mn-lt"/>
              </a:rPr>
              <a:t>Granite Foundation Models – IBM</a:t>
            </a:r>
            <a:br>
              <a:rPr lang="en-IN" sz="1600" b="1" dirty="0">
                <a:solidFill>
                  <a:srgbClr val="0F0F0F"/>
                </a:solidFill>
                <a:ea typeface="+mn-lt"/>
                <a:cs typeface="+mn-lt"/>
              </a:rPr>
            </a:br>
            <a:r>
              <a:rPr lang="en-IN" sz="1600" b="1" dirty="0">
                <a:solidFill>
                  <a:srgbClr val="0F0F0F"/>
                </a:solidFill>
                <a:ea typeface="+mn-lt"/>
                <a:cs typeface="+mn-lt"/>
              </a:rPr>
              <a:t> </a:t>
            </a:r>
            <a:r>
              <a:rPr lang="en-IN" sz="1600" dirty="0">
                <a:solidFill>
                  <a:srgbClr val="0F0F0F"/>
                </a:solidFill>
                <a:ea typeface="+mn-lt"/>
                <a:cs typeface="+mn-lt"/>
                <a:hlinkClick r:id="rId4"/>
              </a:rPr>
              <a:t>https://www.ibm.com/blog/granite-generative-foundation-models/</a:t>
            </a:r>
          </a:p>
          <a:p>
            <a:pPr marL="305435" indent="-305435"/>
            <a:endParaRPr lang="en-IN" sz="1600" dirty="0">
              <a:solidFill>
                <a:srgbClr val="0F0F0F"/>
              </a:solidFill>
              <a:ea typeface="+mn-lt"/>
              <a:cs typeface="+mn-lt"/>
            </a:endParaRPr>
          </a:p>
          <a:p>
            <a:pPr marL="305435" indent="-305435"/>
            <a:r>
              <a:rPr lang="en-IN" sz="1600" b="1" dirty="0">
                <a:solidFill>
                  <a:srgbClr val="0F0F0F"/>
                </a:solidFill>
                <a:ea typeface="+mn-lt"/>
                <a:cs typeface="+mn-lt"/>
              </a:rPr>
              <a:t>WatsonX.ai Studio</a:t>
            </a:r>
            <a:r>
              <a:rPr lang="en-IN" sz="1600" dirty="0">
                <a:solidFill>
                  <a:srgbClr val="0F0F0F"/>
                </a:solidFill>
                <a:ea typeface="+mn-lt"/>
                <a:cs typeface="+mn-lt"/>
              </a:rPr>
              <a:t> – IBM Cloud Platform</a:t>
            </a:r>
            <a:br>
              <a:rPr lang="en-IN" sz="1600" dirty="0">
                <a:solidFill>
                  <a:srgbClr val="0F0F0F"/>
                </a:solidFill>
                <a:ea typeface="+mn-lt"/>
                <a:cs typeface="+mn-lt"/>
              </a:rPr>
            </a:br>
            <a:r>
              <a:rPr lang="en-IN" sz="1600" u="sng" dirty="0">
                <a:solidFill>
                  <a:srgbClr val="92D050"/>
                </a:solidFill>
                <a:ea typeface="+mn-lt"/>
                <a:cs typeface="+mn-lt"/>
              </a:rPr>
              <a:t> https://dataplatform.cloud.ibm.com</a:t>
            </a: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black text&#10;&#10;AI-generated content may be incorrect.">
            <a:extLst>
              <a:ext uri="{FF2B5EF4-FFF2-40B4-BE49-F238E27FC236}">
                <a16:creationId xmlns:a16="http://schemas.microsoft.com/office/drawing/2014/main" id="{3C3BF984-D5E9-A304-81D0-1072EE2335FC}"/>
              </a:ext>
            </a:extLst>
          </p:cNvPr>
          <p:cNvPicPr>
            <a:picLocks noGrp="1" noChangeAspect="1"/>
          </p:cNvPicPr>
          <p:nvPr>
            <p:ph idx="1"/>
          </p:nvPr>
        </p:nvPicPr>
        <p:blipFill>
          <a:blip r:embed="rId2"/>
          <a:stretch>
            <a:fillRect/>
          </a:stretch>
        </p:blipFill>
        <p:spPr>
          <a:xfrm>
            <a:off x="1290907" y="1222061"/>
            <a:ext cx="9174757" cy="510539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blue and white certificate&#10;&#10;AI-generated content may be incorrect.">
            <a:extLst>
              <a:ext uri="{FF2B5EF4-FFF2-40B4-BE49-F238E27FC236}">
                <a16:creationId xmlns:a16="http://schemas.microsoft.com/office/drawing/2014/main" id="{FF9350F0-0F76-E36C-B37D-6641BA0CD6C0}"/>
              </a:ext>
            </a:extLst>
          </p:cNvPr>
          <p:cNvPicPr>
            <a:picLocks noChangeAspect="1"/>
          </p:cNvPicPr>
          <p:nvPr/>
        </p:nvPicPr>
        <p:blipFill>
          <a:blip r:embed="rId2"/>
          <a:stretch>
            <a:fillRect/>
          </a:stretch>
        </p:blipFill>
        <p:spPr>
          <a:xfrm>
            <a:off x="1351351" y="1219200"/>
            <a:ext cx="9130070" cy="517071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descr="A certificate of completion">
            <a:extLst>
              <a:ext uri="{FF2B5EF4-FFF2-40B4-BE49-F238E27FC236}">
                <a16:creationId xmlns:a16="http://schemas.microsoft.com/office/drawing/2014/main" id="{71936037-8284-9656-76B0-DD3874ABA261}"/>
              </a:ext>
            </a:extLst>
          </p:cNvPr>
          <p:cNvPicPr>
            <a:picLocks noChangeAspect="1"/>
          </p:cNvPicPr>
          <p:nvPr/>
        </p:nvPicPr>
        <p:blipFill>
          <a:blip r:embed="rId2"/>
          <a:stretch>
            <a:fillRect/>
          </a:stretch>
        </p:blipFill>
        <p:spPr>
          <a:xfrm>
            <a:off x="1344385" y="1226004"/>
            <a:ext cx="9231087" cy="491762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4175" y="1226746"/>
            <a:ext cx="11029615" cy="4673324"/>
          </a:xfrm>
        </p:spPr>
        <p:txBody>
          <a:bodyPr/>
          <a:lstStyle/>
          <a:p>
            <a:pPr marL="305435" indent="-305435">
              <a:buNone/>
            </a:pPr>
            <a:r>
              <a:rPr lang="en-IN" sz="2000" dirty="0">
                <a:solidFill>
                  <a:srgbClr val="0F0F0F"/>
                </a:solidFill>
                <a:ea typeface="+mn-lt"/>
                <a:cs typeface="+mn-lt"/>
              </a:rPr>
              <a:t>     Planning a trip involves balancing multiple factors such as destination selection, budget, </a:t>
            </a:r>
            <a:r>
              <a:rPr lang="en-IN" sz="2000" dirty="0" err="1">
                <a:solidFill>
                  <a:srgbClr val="0F0F0F"/>
                </a:solidFill>
                <a:ea typeface="+mn-lt"/>
                <a:cs typeface="+mn-lt"/>
              </a:rPr>
              <a:t>duration,accommodation</a:t>
            </a:r>
            <a:r>
              <a:rPr lang="en-IN" sz="2000" dirty="0">
                <a:solidFill>
                  <a:srgbClr val="0F0F0F"/>
                </a:solidFill>
                <a:ea typeface="+mn-lt"/>
                <a:cs typeface="+mn-lt"/>
              </a:rPr>
              <a:t>, transport, and weather conditions. With vast and unorganized information available online, travelers often face confusion and delays in making informed decisions, leading to inefficient or unsatisfying travel experiences. To enhance convenience and optimize travel planning, it is essential to provide a smart, AI-powered assistant that understands user preferences, constraints, and real-time data. The core challenge is to intelligently generate personalized suggestions, itineraries, and travel options, ensuring a smooth, customized, and efficient trip planning experience for every user.</a:t>
            </a:r>
            <a:endParaRPr lang="en-US" dirty="0">
              <a:ea typeface="+mn-lt"/>
              <a:cs typeface="+mn-lt"/>
            </a:endParaRPr>
          </a:p>
          <a:p>
            <a:pPr marL="0" indent="0">
              <a:buNone/>
            </a:pPr>
            <a:endParaRPr lang="en-IN" sz="20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dirty="0">
                <a:ea typeface="+mn-lt"/>
                <a:cs typeface="+mn-lt"/>
              </a:rPr>
              <a:t>To tackle the challenge of delivering personalized and actionable eco-friendly suggestions, the proposed solution is an intelligent </a:t>
            </a:r>
            <a:r>
              <a:rPr lang="en-IN" sz="1100" dirty="0">
                <a:solidFill>
                  <a:srgbClr val="000000"/>
                </a:solidFill>
                <a:latin typeface="Calibri"/>
                <a:ea typeface="Calibri"/>
                <a:cs typeface="Calibri"/>
              </a:rPr>
              <a:t>Travel Planner Agent</a:t>
            </a:r>
            <a:endParaRPr lang="en-US" dirty="0"/>
          </a:p>
          <a:p>
            <a:pPr marL="305435" indent="-305435"/>
            <a:r>
              <a:rPr lang="en-IN" sz="1200" dirty="0">
                <a:ea typeface="+mn-lt"/>
                <a:cs typeface="+mn-lt"/>
              </a:rPr>
              <a:t> using </a:t>
            </a:r>
            <a:r>
              <a:rPr lang="en-IN" sz="1200" b="1" dirty="0">
                <a:ea typeface="+mn-lt"/>
                <a:cs typeface="+mn-lt"/>
              </a:rPr>
              <a:t>IBM </a:t>
            </a:r>
            <a:r>
              <a:rPr lang="en-IN" sz="1200" b="1" dirty="0" err="1">
                <a:ea typeface="+mn-lt"/>
                <a:cs typeface="+mn-lt"/>
              </a:rPr>
              <a:t>WatsonX</a:t>
            </a:r>
            <a:r>
              <a:rPr lang="en-IN" sz="1200" b="1" dirty="0">
                <a:ea typeface="+mn-lt"/>
                <a:cs typeface="+mn-lt"/>
              </a:rPr>
              <a:t> AI</a:t>
            </a:r>
            <a:r>
              <a:rPr lang="en-IN" sz="1200" dirty="0">
                <a:ea typeface="+mn-lt"/>
                <a:cs typeface="+mn-lt"/>
              </a:rPr>
              <a:t>, </a:t>
            </a:r>
            <a:r>
              <a:rPr lang="en-IN" sz="1200" b="1" dirty="0" err="1">
                <a:ea typeface="+mn-lt"/>
                <a:cs typeface="+mn-lt"/>
              </a:rPr>
              <a:t>WatsonX</a:t>
            </a:r>
            <a:r>
              <a:rPr lang="en-IN" sz="1200" b="1" dirty="0">
                <a:ea typeface="+mn-lt"/>
                <a:cs typeface="+mn-lt"/>
              </a:rPr>
              <a:t> Runtime</a:t>
            </a:r>
            <a:r>
              <a:rPr lang="en-IN" sz="1200" dirty="0">
                <a:ea typeface="+mn-lt"/>
                <a:cs typeface="+mn-lt"/>
              </a:rPr>
              <a:t> on IBM Cloud.</a:t>
            </a:r>
            <a:endParaRPr lang="en-IN"/>
          </a:p>
          <a:p>
            <a:pPr marL="305435" indent="-305435"/>
            <a:endParaRPr lang="en-IN" sz="1200" b="1" dirty="0">
              <a:latin typeface="Calibri"/>
              <a:cs typeface="Calibri"/>
            </a:endParaRPr>
          </a:p>
          <a:p>
            <a:pPr marL="305435" indent="-305435"/>
            <a:r>
              <a:rPr lang="en-IN" b="1" dirty="0"/>
              <a:t>Architecture Overview</a:t>
            </a:r>
            <a:endParaRPr lang="en-IN" sz="1200" b="1" dirty="0">
              <a:latin typeface="Calibri"/>
              <a:ea typeface="Calibri"/>
              <a:cs typeface="Calibri"/>
            </a:endParaRPr>
          </a:p>
          <a:p>
            <a:pPr marL="305435" indent="-305435"/>
            <a:r>
              <a:rPr lang="en-IN" sz="1200" dirty="0">
                <a:ea typeface="+mn-lt"/>
                <a:cs typeface="+mn-lt"/>
              </a:rPr>
              <a:t>The system is designed to combine </a:t>
            </a:r>
            <a:r>
              <a:rPr lang="en-IN" sz="1200" b="1" dirty="0">
                <a:ea typeface="+mn-lt"/>
                <a:cs typeface="+mn-lt"/>
              </a:rPr>
              <a:t>retrieval</a:t>
            </a:r>
            <a:r>
              <a:rPr lang="en-IN" sz="1200" dirty="0">
                <a:ea typeface="+mn-lt"/>
                <a:cs typeface="+mn-lt"/>
              </a:rPr>
              <a:t> and </a:t>
            </a:r>
            <a:r>
              <a:rPr lang="en-IN" sz="1200" b="1" dirty="0">
                <a:ea typeface="+mn-lt"/>
                <a:cs typeface="+mn-lt"/>
              </a:rPr>
              <a:t>generation</a:t>
            </a:r>
            <a:r>
              <a:rPr lang="en-IN" sz="1200" dirty="0">
                <a:ea typeface="+mn-lt"/>
                <a:cs typeface="+mn-lt"/>
              </a:rPr>
              <a:t> of information:</a:t>
            </a:r>
            <a:endParaRPr lang="en-IN" dirty="0"/>
          </a:p>
          <a:p>
            <a:pPr marL="305435" indent="-305435"/>
            <a:r>
              <a:rPr lang="en-IN" sz="1200" b="1" dirty="0">
                <a:ea typeface="+mn-lt"/>
                <a:cs typeface="+mn-lt"/>
              </a:rPr>
              <a:t>Generation</a:t>
            </a:r>
            <a:r>
              <a:rPr lang="en-IN" sz="1200" dirty="0">
                <a:ea typeface="+mn-lt"/>
                <a:cs typeface="+mn-lt"/>
              </a:rPr>
              <a:t>: Uses </a:t>
            </a:r>
            <a:r>
              <a:rPr lang="en-IN" sz="1200" b="1" dirty="0">
                <a:ea typeface="+mn-lt"/>
                <a:cs typeface="+mn-lt"/>
              </a:rPr>
              <a:t>IBM Granite foundation models</a:t>
            </a:r>
            <a:r>
              <a:rPr lang="en-IN" sz="1200" dirty="0">
                <a:ea typeface="+mn-lt"/>
                <a:cs typeface="+mn-lt"/>
              </a:rPr>
              <a:t> to generate user-friendly answers based on the retrieved content.</a:t>
            </a:r>
            <a:endParaRPr lang="en-IN" dirty="0"/>
          </a:p>
          <a:p>
            <a:pPr marL="305435" indent="-305435"/>
            <a:endParaRPr lang="en-IN" sz="1200" b="1" dirty="0">
              <a:latin typeface="Calibri"/>
              <a:ea typeface="Calibri"/>
              <a:cs typeface="Calibri"/>
            </a:endParaRPr>
          </a:p>
          <a:p>
            <a:pPr marL="305435" indent="-305435"/>
            <a:r>
              <a:rPr lang="en-IN" b="1" dirty="0"/>
              <a:t>Key IBM Cloud Components</a:t>
            </a:r>
          </a:p>
          <a:p>
            <a:pPr marL="305435" indent="-305435"/>
            <a:r>
              <a:rPr lang="en-IN" sz="1200" b="1" dirty="0">
                <a:ea typeface="+mn-lt"/>
                <a:cs typeface="+mn-lt"/>
              </a:rPr>
              <a:t>WatsonX.ai Studio</a:t>
            </a:r>
            <a:r>
              <a:rPr lang="en-IN" sz="1200" dirty="0">
                <a:ea typeface="+mn-lt"/>
                <a:cs typeface="+mn-lt"/>
              </a:rPr>
              <a:t>: Used to build and fine-tune the LLM-based pipeline.</a:t>
            </a:r>
            <a:endParaRPr lang="en-IN" dirty="0">
              <a:ea typeface="+mn-lt"/>
              <a:cs typeface="+mn-lt"/>
            </a:endParaRPr>
          </a:p>
          <a:p>
            <a:pPr marL="305435" indent="-305435"/>
            <a:r>
              <a:rPr lang="en-IN" sz="1200" b="1" dirty="0" err="1">
                <a:ea typeface="+mn-lt"/>
                <a:cs typeface="+mn-lt"/>
              </a:rPr>
              <a:t>WatsonX</a:t>
            </a:r>
            <a:r>
              <a:rPr lang="en-IN" sz="1200" b="1" dirty="0">
                <a:ea typeface="+mn-lt"/>
                <a:cs typeface="+mn-lt"/>
              </a:rPr>
              <a:t> Runtime Service</a:t>
            </a:r>
            <a:r>
              <a:rPr lang="en-IN" sz="1200" dirty="0">
                <a:ea typeface="+mn-lt"/>
                <a:cs typeface="+mn-lt"/>
              </a:rPr>
              <a:t>: Executes the Granite LLM and manages runtime inferencing of user prompts in real-time.</a:t>
            </a:r>
            <a:endParaRPr lang="en-IN" dirty="0">
              <a:ea typeface="+mn-lt"/>
              <a:cs typeface="+mn-lt"/>
            </a:endParaRPr>
          </a:p>
          <a:p>
            <a:pPr marL="305435" indent="-305435"/>
            <a:r>
              <a:rPr lang="en-IN" sz="1200" b="1" dirty="0">
                <a:ea typeface="+mn-lt"/>
                <a:cs typeface="+mn-lt"/>
              </a:rPr>
              <a:t>Cloud Object Storage (COS)</a:t>
            </a:r>
            <a:r>
              <a:rPr lang="en-IN" sz="1200" dirty="0">
                <a:ea typeface="+mn-lt"/>
                <a:cs typeface="+mn-lt"/>
              </a:rPr>
              <a:t>: Stores raw documents and structured datasets used for knowledge grounding.</a:t>
            </a:r>
            <a:endParaRPr lang="en-IN" dirty="0"/>
          </a:p>
          <a:p>
            <a:pPr marL="305435" indent="-305435"/>
            <a:endParaRPr lang="en-IN" sz="1200" dirty="0">
              <a:ea typeface="+mn-lt"/>
              <a:cs typeface="+mn-lt"/>
            </a:endParaRPr>
          </a:p>
          <a:p>
            <a:pPr marL="305435" indent="-305435"/>
            <a:endParaRPr lang="en-IN" sz="1200" b="1" dirty="0">
              <a:latin typeface="Calibri"/>
              <a:ea typeface="Calibri"/>
              <a:cs typeface="Calibri"/>
            </a:endParaRPr>
          </a:p>
          <a:p>
            <a:pPr marL="305435" indent="-305435"/>
            <a:endParaRPr lang="en-IN" sz="1200" b="1" dirty="0">
              <a:latin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05435" indent="-305435">
              <a:buNone/>
            </a:pPr>
            <a:endParaRPr lang="en-IN" sz="1200" b="1" dirty="0">
              <a:latin typeface="Calibri"/>
              <a:ea typeface="Calibri"/>
              <a:cs typeface="Calibri"/>
            </a:endParaRPr>
          </a:p>
          <a:p>
            <a:pPr marL="305435" indent="-305435">
              <a:buNone/>
            </a:pPr>
            <a:r>
              <a:rPr lang="en-IN" sz="1200" dirty="0">
                <a:solidFill>
                  <a:srgbClr val="0F0F0F"/>
                </a:solidFill>
                <a:latin typeface="Calibri"/>
                <a:ea typeface="+mn-lt"/>
                <a:cs typeface="+mn-lt"/>
              </a:rPr>
              <a:t>The System Approach outlines the strategy and components used in building </a:t>
            </a:r>
            <a:r>
              <a:rPr lang="en-IN" sz="1200" dirty="0" err="1">
                <a:solidFill>
                  <a:srgbClr val="0F0F0F"/>
                </a:solidFill>
                <a:latin typeface="Calibri"/>
                <a:ea typeface="+mn-lt"/>
                <a:cs typeface="+mn-lt"/>
              </a:rPr>
              <a:t>the</a:t>
            </a:r>
            <a:r>
              <a:rPr lang="en-IN" sz="1100" dirty="0" err="1">
                <a:solidFill>
                  <a:srgbClr val="000000"/>
                </a:solidFill>
                <a:latin typeface="Calibri"/>
                <a:ea typeface="Calibri"/>
                <a:cs typeface="Calibri"/>
              </a:rPr>
              <a:t>Travel</a:t>
            </a:r>
            <a:r>
              <a:rPr lang="en-IN" sz="1100" dirty="0">
                <a:solidFill>
                  <a:srgbClr val="000000"/>
                </a:solidFill>
                <a:latin typeface="Calibri"/>
                <a:ea typeface="Calibri"/>
                <a:cs typeface="Calibri"/>
              </a:rPr>
              <a:t> Planner Agent</a:t>
            </a:r>
            <a:r>
              <a:rPr lang="en-IN" sz="1200" dirty="0">
                <a:solidFill>
                  <a:srgbClr val="0F0F0F"/>
                </a:solidFill>
                <a:latin typeface="Calibri"/>
                <a:ea typeface="+mn-lt"/>
                <a:cs typeface="+mn-lt"/>
              </a:rPr>
              <a:t>. It includes system requirements, development tools and necessary libraries to ensure a smooth and functional deployment of the solution.</a:t>
            </a:r>
            <a:endParaRPr lang="en-US" sz="1200">
              <a:latin typeface="Calibri"/>
              <a:ea typeface="Calibri"/>
              <a:cs typeface="Calibri"/>
            </a:endParaRPr>
          </a:p>
          <a:p>
            <a:pPr marL="305435" indent="-305435">
              <a:buNone/>
            </a:pPr>
            <a:r>
              <a:rPr lang="en-IN" sz="1200" b="1" dirty="0">
                <a:latin typeface="Calibri"/>
                <a:ea typeface="Calibri"/>
                <a:cs typeface="Calibri"/>
              </a:rPr>
              <a:t>1. System Requirements</a:t>
            </a:r>
          </a:p>
          <a:p>
            <a:pPr marL="305435" indent="-305435">
              <a:buFont typeface="Wingdings 2"/>
              <a:buChar char=""/>
            </a:pPr>
            <a:r>
              <a:rPr lang="en-IN" sz="1200" dirty="0">
                <a:solidFill>
                  <a:srgbClr val="0F0F0F"/>
                </a:solidFill>
                <a:latin typeface="Calibri"/>
                <a:ea typeface="+mn-lt"/>
                <a:cs typeface="+mn-lt"/>
              </a:rPr>
              <a:t>Internet: Stable connection for cloud integration and deployment</a:t>
            </a:r>
            <a:endParaRPr lang="en-IN" sz="1200">
              <a:solidFill>
                <a:srgbClr val="0F0F0F"/>
              </a:solidFill>
              <a:latin typeface="Calibri"/>
              <a:ea typeface="Calibri"/>
              <a:cs typeface="Calibri"/>
            </a:endParaRPr>
          </a:p>
          <a:p>
            <a:pPr marL="305435" indent="0">
              <a:buNone/>
            </a:pPr>
            <a:r>
              <a:rPr lang="en-IN" sz="1200" b="1" dirty="0">
                <a:solidFill>
                  <a:srgbClr val="0F0F0F"/>
                </a:solidFill>
                <a:latin typeface="Calibri"/>
                <a:ea typeface="+mn-lt"/>
                <a:cs typeface="+mn-lt"/>
              </a:rPr>
              <a:t>Software:</a:t>
            </a:r>
            <a:endParaRPr lang="en-IN" sz="1200">
              <a:latin typeface="Calibri"/>
              <a:ea typeface="Calibri"/>
              <a:cs typeface="Calibri"/>
            </a:endParaRPr>
          </a:p>
          <a:p>
            <a:pPr marL="305435" indent="-305435">
              <a:buFont typeface="Wingdings 2"/>
              <a:buChar char=""/>
            </a:pPr>
            <a:r>
              <a:rPr lang="en-IN" sz="1200" dirty="0">
                <a:solidFill>
                  <a:srgbClr val="0F0F0F"/>
                </a:solidFill>
                <a:latin typeface="Calibri"/>
                <a:ea typeface="+mn-lt"/>
                <a:cs typeface="+mn-lt"/>
              </a:rPr>
              <a:t>Operating System: Windows 10/Linux/macOS</a:t>
            </a:r>
            <a:endParaRPr lang="en-IN" sz="1200">
              <a:latin typeface="Calibri"/>
              <a:ea typeface="Calibri"/>
              <a:cs typeface="Calibri"/>
            </a:endParaRPr>
          </a:p>
          <a:p>
            <a:pPr marL="305435" indent="-305435">
              <a:buFont typeface="Wingdings 2"/>
              <a:buChar char=""/>
            </a:pPr>
            <a:r>
              <a:rPr lang="en-IN" sz="1200" dirty="0">
                <a:solidFill>
                  <a:srgbClr val="0F0F0F"/>
                </a:solidFill>
                <a:latin typeface="Calibri"/>
                <a:ea typeface="+mn-lt"/>
                <a:cs typeface="+mn-lt"/>
              </a:rPr>
              <a:t>Browser: Chrome, Firefox, or Edge for accessing the IBM Cloud </a:t>
            </a:r>
            <a:endParaRPr lang="en-IN" sz="1200">
              <a:latin typeface="Calibri"/>
              <a:ea typeface="Calibri"/>
              <a:cs typeface="Calibri"/>
            </a:endParaRPr>
          </a:p>
          <a:p>
            <a:pPr marL="305435" indent="-305435">
              <a:buFont typeface="Wingdings 2"/>
              <a:buChar char=""/>
            </a:pPr>
            <a:r>
              <a:rPr lang="en-IN" sz="1200" dirty="0">
                <a:solidFill>
                  <a:srgbClr val="0F0F0F"/>
                </a:solidFill>
                <a:latin typeface="Calibri"/>
                <a:ea typeface="+mn-lt"/>
                <a:cs typeface="+mn-lt"/>
              </a:rPr>
              <a:t>IBM Cloud </a:t>
            </a:r>
            <a:endParaRPr lang="en-IN" sz="1200">
              <a:latin typeface="Calibri"/>
              <a:ea typeface="Calibri"/>
              <a:cs typeface="Calibri"/>
            </a:endParaRPr>
          </a:p>
          <a:p>
            <a:pPr marL="305435" indent="-305435">
              <a:buFont typeface="Wingdings 2"/>
              <a:buChar char=""/>
            </a:pPr>
            <a:r>
              <a:rPr lang="en-IN" sz="1200" err="1">
                <a:solidFill>
                  <a:srgbClr val="0F0F0F"/>
                </a:solidFill>
                <a:latin typeface="Calibri"/>
                <a:ea typeface="+mn-lt"/>
                <a:cs typeface="+mn-lt"/>
              </a:rPr>
              <a:t>WatsonX</a:t>
            </a:r>
            <a:r>
              <a:rPr lang="en-IN" sz="1200" dirty="0">
                <a:solidFill>
                  <a:srgbClr val="0F0F0F"/>
                </a:solidFill>
                <a:latin typeface="Calibri"/>
                <a:ea typeface="+mn-lt"/>
                <a:cs typeface="+mn-lt"/>
              </a:rPr>
              <a:t> Assistant (on IBM Cloud)</a:t>
            </a:r>
            <a:endParaRPr lang="en-US" sz="1200">
              <a:latin typeface="Calibri"/>
              <a:ea typeface="Calibri"/>
              <a:cs typeface="Calibri"/>
            </a:endParaRPr>
          </a:p>
          <a:p>
            <a:pPr marL="305435" indent="-305435">
              <a:buNone/>
            </a:pPr>
            <a:r>
              <a:rPr lang="en-IN" sz="1200" b="1" dirty="0">
                <a:latin typeface="Calibri"/>
                <a:ea typeface="Calibri"/>
                <a:cs typeface="Calibri"/>
              </a:rPr>
              <a:t>2. Libraries and Tools Required</a:t>
            </a:r>
            <a:endParaRPr lang="en-US" sz="1200">
              <a:latin typeface="Calibri"/>
              <a:ea typeface="Calibri"/>
              <a:cs typeface="Calibri"/>
            </a:endParaRPr>
          </a:p>
          <a:p>
            <a:pPr marL="305435" indent="-305435">
              <a:buNone/>
            </a:pPr>
            <a:r>
              <a:rPr lang="en-IN" sz="1200" b="1" dirty="0">
                <a:solidFill>
                  <a:srgbClr val="0F0F0F"/>
                </a:solidFill>
                <a:latin typeface="Calibri"/>
                <a:ea typeface="Calibri"/>
                <a:cs typeface="Calibri"/>
              </a:rPr>
              <a:t>Deployment</a:t>
            </a:r>
            <a:r>
              <a:rPr lang="en-IN" sz="1200" b="1" dirty="0">
                <a:solidFill>
                  <a:srgbClr val="0F0F0F"/>
                </a:solidFill>
                <a:latin typeface="Calibri"/>
                <a:ea typeface="+mn-lt"/>
                <a:cs typeface="+mn-lt"/>
              </a:rPr>
              <a:t> Tools:</a:t>
            </a:r>
            <a:endParaRPr lang="en-US" sz="1200">
              <a:latin typeface="Calibri"/>
              <a:ea typeface="+mn-lt"/>
              <a:cs typeface="+mn-lt"/>
            </a:endParaRPr>
          </a:p>
          <a:p>
            <a:pPr marL="305435" indent="-305435">
              <a:buFont typeface="Wingdings 2"/>
            </a:pPr>
            <a:r>
              <a:rPr lang="en-IN" sz="1200" dirty="0">
                <a:solidFill>
                  <a:srgbClr val="0F0F0F"/>
                </a:solidFill>
                <a:latin typeface="Calibri"/>
                <a:ea typeface="+mn-lt"/>
                <a:cs typeface="+mn-lt"/>
              </a:rPr>
              <a:t>Git </a:t>
            </a:r>
            <a:endParaRPr lang="en-IN" sz="1200" dirty="0">
              <a:latin typeface="Calibri"/>
              <a:ea typeface="Calibri"/>
              <a:cs typeface="Calibri"/>
            </a:endParaRPr>
          </a:p>
          <a:p>
            <a:pPr marL="305435" indent="-305435">
              <a:buFont typeface="Wingdings 2"/>
            </a:pPr>
            <a:r>
              <a:rPr lang="en-IN" sz="1200" dirty="0">
                <a:solidFill>
                  <a:srgbClr val="0F0F0F"/>
                </a:solidFill>
                <a:latin typeface="Calibri"/>
                <a:ea typeface="+mn-lt"/>
                <a:cs typeface="+mn-lt"/>
              </a:rPr>
              <a:t>IBM Cloud </a:t>
            </a:r>
            <a:endParaRPr lang="en-IN" sz="1200" dirty="0">
              <a:latin typeface="Calibri"/>
              <a:ea typeface="Calibri"/>
              <a:cs typeface="Calibri"/>
            </a:endParaRPr>
          </a:p>
          <a:p>
            <a:pPr marL="0" indent="0">
              <a:buNone/>
            </a:pPr>
            <a:endParaRPr lang="en-IN" sz="1800" b="1" dirty="0">
              <a:solidFill>
                <a:srgbClr val="0F0F0F"/>
              </a:solidFill>
              <a:latin typeface="Franklin Gothic Book"/>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b="1" dirty="0"/>
              <a:t>Algorithm: Travel Planner Agent</a:t>
            </a:r>
            <a:endParaRPr lang="en-IN" sz="1200" b="1" dirty="0">
              <a:latin typeface="Calibri"/>
              <a:ea typeface="Calibri"/>
              <a:cs typeface="Calibri"/>
            </a:endParaRPr>
          </a:p>
          <a:p>
            <a:pPr marL="305435" indent="-305435"/>
            <a:r>
              <a:rPr lang="en-IN" sz="1200" dirty="0">
                <a:ea typeface="+mn-lt"/>
                <a:cs typeface="+mn-lt"/>
              </a:rPr>
              <a:t>The Travel Planner Agent uses user input parameters to generate customized travel recommendations by processing structured and unstructured travel data using AI models.</a:t>
            </a:r>
            <a:endParaRPr lang="en-IN" dirty="0"/>
          </a:p>
          <a:p>
            <a:pPr marL="305435" indent="-305435"/>
            <a:r>
              <a:rPr lang="en-IN" sz="1200" b="1" dirty="0">
                <a:ea typeface="+mn-lt"/>
                <a:cs typeface="+mn-lt"/>
              </a:rPr>
              <a:t>User Query Input</a:t>
            </a:r>
            <a:endParaRPr lang="en-IN" dirty="0">
              <a:ea typeface="+mn-lt"/>
              <a:cs typeface="+mn-lt"/>
            </a:endParaRPr>
          </a:p>
          <a:p>
            <a:pPr marL="305435" indent="-305435"/>
            <a:r>
              <a:rPr lang="en-IN" sz="1200" dirty="0">
                <a:ea typeface="+mn-lt"/>
                <a:cs typeface="+mn-lt"/>
              </a:rPr>
              <a:t>The user enters a travel-related query such as preferred location, budget, duration, and interests (e.g., “Plan a 3-day trip to Kerala under ₹10,000”).</a:t>
            </a:r>
            <a:endParaRPr lang="en-IN" dirty="0"/>
          </a:p>
          <a:p>
            <a:pPr marL="305435" indent="-305435"/>
            <a:r>
              <a:rPr lang="en-IN" sz="1200" b="1" dirty="0">
                <a:ea typeface="+mn-lt"/>
                <a:cs typeface="+mn-lt"/>
              </a:rPr>
              <a:t> Parameter Extraction</a:t>
            </a:r>
            <a:endParaRPr lang="en-IN" dirty="0">
              <a:ea typeface="+mn-lt"/>
              <a:cs typeface="+mn-lt"/>
            </a:endParaRPr>
          </a:p>
          <a:p>
            <a:pPr marL="305435" indent="-305435"/>
            <a:r>
              <a:rPr lang="en-IN" sz="1200" dirty="0">
                <a:ea typeface="+mn-lt"/>
                <a:cs typeface="+mn-lt"/>
              </a:rPr>
              <a:t>Key parameters like destination, duration, budget, and travel type are extracted.</a:t>
            </a:r>
            <a:endParaRPr lang="en-IN" dirty="0"/>
          </a:p>
          <a:p>
            <a:pPr marL="305435" indent="-305435"/>
            <a:r>
              <a:rPr lang="en-IN" sz="1200" b="1" dirty="0">
                <a:ea typeface="+mn-lt"/>
                <a:cs typeface="+mn-lt"/>
              </a:rPr>
              <a:t>Data Matching and Filtering</a:t>
            </a:r>
            <a:endParaRPr lang="en-IN" dirty="0">
              <a:ea typeface="+mn-lt"/>
              <a:cs typeface="+mn-lt"/>
            </a:endParaRPr>
          </a:p>
          <a:p>
            <a:pPr marL="305435" indent="-305435"/>
            <a:r>
              <a:rPr lang="en-IN" sz="1200" dirty="0">
                <a:ea typeface="+mn-lt"/>
                <a:cs typeface="+mn-lt"/>
              </a:rPr>
              <a:t>Filters are applied to shortlist suitable destinations, accommodations, and transport routes.</a:t>
            </a:r>
            <a:endParaRPr lang="en-IN">
              <a:ea typeface="+mn-lt"/>
              <a:cs typeface="+mn-lt"/>
            </a:endParaRPr>
          </a:p>
          <a:p>
            <a:pPr marL="305435" indent="-305435"/>
            <a:r>
              <a:rPr lang="en-IN" sz="1200" b="1" dirty="0"/>
              <a:t>Response Generation</a:t>
            </a:r>
            <a:endParaRPr lang="en-IN" dirty="0"/>
          </a:p>
          <a:p>
            <a:pPr marL="305435" indent="-305435"/>
            <a:r>
              <a:rPr lang="en-IN" sz="1200" dirty="0"/>
              <a:t>A</a:t>
            </a:r>
            <a:r>
              <a:rPr lang="en-IN" sz="1200" dirty="0">
                <a:ea typeface="+mn-lt"/>
                <a:cs typeface="+mn-lt"/>
              </a:rPr>
              <a:t> structured travel plan is generated in natural language.</a:t>
            </a:r>
            <a:endParaRPr lang="en-IN"/>
          </a:p>
          <a:p>
            <a:pPr marL="305435" indent="-305435">
              <a:buFont typeface="Wingdings 2"/>
              <a:buChar char=""/>
            </a:pPr>
            <a:r>
              <a:rPr lang="en-IN" sz="1200" b="1" dirty="0">
                <a:ea typeface="+mn-lt"/>
                <a:cs typeface="+mn-lt"/>
              </a:rPr>
              <a:t>User Output Delivery</a:t>
            </a:r>
            <a:endParaRPr lang="en-IN" dirty="0"/>
          </a:p>
          <a:p>
            <a:pPr marL="305435" indent="-305435">
              <a:buFont typeface="Wingdings 2"/>
              <a:buChar char=""/>
            </a:pPr>
            <a:r>
              <a:rPr lang="en-IN" sz="1200" dirty="0">
                <a:ea typeface="+mn-lt"/>
                <a:cs typeface="+mn-lt"/>
              </a:rPr>
              <a:t>The response is displayed in the chat interface for user review.</a:t>
            </a:r>
            <a:endParaRPr lang="en-IN" sz="1200" dirty="0"/>
          </a:p>
          <a:p>
            <a:pPr marL="305435" indent="-305435">
              <a:buFont typeface="Wingdings 2"/>
              <a:buChar char=""/>
            </a:pPr>
            <a:r>
              <a:rPr lang="en-IN" b="1" dirty="0"/>
              <a:t>Deployment: Travel Planner Agent</a:t>
            </a:r>
            <a:endParaRPr lang="en-IN" sz="1200" dirty="0">
              <a:latin typeface="Franklin Gothic Book"/>
              <a:ea typeface="Calibri"/>
              <a:cs typeface="Calibri"/>
            </a:endParaRPr>
          </a:p>
          <a:p>
            <a:pPr marL="305435" indent="-305435">
              <a:buFont typeface="Wingdings 2"/>
              <a:buChar char=""/>
            </a:pPr>
            <a:r>
              <a:rPr lang="en-IN" sz="1200" b="1" dirty="0">
                <a:ea typeface="+mn-lt"/>
                <a:cs typeface="+mn-lt"/>
              </a:rPr>
              <a:t>WatsonX.ai Studio</a:t>
            </a:r>
            <a:r>
              <a:rPr lang="en-IN" sz="1200" dirty="0">
                <a:ea typeface="+mn-lt"/>
                <a:cs typeface="+mn-lt"/>
              </a:rPr>
              <a:t> – To develop, test, and run the Travel Planner Agent.</a:t>
            </a:r>
            <a:endParaRPr lang="en-IN" dirty="0"/>
          </a:p>
          <a:p>
            <a:pPr marL="305435" indent="-305435">
              <a:buFont typeface="Wingdings 2"/>
              <a:buChar char=""/>
            </a:pPr>
            <a:r>
              <a:rPr lang="en-IN" sz="1200" b="1" dirty="0" err="1">
                <a:ea typeface="+mn-lt"/>
                <a:cs typeface="+mn-lt"/>
              </a:rPr>
              <a:t>WatsonX</a:t>
            </a:r>
            <a:r>
              <a:rPr lang="en-IN" sz="1200" b="1" dirty="0">
                <a:ea typeface="+mn-lt"/>
                <a:cs typeface="+mn-lt"/>
              </a:rPr>
              <a:t> Runtime</a:t>
            </a:r>
            <a:r>
              <a:rPr lang="en-IN" sz="1200" dirty="0">
                <a:ea typeface="+mn-lt"/>
                <a:cs typeface="+mn-lt"/>
              </a:rPr>
              <a:t> – To handle real-time execution of the AI model.</a:t>
            </a:r>
            <a:endParaRPr lang="en-IN" dirty="0"/>
          </a:p>
          <a:p>
            <a:pPr marL="305435" indent="-305435">
              <a:buFont typeface="Wingdings 2"/>
              <a:buChar char=""/>
            </a:pPr>
            <a:r>
              <a:rPr lang="en-IN" sz="1200" b="1" dirty="0">
                <a:ea typeface="+mn-lt"/>
                <a:cs typeface="+mn-lt"/>
              </a:rPr>
              <a:t>Cloud Object Storage</a:t>
            </a:r>
            <a:r>
              <a:rPr lang="en-IN" sz="1200" dirty="0">
                <a:ea typeface="+mn-lt"/>
                <a:cs typeface="+mn-lt"/>
              </a:rPr>
              <a:t> – For storing location data, itinerary templates, destination guides, and price lists</a:t>
            </a:r>
            <a:endParaRPr lang="en-IN" dirty="0"/>
          </a:p>
          <a:p>
            <a:pPr marL="305435" indent="-305435"/>
            <a:endParaRPr lang="en-IN">
              <a:latin typeface="Franklin Gothic Book" panose="020B0502020104020203"/>
              <a:ea typeface="Calibri"/>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01255" y="702155"/>
            <a:ext cx="3409783" cy="1300365"/>
          </a:xfrm>
        </p:spPr>
        <p:txBody>
          <a:bodyPr>
            <a:normAutofit/>
          </a:bodyPr>
          <a:lstStyle/>
          <a:p>
            <a:r>
              <a:rPr lang="en-US" b="1">
                <a:solidFill>
                  <a:srgbClr val="FFFFFF"/>
                </a:solidFill>
                <a:latin typeface="Arial"/>
                <a:ea typeface="+mj-lt"/>
                <a:cs typeface="Arial"/>
              </a:rPr>
              <a:t>Result</a:t>
            </a:r>
            <a:endParaRPr lang="en-US">
              <a:solidFill>
                <a:srgbClr val="FFFFFF"/>
              </a:solidFill>
            </a:endParaRPr>
          </a:p>
        </p:txBody>
      </p:sp>
      <p:sp>
        <p:nvSpPr>
          <p:cNvPr id="10" name="Content Placeholder 9">
            <a:extLst>
              <a:ext uri="{FF2B5EF4-FFF2-40B4-BE49-F238E27FC236}">
                <a16:creationId xmlns:a16="http://schemas.microsoft.com/office/drawing/2014/main" id="{1CF49C9A-F0D8-D39F-F4BD-7240B80B2816}"/>
              </a:ext>
            </a:extLst>
          </p:cNvPr>
          <p:cNvSpPr>
            <a:spLocks noGrp="1"/>
          </p:cNvSpPr>
          <p:nvPr>
            <p:ph idx="1"/>
          </p:nvPr>
        </p:nvSpPr>
        <p:spPr>
          <a:xfrm>
            <a:off x="601255" y="2177142"/>
            <a:ext cx="3409782" cy="3823607"/>
          </a:xfrm>
        </p:spPr>
        <p:txBody>
          <a:bodyPr>
            <a:normAutofit/>
          </a:bodyPr>
          <a:lstStyle/>
          <a:p>
            <a:pPr marL="305435" indent="-305435">
              <a:lnSpc>
                <a:spcPct val="100000"/>
              </a:lnSpc>
            </a:pPr>
            <a:r>
              <a:rPr lang="en-US" sz="1400">
                <a:solidFill>
                  <a:srgbClr val="FFFFFF"/>
                </a:solidFill>
                <a:ea typeface="+mn-lt"/>
                <a:cs typeface="+mn-lt"/>
              </a:rPr>
              <a:t>The Travel Planner Agent effectively fulfills its goal of simplifying and personalizing the travel planning process through AI-driven assistance. When users provide inputs such as destination preferences, budget, duration, or travel style, the agent intelligently generates customized travel suggestions, including recommended places to visit, accommodation options, transportation methods, and itinerary plans. The system integrates real-time data such as weather, local attractions, and seasonal trends to enhance the relevance and usefulness of its recommendations..</a:t>
            </a:r>
            <a:endParaRPr lang="en-US" sz="1400">
              <a:solidFill>
                <a:srgbClr val="FFFFFF"/>
              </a:solidFill>
            </a:endParaRPr>
          </a:p>
        </p:txBody>
      </p:sp>
      <p:pic>
        <p:nvPicPr>
          <p:cNvPr id="2" name="Picture 1" descr="A screenshot of a computer&#10;&#10;AI-generated content may be incorrect.">
            <a:extLst>
              <a:ext uri="{FF2B5EF4-FFF2-40B4-BE49-F238E27FC236}">
                <a16:creationId xmlns:a16="http://schemas.microsoft.com/office/drawing/2014/main" id="{C07A8FBE-FA3A-2E27-2523-9FFEA2B354B7}"/>
              </a:ext>
            </a:extLst>
          </p:cNvPr>
          <p:cNvPicPr>
            <a:picLocks noChangeAspect="1"/>
          </p:cNvPicPr>
          <p:nvPr/>
        </p:nvPicPr>
        <p:blipFill>
          <a:blip r:embed="rId2"/>
          <a:stretch>
            <a:fillRect/>
          </a:stretch>
        </p:blipFill>
        <p:spPr>
          <a:xfrm>
            <a:off x="4592231" y="1498934"/>
            <a:ext cx="6831503" cy="3842719"/>
          </a:xfrm>
          <a:prstGeom prst="rect">
            <a:avLst/>
          </a:prstGeom>
        </p:spPr>
      </p:pic>
    </p:spTree>
    <p:extLst>
      <p:ext uri="{BB962C8B-B14F-4D97-AF65-F5344CB8AC3E}">
        <p14:creationId xmlns:p14="http://schemas.microsoft.com/office/powerpoint/2010/main" val="14832933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a:solidFill>
                  <a:srgbClr val="0F0F0F"/>
                </a:solidFill>
                <a:ea typeface="+mn-lt"/>
                <a:cs typeface="+mn-lt"/>
              </a:rPr>
              <a:t>The Travel Planner Agent presents an innovative AI-driven solution to simplify and personalize the process of planning trips. By leveraging real-time data, user preferences, and intelligent recommendation systems, it addresses the common challenges faced by </a:t>
            </a:r>
            <a:r>
              <a:rPr lang="en-IN" sz="2000" dirty="0" err="1">
                <a:solidFill>
                  <a:srgbClr val="0F0F0F"/>
                </a:solidFill>
                <a:ea typeface="+mn-lt"/>
                <a:cs typeface="+mn-lt"/>
              </a:rPr>
              <a:t>travelers</a:t>
            </a:r>
            <a:r>
              <a:rPr lang="en-IN" sz="2000" dirty="0">
                <a:solidFill>
                  <a:srgbClr val="0F0F0F"/>
                </a:solidFill>
                <a:ea typeface="+mn-lt"/>
                <a:cs typeface="+mn-lt"/>
              </a:rPr>
              <a:t> such as information overload, time constraints, and uncertainty in decision-making. This assistant not only enhances user convenience but also ensures optimized travel experiences tailored to individual needs. As the system evolves, it holds the potential to transform travel planning into a seamless, interactive, and intelligent process, setting a new standard for modern travel assistance.</a:t>
            </a:r>
            <a:endParaRPr lang="en-IN" sz="2000" dirty="0">
              <a:solidFill>
                <a:srgbClr val="404040"/>
              </a:solidFill>
              <a:ea typeface="+mn-lt"/>
              <a:cs typeface="+mn-lt"/>
            </a:endParaRPr>
          </a:p>
          <a:p>
            <a:pPr marL="305435" indent="-305435" algn="just"/>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Travel Planner Agent can be significantly enhanced in future iterations to provide an even more immersive and intelligent experience. Integration with real-time APIs for flight, train, and hotel bookings would enable end-to-end travel planning and execution. Incorporating user authentication and profile history can allow for deeper personalization, including travel style prediction and repeat traveler recommendations. </a:t>
            </a: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Travel Planner Agent (PlanMate)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323</cp:revision>
  <dcterms:created xsi:type="dcterms:W3CDTF">2021-05-26T16:50:10Z</dcterms:created>
  <dcterms:modified xsi:type="dcterms:W3CDTF">2025-08-07T14:25:28Z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