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14D37-3018-4F6A-865B-FDADEFDB13F0}" v="480" dt="2025-08-04T13:41:16.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loud.ibm.com/docs/watsonx-assistant" TargetMode="External"/><Relationship Id="rId2" Type="http://schemas.openxmlformats.org/officeDocument/2006/relationships/hyperlink" Target="https://cloud.ibm.com/do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ea typeface="Calibri"/>
                <a:cs typeface="Arial"/>
              </a:rPr>
              <a:t>College Admission Agent</a:t>
            </a:r>
            <a:endParaRPr lang="en-US" dirty="0">
              <a:solidFill>
                <a:schemeClr val="accent1"/>
              </a:solidFill>
              <a:latin typeface="Franklin Gothic Demi"/>
              <a:ea typeface="Calibri"/>
              <a:cs typeface="Arial"/>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Venkatraman Athimuthu -Kalasalingam academy of research </a:t>
            </a:r>
            <a:r>
              <a:rPr lang="en-US" sz="2000" b="1">
                <a:solidFill>
                  <a:schemeClr val="accent1">
                    <a:lumMod val="75000"/>
                  </a:schemeClr>
                </a:solidFill>
                <a:latin typeface="Arial"/>
                <a:cs typeface="Arial"/>
              </a:rPr>
              <a:t>and education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1600" b="1" dirty="0">
                <a:solidFill>
                  <a:srgbClr val="0F0F0F"/>
                </a:solidFill>
                <a:ea typeface="+mn-lt"/>
                <a:cs typeface="+mn-lt"/>
              </a:rPr>
              <a:t>IBM Cloud Documentation</a:t>
            </a:r>
            <a:br>
              <a:rPr lang="en-IN" sz="1600" b="1" dirty="0">
                <a:ea typeface="+mn-lt"/>
                <a:cs typeface="+mn-lt"/>
              </a:rPr>
            </a:br>
            <a:r>
              <a:rPr lang="en-IN" sz="1600" b="1" dirty="0">
                <a:solidFill>
                  <a:srgbClr val="0F0F0F"/>
                </a:solidFill>
                <a:ea typeface="+mn-lt"/>
                <a:cs typeface="+mn-lt"/>
              </a:rPr>
              <a:t> </a:t>
            </a:r>
            <a:r>
              <a:rPr lang="en-IN" sz="1600" dirty="0">
                <a:solidFill>
                  <a:srgbClr val="0F0F0F"/>
                </a:solidFill>
                <a:ea typeface="+mn-lt"/>
                <a:cs typeface="+mn-lt"/>
                <a:hlinkClick r:id="rId2"/>
              </a:rPr>
              <a:t>https://cloud.ibm.com/docs</a:t>
            </a:r>
            <a:endParaRPr lang="en-IN" sz="1600" b="1" dirty="0">
              <a:solidFill>
                <a:srgbClr val="0F0F0F"/>
              </a:solidFill>
              <a:ea typeface="+mn-lt"/>
              <a:cs typeface="+mn-lt"/>
            </a:endParaRPr>
          </a:p>
          <a:p>
            <a:pPr marL="305435" indent="-305435"/>
            <a:r>
              <a:rPr lang="en-IN" sz="1600" b="1" dirty="0">
                <a:solidFill>
                  <a:srgbClr val="0F0F0F"/>
                </a:solidFill>
                <a:ea typeface="+mn-lt"/>
                <a:cs typeface="+mn-lt"/>
              </a:rPr>
              <a:t>IBM </a:t>
            </a:r>
            <a:r>
              <a:rPr lang="en-IN" sz="1600" b="1" dirty="0" err="1">
                <a:solidFill>
                  <a:srgbClr val="0F0F0F"/>
                </a:solidFill>
                <a:ea typeface="+mn-lt"/>
                <a:cs typeface="+mn-lt"/>
              </a:rPr>
              <a:t>WatsonX</a:t>
            </a:r>
            <a:r>
              <a:rPr lang="en-IN" sz="1600" b="1" dirty="0">
                <a:solidFill>
                  <a:srgbClr val="0F0F0F"/>
                </a:solidFill>
                <a:ea typeface="+mn-lt"/>
                <a:cs typeface="+mn-lt"/>
              </a:rPr>
              <a:t> Assistant Documentation</a:t>
            </a:r>
            <a:br>
              <a:rPr lang="en-IN" sz="1600" b="1" dirty="0">
                <a:ea typeface="+mn-lt"/>
                <a:cs typeface="+mn-lt"/>
              </a:rPr>
            </a:br>
            <a:r>
              <a:rPr lang="en-IN" sz="1600" b="1" dirty="0">
                <a:solidFill>
                  <a:srgbClr val="0F0F0F"/>
                </a:solidFill>
                <a:ea typeface="+mn-lt"/>
                <a:cs typeface="+mn-lt"/>
              </a:rPr>
              <a:t> </a:t>
            </a:r>
            <a:r>
              <a:rPr lang="en-IN" sz="1600" dirty="0">
                <a:solidFill>
                  <a:srgbClr val="0F0F0F"/>
                </a:solidFill>
                <a:ea typeface="+mn-lt"/>
                <a:cs typeface="+mn-lt"/>
                <a:hlinkClick r:id="rId3"/>
              </a:rPr>
              <a:t>https://cloud.ibm.com/docs/watsonx-assistant</a:t>
            </a:r>
            <a:endParaRPr lang="en-IN" sz="1600">
              <a:solidFill>
                <a:srgbClr val="404040"/>
              </a:solidFill>
              <a:ea typeface="+mn-lt"/>
              <a:cs typeface="+mn-lt"/>
            </a:endParaRPr>
          </a:p>
          <a:p>
            <a:pPr marL="305435" indent="-305435"/>
            <a:r>
              <a:rPr lang="en-IN" sz="1600" b="1" dirty="0">
                <a:solidFill>
                  <a:srgbClr val="0F0F0F"/>
                </a:solidFill>
                <a:ea typeface="+mn-lt"/>
                <a:cs typeface="+mn-lt"/>
              </a:rPr>
              <a:t>Watson Assistant – Building Chatbots</a:t>
            </a:r>
            <a:br>
              <a:rPr lang="en-IN" sz="1600" b="1" dirty="0">
                <a:ea typeface="+mn-lt"/>
                <a:cs typeface="+mn-lt"/>
              </a:rPr>
            </a:br>
            <a:r>
              <a:rPr lang="en-IN" sz="1600" b="1" dirty="0">
                <a:solidFill>
                  <a:srgbClr val="0F0F0F"/>
                </a:solidFill>
                <a:ea typeface="+mn-lt"/>
                <a:cs typeface="+mn-lt"/>
              </a:rPr>
              <a:t> </a:t>
            </a:r>
            <a:r>
              <a:rPr lang="en-IN" sz="1600" dirty="0">
                <a:solidFill>
                  <a:srgbClr val="0F0F0F"/>
                </a:solidFill>
                <a:ea typeface="+mn-lt"/>
                <a:cs typeface="+mn-lt"/>
              </a:rPr>
              <a:t>https://www.ibm.com/cloud/watson-assistant</a:t>
            </a:r>
            <a:endParaRPr lang="en-IN" sz="1600" dirty="0">
              <a:solidFill>
                <a:srgbClr val="0F0F0F"/>
              </a:solidFill>
            </a:endParaRPr>
          </a:p>
          <a:p>
            <a:pPr marL="305435" indent="-305435"/>
            <a:endParaRPr lang="en-IN" sz="2400" dirty="0">
              <a:solidFill>
                <a:srgbClr val="0F0F0F"/>
              </a:solidFill>
            </a:endParaRPr>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A blue and white card with black text&#10;&#10;AI-generated content may be incorrect.">
            <a:extLst>
              <a:ext uri="{FF2B5EF4-FFF2-40B4-BE49-F238E27FC236}">
                <a16:creationId xmlns:a16="http://schemas.microsoft.com/office/drawing/2014/main" id="{3C3BF984-D5E9-A304-81D0-1072EE2335FC}"/>
              </a:ext>
            </a:extLst>
          </p:cNvPr>
          <p:cNvPicPr>
            <a:picLocks noGrp="1" noChangeAspect="1"/>
          </p:cNvPicPr>
          <p:nvPr>
            <p:ph idx="1"/>
          </p:nvPr>
        </p:nvPicPr>
        <p:blipFill>
          <a:blip r:embed="rId2"/>
          <a:stretch>
            <a:fillRect/>
          </a:stretch>
        </p:blipFill>
        <p:spPr>
          <a:xfrm>
            <a:off x="1290907" y="1222061"/>
            <a:ext cx="9174757" cy="510539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Picture 3" descr="A blue and white certificate&#10;&#10;AI-generated content may be incorrect.">
            <a:extLst>
              <a:ext uri="{FF2B5EF4-FFF2-40B4-BE49-F238E27FC236}">
                <a16:creationId xmlns:a16="http://schemas.microsoft.com/office/drawing/2014/main" id="{FF9350F0-0F76-E36C-B37D-6641BA0CD6C0}"/>
              </a:ext>
            </a:extLst>
          </p:cNvPr>
          <p:cNvPicPr>
            <a:picLocks noChangeAspect="1"/>
          </p:cNvPicPr>
          <p:nvPr/>
        </p:nvPicPr>
        <p:blipFill>
          <a:blip r:embed="rId2"/>
          <a:stretch>
            <a:fillRect/>
          </a:stretch>
        </p:blipFill>
        <p:spPr>
          <a:xfrm>
            <a:off x="1351351" y="1219200"/>
            <a:ext cx="9130070" cy="517071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Picture 3" descr="A certificate of completion">
            <a:extLst>
              <a:ext uri="{FF2B5EF4-FFF2-40B4-BE49-F238E27FC236}">
                <a16:creationId xmlns:a16="http://schemas.microsoft.com/office/drawing/2014/main" id="{71936037-8284-9656-76B0-DD3874ABA261}"/>
              </a:ext>
            </a:extLst>
          </p:cNvPr>
          <p:cNvPicPr>
            <a:picLocks noChangeAspect="1"/>
          </p:cNvPicPr>
          <p:nvPr/>
        </p:nvPicPr>
        <p:blipFill>
          <a:blip r:embed="rId2"/>
          <a:stretch>
            <a:fillRect/>
          </a:stretch>
        </p:blipFill>
        <p:spPr>
          <a:xfrm>
            <a:off x="1344385" y="1226004"/>
            <a:ext cx="9231087" cy="4917622"/>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Choosing the right college is a stressful and confusing process for many students and parents. With numerous courses, cut-offs and institutions, making an informed decision becomes difficult. Students often miss out on better opportunities due to lack of proper guidance or timely information. An intelligent admission agent can recommend the best-fit colleges based on academic profiles and preferences.</a:t>
            </a:r>
            <a:br>
              <a:rPr lang="en-IN" sz="2400" dirty="0">
                <a:solidFill>
                  <a:srgbClr val="0F0F0F"/>
                </a:solidFill>
                <a:ea typeface="+mn-lt"/>
                <a:cs typeface="+mn-lt"/>
              </a:rPr>
            </a:br>
            <a:r>
              <a:rPr lang="en-IN" sz="2400" dirty="0">
                <a:solidFill>
                  <a:srgbClr val="0F0F0F"/>
                </a:solidFill>
                <a:ea typeface="+mn-lt"/>
                <a:cs typeface="+mn-lt"/>
              </a:rPr>
              <a:t> The key challenge is to provide accurate, real-time suggestions that simplify and personalize the admission journey.</a:t>
            </a:r>
            <a:endParaRPr lang="en-US" dirty="0">
              <a:ea typeface="+mn-lt"/>
              <a:cs typeface="+mn-lt"/>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dirty="0">
                <a:latin typeface="Calibri"/>
                <a:ea typeface="+mn-lt"/>
                <a:cs typeface="+mn-lt"/>
              </a:rPr>
              <a:t>The proposed system aims to assist students and parents in navigating the complex college admission process by providing instant, accurate responses to queries related to fee structures, course availability and eligibility. This is achieved using IBM </a:t>
            </a:r>
            <a:r>
              <a:rPr lang="en-IN" sz="1200" err="1">
                <a:latin typeface="Calibri"/>
                <a:ea typeface="+mn-lt"/>
                <a:cs typeface="+mn-lt"/>
              </a:rPr>
              <a:t>WatsonX</a:t>
            </a:r>
            <a:r>
              <a:rPr lang="en-IN" sz="1200" dirty="0">
                <a:latin typeface="Calibri"/>
                <a:ea typeface="+mn-lt"/>
                <a:cs typeface="+mn-lt"/>
              </a:rPr>
              <a:t> Assistant deployed on IBM Cloud. The solution will consist of the following components:</a:t>
            </a:r>
            <a:endParaRPr lang="en-IN" sz="1200">
              <a:latin typeface="Calibri"/>
              <a:ea typeface="+mn-lt"/>
              <a:cs typeface="+mn-lt"/>
            </a:endParaRPr>
          </a:p>
          <a:p>
            <a:pPr marL="305435" indent="-305435"/>
            <a:endParaRPr lang="en-IN" sz="1200" b="1" dirty="0">
              <a:latin typeface="Calibri"/>
              <a:cs typeface="Calibri"/>
            </a:endParaRPr>
          </a:p>
          <a:p>
            <a:pPr marL="305435" indent="-305435"/>
            <a:r>
              <a:rPr lang="en-IN" sz="1200" b="1" err="1">
                <a:latin typeface="Calibri"/>
                <a:ea typeface="Calibri"/>
                <a:cs typeface="Calibri"/>
              </a:rPr>
              <a:t>WatsonX</a:t>
            </a:r>
            <a:r>
              <a:rPr lang="en-IN" sz="1200" b="1" dirty="0">
                <a:latin typeface="Calibri"/>
                <a:ea typeface="Calibri"/>
                <a:cs typeface="Calibri"/>
              </a:rPr>
              <a:t> Assistant Design:</a:t>
            </a:r>
            <a:endParaRPr lang="en-IN" sz="1200" b="1">
              <a:latin typeface="Calibri"/>
              <a:ea typeface="Calibri"/>
              <a:cs typeface="Calibri"/>
            </a:endParaRPr>
          </a:p>
          <a:p>
            <a:pPr marL="305435" indent="-305435"/>
            <a:r>
              <a:rPr lang="en-IN" sz="1200" dirty="0">
                <a:latin typeface="Calibri"/>
                <a:ea typeface="+mn-lt"/>
                <a:cs typeface="+mn-lt"/>
              </a:rPr>
              <a:t>Train the </a:t>
            </a:r>
            <a:r>
              <a:rPr lang="en-IN" sz="1200" err="1">
                <a:latin typeface="Calibri"/>
                <a:ea typeface="+mn-lt"/>
                <a:cs typeface="+mn-lt"/>
              </a:rPr>
              <a:t>WatsonX</a:t>
            </a:r>
            <a:r>
              <a:rPr lang="en-IN" sz="1200" dirty="0">
                <a:latin typeface="Calibri"/>
                <a:ea typeface="+mn-lt"/>
                <a:cs typeface="+mn-lt"/>
              </a:rPr>
              <a:t> Assistant using intent-based NLP models to recognize and answer admission-related queries.</a:t>
            </a:r>
            <a:endParaRPr lang="en-IN" sz="1200">
              <a:latin typeface="Calibri"/>
              <a:ea typeface="Calibri"/>
              <a:cs typeface="Calibri"/>
            </a:endParaRPr>
          </a:p>
          <a:p>
            <a:pPr marL="305435" indent="-305435"/>
            <a:r>
              <a:rPr lang="en-IN" sz="1200" dirty="0">
                <a:latin typeface="Calibri"/>
                <a:ea typeface="+mn-lt"/>
                <a:cs typeface="+mn-lt"/>
              </a:rPr>
              <a:t>Design dialog nodes for specific use cases like “Check Eligibility”, “Fee Structure.”</a:t>
            </a:r>
            <a:endParaRPr lang="en-IN" sz="1200">
              <a:latin typeface="Calibri"/>
              <a:ea typeface="Calibri"/>
              <a:cs typeface="Calibri"/>
            </a:endParaRPr>
          </a:p>
          <a:p>
            <a:pPr marL="305435" indent="-305435"/>
            <a:r>
              <a:rPr lang="en-IN" sz="1200" dirty="0">
                <a:latin typeface="Calibri"/>
                <a:ea typeface="+mn-lt"/>
                <a:cs typeface="+mn-lt"/>
              </a:rPr>
              <a:t>Integrate conditional logic to guide users based on their inputs (e.g., marks, course preference).</a:t>
            </a:r>
            <a:endParaRPr lang="en-IN" sz="1200">
              <a:latin typeface="Calibri"/>
              <a:ea typeface="Calibri"/>
              <a:cs typeface="Calibri"/>
            </a:endParaRPr>
          </a:p>
          <a:p>
            <a:pPr marL="305435" indent="-305435"/>
            <a:r>
              <a:rPr lang="en-IN" sz="1200" b="1" dirty="0">
                <a:latin typeface="Calibri"/>
                <a:ea typeface="Calibri"/>
                <a:cs typeface="Calibri"/>
              </a:rPr>
              <a:t>Deployment:</a:t>
            </a:r>
            <a:endParaRPr lang="en-IN" sz="1200" b="1">
              <a:latin typeface="Calibri"/>
              <a:ea typeface="Calibri"/>
              <a:cs typeface="Calibri"/>
            </a:endParaRPr>
          </a:p>
          <a:p>
            <a:pPr marL="305435" indent="-305435"/>
            <a:r>
              <a:rPr lang="en-IN" sz="1200" dirty="0">
                <a:latin typeface="Calibri"/>
                <a:ea typeface="+mn-lt"/>
                <a:cs typeface="+mn-lt"/>
              </a:rPr>
              <a:t>Deploy the assistant on IBM Cloud with an interface that can be embedded into websites.</a:t>
            </a:r>
            <a:endParaRPr lang="en-IN" sz="1200">
              <a:latin typeface="Calibri"/>
              <a:ea typeface="+mn-lt"/>
              <a:cs typeface="+mn-lt"/>
            </a:endParaRPr>
          </a:p>
          <a:p>
            <a:pPr marL="305435" indent="-305435"/>
            <a:r>
              <a:rPr lang="en-IN" sz="1200" dirty="0">
                <a:latin typeface="Calibri"/>
                <a:ea typeface="+mn-lt"/>
                <a:cs typeface="+mn-lt"/>
              </a:rPr>
              <a:t>Ensure the system is scalable to support high query volumes during peak admission periods.</a:t>
            </a:r>
            <a:endParaRPr lang="en-IN" sz="1200">
              <a:latin typeface="Calibri"/>
              <a:ea typeface="+mn-lt"/>
              <a:cs typeface="+mn-lt"/>
            </a:endParaRPr>
          </a:p>
          <a:p>
            <a:pPr marL="305435" indent="-305435"/>
            <a:r>
              <a:rPr lang="en-IN" sz="1200" b="1" dirty="0">
                <a:latin typeface="Calibri"/>
                <a:ea typeface="Calibri"/>
                <a:cs typeface="Calibri"/>
              </a:rPr>
              <a:t>Evaluation:</a:t>
            </a:r>
            <a:endParaRPr lang="en-IN" sz="1200" b="1">
              <a:latin typeface="Calibri"/>
              <a:ea typeface="Calibri"/>
              <a:cs typeface="Calibri"/>
            </a:endParaRPr>
          </a:p>
          <a:p>
            <a:pPr marL="305435" indent="-305435"/>
            <a:r>
              <a:rPr lang="en-IN" sz="1200" dirty="0">
                <a:latin typeface="Calibri"/>
                <a:ea typeface="+mn-lt"/>
                <a:cs typeface="+mn-lt"/>
              </a:rPr>
              <a:t>Monitor assistant interactions to identify unanswered or misinterpreted queries.</a:t>
            </a:r>
            <a:endParaRPr lang="en-IN" sz="1200">
              <a:latin typeface="Calibri"/>
              <a:ea typeface="+mn-lt"/>
              <a:cs typeface="+mn-lt"/>
            </a:endParaRPr>
          </a:p>
          <a:p>
            <a:pPr marL="305435" indent="-305435"/>
            <a:r>
              <a:rPr lang="en-IN" sz="1200" dirty="0">
                <a:latin typeface="Calibri"/>
                <a:ea typeface="+mn-lt"/>
                <a:cs typeface="+mn-lt"/>
              </a:rPr>
              <a:t>Use user feedback and analytics to fine-tune intents, responses and coverage.</a:t>
            </a:r>
            <a:endParaRPr lang="en-IN" sz="1200" dirty="0">
              <a:latin typeface="Calibri"/>
              <a:ea typeface="Calibri"/>
              <a:cs typeface="Calibri"/>
            </a:endParaRPr>
          </a:p>
          <a:p>
            <a:pPr marL="305435" indent="-305435"/>
            <a:r>
              <a:rPr lang="en-IN" sz="1200" dirty="0">
                <a:latin typeface="Calibri"/>
                <a:ea typeface="+mn-lt"/>
                <a:cs typeface="+mn-lt"/>
              </a:rPr>
              <a:t>Evaluate performance in terms of accuracy and response speed.</a:t>
            </a:r>
            <a:endParaRPr lang="en-IN" dirty="0">
              <a:latin typeface="Calibri"/>
              <a:ea typeface="+mn-lt"/>
              <a:cs typeface="+mn-lt"/>
            </a:endParaRPr>
          </a:p>
          <a:p>
            <a:pPr marL="305435" indent="-305435"/>
            <a:endParaRPr lang="en-IN" sz="1200" b="1" dirty="0">
              <a:latin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05435" indent="-305435">
              <a:buNone/>
            </a:pPr>
            <a:endParaRPr lang="en-IN" sz="1200" b="1" dirty="0">
              <a:latin typeface="Calibri"/>
              <a:ea typeface="Calibri"/>
              <a:cs typeface="Calibri"/>
            </a:endParaRPr>
          </a:p>
          <a:p>
            <a:pPr marL="305435" indent="-305435">
              <a:buNone/>
            </a:pPr>
            <a:r>
              <a:rPr lang="en-IN" sz="1200" dirty="0">
                <a:solidFill>
                  <a:srgbClr val="0F0F0F"/>
                </a:solidFill>
                <a:latin typeface="Calibri"/>
                <a:ea typeface="+mn-lt"/>
                <a:cs typeface="+mn-lt"/>
              </a:rPr>
              <a:t>The System Approach outlines the strategy and components used in building the intelligent College Admission Agent. It includes system requirements, development tools and necessary libraries to ensure a smooth and functional deployment of the solution.</a:t>
            </a:r>
            <a:endParaRPr lang="en-US" sz="1200" dirty="0">
              <a:latin typeface="Calibri"/>
              <a:ea typeface="Calibri"/>
              <a:cs typeface="Calibri"/>
            </a:endParaRPr>
          </a:p>
          <a:p>
            <a:pPr marL="305435" indent="-305435">
              <a:buNone/>
            </a:pPr>
            <a:r>
              <a:rPr lang="en-IN" sz="1200" b="1" dirty="0">
                <a:latin typeface="Calibri"/>
                <a:ea typeface="Calibri"/>
                <a:cs typeface="Calibri"/>
              </a:rPr>
              <a:t>1. System Requirements</a:t>
            </a:r>
          </a:p>
          <a:p>
            <a:pPr marL="305435" indent="-305435">
              <a:buFont typeface="Wingdings 2"/>
              <a:buChar char=""/>
            </a:pPr>
            <a:r>
              <a:rPr lang="en-IN" sz="1200" dirty="0">
                <a:solidFill>
                  <a:srgbClr val="0F0F0F"/>
                </a:solidFill>
                <a:latin typeface="Calibri"/>
                <a:ea typeface="+mn-lt"/>
                <a:cs typeface="+mn-lt"/>
              </a:rPr>
              <a:t>Internet: Stable connection for cloud integration and deployment</a:t>
            </a:r>
            <a:endParaRPr lang="en-IN" sz="1200">
              <a:solidFill>
                <a:srgbClr val="0F0F0F"/>
              </a:solidFill>
              <a:latin typeface="Calibri"/>
              <a:ea typeface="Calibri"/>
              <a:cs typeface="Calibri"/>
            </a:endParaRPr>
          </a:p>
          <a:p>
            <a:pPr marL="305435" indent="0">
              <a:buNone/>
            </a:pPr>
            <a:r>
              <a:rPr lang="en-IN" sz="1200" b="1" dirty="0">
                <a:solidFill>
                  <a:srgbClr val="0F0F0F"/>
                </a:solidFill>
                <a:latin typeface="Calibri"/>
                <a:ea typeface="+mn-lt"/>
                <a:cs typeface="+mn-lt"/>
              </a:rPr>
              <a:t>Software:</a:t>
            </a:r>
            <a:endParaRPr lang="en-IN" sz="1200">
              <a:latin typeface="Calibri"/>
              <a:ea typeface="Calibri"/>
              <a:cs typeface="Calibri"/>
            </a:endParaRPr>
          </a:p>
          <a:p>
            <a:pPr marL="305435" indent="-305435">
              <a:buFont typeface="Wingdings 2"/>
              <a:buChar char=""/>
            </a:pPr>
            <a:r>
              <a:rPr lang="en-IN" sz="1200" dirty="0">
                <a:solidFill>
                  <a:srgbClr val="0F0F0F"/>
                </a:solidFill>
                <a:latin typeface="Calibri"/>
                <a:ea typeface="+mn-lt"/>
                <a:cs typeface="+mn-lt"/>
              </a:rPr>
              <a:t>Operating System: Windows 10/Linux/macOS</a:t>
            </a:r>
            <a:endParaRPr lang="en-IN" sz="1200">
              <a:latin typeface="Calibri"/>
              <a:ea typeface="Calibri"/>
              <a:cs typeface="Calibri"/>
            </a:endParaRPr>
          </a:p>
          <a:p>
            <a:pPr marL="305435" indent="-305435">
              <a:buFont typeface="Wingdings 2"/>
              <a:buChar char=""/>
            </a:pPr>
            <a:r>
              <a:rPr lang="en-IN" sz="1200" dirty="0">
                <a:solidFill>
                  <a:srgbClr val="0F0F0F"/>
                </a:solidFill>
                <a:latin typeface="Calibri"/>
                <a:ea typeface="+mn-lt"/>
                <a:cs typeface="+mn-lt"/>
              </a:rPr>
              <a:t>Browser: Chrome, Firefox, or Edge for accessing the IBM Cloud </a:t>
            </a:r>
            <a:endParaRPr lang="en-IN" sz="1200">
              <a:latin typeface="Calibri"/>
              <a:ea typeface="Calibri"/>
              <a:cs typeface="Calibri"/>
            </a:endParaRPr>
          </a:p>
          <a:p>
            <a:pPr marL="305435" indent="-305435">
              <a:buFont typeface="Wingdings 2"/>
              <a:buChar char=""/>
            </a:pPr>
            <a:r>
              <a:rPr lang="en-IN" sz="1200" dirty="0">
                <a:solidFill>
                  <a:srgbClr val="0F0F0F"/>
                </a:solidFill>
                <a:latin typeface="Calibri"/>
                <a:ea typeface="+mn-lt"/>
                <a:cs typeface="+mn-lt"/>
              </a:rPr>
              <a:t>IBM Cloud </a:t>
            </a:r>
            <a:endParaRPr lang="en-IN" sz="1200">
              <a:latin typeface="Calibri"/>
              <a:ea typeface="Calibri"/>
              <a:cs typeface="Calibri"/>
            </a:endParaRPr>
          </a:p>
          <a:p>
            <a:pPr marL="305435" indent="-305435">
              <a:buFont typeface="Wingdings 2"/>
              <a:buChar char=""/>
            </a:pPr>
            <a:r>
              <a:rPr lang="en-IN" sz="1200" err="1">
                <a:solidFill>
                  <a:srgbClr val="0F0F0F"/>
                </a:solidFill>
                <a:latin typeface="Calibri"/>
                <a:ea typeface="+mn-lt"/>
                <a:cs typeface="+mn-lt"/>
              </a:rPr>
              <a:t>WatsonX</a:t>
            </a:r>
            <a:r>
              <a:rPr lang="en-IN" sz="1200" dirty="0">
                <a:solidFill>
                  <a:srgbClr val="0F0F0F"/>
                </a:solidFill>
                <a:latin typeface="Calibri"/>
                <a:ea typeface="+mn-lt"/>
                <a:cs typeface="+mn-lt"/>
              </a:rPr>
              <a:t> Assistant (on IBM Cloud)</a:t>
            </a:r>
            <a:endParaRPr lang="en-US" sz="1200">
              <a:latin typeface="Calibri"/>
              <a:ea typeface="Calibri"/>
              <a:cs typeface="Calibri"/>
            </a:endParaRPr>
          </a:p>
          <a:p>
            <a:pPr marL="305435" indent="-305435">
              <a:buNone/>
            </a:pPr>
            <a:r>
              <a:rPr lang="en-IN" sz="1200" b="1" dirty="0">
                <a:latin typeface="Calibri"/>
                <a:ea typeface="Calibri"/>
                <a:cs typeface="Calibri"/>
              </a:rPr>
              <a:t>2. Libraries and Tools Required</a:t>
            </a:r>
            <a:endParaRPr lang="en-US" sz="1200">
              <a:latin typeface="Calibri"/>
              <a:ea typeface="Calibri"/>
              <a:cs typeface="Calibri"/>
            </a:endParaRPr>
          </a:p>
          <a:p>
            <a:pPr marL="305435" indent="-305435">
              <a:buNone/>
            </a:pPr>
            <a:r>
              <a:rPr lang="en-IN" sz="1200" b="1" dirty="0">
                <a:solidFill>
                  <a:srgbClr val="0F0F0F"/>
                </a:solidFill>
                <a:latin typeface="Calibri"/>
                <a:ea typeface="Calibri"/>
                <a:cs typeface="Calibri"/>
              </a:rPr>
              <a:t>Deployment</a:t>
            </a:r>
            <a:r>
              <a:rPr lang="en-IN" sz="1200" b="1" dirty="0">
                <a:solidFill>
                  <a:srgbClr val="0F0F0F"/>
                </a:solidFill>
                <a:latin typeface="Calibri"/>
                <a:ea typeface="+mn-lt"/>
                <a:cs typeface="+mn-lt"/>
              </a:rPr>
              <a:t> Tools:</a:t>
            </a:r>
            <a:endParaRPr lang="en-US" sz="1200">
              <a:latin typeface="Calibri"/>
              <a:ea typeface="+mn-lt"/>
              <a:cs typeface="+mn-lt"/>
            </a:endParaRPr>
          </a:p>
          <a:p>
            <a:pPr marL="305435" indent="-305435">
              <a:buFont typeface="Wingdings 2"/>
            </a:pPr>
            <a:r>
              <a:rPr lang="en-IN" sz="1200" dirty="0">
                <a:solidFill>
                  <a:srgbClr val="0F0F0F"/>
                </a:solidFill>
                <a:latin typeface="Calibri"/>
                <a:ea typeface="+mn-lt"/>
                <a:cs typeface="+mn-lt"/>
              </a:rPr>
              <a:t>Git </a:t>
            </a:r>
            <a:endParaRPr lang="en-IN" sz="1200" dirty="0">
              <a:latin typeface="Calibri"/>
              <a:ea typeface="Calibri"/>
              <a:cs typeface="Calibri"/>
            </a:endParaRPr>
          </a:p>
          <a:p>
            <a:pPr marL="305435" indent="-305435">
              <a:buFont typeface="Wingdings 2"/>
            </a:pPr>
            <a:r>
              <a:rPr lang="en-IN" sz="1200" dirty="0">
                <a:solidFill>
                  <a:srgbClr val="0F0F0F"/>
                </a:solidFill>
                <a:latin typeface="Calibri"/>
                <a:ea typeface="+mn-lt"/>
                <a:cs typeface="+mn-lt"/>
              </a:rPr>
              <a:t>IBM Cloud </a:t>
            </a:r>
            <a:endParaRPr lang="en-IN" sz="1200" dirty="0">
              <a:latin typeface="Calibri"/>
              <a:ea typeface="Calibri"/>
              <a:cs typeface="Calibri"/>
            </a:endParaRPr>
          </a:p>
          <a:p>
            <a:pPr marL="0" indent="0">
              <a:buNone/>
            </a:pPr>
            <a:endParaRPr lang="en-IN" sz="1800" b="1" dirty="0">
              <a:solidFill>
                <a:srgbClr val="0F0F0F"/>
              </a:solidFill>
              <a:latin typeface="Franklin Gothic Book"/>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200" b="1" dirty="0">
                <a:latin typeface="Calibri"/>
                <a:ea typeface="Calibri"/>
                <a:cs typeface="Calibri"/>
              </a:rPr>
              <a:t>1. Algorithm</a:t>
            </a:r>
            <a:endParaRPr lang="en-IN" sz="1200">
              <a:latin typeface="Calibri"/>
              <a:ea typeface="Calibri"/>
              <a:cs typeface="Calibri"/>
            </a:endParaRPr>
          </a:p>
          <a:p>
            <a:pPr marL="305435" indent="-305435"/>
            <a:r>
              <a:rPr lang="en-IN" sz="1200" dirty="0">
                <a:latin typeface="Calibri"/>
                <a:ea typeface="+mn-lt"/>
                <a:cs typeface="+mn-lt"/>
              </a:rPr>
              <a:t>While the </a:t>
            </a:r>
            <a:r>
              <a:rPr lang="en-IN" sz="1200" dirty="0" err="1">
                <a:latin typeface="Calibri"/>
                <a:ea typeface="+mn-lt"/>
                <a:cs typeface="+mn-lt"/>
              </a:rPr>
              <a:t>WatsonX</a:t>
            </a:r>
            <a:r>
              <a:rPr lang="en-IN" sz="1200" dirty="0">
                <a:latin typeface="Calibri"/>
                <a:ea typeface="+mn-lt"/>
                <a:cs typeface="+mn-lt"/>
              </a:rPr>
              <a:t> Assistant doesn't use traditional ML algorithms in the same way as custom models, it does rely on Natural Language Understanding (NLU) and Intent Classification to interpret and respond to user queries.</a:t>
            </a:r>
            <a:endParaRPr lang="en-IN" sz="1200">
              <a:latin typeface="Calibri"/>
              <a:ea typeface="Calibri"/>
              <a:cs typeface="Calibri"/>
            </a:endParaRPr>
          </a:p>
          <a:p>
            <a:pPr marL="305435" indent="-305435"/>
            <a:r>
              <a:rPr lang="en-IN" sz="1200" b="1" dirty="0">
                <a:latin typeface="Calibri"/>
                <a:ea typeface="Calibri"/>
                <a:cs typeface="Calibri"/>
              </a:rPr>
              <a:t>2. Deployment</a:t>
            </a:r>
            <a:endParaRPr lang="en-IN" sz="1200">
              <a:latin typeface="Calibri"/>
              <a:ea typeface="Calibri"/>
              <a:cs typeface="Calibri"/>
            </a:endParaRPr>
          </a:p>
          <a:p>
            <a:pPr marL="305435" indent="-305435"/>
            <a:r>
              <a:rPr lang="en-IN" sz="1200" dirty="0">
                <a:latin typeface="Calibri"/>
                <a:ea typeface="+mn-lt"/>
                <a:cs typeface="+mn-lt"/>
              </a:rPr>
              <a:t>The assistant is deployed using IBM Cloud services for scalability, ease of access, and management:</a:t>
            </a:r>
            <a:endParaRPr lang="en-IN" sz="1200">
              <a:latin typeface="Calibri"/>
              <a:ea typeface="Calibri"/>
              <a:cs typeface="Calibri"/>
            </a:endParaRPr>
          </a:p>
          <a:p>
            <a:pPr marL="305435" indent="-305435"/>
            <a:r>
              <a:rPr lang="en-IN" sz="1200" b="1" dirty="0">
                <a:latin typeface="Calibri"/>
                <a:ea typeface="+mn-lt"/>
                <a:cs typeface="+mn-lt"/>
              </a:rPr>
              <a:t>Development Platform:</a:t>
            </a:r>
            <a:endParaRPr lang="en-IN" sz="1200">
              <a:latin typeface="Calibri"/>
              <a:ea typeface="Calibri"/>
              <a:cs typeface="Calibri"/>
            </a:endParaRPr>
          </a:p>
          <a:p>
            <a:pPr marL="629920" lvl="1" indent="-305435"/>
            <a:r>
              <a:rPr lang="en-IN" sz="1200" dirty="0">
                <a:latin typeface="Calibri"/>
                <a:ea typeface="+mn-lt"/>
                <a:cs typeface="+mn-lt"/>
              </a:rPr>
              <a:t>IBM </a:t>
            </a:r>
            <a:r>
              <a:rPr lang="en-IN" sz="1200" dirty="0" err="1">
                <a:latin typeface="Calibri"/>
                <a:ea typeface="+mn-lt"/>
                <a:cs typeface="+mn-lt"/>
              </a:rPr>
              <a:t>WatsonX</a:t>
            </a:r>
            <a:r>
              <a:rPr lang="en-IN" sz="1200" dirty="0">
                <a:latin typeface="Calibri"/>
                <a:ea typeface="+mn-lt"/>
                <a:cs typeface="+mn-lt"/>
              </a:rPr>
              <a:t> Assistant on IBM Cloud</a:t>
            </a:r>
            <a:endParaRPr lang="en-IN" sz="1200">
              <a:latin typeface="Calibri"/>
              <a:ea typeface="Calibri"/>
              <a:cs typeface="Calibri"/>
            </a:endParaRPr>
          </a:p>
          <a:p>
            <a:pPr marL="629920" lvl="1" indent="-305435"/>
            <a:r>
              <a:rPr lang="en-IN" sz="1200" dirty="0">
                <a:latin typeface="Calibri"/>
                <a:ea typeface="+mn-lt"/>
                <a:cs typeface="+mn-lt"/>
              </a:rPr>
              <a:t>Dialog nodes and training data configured in </a:t>
            </a:r>
            <a:r>
              <a:rPr lang="en-IN" sz="1200" dirty="0" err="1">
                <a:latin typeface="Calibri"/>
                <a:ea typeface="+mn-lt"/>
                <a:cs typeface="+mn-lt"/>
              </a:rPr>
              <a:t>WatsonX</a:t>
            </a:r>
            <a:r>
              <a:rPr lang="en-IN" sz="1200" dirty="0">
                <a:latin typeface="Calibri"/>
                <a:ea typeface="+mn-lt"/>
                <a:cs typeface="+mn-lt"/>
              </a:rPr>
              <a:t> UI</a:t>
            </a:r>
            <a:endParaRPr lang="en-IN" sz="1200">
              <a:latin typeface="Calibri"/>
              <a:ea typeface="Calibri"/>
              <a:cs typeface="Calibri"/>
            </a:endParaRPr>
          </a:p>
          <a:p>
            <a:pPr marL="305435" indent="-305435"/>
            <a:r>
              <a:rPr lang="en-IN" sz="1200" b="1" dirty="0">
                <a:latin typeface="Calibri"/>
                <a:ea typeface="+mn-lt"/>
                <a:cs typeface="+mn-lt"/>
              </a:rPr>
              <a:t>Deployment Steps:</a:t>
            </a:r>
            <a:endParaRPr lang="en-IN" sz="1200">
              <a:latin typeface="Calibri"/>
              <a:ea typeface="Calibri"/>
              <a:cs typeface="Calibri"/>
            </a:endParaRPr>
          </a:p>
          <a:p>
            <a:pPr marL="629920" lvl="1" indent="-305435"/>
            <a:r>
              <a:rPr lang="en-IN" sz="1200" dirty="0">
                <a:latin typeface="Calibri"/>
                <a:ea typeface="+mn-lt"/>
                <a:cs typeface="+mn-lt"/>
              </a:rPr>
              <a:t>Create </a:t>
            </a:r>
            <a:r>
              <a:rPr lang="en-IN" sz="1200" err="1">
                <a:latin typeface="Calibri"/>
                <a:ea typeface="+mn-lt"/>
                <a:cs typeface="+mn-lt"/>
              </a:rPr>
              <a:t>WatsonX</a:t>
            </a:r>
            <a:r>
              <a:rPr lang="en-IN" sz="1200" dirty="0">
                <a:latin typeface="Calibri"/>
                <a:ea typeface="+mn-lt"/>
                <a:cs typeface="+mn-lt"/>
              </a:rPr>
              <a:t> Assistant instance from IBM Cloud dashboard.</a:t>
            </a:r>
            <a:endParaRPr lang="en-IN" sz="1200">
              <a:latin typeface="Calibri"/>
              <a:ea typeface="Calibri"/>
              <a:cs typeface="Calibri"/>
            </a:endParaRPr>
          </a:p>
          <a:p>
            <a:pPr marL="629920" lvl="1" indent="-305435"/>
            <a:r>
              <a:rPr lang="en-IN" sz="1200" dirty="0">
                <a:latin typeface="Calibri"/>
                <a:ea typeface="+mn-lt"/>
                <a:cs typeface="+mn-lt"/>
              </a:rPr>
              <a:t>Design and train the assistant by creating intents, entities, and dialog nodes.</a:t>
            </a:r>
            <a:endParaRPr lang="en-IN" sz="1200">
              <a:latin typeface="Calibri"/>
              <a:ea typeface="Calibri"/>
              <a:cs typeface="Calibri"/>
            </a:endParaRPr>
          </a:p>
          <a:p>
            <a:pPr marL="629920" lvl="1" indent="-305435"/>
            <a:r>
              <a:rPr lang="en-IN" sz="1200" dirty="0">
                <a:latin typeface="Calibri"/>
                <a:ea typeface="+mn-lt"/>
                <a:cs typeface="+mn-lt"/>
              </a:rPr>
              <a:t>Test the assistant within IBM Cloud to ensure accurate responses.</a:t>
            </a:r>
            <a:endParaRPr lang="en-IN" sz="1200" dirty="0">
              <a:latin typeface="Calibri"/>
            </a:endParaRPr>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18310A3-1517-431E-A8FC-5E6F018BC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3475915" cy="1234594"/>
          </a:xfrm>
        </p:spPr>
        <p:txBody>
          <a:bodyPr>
            <a:normAutofit/>
          </a:bodyPr>
          <a:lstStyle/>
          <a:p>
            <a:r>
              <a:rPr lang="en-US" b="1">
                <a:solidFill>
                  <a:schemeClr val="tx2"/>
                </a:solidFill>
                <a:latin typeface="Arial"/>
                <a:ea typeface="+mj-lt"/>
                <a:cs typeface="Arial"/>
              </a:rPr>
              <a:t>Result</a:t>
            </a:r>
            <a:endParaRPr lang="en-US">
              <a:solidFill>
                <a:schemeClr val="tx2"/>
              </a:solidFill>
            </a:endParaRPr>
          </a:p>
        </p:txBody>
      </p:sp>
      <p:sp>
        <p:nvSpPr>
          <p:cNvPr id="30" name="Rectangle 29">
            <a:extLst>
              <a:ext uri="{FF2B5EF4-FFF2-40B4-BE49-F238E27FC236}">
                <a16:creationId xmlns:a16="http://schemas.microsoft.com/office/drawing/2014/main" id="{7F23E396-BE04-4D91-89A5-24877C3E9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3250CC05-D6B0-42F7-9792-8677B539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0704962-EC61-43A0-B8F5-F0E73686A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1CF49C9A-F0D8-D39F-F4BD-7240B80B2816}"/>
              </a:ext>
            </a:extLst>
          </p:cNvPr>
          <p:cNvSpPr>
            <a:spLocks noGrp="1"/>
          </p:cNvSpPr>
          <p:nvPr>
            <p:ph idx="1"/>
          </p:nvPr>
        </p:nvSpPr>
        <p:spPr>
          <a:xfrm>
            <a:off x="581192" y="2180496"/>
            <a:ext cx="3475915" cy="3678303"/>
          </a:xfrm>
        </p:spPr>
        <p:txBody>
          <a:bodyPr>
            <a:noAutofit/>
          </a:bodyPr>
          <a:lstStyle/>
          <a:p>
            <a:pPr marL="305435" indent="-305435"/>
            <a:r>
              <a:rPr lang="en-US" sz="1600" dirty="0">
                <a:latin typeface="Calibri"/>
                <a:ea typeface="+mn-lt"/>
                <a:cs typeface="+mn-lt"/>
              </a:rPr>
              <a:t>The implemented College Admission Agent successfully responds to user queries regarding  eligibility criteria, and fee structures in an accurate and efficient manner. The assistant simplifies the admission process by providing instant, conversational support, reducing the need for manual browsing and institutional visits. Users are able to interact naturally and receive personalized responses based on their academic input. </a:t>
            </a:r>
            <a:endParaRPr lang="en-US" sz="1600">
              <a:latin typeface="Calibri"/>
              <a:ea typeface="Calibri"/>
              <a:cs typeface="Calibri"/>
            </a:endParaRPr>
          </a:p>
        </p:txBody>
      </p:sp>
      <p:sp>
        <p:nvSpPr>
          <p:cNvPr id="33" name="Rectangle 32">
            <a:extLst>
              <a:ext uri="{FF2B5EF4-FFF2-40B4-BE49-F238E27FC236}">
                <a16:creationId xmlns:a16="http://schemas.microsoft.com/office/drawing/2014/main" id="{90DBC3A1-652F-4058-94C8-0F512D44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628650"/>
            <a:ext cx="7503518" cy="3528456"/>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AI-generated content may be incorrect.">
            <a:extLst>
              <a:ext uri="{FF2B5EF4-FFF2-40B4-BE49-F238E27FC236}">
                <a16:creationId xmlns:a16="http://schemas.microsoft.com/office/drawing/2014/main" id="{960F7901-6BB2-21CB-E144-2157F81C863B}"/>
              </a:ext>
            </a:extLst>
          </p:cNvPr>
          <p:cNvPicPr>
            <a:picLocks noChangeAspect="1"/>
          </p:cNvPicPr>
          <p:nvPr/>
        </p:nvPicPr>
        <p:blipFill>
          <a:blip r:embed="rId2"/>
          <a:stretch>
            <a:fillRect/>
          </a:stretch>
        </p:blipFill>
        <p:spPr>
          <a:xfrm>
            <a:off x="4538310" y="4400146"/>
            <a:ext cx="3236650" cy="1815853"/>
          </a:xfrm>
          <a:prstGeom prst="rect">
            <a:avLst/>
          </a:prstGeom>
        </p:spPr>
      </p:pic>
      <p:sp>
        <p:nvSpPr>
          <p:cNvPr id="34" name="Rectangle 33">
            <a:extLst>
              <a:ext uri="{FF2B5EF4-FFF2-40B4-BE49-F238E27FC236}">
                <a16:creationId xmlns:a16="http://schemas.microsoft.com/office/drawing/2014/main" id="{5A205CC8-8A08-4581-B9ED-683CF3A04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4233559"/>
            <a:ext cx="3703324"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omputer screen shot of a chat&#10;&#10;AI-generated content may be incorrect.">
            <a:extLst>
              <a:ext uri="{FF2B5EF4-FFF2-40B4-BE49-F238E27FC236}">
                <a16:creationId xmlns:a16="http://schemas.microsoft.com/office/drawing/2014/main" id="{BAB02FC8-1D6B-5374-8FC0-371789AF16F0}"/>
              </a:ext>
            </a:extLst>
          </p:cNvPr>
          <p:cNvPicPr>
            <a:picLocks noChangeAspect="1"/>
          </p:cNvPicPr>
          <p:nvPr/>
        </p:nvPicPr>
        <p:blipFill>
          <a:blip r:embed="rId3"/>
          <a:stretch>
            <a:fillRect/>
          </a:stretch>
        </p:blipFill>
        <p:spPr>
          <a:xfrm>
            <a:off x="4546620" y="841830"/>
            <a:ext cx="6714974" cy="3172335"/>
          </a:xfrm>
          <a:prstGeom prst="rect">
            <a:avLst/>
          </a:prstGeom>
        </p:spPr>
      </p:pic>
      <p:sp>
        <p:nvSpPr>
          <p:cNvPr id="35" name="Rectangle 34">
            <a:extLst>
              <a:ext uri="{FF2B5EF4-FFF2-40B4-BE49-F238E27FC236}">
                <a16:creationId xmlns:a16="http://schemas.microsoft.com/office/drawing/2014/main" id="{0D090A5C-3625-4701-8C21-52969B3A7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233559"/>
            <a:ext cx="3703197"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AI-generated content may be incorrect.">
            <a:extLst>
              <a:ext uri="{FF2B5EF4-FFF2-40B4-BE49-F238E27FC236}">
                <a16:creationId xmlns:a16="http://schemas.microsoft.com/office/drawing/2014/main" id="{9665D671-172B-8CFD-37C6-D67E8AA9F0A1}"/>
              </a:ext>
            </a:extLst>
          </p:cNvPr>
          <p:cNvPicPr>
            <a:picLocks noChangeAspect="1"/>
          </p:cNvPicPr>
          <p:nvPr/>
        </p:nvPicPr>
        <p:blipFill>
          <a:blip r:embed="rId4"/>
          <a:stretch>
            <a:fillRect/>
          </a:stretch>
        </p:blipFill>
        <p:spPr>
          <a:xfrm>
            <a:off x="8280507" y="4401459"/>
            <a:ext cx="3220659" cy="181162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IN" sz="2000" dirty="0">
                <a:solidFill>
                  <a:srgbClr val="0F0F0F"/>
                </a:solidFill>
                <a:ea typeface="+mn-lt"/>
                <a:cs typeface="+mn-lt"/>
              </a:rPr>
              <a:t>The College Admission Agent developed using IBM </a:t>
            </a:r>
            <a:r>
              <a:rPr lang="en-IN" sz="2000" err="1">
                <a:solidFill>
                  <a:srgbClr val="0F0F0F"/>
                </a:solidFill>
                <a:ea typeface="+mn-lt"/>
                <a:cs typeface="+mn-lt"/>
              </a:rPr>
              <a:t>WatsonX</a:t>
            </a:r>
            <a:r>
              <a:rPr lang="en-IN" sz="2000" dirty="0">
                <a:solidFill>
                  <a:srgbClr val="0F0F0F"/>
                </a:solidFill>
                <a:ea typeface="+mn-lt"/>
                <a:cs typeface="+mn-lt"/>
              </a:rPr>
              <a:t> Assistant offers a smart, accessible and user-friendly solution to simplify the complex process of college admissions. By providing instant responses to queries related to eligibility, fee structures and available courses, the assistant helps students and parents make informed decisions with confidence. The integration of natural language processing ensures that users can interact in a conversational manner, reducing dependency on manual research or institutional visits.</a:t>
            </a:r>
            <a:endParaRPr lang="en-IN" sz="2000" dirty="0">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The College Admission Agent has strong potential for growth and enhancement in the coming phases. Some of the future improvements include:</a:t>
            </a:r>
          </a:p>
          <a:p>
            <a:pPr marL="305435" indent="-305435"/>
            <a:r>
              <a:rPr lang="en-US" sz="2000" dirty="0">
                <a:latin typeface="Calibri"/>
                <a:ea typeface="+mn-lt"/>
                <a:cs typeface="+mn-lt"/>
              </a:rPr>
              <a:t>Multilingual Support:</a:t>
            </a:r>
            <a:br>
              <a:rPr lang="en-US" sz="2000" dirty="0">
                <a:latin typeface="Calibri"/>
                <a:ea typeface="+mn-lt"/>
                <a:cs typeface="+mn-lt"/>
              </a:rPr>
            </a:br>
            <a:r>
              <a:rPr lang="en-US" sz="2000" dirty="0">
                <a:latin typeface="Calibri"/>
                <a:ea typeface="+mn-lt"/>
                <a:cs typeface="+mn-lt"/>
              </a:rPr>
              <a:t> Adding support for regional languages to make the assistant more inclusive and accessible across diverse demographics.</a:t>
            </a:r>
            <a:endParaRPr lang="en-US">
              <a:latin typeface="Calibri"/>
              <a:ea typeface="Calibri"/>
              <a:cs typeface="Calibri"/>
            </a:endParaRPr>
          </a:p>
          <a:p>
            <a:pPr marL="305435" indent="-305435"/>
            <a:r>
              <a:rPr lang="en-US" sz="2000" dirty="0">
                <a:latin typeface="Calibri"/>
                <a:ea typeface="+mn-lt"/>
                <a:cs typeface="+mn-lt"/>
              </a:rPr>
              <a:t>Real-Time Data Integration:</a:t>
            </a:r>
            <a:br>
              <a:rPr lang="en-US" sz="2000" dirty="0">
                <a:latin typeface="Calibri"/>
                <a:ea typeface="+mn-lt"/>
                <a:cs typeface="+mn-lt"/>
              </a:rPr>
            </a:br>
            <a:r>
              <a:rPr lang="en-US" sz="2000" dirty="0">
                <a:latin typeface="Calibri"/>
                <a:ea typeface="+mn-lt"/>
                <a:cs typeface="+mn-lt"/>
              </a:rPr>
              <a:t> Connecting the assistant to live databases or APIs from universities to provide up-to-date information on admissions, seat availability, and deadlines.</a:t>
            </a:r>
            <a:endParaRPr lang="en-US">
              <a:latin typeface="Calibri"/>
              <a:ea typeface="+mn-lt"/>
              <a:cs typeface="+mn-lt"/>
            </a:endParaRPr>
          </a:p>
          <a:p>
            <a:pPr marL="305435" indent="-305435"/>
            <a:r>
              <a:rPr lang="en-US" sz="2000" dirty="0">
                <a:latin typeface="Calibri"/>
                <a:ea typeface="+mn-lt"/>
                <a:cs typeface="+mn-lt"/>
              </a:rPr>
              <a:t>Document Upload &amp; Verification:</a:t>
            </a:r>
            <a:br>
              <a:rPr lang="en-US" sz="2000" dirty="0">
                <a:latin typeface="Calibri"/>
                <a:ea typeface="+mn-lt"/>
                <a:cs typeface="+mn-lt"/>
              </a:rPr>
            </a:br>
            <a:r>
              <a:rPr lang="en-US" sz="2000" dirty="0">
                <a:latin typeface="Calibri"/>
                <a:ea typeface="+mn-lt"/>
                <a:cs typeface="+mn-lt"/>
              </a:rPr>
              <a:t> Enabling students to upload documents for instant eligibility checks or automated form filling.</a:t>
            </a:r>
            <a:endParaRPr lang="en-US" dirty="0">
              <a:latin typeface="Calibri"/>
              <a:ea typeface="+mn-lt"/>
              <a:cs typeface="+mn-lt"/>
            </a:endParaRPr>
          </a:p>
          <a:p>
            <a:pPr marL="305435" indent="-305435"/>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805</Words>
  <Application>Microsoft Office PowerPoint</Application>
  <PresentationFormat>Widescreen</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College Admission Agent</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Eluri Narendra</cp:lastModifiedBy>
  <cp:revision>207</cp:revision>
  <dcterms:created xsi:type="dcterms:W3CDTF">2021-05-26T16:50:10Z</dcterms:created>
  <dcterms:modified xsi:type="dcterms:W3CDTF">2025-08-04T13:59:20Z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