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abc" TargetMode="External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/>
          <p:nvPr/>
        </p:nvSpPr>
        <p:spPr>
          <a:xfrm>
            <a:off x="5355646" y="2182811"/>
            <a:ext cx="454444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US" smtClean="0">
                <a:latin typeface="Trebuchet MS"/>
                <a:cs typeface="Trebuchet MS"/>
              </a:rPr>
              <a:t>S</a:t>
            </a:r>
            <a:r>
              <a:rPr dirty="0" sz="4400" lang="en-US" smtClean="0">
                <a:latin typeface="Trebuchet MS"/>
                <a:cs typeface="Trebuchet MS"/>
              </a:rPr>
              <a:t> </a:t>
            </a:r>
            <a:r>
              <a:rPr dirty="0" sz="4400" lang="en-US" smtClean="0">
                <a:latin typeface="Trebuchet MS"/>
                <a:cs typeface="Trebuchet MS"/>
              </a:rPr>
              <a:t>V</a:t>
            </a:r>
            <a:r>
              <a:rPr dirty="0" sz="4400" lang="en-US" smtClean="0">
                <a:latin typeface="Trebuchet MS"/>
                <a:cs typeface="Trebuchet MS"/>
              </a:rPr>
              <a:t>e</a:t>
            </a:r>
            <a:r>
              <a:rPr dirty="0" sz="4400" lang="en-US" smtClean="0">
                <a:latin typeface="Trebuchet MS"/>
                <a:cs typeface="Trebuchet MS"/>
              </a:rPr>
              <a:t>n</a:t>
            </a:r>
            <a:r>
              <a:rPr dirty="0" sz="4400" lang="en-US" smtClean="0">
                <a:latin typeface="Trebuchet MS"/>
                <a:cs typeface="Trebuchet MS"/>
              </a:rPr>
              <a:t>k</a:t>
            </a:r>
            <a:r>
              <a:rPr dirty="0" sz="4400" lang="en-US" smtClean="0">
                <a:latin typeface="Trebuchet MS"/>
                <a:cs typeface="Trebuchet MS"/>
              </a:rPr>
              <a:t>at </a:t>
            </a:r>
            <a:r>
              <a:rPr dirty="0" sz="4400" lang="en-US" smtClean="0">
                <a:latin typeface="Trebuchet MS"/>
                <a:cs typeface="Trebuchet MS"/>
              </a:rPr>
              <a:t>Ramana 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4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1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sp>
        <p:nvSpPr>
          <p:cNvPr id="104869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dirty="0" spc="-25"/>
          </a:p>
        </p:txBody>
      </p:sp>
      <p:sp>
        <p:nvSpPr>
          <p:cNvPr id="1048691" name="object 8"/>
          <p:cNvSpPr txBox="1"/>
          <p:nvPr/>
        </p:nvSpPr>
        <p:spPr>
          <a:xfrm>
            <a:off x="683259" y="6111875"/>
            <a:ext cx="1230630" cy="295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dirty="0" sz="2000" spc="1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sz="2000" spc="-2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48692" name="TextBox 9"/>
          <p:cNvSpPr txBox="1"/>
          <p:nvPr/>
        </p:nvSpPr>
        <p:spPr>
          <a:xfrm>
            <a:off x="914400" y="1752600"/>
            <a:ext cx="8534400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Presentation of key findings and outcomes.</a:t>
            </a:r>
          </a:p>
          <a:p>
            <a:pPr>
              <a:buFont typeface="Wingdings" pitchFamily="2" charset="2"/>
              <a:buChar char="Ø"/>
            </a:pP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Performance metrics of the predictive model.</a:t>
            </a:r>
          </a:p>
          <a:p>
            <a:pPr>
              <a:buFont typeface="Wingdings" pitchFamily="2" charset="2"/>
              <a:buChar char="Ø"/>
            </a:pP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Comparison with existing methods or benchmarks.</a:t>
            </a:r>
            <a:endParaRPr dirty="0" sz="32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67150" y="2763679"/>
            <a:ext cx="8309667" cy="1654492"/>
          </a:xfrm>
          <a:prstGeom prst="rect"/>
        </p:spPr>
        <p:txBody>
          <a:bodyPr bIns="0" lIns="0" rIns="0" rtlCol="0" tIns="460692" vert="horz" wrap="square">
            <a:spAutoFit/>
          </a:bodyPr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 lang="en-US" smtClean="0"/>
              <a:t>Credit Card Default </a:t>
            </a:r>
            <a:r>
              <a:rPr dirty="0" sz="4250" lang="en-US" smtClean="0"/>
              <a:t>Prediction Default payments in Taiwan </a:t>
            </a:r>
            <a:endParaRPr sz="4250"/>
          </a:p>
        </p:txBody>
      </p:sp>
      <p:grpSp>
        <p:nvGrpSpPr>
          <p:cNvPr id="2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/>
          <p:cNvGrpSpPr/>
          <p:nvPr/>
        </p:nvGrpSpPr>
        <p:grpSpPr>
          <a:xfrm>
            <a:off x="6476999" y="0"/>
            <a:ext cx="571982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46379"/>
          </a:xfrm>
          <a:prstGeom prst="rect"/>
        </p:spPr>
        <p:txBody>
          <a:bodyPr bIns="0" lIns="0" rIns="0" rtlCol="0" tIns="73279" vert="horz" wrap="square">
            <a:spAutoFit/>
          </a:bodyPr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smtClean="0"/>
              <a:t>AGENDA</a:t>
            </a:r>
            <a:endParaRPr dirty="0" spc="-10"/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-50"/>
          </a:p>
        </p:txBody>
      </p:sp>
      <p:sp>
        <p:nvSpPr>
          <p:cNvPr id="1048641" name="TextBox 22"/>
          <p:cNvSpPr txBox="1"/>
          <p:nvPr/>
        </p:nvSpPr>
        <p:spPr>
          <a:xfrm>
            <a:off x="2133600" y="1676400"/>
            <a:ext cx="6400800" cy="3749041"/>
          </a:xfrm>
          <a:prstGeom prst="rect"/>
          <a:noFill/>
        </p:spPr>
        <p:txBody>
          <a:bodyPr rtlCol="0" wrap="square">
            <a:spAutoFit/>
          </a:bodyPr>
          <a:p>
            <a:pPr algn="l" indent="-514350" marL="514350">
              <a:buFont typeface="Wingdings" pitchFamily="2" charset="2"/>
              <a:buChar char="Ø"/>
            </a:pPr>
            <a:r>
              <a:rPr dirty="0" sz="3200" lang="en-US" smtClean="0"/>
              <a:t>Introduction 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Problem Statement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Project Overview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 End Users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 Solution and Value Proposition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/>
              <a:t> </a:t>
            </a:r>
            <a:r>
              <a:rPr dirty="0" sz="3200" lang="en-US" smtClean="0"/>
              <a:t>Wow Factor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Modeling Approach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 Results-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75"/>
              <a:t>STATEMENT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9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-50"/>
          </a:p>
        </p:txBody>
      </p:sp>
      <p:sp>
        <p:nvSpPr>
          <p:cNvPr id="1048648" name="TextBox 10"/>
          <p:cNvSpPr txBox="1"/>
          <p:nvPr/>
        </p:nvSpPr>
        <p:spPr>
          <a:xfrm>
            <a:off x="609600" y="2286000"/>
            <a:ext cx="7391400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 Description of the problem: High default rates in credit card payments in Taiwan.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 </a:t>
            </a:r>
            <a:r>
              <a:rPr dirty="0" sz="3200" lang="en-US" smtClean="0"/>
              <a:t> Impact of the problem on financial institutions and customers.</a:t>
            </a:r>
            <a:endParaRPr dirty="0" sz="32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3505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9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-50"/>
          </a:p>
        </p:txBody>
      </p:sp>
      <p:sp>
        <p:nvSpPr>
          <p:cNvPr id="1048655" name="TextBox 10"/>
          <p:cNvSpPr txBox="1"/>
          <p:nvPr/>
        </p:nvSpPr>
        <p:spPr>
          <a:xfrm>
            <a:off x="685800" y="2286000"/>
            <a:ext cx="8610600" cy="2377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 Objective of the project: To predict credit card default payments accurately.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 </a:t>
            </a:r>
            <a:r>
              <a:rPr dirty="0" sz="3200" lang="en-US" smtClean="0"/>
              <a:t> Methodology: Using machine learning techniques to analyze customer data.</a:t>
            </a:r>
            <a:endParaRPr dirty="0" sz="32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80058"/>
          </a:xfrm>
          <a:prstGeom prst="rect"/>
        </p:spPr>
        <p:txBody>
          <a:bodyPr bIns="0" lIns="0" rIns="0" rtlCol="0" tIns="522858" vert="horz" wrap="square">
            <a:spAutoFit/>
          </a:bodyPr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-245"/>
              <a:t> </a:t>
            </a:r>
            <a:r>
              <a:rPr dirty="0" sz="3200"/>
              <a:t>ARE</a:t>
            </a:r>
            <a:r>
              <a:rPr dirty="0" sz="3200" spc="-70"/>
              <a:t> </a:t>
            </a:r>
            <a:r>
              <a:rPr dirty="0" sz="3200"/>
              <a:t>THE</a:t>
            </a:r>
            <a:r>
              <a:rPr dirty="0" sz="3200" spc="-5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7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-50"/>
          </a:p>
        </p:txBody>
      </p:sp>
      <p:sp>
        <p:nvSpPr>
          <p:cNvPr id="1048662" name="TextBox 8"/>
          <p:cNvSpPr txBox="1"/>
          <p:nvPr/>
        </p:nvSpPr>
        <p:spPr>
          <a:xfrm>
            <a:off x="762000" y="2438400"/>
            <a:ext cx="9677400" cy="2834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Financial institutions offering credit cards in Taiwan.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Risk management departments.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Decision-makers responsible for approving credit card applications.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06475"/>
          </a:xfrm>
          <a:prstGeom prst="rect"/>
        </p:spPr>
        <p:txBody>
          <a:bodyPr bIns="0" lIns="0" rIns="0" rtlCol="0" tIns="48577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YOUR</a:t>
            </a:r>
            <a:r>
              <a:rPr dirty="0" sz="3600" spc="-95"/>
              <a:t> </a:t>
            </a:r>
            <a:r>
              <a:rPr dirty="0" sz="3600" spc="-10"/>
              <a:t>SOLUTION</a:t>
            </a:r>
            <a:r>
              <a:rPr dirty="0" sz="3600" spc="-34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 </a:t>
            </a:r>
            <a:r>
              <a:rPr dirty="0" sz="3600" spc="-20"/>
              <a:t>VALUE</a:t>
            </a:r>
            <a:r>
              <a:rPr dirty="0" sz="3600" spc="-120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8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-50"/>
          </a:p>
        </p:txBody>
      </p:sp>
      <p:sp>
        <p:nvSpPr>
          <p:cNvPr id="1048669" name="TextBox 9"/>
          <p:cNvSpPr txBox="1"/>
          <p:nvPr/>
        </p:nvSpPr>
        <p:spPr>
          <a:xfrm>
            <a:off x="2819400" y="1828800"/>
            <a:ext cx="8153400" cy="3291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Solution: Developing a predictive model to assess the probability of default for each customer.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Value Proposition: Enhancing risk management strategies, reducing financial losses, and improving customer satisfaction.</a:t>
            </a:r>
            <a:endParaRPr dirty="0" sz="32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82904"/>
          </a:xfrm>
          <a:prstGeom prst="rect"/>
        </p:spPr>
        <p:txBody>
          <a:bodyPr bIns="0" lIns="0" rIns="0" rtlCol="0" tIns="286004" vert="horz" wrap="square">
            <a:spAutoFit/>
          </a:bodyPr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20"/>
              <a:t> </a:t>
            </a:r>
            <a:r>
              <a:rPr dirty="0" sz="4250"/>
              <a:t>WOW</a:t>
            </a:r>
            <a:r>
              <a:rPr dirty="0" sz="4250" spc="90"/>
              <a:t> </a:t>
            </a:r>
            <a:r>
              <a:rPr dirty="0" sz="4250"/>
              <a:t>IN YOUR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7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-25"/>
          </a:p>
        </p:txBody>
      </p:sp>
      <p:sp>
        <p:nvSpPr>
          <p:cNvPr id="1048676" name="TextBox 8"/>
          <p:cNvSpPr txBox="1"/>
          <p:nvPr/>
        </p:nvSpPr>
        <p:spPr>
          <a:xfrm>
            <a:off x="2209800" y="2057400"/>
            <a:ext cx="8763000" cy="2377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Highlight the unique features or advantages of your solution.</a:t>
            </a:r>
          </a:p>
          <a:p>
            <a:pPr>
              <a:buFont typeface="Wingdings" pitchFamily="2" charset="2"/>
              <a:buChar char="Ø"/>
            </a:pP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Example: Real-time monitoring, customizable risk thresholds, interpretability of results</a:t>
            </a:r>
            <a:endParaRPr dirty="0" sz="32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/>
          <p:nvPr/>
        </p:nvSpPr>
        <p:spPr>
          <a:xfrm>
            <a:off x="739775" y="1367853"/>
            <a:ext cx="281241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rebuchet MS"/>
                <a:cs typeface="Trebuchet MS"/>
              </a:rPr>
              <a:t>Teams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cam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add</a:t>
            </a:r>
            <a:r>
              <a:rPr dirty="0" sz="1800" spc="-1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8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dirty="0" spc="-25"/>
          </a:p>
        </p:txBody>
      </p:sp>
      <p:sp>
        <p:nvSpPr>
          <p:cNvPr id="1048683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048684" name="TextBox 9"/>
          <p:cNvSpPr txBox="1"/>
          <p:nvPr/>
        </p:nvSpPr>
        <p:spPr>
          <a:xfrm>
            <a:off x="1676400" y="23622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Description of the machine learning algorithms used.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Data preprocessing techniques.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Model evaluation metrics (e.g., accuracy, K-S chart).</a:t>
            </a:r>
            <a:endParaRPr dirty="0" sz="32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STUDENT</dc:creator>
  <cp:lastModifiedBy>STUDENT</cp:lastModifiedBy>
  <dcterms:created xsi:type="dcterms:W3CDTF">2024-04-01T21:49:37Z</dcterms:created>
  <dcterms:modified xsi:type="dcterms:W3CDTF">2024-04-08T12:30:24Z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ICV">
    <vt:lpwstr>cb05f81f0ba848a3a0bbf31c17fc4ecf</vt:lpwstr>
  </property>
</Properties>
</file>