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3"/>
  </p:notesMasterIdLst>
  <p:sldIdLst>
    <p:sldId id="256" r:id="rId2"/>
    <p:sldId id="257" r:id="rId3"/>
    <p:sldId id="265" r:id="rId4"/>
    <p:sldId id="290" r:id="rId5"/>
    <p:sldId id="289" r:id="rId6"/>
    <p:sldId id="266" r:id="rId7"/>
    <p:sldId id="292" r:id="rId8"/>
    <p:sldId id="291" r:id="rId9"/>
    <p:sldId id="280" r:id="rId10"/>
    <p:sldId id="288"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A84E7C-4577-470A-BF29-8F50F3C522DD}" v="5" dt="2024-04-18T07:56:44.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p:scale>
          <a:sx n="56" d="100"/>
          <a:sy n="56" d="100"/>
        </p:scale>
        <p:origin x="1476"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DF53-1CEF-4B4A-B90B-AB29E68F91E0}" type="datetimeFigureOut">
              <a:rPr lang="en-IN" smtClean="0"/>
              <a:t>18-04-2024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40599-F490-4FA9-9DD2-C825D6997DD4}" type="slidenum">
              <a:rPr lang="en-IN" smtClean="0"/>
              <a:t>‹#›</a:t>
            </a:fld>
            <a:endParaRPr lang="en-IN"/>
          </a:p>
        </p:txBody>
      </p:sp>
    </p:spTree>
    <p:extLst>
      <p:ext uri="{BB962C8B-B14F-4D97-AF65-F5344CB8AC3E}">
        <p14:creationId xmlns:p14="http://schemas.microsoft.com/office/powerpoint/2010/main" val="264719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A4CE-0109-CFDC-0541-9AB6657C05C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5F3007E-3E4C-8638-31D1-79488D65F27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1E46C9-4635-8969-E17E-62A9860E61C9}"/>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5" name="Footer Placeholder 4">
            <a:extLst>
              <a:ext uri="{FF2B5EF4-FFF2-40B4-BE49-F238E27FC236}">
                <a16:creationId xmlns:a16="http://schemas.microsoft.com/office/drawing/2014/main" id="{3FC4DF40-0E19-0CB7-6C78-A02681469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29E7F-A790-DEC2-974B-704BAB60FE1E}"/>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125699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864E-20DD-ACFF-028E-99D6A4791E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C3E725-89C6-DF2C-60C1-D2A7FE859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6855C-3E75-4E2A-6981-45CBE9D938AA}"/>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5" name="Footer Placeholder 4">
            <a:extLst>
              <a:ext uri="{FF2B5EF4-FFF2-40B4-BE49-F238E27FC236}">
                <a16:creationId xmlns:a16="http://schemas.microsoft.com/office/drawing/2014/main" id="{2F14F26D-CE78-E59E-D224-D1857DEC4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B90F6-96CC-D594-18ED-EB1A035512F3}"/>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853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D4863-BA15-3EC6-B2E1-7E39AE20D61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8A53C-3C39-F802-A057-CEA4EA86E1A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49EDD-00B3-1792-7C22-A111AC0D368F}"/>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5" name="Footer Placeholder 4">
            <a:extLst>
              <a:ext uri="{FF2B5EF4-FFF2-40B4-BE49-F238E27FC236}">
                <a16:creationId xmlns:a16="http://schemas.microsoft.com/office/drawing/2014/main" id="{11001651-5B39-C42F-4CF6-9567BA28A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D1B44-9BC9-8E59-014E-F6BE0B9AAF24}"/>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21074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1432-E735-B6A7-363C-D0D5D32A76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41084-0BC1-0507-3632-FB45DCAAA8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09C6C-21E9-445F-593F-F2F27F2F4CE1}"/>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5" name="Footer Placeholder 4">
            <a:extLst>
              <a:ext uri="{FF2B5EF4-FFF2-40B4-BE49-F238E27FC236}">
                <a16:creationId xmlns:a16="http://schemas.microsoft.com/office/drawing/2014/main" id="{F4FBD0B2-1550-D9BF-1F08-4E4E52F25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1AD4E-D914-6B4E-AFE0-93362457FE23}"/>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36044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0E85-92E8-08FF-8605-B14BA35E0EC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897EE3-5308-3D8B-BAEB-38795185BA1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9DCC73-0E25-986A-BEB2-B701B923BA03}"/>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5" name="Footer Placeholder 4">
            <a:extLst>
              <a:ext uri="{FF2B5EF4-FFF2-40B4-BE49-F238E27FC236}">
                <a16:creationId xmlns:a16="http://schemas.microsoft.com/office/drawing/2014/main" id="{0B0EC489-276D-7239-BE42-B3CE527C7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85B27-CEAE-AB2C-6E73-96583C4BFD11}"/>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163480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4F22-11B9-61AF-CD8A-E11AC0AF02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0B3649-597C-B8C9-83B9-B2E6BFB67A3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02DB20-1254-CE0D-A926-2EB1B10A74E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94A48-CFB3-CAE8-AC26-CB8F188D9D4D}"/>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6" name="Footer Placeholder 5">
            <a:extLst>
              <a:ext uri="{FF2B5EF4-FFF2-40B4-BE49-F238E27FC236}">
                <a16:creationId xmlns:a16="http://schemas.microsoft.com/office/drawing/2014/main" id="{ABF3286A-ACCF-82AC-2E7D-1F08AF8B5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53BCDD-10A9-E51E-E7AD-A3944B774518}"/>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9371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10BB-CF34-2101-3A55-F488D75B980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0256F-EB0F-C80A-297D-0E087F808C1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B0A6403-C1C7-B785-9111-BC724DDBE5F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6B1384-D6D4-CB39-CDCC-532FD73975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FDF1DBA-9E2B-A78B-3747-CAF777B0BF6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CF98D9-204B-E83C-5521-AFC2CA660BE5}"/>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8" name="Footer Placeholder 7">
            <a:extLst>
              <a:ext uri="{FF2B5EF4-FFF2-40B4-BE49-F238E27FC236}">
                <a16:creationId xmlns:a16="http://schemas.microsoft.com/office/drawing/2014/main" id="{3281067D-F2AB-102E-3DD0-647DAB9745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FEFBC7-4CF0-76F2-2924-4FD147D6C35A}"/>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202997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1A5C-0B2C-0BE4-9D94-E25A43CB02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8DE31E-1499-73CC-F568-CC1522A7914D}"/>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4" name="Footer Placeholder 3">
            <a:extLst>
              <a:ext uri="{FF2B5EF4-FFF2-40B4-BE49-F238E27FC236}">
                <a16:creationId xmlns:a16="http://schemas.microsoft.com/office/drawing/2014/main" id="{E010E0C2-EEAC-C15C-6F23-11C992037E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1EAB7B-C95C-64CF-A264-399D3A67C6B4}"/>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297808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EA176-40D1-50AF-C88E-1157DCEF9C3D}"/>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3" name="Footer Placeholder 2">
            <a:extLst>
              <a:ext uri="{FF2B5EF4-FFF2-40B4-BE49-F238E27FC236}">
                <a16:creationId xmlns:a16="http://schemas.microsoft.com/office/drawing/2014/main" id="{E0440E8B-A48A-4EEA-19F8-174A91018B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29C8FB-5C1E-D01A-2069-58844C6FE8B6}"/>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19709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0433-EA21-986E-8B27-CDD41A61F3E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F2BAAB-EC3C-F692-DD48-0B466C31C29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37A7F2-C991-BF03-BB8F-762172F13B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44D386-4363-27A9-E54B-FBE098327945}"/>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6" name="Footer Placeholder 5">
            <a:extLst>
              <a:ext uri="{FF2B5EF4-FFF2-40B4-BE49-F238E27FC236}">
                <a16:creationId xmlns:a16="http://schemas.microsoft.com/office/drawing/2014/main" id="{5BC75842-3734-5688-A812-CD6199B22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7483F5-7928-B852-1F47-195D9ABEE296}"/>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156796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DC3B-45BC-E43F-C3F9-AD5F7D11744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EEF93C-60B3-3D20-800A-1FE0B05E19E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EFF0E03-D617-A6AC-0BCB-1DE375339C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DCCE67-E7CA-4623-77B0-83F3922332DF}"/>
              </a:ext>
            </a:extLst>
          </p:cNvPr>
          <p:cNvSpPr>
            <a:spLocks noGrp="1"/>
          </p:cNvSpPr>
          <p:nvPr>
            <p:ph type="dt" sz="half" idx="10"/>
          </p:nvPr>
        </p:nvSpPr>
        <p:spPr/>
        <p:txBody>
          <a:bodyPr/>
          <a:lstStyle/>
          <a:p>
            <a:fld id="{4EDD2037-97BD-447D-BBC7-AC062A13A9C5}" type="datetimeFigureOut">
              <a:rPr lang="en-IN" smtClean="0"/>
              <a:t>18-04-2024</a:t>
            </a:fld>
            <a:endParaRPr lang="en-IN"/>
          </a:p>
        </p:txBody>
      </p:sp>
      <p:sp>
        <p:nvSpPr>
          <p:cNvPr id="6" name="Footer Placeholder 5">
            <a:extLst>
              <a:ext uri="{FF2B5EF4-FFF2-40B4-BE49-F238E27FC236}">
                <a16:creationId xmlns:a16="http://schemas.microsoft.com/office/drawing/2014/main" id="{74A53081-6204-62AF-0F52-333A644FA8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394669-EB9F-AF29-46BB-071B9FEE70BB}"/>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67858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2A028A-DB55-6AF5-A459-246AE15A8ED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BDAAD9-A13C-46FE-BA13-C72EC646A1F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831EE-1188-F6AC-3802-58632EFB90D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EDD2037-97BD-447D-BBC7-AC062A13A9C5}" type="datetimeFigureOut">
              <a:rPr lang="en-IN" smtClean="0"/>
              <a:t>18-04-2024</a:t>
            </a:fld>
            <a:endParaRPr lang="en-IN"/>
          </a:p>
        </p:txBody>
      </p:sp>
      <p:sp>
        <p:nvSpPr>
          <p:cNvPr id="5" name="Footer Placeholder 4">
            <a:extLst>
              <a:ext uri="{FF2B5EF4-FFF2-40B4-BE49-F238E27FC236}">
                <a16:creationId xmlns:a16="http://schemas.microsoft.com/office/drawing/2014/main" id="{69C25164-04EA-8474-31CF-383760DB5A9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5082D2-7CF8-7BA1-055E-70D38EBE8C4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71E025-69E1-49BB-905F-40324D528F39}" type="slidenum">
              <a:rPr lang="en-IN" smtClean="0"/>
              <a:t>‹#›</a:t>
            </a:fld>
            <a:endParaRPr lang="en-IN"/>
          </a:p>
        </p:txBody>
      </p:sp>
    </p:spTree>
    <p:extLst>
      <p:ext uri="{BB962C8B-B14F-4D97-AF65-F5344CB8AC3E}">
        <p14:creationId xmlns:p14="http://schemas.microsoft.com/office/powerpoint/2010/main" val="300373365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jpg"/>
          <p:cNvPicPr/>
          <p:nvPr/>
        </p:nvPicPr>
        <p:blipFill>
          <a:blip r:embed="rId2" cstate="print"/>
          <a:stretch>
            <a:fillRect/>
          </a:stretch>
        </p:blipFill>
        <p:spPr>
          <a:xfrm>
            <a:off x="8063273" y="316155"/>
            <a:ext cx="982266" cy="1084207"/>
          </a:xfrm>
          <a:prstGeom prst="rect">
            <a:avLst/>
          </a:prstGeom>
        </p:spPr>
      </p:pic>
      <p:pic>
        <p:nvPicPr>
          <p:cNvPr id="5" name="Picture 4" descr="KSRM Logo.jpg"/>
          <p:cNvPicPr/>
          <p:nvPr/>
        </p:nvPicPr>
        <p:blipFill>
          <a:blip r:embed="rId3" cstate="print"/>
          <a:stretch>
            <a:fillRect/>
          </a:stretch>
        </p:blipFill>
        <p:spPr>
          <a:xfrm>
            <a:off x="323528" y="316155"/>
            <a:ext cx="1123976" cy="1177815"/>
          </a:xfrm>
          <a:prstGeom prst="rect">
            <a:avLst/>
          </a:prstGeom>
        </p:spPr>
      </p:pic>
      <p:sp>
        <p:nvSpPr>
          <p:cNvPr id="6" name="Title 1"/>
          <p:cNvSpPr txBox="1">
            <a:spLocks/>
          </p:cNvSpPr>
          <p:nvPr/>
        </p:nvSpPr>
        <p:spPr>
          <a:xfrm>
            <a:off x="676064" y="116632"/>
            <a:ext cx="8229600" cy="12837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18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K.S.R.M. COLLEGE OF ENGINEERING</a:t>
            </a:r>
            <a:br>
              <a:rPr lang="en-US" sz="1800" dirty="0">
                <a:latin typeface="Times New Roman" pitchFamily="18" charset="0"/>
                <a:cs typeface="Times New Roman" pitchFamily="18" charset="0"/>
              </a:rPr>
            </a:br>
            <a:r>
              <a:rPr lang="en-US" sz="1800" b="1" dirty="0">
                <a:latin typeface="Times New Roman" pitchFamily="18" charset="0"/>
                <a:cs typeface="Times New Roman" pitchFamily="18" charset="0"/>
              </a:rPr>
              <a:t>(</a:t>
            </a:r>
            <a:r>
              <a:rPr lang="en-US" sz="1400" b="1" dirty="0">
                <a:latin typeface="Times New Roman" pitchFamily="18" charset="0"/>
                <a:cs typeface="Times New Roman" pitchFamily="18" charset="0"/>
              </a:rPr>
              <a:t>UGC-AUTONOMOUS)</a:t>
            </a:r>
            <a:br>
              <a:rPr lang="en-US" sz="1400" dirty="0">
                <a:latin typeface="Times New Roman" pitchFamily="18" charset="0"/>
                <a:cs typeface="Times New Roman" pitchFamily="18" charset="0"/>
              </a:rPr>
            </a:br>
            <a:r>
              <a:rPr lang="en-US" sz="1200" b="1" dirty="0">
                <a:latin typeface="Times New Roman" pitchFamily="18" charset="0"/>
                <a:cs typeface="Times New Roman" pitchFamily="18" charset="0"/>
              </a:rPr>
              <a:t>Kadapa,Andhra Pradesh, India– 516 003</a:t>
            </a:r>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Approved by AICTE, New Delhi &amp; Affiliated to JNTUA, Ananthapuramu.</a:t>
            </a:r>
            <a:br>
              <a:rPr lang="en-US" sz="1200" b="1" dirty="0">
                <a:latin typeface="Times New Roman" pitchFamily="18" charset="0"/>
                <a:cs typeface="Times New Roman" pitchFamily="18" charset="0"/>
              </a:rPr>
            </a:br>
            <a:r>
              <a:rPr lang="en-US" sz="1200" b="1" dirty="0">
                <a:latin typeface="Times New Roman" pitchFamily="18" charset="0"/>
                <a:cs typeface="Times New Roman" pitchFamily="18" charset="0"/>
              </a:rPr>
              <a:t>An ISO 14001:2004 &amp; 9001: 2015 Certified Institution</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9" name="Subtitle 8"/>
          <p:cNvSpPr>
            <a:spLocks noGrp="1"/>
          </p:cNvSpPr>
          <p:nvPr>
            <p:ph type="subTitle" idx="1"/>
          </p:nvPr>
        </p:nvSpPr>
        <p:spPr>
          <a:xfrm>
            <a:off x="107503" y="1556792"/>
            <a:ext cx="8938035" cy="5184576"/>
          </a:xfrm>
        </p:spPr>
        <p:txBody>
          <a:bodyPr>
            <a:normAutofit/>
          </a:bodyPr>
          <a:lstStyle/>
          <a:p>
            <a:r>
              <a:rPr lang="en-IN" sz="2000" b="1" dirty="0">
                <a:solidFill>
                  <a:schemeClr val="accent1"/>
                </a:solidFill>
                <a:latin typeface="Times New Roman" pitchFamily="18" charset="0"/>
                <a:cs typeface="Times New Roman" pitchFamily="18" charset="0"/>
              </a:rPr>
              <a:t>Second Project Review for the award of Bachelor of Technology</a:t>
            </a:r>
          </a:p>
          <a:p>
            <a:r>
              <a:rPr lang="en-IN" dirty="0">
                <a:solidFill>
                  <a:srgbClr val="FF0000"/>
                </a:solidFill>
                <a:latin typeface="Times New Roman" pitchFamily="18" charset="0"/>
                <a:cs typeface="Times New Roman" pitchFamily="18" charset="0"/>
              </a:rPr>
              <a:t>DESIGN OF SERIAL PERIPHERAL INTERFACE MASTER CORE </a:t>
            </a:r>
          </a:p>
          <a:p>
            <a:r>
              <a:rPr lang="en-IN" sz="1600" dirty="0">
                <a:solidFill>
                  <a:schemeClr val="tx1"/>
                </a:solidFill>
                <a:latin typeface="Times New Roman" pitchFamily="18" charset="0"/>
                <a:cs typeface="Times New Roman" pitchFamily="18" charset="0"/>
              </a:rPr>
              <a:t>Under The Guidance of </a:t>
            </a:r>
          </a:p>
          <a:p>
            <a:r>
              <a:rPr lang="en-IN" sz="2400" dirty="0">
                <a:solidFill>
                  <a:schemeClr val="accent1">
                    <a:lumMod val="75000"/>
                  </a:schemeClr>
                </a:solidFill>
                <a:latin typeface="Times New Roman" pitchFamily="18" charset="0"/>
                <a:cs typeface="Times New Roman" pitchFamily="18" charset="0"/>
              </a:rPr>
              <a:t>Sri R.V. Sreehari ,M.E.,</a:t>
            </a:r>
          </a:p>
          <a:p>
            <a:r>
              <a:rPr lang="en-IN" sz="2400" dirty="0">
                <a:solidFill>
                  <a:schemeClr val="tx1"/>
                </a:solidFill>
                <a:latin typeface="Times New Roman" pitchFamily="18" charset="0"/>
                <a:cs typeface="Times New Roman" pitchFamily="18" charset="0"/>
              </a:rPr>
              <a:t>Batch No: </a:t>
            </a:r>
            <a:r>
              <a:rPr lang="en-IN" sz="2400" b="1" dirty="0">
                <a:solidFill>
                  <a:schemeClr val="accent6">
                    <a:lumMod val="50000"/>
                  </a:schemeClr>
                </a:solidFill>
                <a:latin typeface="Times New Roman" pitchFamily="18" charset="0"/>
                <a:cs typeface="Times New Roman" pitchFamily="18" charset="0"/>
              </a:rPr>
              <a:t>A 02</a:t>
            </a:r>
          </a:p>
          <a:p>
            <a:r>
              <a:rPr lang="en-IN" sz="2000" dirty="0">
                <a:solidFill>
                  <a:schemeClr val="tx1"/>
                </a:solidFill>
                <a:latin typeface="Times New Roman" pitchFamily="18" charset="0"/>
                <a:cs typeface="Times New Roman" pitchFamily="18" charset="0"/>
              </a:rPr>
              <a:t>Project Associates </a:t>
            </a:r>
            <a:r>
              <a:rPr lang="en-IN" sz="2000" dirty="0">
                <a:latin typeface="Times New Roman" pitchFamily="18" charset="0"/>
                <a:cs typeface="Times New Roman" pitchFamily="18" charset="0"/>
              </a:rPr>
              <a:t> </a:t>
            </a:r>
          </a:p>
          <a:p>
            <a:r>
              <a:rPr lang="en-IN" sz="1700" dirty="0">
                <a:solidFill>
                  <a:schemeClr val="tx1"/>
                </a:solidFill>
                <a:latin typeface="Times New Roman" pitchFamily="18" charset="0"/>
                <a:cs typeface="Times New Roman" pitchFamily="18" charset="0"/>
              </a:rPr>
              <a:t>B. Sangeetha- 209Y1A0417</a:t>
            </a:r>
          </a:p>
          <a:p>
            <a:r>
              <a:rPr lang="en-IN" sz="1700" dirty="0">
                <a:solidFill>
                  <a:schemeClr val="tx1"/>
                </a:solidFill>
                <a:latin typeface="Times New Roman" pitchFamily="18" charset="0"/>
                <a:cs typeface="Times New Roman" pitchFamily="18" charset="0"/>
              </a:rPr>
              <a:t>D. Venkat Ramesh- 209Y1A0438</a:t>
            </a:r>
          </a:p>
          <a:p>
            <a:r>
              <a:rPr lang="en-IN" sz="1700" dirty="0">
                <a:solidFill>
                  <a:schemeClr val="tx1"/>
                </a:solidFill>
                <a:latin typeface="Times New Roman" pitchFamily="18" charset="0"/>
                <a:cs typeface="Times New Roman" pitchFamily="18" charset="0"/>
              </a:rPr>
              <a:t>D.Venugopal- 209Y1A0444</a:t>
            </a:r>
          </a:p>
          <a:p>
            <a:r>
              <a:rPr lang="en-IN" sz="1700" dirty="0">
                <a:solidFill>
                  <a:schemeClr val="tx1"/>
                </a:solidFill>
                <a:latin typeface="Times New Roman" pitchFamily="18" charset="0"/>
                <a:cs typeface="Times New Roman" pitchFamily="18" charset="0"/>
              </a:rPr>
              <a:t>G. Nithin Kumar Reddy – 209Y1A0450</a:t>
            </a:r>
          </a:p>
          <a:p>
            <a:r>
              <a:rPr lang="en-IN" sz="1700" dirty="0">
                <a:solidFill>
                  <a:schemeClr val="tx1"/>
                </a:solidFill>
                <a:latin typeface="Times New Roman" pitchFamily="18" charset="0"/>
                <a:cs typeface="Times New Roman" pitchFamily="18" charset="0"/>
              </a:rPr>
              <a:t>G. Nagendra prasad– 209Y1A0453</a:t>
            </a:r>
          </a:p>
          <a:p>
            <a:r>
              <a:rPr lang="en-IN" sz="2600" b="1" dirty="0">
                <a:solidFill>
                  <a:srgbClr val="7030A0"/>
                </a:solidFill>
                <a:latin typeface="Times New Roman" pitchFamily="18" charset="0"/>
                <a:cs typeface="Times New Roman" pitchFamily="18" charset="0"/>
              </a:rPr>
              <a:t>Department of Electronics and Communication Engineering</a:t>
            </a:r>
          </a:p>
          <a:p>
            <a:r>
              <a:rPr lang="en-IN" sz="2600" dirty="0">
                <a:solidFill>
                  <a:schemeClr val="tx1"/>
                </a:solidFill>
                <a:latin typeface="Times New Roman" pitchFamily="18" charset="0"/>
                <a:cs typeface="Times New Roman" pitchFamily="18" charset="0"/>
              </a:rPr>
              <a:t>2023-2024</a:t>
            </a:r>
          </a:p>
          <a:p>
            <a:endParaRPr lang="en-IN" sz="2400"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a:p>
            <a:endParaRPr lang="en-IN" sz="2400" b="1"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163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FACA-6A35-B1FC-9619-B3D7B68301C1}"/>
              </a:ext>
            </a:extLst>
          </p:cNvPr>
          <p:cNvSpPr>
            <a:spLocks noGrp="1"/>
          </p:cNvSpPr>
          <p:nvPr>
            <p:ph type="title"/>
          </p:nvPr>
        </p:nvSpPr>
        <p:spPr/>
        <p:txBody>
          <a:bodyPr/>
          <a:lstStyle/>
          <a:p>
            <a:r>
              <a:rPr lang="en-IN" b="1" dirty="0">
                <a:latin typeface="Algerian" panose="04020705040A02060702" pitchFamily="82" charset="0"/>
                <a:cs typeface="Times New Roman" panose="02020603050405020304" pitchFamily="18" charset="0"/>
              </a:rPr>
              <a:t>                             Graphs</a:t>
            </a:r>
          </a:p>
        </p:txBody>
      </p:sp>
      <p:pic>
        <p:nvPicPr>
          <p:cNvPr id="5" name="Content Placeholder 4">
            <a:extLst>
              <a:ext uri="{FF2B5EF4-FFF2-40B4-BE49-F238E27FC236}">
                <a16:creationId xmlns:a16="http://schemas.microsoft.com/office/drawing/2014/main" id="{8F350F2C-9A16-12A0-D730-1F81ED337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9144000" cy="5661248"/>
          </a:xfrm>
        </p:spPr>
      </p:pic>
    </p:spTree>
    <p:extLst>
      <p:ext uri="{BB962C8B-B14F-4D97-AF65-F5344CB8AC3E}">
        <p14:creationId xmlns:p14="http://schemas.microsoft.com/office/powerpoint/2010/main" val="172475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expression with people using technology">
            <a:extLst>
              <a:ext uri="{FF2B5EF4-FFF2-40B4-BE49-F238E27FC236}">
                <a16:creationId xmlns:a16="http://schemas.microsoft.com/office/drawing/2014/main" id="{9096E5D0-59E2-F739-B69B-4B81D10941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692696"/>
            <a:ext cx="8496944"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04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B104-C1FC-343A-444A-AC5555D7F163}"/>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                          ABSTRACT</a:t>
            </a:r>
            <a:endParaRPr lang="en-IN"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B424BA-E493-6F57-05BE-A79B97432E84}"/>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project presents the design of the SPI master core. It is a commonly used communication protocol that allows serial data transfer between a master and multi-slave device over a short distance. In this project, we will focus on block-level architecture and develop RTL code for the same. This controller is developed using Verilog HDL based on the IEEE standards and also verified using Verilog HDL code. The main part of the SPI master core is to generate the serial clock which will be derived from the wishbone master clock. The SPI protocol works with Master-Slave configuration, in full duplex mode. This is a 4-wire transmission that includes “SCK, MOSI, MISO, SS”. MOSI will transfer the bit serially from the SPI master core to the SPI slave and MISO will receive the serial bit from the SPI slave to the SPI master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522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62DA-2A70-9511-FC38-6200005F6269}"/>
              </a:ext>
            </a:extLst>
          </p:cNvPr>
          <p:cNvSpPr>
            <a:spLocks noGrp="1"/>
          </p:cNvSpPr>
          <p:nvPr>
            <p:ph type="title"/>
          </p:nvPr>
        </p:nvSpPr>
        <p:spPr>
          <a:xfrm>
            <a:off x="539552" y="404664"/>
            <a:ext cx="9758908" cy="1325563"/>
          </a:xfrm>
        </p:spPr>
        <p:txBody>
          <a:bodyPr/>
          <a:lstStyle/>
          <a:p>
            <a:r>
              <a:rPr lang="en-IN" dirty="0"/>
              <a:t>               </a:t>
            </a:r>
            <a:r>
              <a:rPr lang="en-IN" dirty="0">
                <a:latin typeface="Algerian" panose="04020705040A02060702" pitchFamily="82" charset="0"/>
                <a:cs typeface="Times New Roman" panose="02020603050405020304" pitchFamily="18" charset="0"/>
              </a:rPr>
              <a:t>First Review Comments</a:t>
            </a:r>
          </a:p>
        </p:txBody>
      </p:sp>
      <p:sp>
        <p:nvSpPr>
          <p:cNvPr id="3" name="Content Placeholder 2">
            <a:extLst>
              <a:ext uri="{FF2B5EF4-FFF2-40B4-BE49-F238E27FC236}">
                <a16:creationId xmlns:a16="http://schemas.microsoft.com/office/drawing/2014/main" id="{F3AA0340-6BC2-C273-65F9-728CAEB390D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Lack of Fundamentals</a:t>
            </a:r>
          </a:p>
          <a:p>
            <a:r>
              <a:rPr lang="en-IN" dirty="0">
                <a:latin typeface="Times New Roman" panose="02020603050405020304" pitchFamily="18" charset="0"/>
                <a:cs typeface="Times New Roman" panose="02020603050405020304" pitchFamily="18" charset="0"/>
              </a:rPr>
              <a:t>Understand the Concept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42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28D2-F699-8C16-C7D2-CA4712E4A6A3}"/>
              </a:ext>
            </a:extLst>
          </p:cNvPr>
          <p:cNvSpPr>
            <a:spLocks noGrp="1"/>
          </p:cNvSpPr>
          <p:nvPr>
            <p:ph type="title"/>
          </p:nvPr>
        </p:nvSpPr>
        <p:spPr/>
        <p:txBody>
          <a:bodyPr/>
          <a:lstStyle/>
          <a:p>
            <a:r>
              <a:rPr lang="en-IN" dirty="0">
                <a:latin typeface="Algerian" panose="04020705040A02060702" pitchFamily="82" charset="0"/>
                <a:cs typeface="Times New Roman" panose="02020603050405020304" pitchFamily="18" charset="0"/>
              </a:rPr>
              <a:t>                  BLOCK DIAGRAM</a:t>
            </a:r>
          </a:p>
        </p:txBody>
      </p:sp>
      <p:sp>
        <p:nvSpPr>
          <p:cNvPr id="3" name="Content Placeholder 2">
            <a:extLst>
              <a:ext uri="{FF2B5EF4-FFF2-40B4-BE49-F238E27FC236}">
                <a16:creationId xmlns:a16="http://schemas.microsoft.com/office/drawing/2014/main" id="{5C046F7F-080B-078F-9715-A6F4FE0D00FF}"/>
              </a:ext>
            </a:extLst>
          </p:cNvPr>
          <p:cNvSpPr>
            <a:spLocks noGrp="1"/>
          </p:cNvSpPr>
          <p:nvPr>
            <p:ph idx="1"/>
          </p:nvPr>
        </p:nvSpPr>
        <p:spPr/>
        <p:txBody>
          <a:bodyPr/>
          <a:lstStyle/>
          <a:p>
            <a:pPr marL="0" indent="0">
              <a:buNone/>
            </a:pPr>
            <a:endParaRPr lang="en-IN" u="sng" dirty="0"/>
          </a:p>
        </p:txBody>
      </p:sp>
      <p:sp>
        <p:nvSpPr>
          <p:cNvPr id="4" name="Callout: Right Arrow 3">
            <a:extLst>
              <a:ext uri="{FF2B5EF4-FFF2-40B4-BE49-F238E27FC236}">
                <a16:creationId xmlns:a16="http://schemas.microsoft.com/office/drawing/2014/main" id="{C8A636A9-86A6-1C3B-698D-695264A08206}"/>
              </a:ext>
            </a:extLst>
          </p:cNvPr>
          <p:cNvSpPr/>
          <p:nvPr/>
        </p:nvSpPr>
        <p:spPr>
          <a:xfrm>
            <a:off x="1331636" y="2427969"/>
            <a:ext cx="1872208" cy="3396794"/>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WISHBONE MASTER</a:t>
            </a:r>
          </a:p>
        </p:txBody>
      </p:sp>
      <p:sp>
        <p:nvSpPr>
          <p:cNvPr id="5" name="Rectangle 4">
            <a:extLst>
              <a:ext uri="{FF2B5EF4-FFF2-40B4-BE49-F238E27FC236}">
                <a16:creationId xmlns:a16="http://schemas.microsoft.com/office/drawing/2014/main" id="{51AF4824-3DFD-F402-93C1-306C9602FC85}"/>
              </a:ext>
            </a:extLst>
          </p:cNvPr>
          <p:cNvSpPr/>
          <p:nvPr/>
        </p:nvSpPr>
        <p:spPr>
          <a:xfrm>
            <a:off x="3191491" y="2427970"/>
            <a:ext cx="1152128" cy="34298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SPI</a:t>
            </a:r>
          </a:p>
          <a:p>
            <a:pPr algn="ctr"/>
            <a:r>
              <a:rPr lang="en-IN" dirty="0">
                <a:latin typeface="Times New Roman" panose="02020603050405020304" pitchFamily="18" charset="0"/>
                <a:cs typeface="Times New Roman" panose="02020603050405020304" pitchFamily="18" charset="0"/>
              </a:rPr>
              <a:t>MASTER</a:t>
            </a:r>
          </a:p>
          <a:p>
            <a:pPr algn="ctr"/>
            <a:r>
              <a:rPr lang="en-IN" dirty="0">
                <a:latin typeface="Times New Roman" panose="02020603050405020304" pitchFamily="18" charset="0"/>
                <a:cs typeface="Times New Roman" panose="02020603050405020304" pitchFamily="18" charset="0"/>
              </a:rPr>
              <a:t>CORE</a:t>
            </a:r>
          </a:p>
        </p:txBody>
      </p:sp>
      <p:sp>
        <p:nvSpPr>
          <p:cNvPr id="6" name="Rectangle 5">
            <a:extLst>
              <a:ext uri="{FF2B5EF4-FFF2-40B4-BE49-F238E27FC236}">
                <a16:creationId xmlns:a16="http://schemas.microsoft.com/office/drawing/2014/main" id="{3C6069D8-1C09-25AF-04F1-C4E93549F60F}"/>
              </a:ext>
            </a:extLst>
          </p:cNvPr>
          <p:cNvSpPr/>
          <p:nvPr/>
        </p:nvSpPr>
        <p:spPr>
          <a:xfrm>
            <a:off x="6203470" y="2427969"/>
            <a:ext cx="1152128" cy="34298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SPI</a:t>
            </a:r>
          </a:p>
          <a:p>
            <a:pPr algn="ctr"/>
            <a:r>
              <a:rPr lang="en-IN" dirty="0">
                <a:latin typeface="Times New Roman" panose="02020603050405020304" pitchFamily="18" charset="0"/>
                <a:cs typeface="Times New Roman" panose="02020603050405020304" pitchFamily="18" charset="0"/>
              </a:rPr>
              <a:t>SERIAL SLAVE</a:t>
            </a:r>
          </a:p>
        </p:txBody>
      </p:sp>
      <p:sp>
        <p:nvSpPr>
          <p:cNvPr id="23" name="Arrow: Right 22">
            <a:extLst>
              <a:ext uri="{FF2B5EF4-FFF2-40B4-BE49-F238E27FC236}">
                <a16:creationId xmlns:a16="http://schemas.microsoft.com/office/drawing/2014/main" id="{28DB472D-945F-402C-121A-1F59DD963E17}"/>
              </a:ext>
            </a:extLst>
          </p:cNvPr>
          <p:cNvSpPr/>
          <p:nvPr/>
        </p:nvSpPr>
        <p:spPr>
          <a:xfrm>
            <a:off x="4343617" y="3429000"/>
            <a:ext cx="1859851" cy="590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SCLK</a:t>
            </a:r>
          </a:p>
        </p:txBody>
      </p:sp>
      <p:sp>
        <p:nvSpPr>
          <p:cNvPr id="22" name="Arrow: Right 21">
            <a:extLst>
              <a:ext uri="{FF2B5EF4-FFF2-40B4-BE49-F238E27FC236}">
                <a16:creationId xmlns:a16="http://schemas.microsoft.com/office/drawing/2014/main" id="{50C7E23F-FB46-BE81-EB11-3F9E0CED17F0}"/>
              </a:ext>
            </a:extLst>
          </p:cNvPr>
          <p:cNvSpPr/>
          <p:nvPr/>
        </p:nvSpPr>
        <p:spPr>
          <a:xfrm flipV="1">
            <a:off x="4343618" y="2492896"/>
            <a:ext cx="1859851" cy="602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SS</a:t>
            </a:r>
          </a:p>
        </p:txBody>
      </p:sp>
      <p:sp>
        <p:nvSpPr>
          <p:cNvPr id="24" name="Arrow: Right 23">
            <a:extLst>
              <a:ext uri="{FF2B5EF4-FFF2-40B4-BE49-F238E27FC236}">
                <a16:creationId xmlns:a16="http://schemas.microsoft.com/office/drawing/2014/main" id="{0BE70B6B-E789-5320-EBBA-762DD8E6B244}"/>
              </a:ext>
            </a:extLst>
          </p:cNvPr>
          <p:cNvSpPr/>
          <p:nvPr/>
        </p:nvSpPr>
        <p:spPr>
          <a:xfrm>
            <a:off x="4343617" y="4338598"/>
            <a:ext cx="1872208" cy="602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MOSI</a:t>
            </a:r>
          </a:p>
        </p:txBody>
      </p:sp>
      <p:sp>
        <p:nvSpPr>
          <p:cNvPr id="26" name="Arrow: Left 25">
            <a:extLst>
              <a:ext uri="{FF2B5EF4-FFF2-40B4-BE49-F238E27FC236}">
                <a16:creationId xmlns:a16="http://schemas.microsoft.com/office/drawing/2014/main" id="{5F043D1D-3EF9-676E-68BF-37D2D0B58F41}"/>
              </a:ext>
            </a:extLst>
          </p:cNvPr>
          <p:cNvSpPr/>
          <p:nvPr/>
        </p:nvSpPr>
        <p:spPr>
          <a:xfrm>
            <a:off x="4343617" y="5157191"/>
            <a:ext cx="1842791" cy="56875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MISO</a:t>
            </a:r>
          </a:p>
        </p:txBody>
      </p:sp>
    </p:spTree>
    <p:extLst>
      <p:ext uri="{BB962C8B-B14F-4D97-AF65-F5344CB8AC3E}">
        <p14:creationId xmlns:p14="http://schemas.microsoft.com/office/powerpoint/2010/main" val="242894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3C8-64EA-C79A-63A6-39E0E2470648}"/>
              </a:ext>
            </a:extLst>
          </p:cNvPr>
          <p:cNvSpPr>
            <a:spLocks noGrp="1"/>
          </p:cNvSpPr>
          <p:nvPr>
            <p:ph type="title"/>
          </p:nvPr>
        </p:nvSpPr>
        <p:spPr/>
        <p:txBody>
          <a:bodyPr/>
          <a:lstStyle/>
          <a:p>
            <a:r>
              <a:rPr lang="en-IN" dirty="0">
                <a:latin typeface="Algerian" panose="04020705040A02060702" pitchFamily="82" charset="0"/>
                <a:cs typeface="Times New Roman" panose="02020603050405020304" pitchFamily="18" charset="0"/>
              </a:rPr>
              <a:t>                          OPERATION</a:t>
            </a:r>
          </a:p>
        </p:txBody>
      </p:sp>
      <p:pic>
        <p:nvPicPr>
          <p:cNvPr id="4" name="Content Placeholder 3" descr="An Introduction to SPI Communications Protocol | Custom | Maker Pro">
            <a:extLst>
              <a:ext uri="{FF2B5EF4-FFF2-40B4-BE49-F238E27FC236}">
                <a16:creationId xmlns:a16="http://schemas.microsoft.com/office/drawing/2014/main" id="{7C4FEA1B-8901-CACF-8912-64A333C79D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88840"/>
            <a:ext cx="7886700"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33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858F-EFF6-21D4-3C5E-2C8480F5AD3F}"/>
              </a:ext>
            </a:extLst>
          </p:cNvPr>
          <p:cNvSpPr>
            <a:spLocks noGrp="1"/>
          </p:cNvSpPr>
          <p:nvPr>
            <p:ph type="title"/>
          </p:nvPr>
        </p:nvSpPr>
        <p:spPr>
          <a:xfrm>
            <a:off x="628650" y="365127"/>
            <a:ext cx="7886700" cy="831626"/>
          </a:xfrm>
        </p:spPr>
        <p:txBody>
          <a:bodyPr/>
          <a:lstStyle/>
          <a:p>
            <a:r>
              <a:rPr lang="en-IN" dirty="0">
                <a:latin typeface="Times New Roman" panose="02020603050405020304" pitchFamily="18" charset="0"/>
                <a:cs typeface="Times New Roman" panose="02020603050405020304" pitchFamily="18" charset="0"/>
              </a:rPr>
              <a:t>                         </a:t>
            </a:r>
            <a:r>
              <a:rPr lang="en-IN" dirty="0">
                <a:latin typeface="Algerian" panose="04020705040A02060702" pitchFamily="82" charset="0"/>
                <a:cs typeface="Times New Roman" panose="02020603050405020304" pitchFamily="18" charset="0"/>
              </a:rPr>
              <a:t>FLOW CHART</a:t>
            </a:r>
          </a:p>
        </p:txBody>
      </p:sp>
      <p:pic>
        <p:nvPicPr>
          <p:cNvPr id="4" name="Content Placeholder 5">
            <a:extLst>
              <a:ext uri="{FF2B5EF4-FFF2-40B4-BE49-F238E27FC236}">
                <a16:creationId xmlns:a16="http://schemas.microsoft.com/office/drawing/2014/main" id="{E28749C5-6853-A592-3131-F6E3026D864C}"/>
              </a:ext>
            </a:extLst>
          </p:cNvPr>
          <p:cNvPicPr>
            <a:picLocks noGrp="1" noChangeAspect="1"/>
          </p:cNvPicPr>
          <p:nvPr>
            <p:ph idx="1"/>
          </p:nvPr>
        </p:nvPicPr>
        <p:blipFill>
          <a:blip r:embed="rId2"/>
          <a:stretch>
            <a:fillRect/>
          </a:stretch>
        </p:blipFill>
        <p:spPr>
          <a:xfrm>
            <a:off x="395536" y="1196752"/>
            <a:ext cx="8352928" cy="5661248"/>
          </a:xfrm>
          <a:prstGeom prst="rect">
            <a:avLst/>
          </a:prstGeom>
        </p:spPr>
      </p:pic>
    </p:spTree>
    <p:extLst>
      <p:ext uri="{BB962C8B-B14F-4D97-AF65-F5344CB8AC3E}">
        <p14:creationId xmlns:p14="http://schemas.microsoft.com/office/powerpoint/2010/main" val="195606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3598-CFF4-E066-AEB9-C54CF87D2531}"/>
              </a:ext>
            </a:extLst>
          </p:cNvPr>
          <p:cNvSpPr>
            <a:spLocks noGrp="1"/>
          </p:cNvSpPr>
          <p:nvPr>
            <p:ph type="title"/>
          </p:nvPr>
        </p:nvSpPr>
        <p:spPr/>
        <p:txBody>
          <a:bodyPr/>
          <a:lstStyle/>
          <a:p>
            <a:r>
              <a:rPr lang="en-US" sz="3200" b="1" dirty="0">
                <a:solidFill>
                  <a:schemeClr val="tx1"/>
                </a:solidFill>
                <a:latin typeface="Algerian" panose="04020705040A02060702" pitchFamily="82" charset="0"/>
                <a:cs typeface="Times New Roman" panose="02020603050405020304" pitchFamily="18" charset="0"/>
              </a:rPr>
              <a:t>                       Algorithm</a:t>
            </a:r>
            <a:br>
              <a:rPr lang="en-US" dirty="0"/>
            </a:br>
            <a:endParaRPr lang="en-IN" dirty="0"/>
          </a:p>
        </p:txBody>
      </p:sp>
      <p:sp>
        <p:nvSpPr>
          <p:cNvPr id="3" name="Content Placeholder 2">
            <a:extLst>
              <a:ext uri="{FF2B5EF4-FFF2-40B4-BE49-F238E27FC236}">
                <a16:creationId xmlns:a16="http://schemas.microsoft.com/office/drawing/2014/main" id="{EE471345-7560-2DCE-1792-ED48D512416C}"/>
              </a:ext>
            </a:extLst>
          </p:cNvPr>
          <p:cNvSpPr>
            <a:spLocks noGrp="1"/>
          </p:cNvSpPr>
          <p:nvPr>
            <p:ph idx="1"/>
          </p:nvPr>
        </p:nvSpPr>
        <p:spPr/>
        <p:txBody>
          <a:bodyPr>
            <a:normAutofit fontScale="92500"/>
          </a:bodyPr>
          <a:lstStyle/>
          <a:p>
            <a:pPr algn="just">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The Serial Peripheral Interface (SPI) communication protocol is a widely-used synchronous serial communication interface in embedded systems, allowing for the exchange of data between microcontrollers, sensors, and peripheral devices. </a:t>
            </a:r>
          </a:p>
          <a:p>
            <a:pPr algn="just">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It operates on a master-slave architecture, where a single master device initiates communication with one or multiple slave devices.</a:t>
            </a:r>
          </a:p>
          <a:p>
            <a:pPr algn="just">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In SPI communication, data is transmitted in full-duplex mode over multiple lines: MOSI (Master Out Slave In), MISO (Master In Slave Out), SCK (Serial Clock), and SS (Slave Select). The master device controls the clock signal (SCK), which synchronizes data transmission between the master and slave devices. </a:t>
            </a:r>
          </a:p>
          <a:p>
            <a:pPr algn="just">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Each slave device is assigned a unique Slave Select (SS) line, enabling the master to select the desired slave for communication.</a:t>
            </a:r>
          </a:p>
          <a:p>
            <a:endParaRPr lang="en-IN" dirty="0"/>
          </a:p>
        </p:txBody>
      </p:sp>
    </p:spTree>
    <p:extLst>
      <p:ext uri="{BB962C8B-B14F-4D97-AF65-F5344CB8AC3E}">
        <p14:creationId xmlns:p14="http://schemas.microsoft.com/office/powerpoint/2010/main" val="405080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D141-74E6-C21F-8E24-F5595031ACBC}"/>
              </a:ext>
            </a:extLst>
          </p:cNvPr>
          <p:cNvSpPr>
            <a:spLocks noGrp="1"/>
          </p:cNvSpPr>
          <p:nvPr>
            <p:ph type="title"/>
          </p:nvPr>
        </p:nvSpPr>
        <p:spPr/>
        <p:txBody>
          <a:bodyPr/>
          <a:lstStyle/>
          <a:p>
            <a:r>
              <a:rPr lang="en-US" sz="3200" b="1" dirty="0">
                <a:solidFill>
                  <a:schemeClr val="tx1"/>
                </a:solidFill>
                <a:latin typeface="Algerian" panose="04020705040A02060702" pitchFamily="82" charset="0"/>
                <a:cs typeface="Times New Roman" panose="02020603050405020304" pitchFamily="18" charset="0"/>
              </a:rPr>
              <a:t>                    Software tool</a:t>
            </a:r>
            <a:br>
              <a:rPr lang="en-US" sz="32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1BB8E6-5626-BB54-3361-E2FD2EA37766}"/>
              </a:ext>
            </a:extLst>
          </p:cNvPr>
          <p:cNvSpPr>
            <a:spLocks noGrp="1"/>
          </p:cNvSpPr>
          <p:nvPr>
            <p:ph idx="1"/>
          </p:nvPr>
        </p:nvSpPr>
        <p:spPr>
          <a:xfrm>
            <a:off x="628650" y="1484784"/>
            <a:ext cx="7886700" cy="5008090"/>
          </a:xfrm>
        </p:spPr>
        <p:txBody>
          <a:bodyPr/>
          <a:lstStyle/>
          <a:p>
            <a:pPr algn="just"/>
            <a:r>
              <a:rPr lang="en-US" dirty="0">
                <a:latin typeface="Times New Roman" panose="02020603050405020304" pitchFamily="18" charset="0"/>
                <a:cs typeface="Times New Roman" panose="02020603050405020304" pitchFamily="18" charset="0"/>
              </a:rPr>
              <a:t>Xilinx </a:t>
            </a:r>
            <a:r>
              <a:rPr lang="en-US" dirty="0" err="1">
                <a:latin typeface="Times New Roman" panose="02020603050405020304" pitchFamily="18" charset="0"/>
                <a:cs typeface="Times New Roman" panose="02020603050405020304" pitchFamily="18" charset="0"/>
              </a:rPr>
              <a:t>Vivado</a:t>
            </a:r>
            <a:r>
              <a:rPr lang="en-US" dirty="0">
                <a:latin typeface="Times New Roman" panose="02020603050405020304" pitchFamily="18" charset="0"/>
                <a:cs typeface="Times New Roman" panose="02020603050405020304" pitchFamily="18" charset="0"/>
              </a:rPr>
              <a:t> is a comprehensive design suite for developing and deploying programmable logic devices, primarily focusing on field-programmable gate arrays (FPGAs) and system-on-chip (SoC) devices. It serves as a powerful environment for designing, synthesizing, implementing, and verifying digital circuits</a:t>
            </a:r>
          </a:p>
          <a:p>
            <a:pPr algn="just"/>
            <a:r>
              <a:rPr lang="en-US" dirty="0" err="1">
                <a:latin typeface="Times New Roman" panose="02020603050405020304" pitchFamily="18" charset="0"/>
                <a:cs typeface="Times New Roman" panose="02020603050405020304" pitchFamily="18" charset="0"/>
              </a:rPr>
              <a:t>Vivado</a:t>
            </a:r>
            <a:r>
              <a:rPr lang="en-US" dirty="0">
                <a:latin typeface="Times New Roman" panose="02020603050405020304" pitchFamily="18" charset="0"/>
                <a:cs typeface="Times New Roman" panose="02020603050405020304" pitchFamily="18" charset="0"/>
              </a:rPr>
              <a:t> encompasses various tools and features essential for FPGA development, including high-level synthesis (HLS), hardware description language (HDL) synthesis, implementation, and debugging capabilities.</a:t>
            </a:r>
          </a:p>
          <a:p>
            <a:pPr algn="just"/>
            <a:r>
              <a:rPr lang="en-US" dirty="0">
                <a:latin typeface="Times New Roman" panose="02020603050405020304" pitchFamily="18" charset="0"/>
                <a:cs typeface="Times New Roman" panose="02020603050405020304" pitchFamily="18" charset="0"/>
              </a:rPr>
              <a:t>The tool supports popular HDLs such as Verilog, VHDL, and </a:t>
            </a:r>
            <a:r>
              <a:rPr lang="en-US" dirty="0" err="1">
                <a:latin typeface="Times New Roman" panose="02020603050405020304" pitchFamily="18" charset="0"/>
                <a:cs typeface="Times New Roman" panose="02020603050405020304" pitchFamily="18" charset="0"/>
              </a:rPr>
              <a:t>SystemVerilog</a:t>
            </a:r>
            <a:r>
              <a:rPr lang="en-US" dirty="0">
                <a:latin typeface="Times New Roman" panose="02020603050405020304" pitchFamily="18" charset="0"/>
                <a:cs typeface="Times New Roman" panose="02020603050405020304" pitchFamily="18" charset="0"/>
              </a:rPr>
              <a:t>, allowing designers to write and simulate their designs using familiar languages. </a:t>
            </a:r>
            <a:r>
              <a:rPr lang="en-US" dirty="0" err="1">
                <a:latin typeface="Times New Roman" panose="02020603050405020304" pitchFamily="18" charset="0"/>
                <a:cs typeface="Times New Roman" panose="02020603050405020304" pitchFamily="18" charset="0"/>
              </a:rPr>
              <a:t>Vivado</a:t>
            </a:r>
            <a:r>
              <a:rPr lang="en-US" dirty="0">
                <a:latin typeface="Times New Roman" panose="02020603050405020304" pitchFamily="18" charset="0"/>
                <a:cs typeface="Times New Roman" panose="02020603050405020304" pitchFamily="18" charset="0"/>
              </a:rPr>
              <a:t> also provides advanced synthesis and optimization algorithms to maximize design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68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99FC-011C-5A00-0555-DB6BF4B129EA}"/>
              </a:ext>
            </a:extLst>
          </p:cNvPr>
          <p:cNvSpPr>
            <a:spLocks noGrp="1"/>
          </p:cNvSpPr>
          <p:nvPr>
            <p:ph type="title"/>
          </p:nvPr>
        </p:nvSpPr>
        <p:spPr>
          <a:xfrm>
            <a:off x="251520" y="1"/>
            <a:ext cx="8263830" cy="908720"/>
          </a:xfrm>
        </p:spPr>
        <p:txBody>
          <a:bodyPr/>
          <a:lstStyle/>
          <a:p>
            <a:r>
              <a:rPr lang="en-IN" dirty="0">
                <a:latin typeface="Algerian" panose="04020705040A02060702" pitchFamily="82" charset="0"/>
                <a:cs typeface="Times New Roman" panose="02020603050405020304" pitchFamily="18" charset="0"/>
              </a:rPr>
              <a:t>                               Schematic</a:t>
            </a:r>
          </a:p>
        </p:txBody>
      </p:sp>
      <p:pic>
        <p:nvPicPr>
          <p:cNvPr id="10" name="Content Placeholder 9">
            <a:extLst>
              <a:ext uri="{FF2B5EF4-FFF2-40B4-BE49-F238E27FC236}">
                <a16:creationId xmlns:a16="http://schemas.microsoft.com/office/drawing/2014/main" id="{886A1787-07B7-5B49-DADC-B4BC6ABB5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20688"/>
            <a:ext cx="8803382" cy="6120679"/>
          </a:xfrm>
        </p:spPr>
      </p:pic>
    </p:spTree>
    <p:extLst>
      <p:ext uri="{BB962C8B-B14F-4D97-AF65-F5344CB8AC3E}">
        <p14:creationId xmlns:p14="http://schemas.microsoft.com/office/powerpoint/2010/main" val="418079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TotalTime>
  <Words>584</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Calibri Light</vt:lpstr>
      <vt:lpstr>Times New Roman</vt:lpstr>
      <vt:lpstr>Wingdings</vt:lpstr>
      <vt:lpstr>Office Theme</vt:lpstr>
      <vt:lpstr>PowerPoint Presentation</vt:lpstr>
      <vt:lpstr>                          ABSTRACT</vt:lpstr>
      <vt:lpstr>               First Review Comments</vt:lpstr>
      <vt:lpstr>                  BLOCK DIAGRAM</vt:lpstr>
      <vt:lpstr>                          OPERATION</vt:lpstr>
      <vt:lpstr>                         FLOW CHART</vt:lpstr>
      <vt:lpstr>                       Algorithm </vt:lpstr>
      <vt:lpstr>                    Software tool </vt:lpstr>
      <vt:lpstr>                               Schematic</vt:lpstr>
      <vt:lpstr>                             Graphs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Bogem Sangeetha</cp:lastModifiedBy>
  <cp:revision>21</cp:revision>
  <dcterms:created xsi:type="dcterms:W3CDTF">2022-01-31T06:38:06Z</dcterms:created>
  <dcterms:modified xsi:type="dcterms:W3CDTF">2024-04-18T17:02:24Z</dcterms:modified>
</cp:coreProperties>
</file>