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9" r:id="rId4"/>
    <p:sldId id="258" r:id="rId5"/>
    <p:sldId id="260" r:id="rId6"/>
    <p:sldId id="269" r:id="rId7"/>
    <p:sldId id="262" r:id="rId8"/>
    <p:sldId id="263" r:id="rId9"/>
    <p:sldId id="270" r:id="rId10"/>
    <p:sldId id="272" r:id="rId11"/>
    <p:sldId id="261" r:id="rId12"/>
    <p:sldId id="273" r:id="rId13"/>
    <p:sldId id="264" r:id="rId14"/>
    <p:sldId id="265" r:id="rId15"/>
    <p:sldId id="266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0776-DCFB-3047-0241-35B6CA36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8BB8A-B630-F6BF-823E-92F0B6D71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1CAA-5936-0194-C3FF-3C2DEC8A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FD4A-63AF-A6C1-75F4-85FE7FD7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5020-679D-AC20-4D62-6A4E0FF0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1013-DAD9-46B6-5F0E-280B8E3F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D837C-3CE9-F9CA-C0D9-DD24FD9AA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3E7F-2309-4406-C9A6-BC58C8D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E550-193A-BD9A-3C58-CAF5CD2E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F22C-CFB0-BBD4-845F-E968CC61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025DC-0C14-B431-4558-446025AB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6CCD-87B4-729C-4BEF-9DC7A202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37E6-C107-D1B0-2D8A-58B4B036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A80C-88D8-4CE6-E348-FB01273C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45FC1-09A3-E2D0-CBAA-B925471A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0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7774-50BC-610B-96C9-B030BD60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0085-0B20-29D1-211D-DCE24A7D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1D85-FB39-A341-71E0-DF630840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B158-45A9-D479-4146-AADF8EC5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8760-5EB2-D1C9-3D2B-E682B59D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BAFD-9DDC-19E7-DC31-5FB5E1D9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B575-0B30-7BBD-7A40-F2D2A73B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18BA-3069-BA3A-5BD7-332E7039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00F6-33B5-D801-C8FF-ECF0B260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FC46-37FE-D40A-8424-5B54CB37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22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424-C49C-1076-24D1-92B2543B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A20B-0B5E-A6A4-98ED-DC27C11C2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B124-8352-576C-D919-879965C8E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A3679-B86D-4810-341C-0D06B2C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6165-3A91-C5D0-05D6-4ACF889A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3FA0-6A53-CA71-EA64-BA530B2B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299C-1204-1A9D-5FD7-1542462F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D4D5-5645-9387-1C5A-2D1A647BB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8BDB-E2F3-07A9-7E0B-D3657A99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18761-F4EA-B043-9E4A-73FFA7D46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CDAB7-5779-4468-1B92-E1749345F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5ED34-D87B-A51C-F70F-CC45633C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6927-6F9F-2BDF-38A8-77565B44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C0610-2F38-2EAF-1E79-51AEC093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C8A6-1C68-637C-008D-C872F4FD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D8246-561F-8A4C-37F4-2DA167D6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3591B-E660-6DC6-B99A-ACADF994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94238-1E75-8662-6CA4-78BEC766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D2A0D-B148-54F3-20F3-E17B01BF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BF187-934E-B364-5102-52263ACC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3D2E3-D47D-D3AC-29FA-C797AA5A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8BB0-7F77-C1AF-B271-4A570765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69EB-7C44-1B8D-E138-9F176601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9200-E27B-C4B3-B3C4-B313BC343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5D6DC-D8F6-0199-0D61-A63DBE40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06609-2013-5EC2-0256-85BB9A0A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C8909-574F-C698-E072-215BE3C5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5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076A-1530-5526-FF65-7D38ED41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788FD-5350-D4DF-F0BC-08C04A96F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D3AA5-C09A-BF81-4408-5B178534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4C29-1F6C-8843-EEFE-ABD7E276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1347-0359-A9E9-6209-7ACB49DA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F121F-2D4B-5BDD-415B-14CECA0B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0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18F32-810F-D366-64BB-ED8E2BA6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593A-DAEE-689E-6692-F15129767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C135-3D0C-C587-13CC-09B62D5E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9F1D-9677-4B2D-BA8E-E97D42FE6D5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602D-74A1-8622-CEA4-7540DB0DD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5CBD-B611-F854-B90A-D2F2E716B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DD88-3EE5-48C9-AC8C-66B09F36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3CA0-0537-2004-A0F5-C03CC864E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iRetail</a:t>
            </a:r>
            <a:r>
              <a:rPr lang="en-IN" dirty="0"/>
              <a:t> Web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2469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6FE-2FE0-2F70-BFE7-F0D84E0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Primary Database Tables involved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DE8897-047A-5C62-AA76-F70648456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11144"/>
              </p:ext>
            </p:extLst>
          </p:nvPr>
        </p:nvGraphicFramePr>
        <p:xfrm>
          <a:off x="655482" y="1053962"/>
          <a:ext cx="10789264" cy="498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316">
                  <a:extLst>
                    <a:ext uri="{9D8B030D-6E8A-4147-A177-3AD203B41FA5}">
                      <a16:colId xmlns:a16="http://schemas.microsoft.com/office/drawing/2014/main" val="3826468101"/>
                    </a:ext>
                  </a:extLst>
                </a:gridCol>
                <a:gridCol w="2697316">
                  <a:extLst>
                    <a:ext uri="{9D8B030D-6E8A-4147-A177-3AD203B41FA5}">
                      <a16:colId xmlns:a16="http://schemas.microsoft.com/office/drawing/2014/main" val="2195378290"/>
                    </a:ext>
                  </a:extLst>
                </a:gridCol>
                <a:gridCol w="2697316">
                  <a:extLst>
                    <a:ext uri="{9D8B030D-6E8A-4147-A177-3AD203B41FA5}">
                      <a16:colId xmlns:a16="http://schemas.microsoft.com/office/drawing/2014/main" val="4231499881"/>
                    </a:ext>
                  </a:extLst>
                </a:gridCol>
                <a:gridCol w="2697316">
                  <a:extLst>
                    <a:ext uri="{9D8B030D-6E8A-4147-A177-3AD203B41FA5}">
                      <a16:colId xmlns:a16="http://schemas.microsoft.com/office/drawing/2014/main" val="3997348233"/>
                    </a:ext>
                  </a:extLst>
                </a:gridCol>
              </a:tblGrid>
              <a:tr h="723345">
                <a:tc>
                  <a:txBody>
                    <a:bodyPr/>
                    <a:lstStyle/>
                    <a:p>
                      <a:r>
                        <a:rPr lang="en-IN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Relationship attributes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02486"/>
                  </a:ext>
                </a:extLst>
              </a:tr>
              <a:tr h="550243">
                <a:tc>
                  <a:txBody>
                    <a:bodyPr/>
                    <a:lstStyle/>
                    <a:p>
                      <a:r>
                        <a:rPr lang="en-IN" dirty="0" err="1"/>
                        <a:t>SellerMaster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Holds the primary seller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SellerID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75961"/>
                  </a:ext>
                </a:extLst>
              </a:tr>
              <a:tr h="723345">
                <a:tc>
                  <a:txBody>
                    <a:bodyPr/>
                    <a:lstStyle/>
                    <a:p>
                      <a:r>
                        <a:rPr lang="en-IN" dirty="0" err="1"/>
                        <a:t>SellerStores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Holds the store information of sellers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SellerStoreID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SellerID</a:t>
                      </a:r>
                      <a:r>
                        <a:rPr lang="en-IN" dirty="0"/>
                        <a:t> – Relationship with </a:t>
                      </a:r>
                      <a:r>
                        <a:rPr lang="en-IN" dirty="0" err="1"/>
                        <a:t>SellerMaster</a:t>
                      </a:r>
                      <a:r>
                        <a:rPr lang="en-IN" dirty="0"/>
                        <a:t>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59032"/>
                  </a:ext>
                </a:extLst>
              </a:tr>
              <a:tr h="723345">
                <a:tc>
                  <a:txBody>
                    <a:bodyPr/>
                    <a:lstStyle/>
                    <a:p>
                      <a:r>
                        <a:rPr lang="en-IN" dirty="0" err="1"/>
                        <a:t>ProductMaster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Holds the product information of sellers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SellerID</a:t>
                      </a:r>
                      <a:r>
                        <a:rPr lang="en-IN" dirty="0"/>
                        <a:t> – Relationship with </a:t>
                      </a:r>
                      <a:r>
                        <a:rPr lang="en-IN" dirty="0" err="1"/>
                        <a:t>SellerMaster</a:t>
                      </a:r>
                      <a:r>
                        <a:rPr lang="en-IN" dirty="0"/>
                        <a:t>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76763"/>
                  </a:ext>
                </a:extLst>
              </a:tr>
              <a:tr h="723345">
                <a:tc>
                  <a:txBody>
                    <a:bodyPr/>
                    <a:lstStyle/>
                    <a:p>
                      <a:r>
                        <a:rPr lang="en-IN" dirty="0" err="1"/>
                        <a:t>ProductImages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Contains the Product Image URL’s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ProductImageID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ProductID</a:t>
                      </a:r>
                      <a:r>
                        <a:rPr lang="en-IN" dirty="0"/>
                        <a:t> – Relationship with </a:t>
                      </a:r>
                      <a:r>
                        <a:rPr lang="en-IN" dirty="0" err="1"/>
                        <a:t>ProductMaster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13560"/>
                  </a:ext>
                </a:extLst>
              </a:tr>
              <a:tr h="723345">
                <a:tc>
                  <a:txBody>
                    <a:bodyPr/>
                    <a:lstStyle/>
                    <a:p>
                      <a:r>
                        <a:rPr lang="en-IN" dirty="0" err="1"/>
                        <a:t>ProductDetails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Contatins</a:t>
                      </a:r>
                      <a:r>
                        <a:rPr lang="en-IN" dirty="0"/>
                        <a:t> additional Product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ProductDetailID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ProductID</a:t>
                      </a:r>
                      <a:r>
                        <a:rPr lang="en-IN" dirty="0"/>
                        <a:t> – Relationship with </a:t>
                      </a:r>
                      <a:r>
                        <a:rPr lang="en-IN" dirty="0" err="1"/>
                        <a:t>ProductMaster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67186"/>
                  </a:ext>
                </a:extLst>
              </a:tr>
              <a:tr h="723345">
                <a:tc>
                  <a:txBody>
                    <a:bodyPr/>
                    <a:lstStyle/>
                    <a:p>
                      <a:r>
                        <a:rPr lang="en-IN" dirty="0" err="1"/>
                        <a:t>ProductsUpload_Staging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for Products CSV ETL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StagingID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0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667CA3A-7027-D5CB-ABF6-744C8D39BE0C}"/>
              </a:ext>
            </a:extLst>
          </p:cNvPr>
          <p:cNvSpPr/>
          <p:nvPr/>
        </p:nvSpPr>
        <p:spPr>
          <a:xfrm>
            <a:off x="5810248" y="2883694"/>
            <a:ext cx="5162549" cy="1014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D89F7-457D-9EF6-2363-7BD3CB9E4516}"/>
              </a:ext>
            </a:extLst>
          </p:cNvPr>
          <p:cNvSpPr/>
          <p:nvPr/>
        </p:nvSpPr>
        <p:spPr>
          <a:xfrm>
            <a:off x="1600200" y="1504950"/>
            <a:ext cx="4210050" cy="101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C0A614-B8DA-51EA-2673-13A06FF0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Proposed Technology Stack </a:t>
            </a:r>
          </a:p>
        </p:txBody>
      </p:sp>
      <p:pic>
        <p:nvPicPr>
          <p:cNvPr id="1026" name="Picture 2" descr="Image result for azure icon png">
            <a:extLst>
              <a:ext uri="{FF2B5EF4-FFF2-40B4-BE49-F238E27FC236}">
                <a16:creationId xmlns:a16="http://schemas.microsoft.com/office/drawing/2014/main" id="{A2FFC7B2-33A1-0D4E-47B4-43263B5B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1564481"/>
            <a:ext cx="13747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FA8308-F95D-80CB-B087-A322090E3D74}"/>
              </a:ext>
            </a:extLst>
          </p:cNvPr>
          <p:cNvSpPr/>
          <p:nvPr/>
        </p:nvSpPr>
        <p:spPr>
          <a:xfrm>
            <a:off x="1600200" y="1152525"/>
            <a:ext cx="421005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Provider – Platform as a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BCCBF-5FB9-2E63-7102-B441B2CF2290}"/>
              </a:ext>
            </a:extLst>
          </p:cNvPr>
          <p:cNvSpPr/>
          <p:nvPr/>
        </p:nvSpPr>
        <p:spPr>
          <a:xfrm>
            <a:off x="5810250" y="1147763"/>
            <a:ext cx="5162550" cy="35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FrontEnd</a:t>
            </a:r>
            <a:r>
              <a:rPr lang="en-IN" dirty="0"/>
              <a:t> App (SPA) 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BABA5E-A8AD-A74C-6A4E-7CE8310C84F2}"/>
              </a:ext>
            </a:extLst>
          </p:cNvPr>
          <p:cNvSpPr/>
          <p:nvPr/>
        </p:nvSpPr>
        <p:spPr>
          <a:xfrm>
            <a:off x="5810249" y="1509712"/>
            <a:ext cx="5162549" cy="1014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reactjs icon png">
            <a:extLst>
              <a:ext uri="{FF2B5EF4-FFF2-40B4-BE49-F238E27FC236}">
                <a16:creationId xmlns:a16="http://schemas.microsoft.com/office/drawing/2014/main" id="{0C593B2D-5472-BFB8-6B22-CB69F4C14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4" y="1747837"/>
            <a:ext cx="583740" cy="50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scode icon png">
            <a:extLst>
              <a:ext uri="{FF2B5EF4-FFF2-40B4-BE49-F238E27FC236}">
                <a16:creationId xmlns:a16="http://schemas.microsoft.com/office/drawing/2014/main" id="{42A28C86-C48F-F61B-22DF-95D18E2C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1652587"/>
            <a:ext cx="681038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B6AA58-1DBE-43E6-7ECA-D367CCA2D3B5}"/>
              </a:ext>
            </a:extLst>
          </p:cNvPr>
          <p:cNvSpPr/>
          <p:nvPr/>
        </p:nvSpPr>
        <p:spPr>
          <a:xfrm>
            <a:off x="1600199" y="2876550"/>
            <a:ext cx="4210050" cy="101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90356F-D3D9-317D-701E-868998FB1941}"/>
              </a:ext>
            </a:extLst>
          </p:cNvPr>
          <p:cNvSpPr/>
          <p:nvPr/>
        </p:nvSpPr>
        <p:spPr>
          <a:xfrm>
            <a:off x="1600199" y="2524125"/>
            <a:ext cx="421005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pic>
        <p:nvPicPr>
          <p:cNvPr id="1032" name="Picture 8" descr="Image result for .net core png">
            <a:extLst>
              <a:ext uri="{FF2B5EF4-FFF2-40B4-BE49-F238E27FC236}">
                <a16:creationId xmlns:a16="http://schemas.microsoft.com/office/drawing/2014/main" id="{A1F189AF-E4E1-D285-02D5-44EFD2FE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6" y="3062289"/>
            <a:ext cx="857250" cy="7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isual studio png">
            <a:extLst>
              <a:ext uri="{FF2B5EF4-FFF2-40B4-BE49-F238E27FC236}">
                <a16:creationId xmlns:a16="http://schemas.microsoft.com/office/drawing/2014/main" id="{6ABE0547-666F-7C59-EFC5-28901C58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97" y="3026571"/>
            <a:ext cx="1258579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178BA2-1BF2-AEA2-8827-0351359B62D0}"/>
              </a:ext>
            </a:extLst>
          </p:cNvPr>
          <p:cNvSpPr/>
          <p:nvPr/>
        </p:nvSpPr>
        <p:spPr>
          <a:xfrm>
            <a:off x="5810249" y="2521745"/>
            <a:ext cx="5162550" cy="35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Development</a:t>
            </a:r>
          </a:p>
        </p:txBody>
      </p:sp>
      <p:pic>
        <p:nvPicPr>
          <p:cNvPr id="1036" name="Picture 12" descr="Image result for sql server png">
            <a:extLst>
              <a:ext uri="{FF2B5EF4-FFF2-40B4-BE49-F238E27FC236}">
                <a16:creationId xmlns:a16="http://schemas.microsoft.com/office/drawing/2014/main" id="{CC548371-27AD-0C61-57EC-792184EF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2" y="2978944"/>
            <a:ext cx="938224" cy="8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884D41-844E-2684-5F1E-E07E8B8F0FBE}"/>
              </a:ext>
            </a:extLst>
          </p:cNvPr>
          <p:cNvSpPr/>
          <p:nvPr/>
        </p:nvSpPr>
        <p:spPr>
          <a:xfrm>
            <a:off x="1600198" y="4262449"/>
            <a:ext cx="9372599" cy="1014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B24618-37FF-C3C9-04D5-3EA361240276}"/>
              </a:ext>
            </a:extLst>
          </p:cNvPr>
          <p:cNvSpPr/>
          <p:nvPr/>
        </p:nvSpPr>
        <p:spPr>
          <a:xfrm>
            <a:off x="1600199" y="3900499"/>
            <a:ext cx="9372598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DevOps (CI/CD &amp; </a:t>
            </a:r>
            <a:r>
              <a:rPr lang="en-IN" dirty="0" err="1"/>
              <a:t>IaC</a:t>
            </a:r>
            <a:r>
              <a:rPr lang="en-IN" dirty="0"/>
              <a:t>)</a:t>
            </a:r>
          </a:p>
        </p:txBody>
      </p:sp>
      <p:pic>
        <p:nvPicPr>
          <p:cNvPr id="1038" name="Picture 14" descr="Image result for azure devops png">
            <a:extLst>
              <a:ext uri="{FF2B5EF4-FFF2-40B4-BE49-F238E27FC236}">
                <a16:creationId xmlns:a16="http://schemas.microsoft.com/office/drawing/2014/main" id="{D9DF45C9-7D48-B676-EDC4-C54D1F46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2" y="4383344"/>
            <a:ext cx="1149251" cy="6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bicep png">
            <a:extLst>
              <a:ext uri="{FF2B5EF4-FFF2-40B4-BE49-F238E27FC236}">
                <a16:creationId xmlns:a16="http://schemas.microsoft.com/office/drawing/2014/main" id="{581228A7-CF86-FB45-40D7-5CFEDF724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04" y="4435033"/>
            <a:ext cx="537221" cy="5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1026E8-F7D5-C0D4-14B8-2ED0293ED245}"/>
              </a:ext>
            </a:extLst>
          </p:cNvPr>
          <p:cNvSpPr txBox="1"/>
          <p:nvPr/>
        </p:nvSpPr>
        <p:spPr>
          <a:xfrm>
            <a:off x="5761548" y="4933960"/>
            <a:ext cx="1718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Azure Biceps</a:t>
            </a:r>
          </a:p>
        </p:txBody>
      </p:sp>
      <p:pic>
        <p:nvPicPr>
          <p:cNvPr id="1042" name="Picture 18" descr="Image result for sonarqube logo png">
            <a:extLst>
              <a:ext uri="{FF2B5EF4-FFF2-40B4-BE49-F238E27FC236}">
                <a16:creationId xmlns:a16="http://schemas.microsoft.com/office/drawing/2014/main" id="{1FE57D41-498A-3AAE-AB33-5043DB9C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98" y="4336712"/>
            <a:ext cx="2074916" cy="9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5FEF9B-10CF-A1C9-F698-266CAE75DED1}"/>
              </a:ext>
            </a:extLst>
          </p:cNvPr>
          <p:cNvSpPr txBox="1"/>
          <p:nvPr/>
        </p:nvSpPr>
        <p:spPr>
          <a:xfrm>
            <a:off x="7253327" y="2244128"/>
            <a:ext cx="1718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5416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C0A614-B8DA-51EA-2673-13A06FF0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DevOps Approach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D19ED1-B532-6871-0952-57E0F868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Azure Infrastructure Provisioning &amp; Maintenance: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Azure PaaS service instances will be provisioned using Infrastructure as Code Approach (</a:t>
            </a:r>
            <a:r>
              <a:rPr lang="en-IN" sz="1800" dirty="0" err="1"/>
              <a:t>IaC</a:t>
            </a:r>
            <a:r>
              <a:rPr lang="en-IN" sz="1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It will be easy &amp; quick to rollout infrastructure to other region as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Azure Biceps will be utilized to create/modify infrastructure definitions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Web Application &amp; Azure Functions </a:t>
            </a:r>
            <a:endParaRPr lang="en-IN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Both SPA &amp; .NET Core based Azure functions will be deployed into Azure Platform using dedicated Build &amp; Release pipelines (CI/CD).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The Pipelines will be based on Pipeline as Code Approach (YAML files)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Additional steps like Unit Tests validation, Static Code Analysis using SonarQube will be included in the Build pipeline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9287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6FE-2FE0-2F70-BFE7-F0D84E0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Non Functional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2C9BC-106C-94AD-8515-FA56B903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056"/>
            <a:ext cx="10515600" cy="4986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094A63-502B-8972-2F38-AC7BEC76B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99715"/>
              </p:ext>
            </p:extLst>
          </p:nvPr>
        </p:nvGraphicFramePr>
        <p:xfrm>
          <a:off x="838200" y="831056"/>
          <a:ext cx="10350911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36">
                  <a:extLst>
                    <a:ext uri="{9D8B030D-6E8A-4147-A177-3AD203B41FA5}">
                      <a16:colId xmlns:a16="http://schemas.microsoft.com/office/drawing/2014/main" val="3360055446"/>
                    </a:ext>
                  </a:extLst>
                </a:gridCol>
                <a:gridCol w="4363551">
                  <a:extLst>
                    <a:ext uri="{9D8B030D-6E8A-4147-A177-3AD203B41FA5}">
                      <a16:colId xmlns:a16="http://schemas.microsoft.com/office/drawing/2014/main" val="2962371198"/>
                    </a:ext>
                  </a:extLst>
                </a:gridCol>
                <a:gridCol w="4871424">
                  <a:extLst>
                    <a:ext uri="{9D8B030D-6E8A-4147-A177-3AD203B41FA5}">
                      <a16:colId xmlns:a16="http://schemas.microsoft.com/office/drawing/2014/main" val="193562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NFR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this NFR had been </a:t>
                      </a:r>
                      <a:r>
                        <a:rPr lang="en-IN" dirty="0" err="1"/>
                        <a:t>Considered,Implemented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 Solution Level: The solution will be deployed in two regions namely 1) Primary 2) Secondary/Standby with Azure </a:t>
                      </a:r>
                      <a:r>
                        <a:rPr lang="en-IN" dirty="0" err="1"/>
                        <a:t>FrontDoor</a:t>
                      </a:r>
                      <a:r>
                        <a:rPr lang="en-IN" dirty="0"/>
                        <a:t> covering the routing. </a:t>
                      </a:r>
                    </a:p>
                    <a:p>
                      <a:r>
                        <a:rPr lang="en-IN" dirty="0"/>
                        <a:t>Database: Database is replicated with geo replication strategy (Zone redundant replication)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2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 Service: Automatic scaling can be set by defining the auto scaling rules in App Service based on CPU Time etc</a:t>
                      </a:r>
                    </a:p>
                    <a:p>
                      <a:r>
                        <a:rPr lang="en-IN" dirty="0"/>
                        <a:t>Azure Functions: Since the azure functions are going to be based on “App Service” plan similar scaling rules &amp; no. of instances can be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2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CDN : Any static content can be server with the help of CDN</a:t>
                      </a:r>
                    </a:p>
                    <a:p>
                      <a:r>
                        <a:rPr lang="en-IN" dirty="0"/>
                        <a:t>Cache : Response caching will be implemented for appropriate use cases.</a:t>
                      </a:r>
                    </a:p>
                    <a:p>
                      <a:r>
                        <a:rPr lang="en-IN" dirty="0"/>
                        <a:t>Database: Appropriate indexing can be done to improve the data retrieval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3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4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6FE-2FE0-2F70-BFE7-F0D84E0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Non Functional Requirements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2C9BC-106C-94AD-8515-FA56B903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094A63-502B-8972-2F38-AC7BEC76B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95600"/>
              </p:ext>
            </p:extLst>
          </p:nvPr>
        </p:nvGraphicFramePr>
        <p:xfrm>
          <a:off x="838200" y="1190625"/>
          <a:ext cx="10515601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91">
                  <a:extLst>
                    <a:ext uri="{9D8B030D-6E8A-4147-A177-3AD203B41FA5}">
                      <a16:colId xmlns:a16="http://schemas.microsoft.com/office/drawing/2014/main" val="3360055446"/>
                    </a:ext>
                  </a:extLst>
                </a:gridCol>
                <a:gridCol w="4432978">
                  <a:extLst>
                    <a:ext uri="{9D8B030D-6E8A-4147-A177-3AD203B41FA5}">
                      <a16:colId xmlns:a16="http://schemas.microsoft.com/office/drawing/2014/main" val="2962371198"/>
                    </a:ext>
                  </a:extLst>
                </a:gridCol>
                <a:gridCol w="4948932">
                  <a:extLst>
                    <a:ext uri="{9D8B030D-6E8A-4147-A177-3AD203B41FA5}">
                      <a16:colId xmlns:a16="http://schemas.microsoft.com/office/drawing/2014/main" val="193562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NFR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this NFR had been </a:t>
                      </a:r>
                      <a:r>
                        <a:rPr lang="en-IN" dirty="0" err="1"/>
                        <a:t>Considered,Implemented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Solution Level: Components will be grouped and placed accordingly into appropriate VNET/Subnets. </a:t>
                      </a:r>
                    </a:p>
                    <a:p>
                      <a:r>
                        <a:rPr lang="en-IN" dirty="0"/>
                        <a:t>Private Endpoints will be utilized to ensure communication between Azure Components. All the communication with open internet will be disabled using appropriate firewall rules</a:t>
                      </a:r>
                    </a:p>
                    <a:p>
                      <a:r>
                        <a:rPr lang="en-IN" dirty="0"/>
                        <a:t>User Level: Azure AD B2C based policies will be utilized to handling </a:t>
                      </a:r>
                      <a:r>
                        <a:rPr lang="en-IN" dirty="0" err="1"/>
                        <a:t>AuthN</a:t>
                      </a:r>
                      <a:r>
                        <a:rPr lang="en-IN" dirty="0"/>
                        <a:t>/</a:t>
                      </a:r>
                      <a:r>
                        <a:rPr lang="en-IN" dirty="0" err="1"/>
                        <a:t>AuthZ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Resilient &amp; Fault 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the event of exceptions or any unexpected failures, it will be handled gracefully at the appropriate component of the solution. For Ex:</a:t>
                      </a:r>
                    </a:p>
                    <a:p>
                      <a:r>
                        <a:rPr lang="en-IN" dirty="0"/>
                        <a:t>If there is an failure while retrieving the status of CSV Upload, it will be propagated with appropriate status code by the API to the </a:t>
                      </a:r>
                      <a:r>
                        <a:rPr lang="en-IN" dirty="0" err="1"/>
                        <a:t>FrontEnd</a:t>
                      </a:r>
                      <a:r>
                        <a:rPr lang="en-IN" dirty="0"/>
                        <a:t> and the SPA will display a user friendly message.</a:t>
                      </a:r>
                    </a:p>
                    <a:p>
                      <a:r>
                        <a:rPr lang="en-IN" dirty="0"/>
                        <a:t>Retry Behaviour: Retry attempts will be implemented at all the layers to ensure the use case is met.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1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3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6FE-2FE0-2F70-BFE7-F0D84E0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Non Functional Requirements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2C9BC-106C-94AD-8515-FA56B903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094A63-502B-8972-2F38-AC7BEC76B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38879"/>
              </p:ext>
            </p:extLst>
          </p:nvPr>
        </p:nvGraphicFramePr>
        <p:xfrm>
          <a:off x="762000" y="942975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91">
                  <a:extLst>
                    <a:ext uri="{9D8B030D-6E8A-4147-A177-3AD203B41FA5}">
                      <a16:colId xmlns:a16="http://schemas.microsoft.com/office/drawing/2014/main" val="3360055446"/>
                    </a:ext>
                  </a:extLst>
                </a:gridCol>
                <a:gridCol w="4432978">
                  <a:extLst>
                    <a:ext uri="{9D8B030D-6E8A-4147-A177-3AD203B41FA5}">
                      <a16:colId xmlns:a16="http://schemas.microsoft.com/office/drawing/2014/main" val="2962371198"/>
                    </a:ext>
                  </a:extLst>
                </a:gridCol>
                <a:gridCol w="4948932">
                  <a:extLst>
                    <a:ext uri="{9D8B030D-6E8A-4147-A177-3AD203B41FA5}">
                      <a16:colId xmlns:a16="http://schemas.microsoft.com/office/drawing/2014/main" val="193562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NFR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this NFR had been </a:t>
                      </a:r>
                      <a:r>
                        <a:rPr lang="en-IN" dirty="0" err="1"/>
                        <a:t>Considered,Implemented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Each Azure component will be provisioned using Infrastructure As Code (</a:t>
                      </a:r>
                      <a:r>
                        <a:rPr lang="en-IN" dirty="0" err="1"/>
                        <a:t>IaC</a:t>
                      </a:r>
                      <a:r>
                        <a:rPr lang="en-IN" dirty="0"/>
                        <a:t>) Mechanism so it will be quick to add/update any </a:t>
                      </a:r>
                      <a:r>
                        <a:rPr lang="en-IN" dirty="0" err="1"/>
                        <a:t>configurations,provision</a:t>
                      </a:r>
                      <a:r>
                        <a:rPr lang="en-IN" dirty="0"/>
                        <a:t> new instances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9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 of now, the solution doesn’t have any business hour limitation and its available 24/7/365. Failures at each component level will be handled and the solution will be back online appropriately after failures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78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Auditability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 the operations related to a request are traced end-to-end (from </a:t>
                      </a:r>
                      <a:r>
                        <a:rPr lang="en-IN" dirty="0" err="1"/>
                        <a:t>FrontEnd</a:t>
                      </a:r>
                      <a:r>
                        <a:rPr lang="en-IN" dirty="0"/>
                        <a:t> App to </a:t>
                      </a:r>
                      <a:r>
                        <a:rPr lang="en-IN" dirty="0" err="1"/>
                        <a:t>BackEnd</a:t>
                      </a:r>
                      <a:r>
                        <a:rPr lang="en-IN" dirty="0"/>
                        <a:t> to Database) using </a:t>
                      </a:r>
                      <a:r>
                        <a:rPr lang="en-IN" dirty="0" err="1"/>
                        <a:t>ApplicationInsights</a:t>
                      </a:r>
                      <a:r>
                        <a:rPr lang="en-IN" dirty="0"/>
                        <a:t> logging.</a:t>
                      </a:r>
                    </a:p>
                    <a:p>
                      <a:r>
                        <a:rPr lang="en-IN" dirty="0" err="1"/>
                        <a:t>CorrelationID</a:t>
                      </a:r>
                      <a:r>
                        <a:rPr lang="en-IN" dirty="0"/>
                        <a:t> will be available to track a request end to end. </a:t>
                      </a:r>
                    </a:p>
                    <a:p>
                      <a:r>
                        <a:rPr lang="en-IN" dirty="0"/>
                        <a:t>Additionally any custom </a:t>
                      </a:r>
                      <a:r>
                        <a:rPr lang="en-IN" dirty="0" err="1"/>
                        <a:t>events,metrics</a:t>
                      </a:r>
                      <a:r>
                        <a:rPr lang="en-IN" dirty="0"/>
                        <a:t> can be tracked and logged into App Insights.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95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8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6FE-2FE0-2F70-BFE7-F0D84E0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Non Functional Requirements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2C9BC-106C-94AD-8515-FA56B903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094A63-502B-8972-2F38-AC7BEC76B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69589"/>
              </p:ext>
            </p:extLst>
          </p:nvPr>
        </p:nvGraphicFramePr>
        <p:xfrm>
          <a:off x="838199" y="1000760"/>
          <a:ext cx="10515601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91">
                  <a:extLst>
                    <a:ext uri="{9D8B030D-6E8A-4147-A177-3AD203B41FA5}">
                      <a16:colId xmlns:a16="http://schemas.microsoft.com/office/drawing/2014/main" val="3360055446"/>
                    </a:ext>
                  </a:extLst>
                </a:gridCol>
                <a:gridCol w="4432978">
                  <a:extLst>
                    <a:ext uri="{9D8B030D-6E8A-4147-A177-3AD203B41FA5}">
                      <a16:colId xmlns:a16="http://schemas.microsoft.com/office/drawing/2014/main" val="2962371198"/>
                    </a:ext>
                  </a:extLst>
                </a:gridCol>
                <a:gridCol w="4948932">
                  <a:extLst>
                    <a:ext uri="{9D8B030D-6E8A-4147-A177-3AD203B41FA5}">
                      <a16:colId xmlns:a16="http://schemas.microsoft.com/office/drawing/2014/main" val="193562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NFR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this NFR had been </a:t>
                      </a:r>
                      <a:r>
                        <a:rPr lang="en-IN" dirty="0" err="1"/>
                        <a:t>Considered,Implemented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7193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Change Data Capture (CDC) – DML changes for required tables can be audited at field level by enabling CDC feature in SQL Server.</a:t>
                      </a:r>
                    </a:p>
                    <a:p>
                      <a:r>
                        <a:rPr lang="en-IN" dirty="0"/>
                        <a:t>Temporal Tables – If the entire table needs to be audited, temporal table feature in SQL Server can be utilized.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3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Accessibility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SPA will be designed/developed to cater to comply with disability regulations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Browser Compatibility : The SPA will be compatible with prominent browsers like </a:t>
                      </a:r>
                      <a:r>
                        <a:rPr lang="en-IN" dirty="0" err="1"/>
                        <a:t>Chrome,Edge</a:t>
                      </a:r>
                      <a:r>
                        <a:rPr lang="en-IN" dirty="0"/>
                        <a:t> etc.</a:t>
                      </a:r>
                    </a:p>
                    <a:p>
                      <a:r>
                        <a:rPr lang="en-IN" dirty="0"/>
                        <a:t>Responsive Design : SPA will be designed in such a way so that the UI is viewable in any device, </a:t>
                      </a:r>
                      <a:r>
                        <a:rPr lang="en-IN" dirty="0" err="1"/>
                        <a:t>Desktop,Tab,Mobile</a:t>
                      </a:r>
                      <a:r>
                        <a:rPr lang="en-IN" dirty="0"/>
                        <a:t>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3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7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52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6FE-2FE0-2F70-BFE7-F0D84E0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Assumptions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98B492-D847-0950-0105-E3801665A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11951"/>
              </p:ext>
            </p:extLst>
          </p:nvPr>
        </p:nvGraphicFramePr>
        <p:xfrm>
          <a:off x="838200" y="1139825"/>
          <a:ext cx="10515597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667330978"/>
                    </a:ext>
                  </a:extLst>
                </a:gridCol>
                <a:gridCol w="5981698">
                  <a:extLst>
                    <a:ext uri="{9D8B030D-6E8A-4147-A177-3AD203B41FA5}">
                      <a16:colId xmlns:a16="http://schemas.microsoft.com/office/drawing/2014/main" val="36532200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6141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4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 user who ever uploads the data, they only can search &amp; view the product data. Other users will not able to search for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Functional/Business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3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CSV File will have a size limit imposed so that it can be handled during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5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 Meta Data need to be maintained as a pre-requisite before uploading the CSV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Once CSV Process is completed, the file will be moved to different tier in the 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7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Any </a:t>
                      </a:r>
                      <a:r>
                        <a:rPr lang="en-IN" dirty="0" err="1"/>
                        <a:t>validation,transformation</a:t>
                      </a:r>
                      <a:r>
                        <a:rPr lang="en-IN" dirty="0"/>
                        <a:t> in the CSV file will be handled at the data pipeline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Region based deployment will be strategized and rollout can happen accordingly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0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 successful registration, the users will receive email from Azure ADB2C.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6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2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67A9-65CB-CDDF-B76D-0190B39A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475" y="2103437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956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1B0F-488F-1697-77FF-F01F60F1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Context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94804-D5EC-4566-31A8-636B8860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97" y="1337573"/>
            <a:ext cx="7929678" cy="48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1B0F-488F-1697-77FF-F01F60F1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High Level Solution – Technical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8C22-B12B-FEA7-C339-6B66C0E4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709737"/>
            <a:ext cx="5534025" cy="343852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D77E98-27F4-D531-516F-C4D4DD08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87554"/>
              </p:ext>
            </p:extLst>
          </p:nvPr>
        </p:nvGraphicFramePr>
        <p:xfrm>
          <a:off x="7334250" y="1524317"/>
          <a:ext cx="438785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1926527766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1670550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1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iRetail</a:t>
                      </a:r>
                      <a:r>
                        <a:rPr lang="en-IN" dirty="0"/>
                        <a:t> SPA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based Single Page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9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iRetail</a:t>
                      </a:r>
                      <a:r>
                        <a:rPr lang="en-IN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Web API’s to perform the required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4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ETL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Perform CSV Upload into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8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Maintains the CSV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Exception,Audit,Informational</a:t>
                      </a:r>
                      <a:r>
                        <a:rPr lang="en-IN" dirty="0"/>
                        <a:t> log messages for the entire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8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1B0F-488F-1697-77FF-F01F60F1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Technical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E6E32-0728-FDCB-D7A9-233AC768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4" y="904874"/>
            <a:ext cx="1044944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2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1B0F-488F-1697-77FF-F01F60F1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Technical Architecture – Flow of 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18E7-A7AA-254C-DE6D-C4A2443D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6"/>
            <a:ext cx="10515600" cy="53482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Requests from Internet reaches Azure </a:t>
            </a:r>
            <a:r>
              <a:rPr lang="en-IN" sz="1800" dirty="0" err="1"/>
              <a:t>FrontDoor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 err="1"/>
              <a:t>FrontDoor</a:t>
            </a:r>
            <a:r>
              <a:rPr lang="en-IN" sz="1800" dirty="0"/>
              <a:t> routes the request to the web app available in the primary region. If there is a failure in primary region, request will be routed to the standby region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err="1"/>
              <a:t>iRetail</a:t>
            </a:r>
            <a:r>
              <a:rPr lang="en-IN" sz="1800" dirty="0"/>
              <a:t> SPA reaches to Azure AD B2C for Authentication and obtaining appropriate tokens/claims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Further SPA’s calls to backend API’s are routed to Application Gateway which knows which downstream API to redirect the calls to.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Azure Functions which are available as HTTP API’s will be invoked after ensuring validating the bearer token available in the incoming request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The DB calls will be made by the API’s will be handled by the Azure SQL DB and appropriate data will be returned if need be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File Handling will be handling using the Azure BLOB Storage service and files will be placed appropriate tiers(</a:t>
            </a:r>
            <a:r>
              <a:rPr lang="en-IN" sz="1800" dirty="0" err="1"/>
              <a:t>hot,cool</a:t>
            </a:r>
            <a:r>
              <a:rPr lang="en-IN" sz="1800" dirty="0"/>
              <a:t> etc)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The ETL process for CSV files will be triggered once the file reached BLOB and will be handled by the Azure Data Factory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The Data Pipeline will update the data &amp; status accordingly in the Azure SQL DB once the process is completed 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3512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1B0F-488F-1697-77FF-F01F60F1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Logical Flow along with use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E88E0-5081-D5C3-7811-78D847B2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8" y="904875"/>
            <a:ext cx="10304206" cy="56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6FE-2FE0-2F70-BFE7-F0D84E0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9A2C-AA4B-6A2F-EFB1-B4671758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As a solution, its targeted to be a Microservices architecture and due to very few services it may not be a complete Microservices architecture at this moment. But this solution consists of required components to be evolve into a complete Microservices solution going forward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The hosting platform will be completely on Microsoft Azure cloud.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The solution will be hosted in two regions (Azure regions) comprising Primary and Standby region to ensure High Availability of the solution.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Backend API’s are designed considering functional aspects as well as Single Responsibility principle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Backend API’s are supposed to be Serverless since there will be not heavy business logic handled at the API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Azure </a:t>
            </a:r>
            <a:r>
              <a:rPr lang="en-IN" sz="1800" dirty="0" err="1"/>
              <a:t>FrontDoor</a:t>
            </a:r>
            <a:r>
              <a:rPr lang="en-IN" sz="1800" dirty="0"/>
              <a:t>: Since this solution need to be rolled out to multiple countries and considering the features like Web Application Firewall, Global </a:t>
            </a:r>
            <a:r>
              <a:rPr lang="en-IN" sz="1800" dirty="0" err="1"/>
              <a:t>Routing,CDN</a:t>
            </a:r>
            <a:r>
              <a:rPr lang="en-IN" sz="1800" dirty="0"/>
              <a:t> etc </a:t>
            </a:r>
            <a:r>
              <a:rPr lang="en-IN" sz="1800" dirty="0" err="1"/>
              <a:t>FrontDoor</a:t>
            </a:r>
            <a:r>
              <a:rPr lang="en-IN" sz="1800" dirty="0"/>
              <a:t> had been chosen.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Azure App Service : This will be the hosting service for the </a:t>
            </a:r>
            <a:r>
              <a:rPr lang="en-IN" sz="1800" dirty="0" err="1"/>
              <a:t>iRetail</a:t>
            </a:r>
            <a:r>
              <a:rPr lang="en-IN" sz="1800" dirty="0"/>
              <a:t> SPA as there will be more options like </a:t>
            </a:r>
            <a:r>
              <a:rPr lang="en-IN" sz="1800" dirty="0" err="1"/>
              <a:t>OS,runtime</a:t>
            </a:r>
            <a:r>
              <a:rPr lang="en-IN" sz="1800" dirty="0"/>
              <a:t>, Scaling features etc can be utilized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Azure Application Gateway:  It validates the requests from </a:t>
            </a:r>
            <a:r>
              <a:rPr lang="en-IN" sz="1800" dirty="0" err="1"/>
              <a:t>FrontEnd</a:t>
            </a:r>
            <a:r>
              <a:rPr lang="en-IN" sz="1800" dirty="0"/>
              <a:t> App and routes them further as well as additional responsibility like Health Monitoring of backend API’s, Termination of TLS etc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8203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6FE-2FE0-2F70-BFE7-F0D84E0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9A2C-AA4B-6A2F-EFB1-B4671758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Azure Functions: It will be utilized with App Service Plan as the tier in consideration of scaling aspects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Azure SQL: Since there is no unstructured data, RDBMS DB is selected to store the Master &amp; Detail transactional data involved in the solution.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Azure BLOB Storage: The incoming CSV files need to be processed and moved to a location where it can stay for a while. Considering the volume of the CSV files as well as Maintenance perspective, Azure BLOB Storage had been </a:t>
            </a:r>
            <a:r>
              <a:rPr lang="en-IN" sz="1800" dirty="0" err="1"/>
              <a:t>chosed</a:t>
            </a:r>
            <a:endParaRPr lang="en-I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Azure Data Factory: The CSV File upload process can be handled another API (Serverless function) but if there is any additional </a:t>
            </a:r>
            <a:r>
              <a:rPr lang="en-IN" sz="1800" dirty="0" err="1"/>
              <a:t>validation,transformation</a:t>
            </a:r>
            <a:r>
              <a:rPr lang="en-IN" sz="1800" dirty="0"/>
              <a:t> logic need to be handled it will be heavy on the service and lot of code need to be written. Considering the </a:t>
            </a:r>
            <a:r>
              <a:rPr lang="en-IN" sz="1800" dirty="0" err="1"/>
              <a:t>volume,global</a:t>
            </a:r>
            <a:r>
              <a:rPr lang="en-IN" sz="1800" dirty="0"/>
              <a:t> </a:t>
            </a:r>
            <a:r>
              <a:rPr lang="en-IN" sz="1800" dirty="0" err="1"/>
              <a:t>regions,processing</a:t>
            </a:r>
            <a:r>
              <a:rPr lang="en-IN" sz="1800" dirty="0"/>
              <a:t> time etc, Azure Data Factory had been chosen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Azure AD B2C: To have an identity mechanism (</a:t>
            </a:r>
            <a:r>
              <a:rPr lang="en-IN" sz="1800" dirty="0" err="1"/>
              <a:t>AuthN</a:t>
            </a:r>
            <a:r>
              <a:rPr lang="en-IN" sz="1800" dirty="0"/>
              <a:t> &amp; </a:t>
            </a:r>
            <a:r>
              <a:rPr lang="en-IN" sz="1800" dirty="0" err="1"/>
              <a:t>AuthZ</a:t>
            </a:r>
            <a:r>
              <a:rPr lang="en-IN" sz="1800" dirty="0"/>
              <a:t>), Azure AD B2C had been chosen since there are features like Signup/</a:t>
            </a:r>
            <a:r>
              <a:rPr lang="en-IN" sz="1800" dirty="0" err="1"/>
              <a:t>Signin</a:t>
            </a:r>
            <a:r>
              <a:rPr lang="en-IN" sz="1800" dirty="0"/>
              <a:t>, Self Service features like Password Reset etc, Custom Policies, Customized Login Page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As of now, there is no need to employ an “Hub &amp; Spoke” Network Topology or any other approach to enable secured communication between components in Azure.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3041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36FE-2FE0-2F70-BFE7-F0D84E04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Secured Communication between Azure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9A2C-AA4B-6A2F-EFB1-B4671758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2035B-07DA-008D-4399-DB6D6B491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" y="1009650"/>
            <a:ext cx="7253749" cy="548322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6BF8C8-ACD3-C672-EA0B-C08DEA59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16487"/>
              </p:ext>
            </p:extLst>
          </p:nvPr>
        </p:nvGraphicFramePr>
        <p:xfrm>
          <a:off x="8091949" y="1009650"/>
          <a:ext cx="374609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80">
                  <a:extLst>
                    <a:ext uri="{9D8B030D-6E8A-4147-A177-3AD203B41FA5}">
                      <a16:colId xmlns:a16="http://schemas.microsoft.com/office/drawing/2014/main" val="3223550153"/>
                    </a:ext>
                  </a:extLst>
                </a:gridCol>
                <a:gridCol w="2959510">
                  <a:extLst>
                    <a:ext uri="{9D8B030D-6E8A-4147-A177-3AD203B41FA5}">
                      <a16:colId xmlns:a16="http://schemas.microsoft.com/office/drawing/2014/main" val="786090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4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Public Internet connectivity/access will be blocked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2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 components will be placed in separate subnets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4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Communication will happen with the help of Private Link Service &amp; dedicated Private </a:t>
                      </a:r>
                      <a:r>
                        <a:rPr lang="en-IN" dirty="0" err="1"/>
                        <a:t>EndPoints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5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Private DNS Resolver is the other significant part in the communication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6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1247</TotalTime>
  <Words>1739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iRetail Web Application Architecture</vt:lpstr>
      <vt:lpstr>Context Diagram</vt:lpstr>
      <vt:lpstr>High Level Solution – Technical Composition</vt:lpstr>
      <vt:lpstr>Technical Architecture</vt:lpstr>
      <vt:lpstr>Technical Architecture – Flow of Steps involved</vt:lpstr>
      <vt:lpstr>Logical Flow along with use cases</vt:lpstr>
      <vt:lpstr>Design Decisions</vt:lpstr>
      <vt:lpstr>Design Decisions</vt:lpstr>
      <vt:lpstr>Secured Communication between Azure Components</vt:lpstr>
      <vt:lpstr>Primary Database Tables involved</vt:lpstr>
      <vt:lpstr>Proposed Technology Stack </vt:lpstr>
      <vt:lpstr>DevOps Approach</vt:lpstr>
      <vt:lpstr>Non Functional Requirements</vt:lpstr>
      <vt:lpstr>Non Functional Requirements (Continued)</vt:lpstr>
      <vt:lpstr>Non Functional Requirements (Continued)</vt:lpstr>
      <vt:lpstr>Non Functional Requirements (Continued)</vt:lpstr>
      <vt:lpstr>Assumptions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venkatroyal.ayyappan@outlook.com</dc:creator>
  <cp:lastModifiedBy>venkatroyal.ayyappan@outlook.com</cp:lastModifiedBy>
  <cp:revision>61</cp:revision>
  <dcterms:created xsi:type="dcterms:W3CDTF">2023-04-09T14:25:50Z</dcterms:created>
  <dcterms:modified xsi:type="dcterms:W3CDTF">2023-04-11T16:22:23Z</dcterms:modified>
</cp:coreProperties>
</file>