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0" r:id="rId5"/>
    <p:sldId id="259" r:id="rId6"/>
    <p:sldId id="261" r:id="rId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1" d="100"/>
          <a:sy n="81" d="100"/>
        </p:scale>
        <p:origin x="14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636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625809" y="572843"/>
            <a:ext cx="7477601" cy="1916430"/>
          </a:xfrm>
          <a:prstGeom prst="rect">
            <a:avLst/>
          </a:prstGeom>
          <a:noFill/>
          <a:ln/>
        </p:spPr>
        <p:txBody>
          <a:bodyPr wrap="square" rtlCol="0" anchor="t"/>
          <a:lstStyle/>
          <a:p>
            <a:pPr marL="0" indent="0">
              <a:lnSpc>
                <a:spcPts val="7545"/>
              </a:lnSpc>
              <a:buNone/>
            </a:pPr>
            <a:r>
              <a:rPr lang="en-US" sz="6036" b="1" kern="0" spc="-35" dirty="0">
                <a:solidFill>
                  <a:srgbClr val="000000"/>
                </a:solidFill>
                <a:latin typeface="adonis-web" pitchFamily="34" charset="0"/>
                <a:ea typeface="adonis-web" pitchFamily="34" charset="-122"/>
                <a:cs typeface="adonis-web" pitchFamily="34" charset="-120"/>
              </a:rPr>
              <a:t>Number Plate Detection</a:t>
            </a:r>
            <a:endParaRPr lang="en-US" sz="6036" dirty="0"/>
          </a:p>
        </p:txBody>
      </p:sp>
      <p:sp>
        <p:nvSpPr>
          <p:cNvPr id="6" name="Text 2"/>
          <p:cNvSpPr/>
          <p:nvPr/>
        </p:nvSpPr>
        <p:spPr>
          <a:xfrm>
            <a:off x="625809" y="3120515"/>
            <a:ext cx="7477601"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Number Plate Detection (NPD) is a computer vision technology that automatically identifies and extracts vehicle registration plates from images or videos. This technology has a wide range of applications, including traffic management, law enforcement, and parking enforcement.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2216706"/>
            <a:ext cx="5554980"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Architecture</a:t>
            </a:r>
            <a:endParaRPr lang="en-US" sz="4374" dirty="0"/>
          </a:p>
        </p:txBody>
      </p:sp>
      <p:sp>
        <p:nvSpPr>
          <p:cNvPr id="5" name="Text 2"/>
          <p:cNvSpPr/>
          <p:nvPr/>
        </p:nvSpPr>
        <p:spPr>
          <a:xfrm>
            <a:off x="2348389" y="3466505"/>
            <a:ext cx="2777490" cy="347186"/>
          </a:xfrm>
          <a:prstGeom prst="rect">
            <a:avLst/>
          </a:prstGeom>
          <a:noFill/>
          <a:ln/>
        </p:spPr>
        <p:txBody>
          <a:bodyPr wrap="non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Object Detection</a:t>
            </a:r>
            <a:endParaRPr lang="en-US" sz="2187" dirty="0"/>
          </a:p>
        </p:txBody>
      </p:sp>
      <p:sp>
        <p:nvSpPr>
          <p:cNvPr id="6" name="Text 3"/>
          <p:cNvSpPr/>
          <p:nvPr/>
        </p:nvSpPr>
        <p:spPr>
          <a:xfrm>
            <a:off x="2348389" y="4035862"/>
            <a:ext cx="2949416"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The first step in NPD is to detect the location of the number plate within an image using object detection algorithms like YOLO or Faster R-CNN.</a:t>
            </a:r>
            <a:endParaRPr lang="en-US" sz="1750" dirty="0"/>
          </a:p>
        </p:txBody>
      </p:sp>
      <p:sp>
        <p:nvSpPr>
          <p:cNvPr id="7" name="Text 4"/>
          <p:cNvSpPr/>
          <p:nvPr/>
        </p:nvSpPr>
        <p:spPr>
          <a:xfrm>
            <a:off x="5847398" y="3466505"/>
            <a:ext cx="2777490" cy="347186"/>
          </a:xfrm>
          <a:prstGeom prst="rect">
            <a:avLst/>
          </a:prstGeom>
          <a:noFill/>
          <a:ln/>
        </p:spPr>
        <p:txBody>
          <a:bodyPr wrap="non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Character Recognition</a:t>
            </a:r>
            <a:endParaRPr lang="en-US" sz="2187" dirty="0"/>
          </a:p>
        </p:txBody>
      </p:sp>
      <p:sp>
        <p:nvSpPr>
          <p:cNvPr id="8" name="Text 5"/>
          <p:cNvSpPr/>
          <p:nvPr/>
        </p:nvSpPr>
        <p:spPr>
          <a:xfrm>
            <a:off x="5847398" y="4035862"/>
            <a:ext cx="2949416"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Once the number plate is located, optical character recognition (OCR) is used to extract the individual characters on the plate.</a:t>
            </a:r>
            <a:endParaRPr lang="en-US" sz="1750" dirty="0"/>
          </a:p>
        </p:txBody>
      </p:sp>
      <p:sp>
        <p:nvSpPr>
          <p:cNvPr id="9" name="Text 6"/>
          <p:cNvSpPr/>
          <p:nvPr/>
        </p:nvSpPr>
        <p:spPr>
          <a:xfrm>
            <a:off x="9346406" y="3466505"/>
            <a:ext cx="2777490" cy="347186"/>
          </a:xfrm>
          <a:prstGeom prst="rect">
            <a:avLst/>
          </a:prstGeom>
          <a:noFill/>
          <a:ln/>
        </p:spPr>
        <p:txBody>
          <a:bodyPr wrap="none" rtlCol="0" anchor="t"/>
          <a:lstStyle/>
          <a:p>
            <a:pPr marL="0" indent="0">
              <a:lnSpc>
                <a:spcPts val="2734"/>
              </a:lnSpc>
              <a:buNone/>
            </a:pPr>
            <a:r>
              <a:rPr lang="en-US" sz="2187" b="1" kern="0" spc="-35" dirty="0">
                <a:solidFill>
                  <a:srgbClr val="000000"/>
                </a:solidFill>
                <a:latin typeface="adonis-web" pitchFamily="34" charset="0"/>
                <a:ea typeface="adonis-web" pitchFamily="34" charset="-122"/>
                <a:cs typeface="adonis-web" pitchFamily="34" charset="-120"/>
              </a:rPr>
              <a:t>Post-processing</a:t>
            </a:r>
            <a:endParaRPr lang="en-US" sz="2187" dirty="0"/>
          </a:p>
        </p:txBody>
      </p:sp>
      <p:sp>
        <p:nvSpPr>
          <p:cNvPr id="10" name="Text 7"/>
          <p:cNvSpPr/>
          <p:nvPr/>
        </p:nvSpPr>
        <p:spPr>
          <a:xfrm>
            <a:off x="9346406" y="4035862"/>
            <a:ext cx="2949416" cy="1421606"/>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Finally, the extracted characters are processed and formatted to output the complete license plate number.</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a:p>
            <a:endParaRPr lang="en-IN" dirty="0"/>
          </a:p>
          <a:p>
            <a:endParaRPr lang="en-IN" dirty="0"/>
          </a:p>
          <a:p>
            <a:endParaRPr lang="en-IN" dirty="0"/>
          </a:p>
          <a:p>
            <a:endParaRPr lang="en-IN" dirty="0"/>
          </a:p>
          <a:p>
            <a:endParaRPr lang="en-IN" dirty="0"/>
          </a:p>
          <a:p>
            <a:endParaRPr lang="en-IN" dirty="0"/>
          </a:p>
        </p:txBody>
      </p:sp>
      <p:sp>
        <p:nvSpPr>
          <p:cNvPr id="5" name="Text 1"/>
          <p:cNvSpPr/>
          <p:nvPr/>
        </p:nvSpPr>
        <p:spPr>
          <a:xfrm>
            <a:off x="173323" y="178473"/>
            <a:ext cx="5554980"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Literature Survey</a:t>
            </a:r>
            <a:endParaRPr lang="en-US" sz="4374" dirty="0"/>
          </a:p>
        </p:txBody>
      </p:sp>
      <p:sp>
        <p:nvSpPr>
          <p:cNvPr id="9" name="Text 5"/>
          <p:cNvSpPr/>
          <p:nvPr/>
        </p:nvSpPr>
        <p:spPr>
          <a:xfrm>
            <a:off x="4731365" y="2168366"/>
            <a:ext cx="185261" cy="416481"/>
          </a:xfrm>
          <a:prstGeom prst="rect">
            <a:avLst/>
          </a:prstGeom>
          <a:noFill/>
          <a:ln/>
        </p:spPr>
        <p:txBody>
          <a:bodyPr wrap="none" rtlCol="0" anchor="t"/>
          <a:lstStyle/>
          <a:p>
            <a:pPr marL="0" indent="0" algn="ctr">
              <a:lnSpc>
                <a:spcPts val="3281"/>
              </a:lnSpc>
              <a:buNone/>
            </a:pPr>
            <a:endParaRPr lang="en-US" sz="2624" dirty="0"/>
          </a:p>
        </p:txBody>
      </p:sp>
      <p:sp>
        <p:nvSpPr>
          <p:cNvPr id="10" name="Text 6"/>
          <p:cNvSpPr/>
          <p:nvPr/>
        </p:nvSpPr>
        <p:spPr>
          <a:xfrm>
            <a:off x="6046113" y="2175272"/>
            <a:ext cx="2777490" cy="347186"/>
          </a:xfrm>
          <a:prstGeom prst="rect">
            <a:avLst/>
          </a:prstGeom>
          <a:noFill/>
          <a:ln/>
        </p:spPr>
        <p:txBody>
          <a:bodyPr wrap="none" rtlCol="0" anchor="t"/>
          <a:lstStyle/>
          <a:p>
            <a:pPr marL="0" indent="0" algn="l">
              <a:lnSpc>
                <a:spcPts val="2734"/>
              </a:lnSpc>
              <a:buNone/>
            </a:pPr>
            <a:endParaRPr lang="en-US" sz="2187" dirty="0"/>
          </a:p>
        </p:txBody>
      </p:sp>
      <p:sp>
        <p:nvSpPr>
          <p:cNvPr id="11" name="Text 7"/>
          <p:cNvSpPr/>
          <p:nvPr/>
        </p:nvSpPr>
        <p:spPr>
          <a:xfrm>
            <a:off x="6046113" y="2655689"/>
            <a:ext cx="7751088" cy="710803"/>
          </a:xfrm>
          <a:prstGeom prst="rect">
            <a:avLst/>
          </a:prstGeom>
          <a:noFill/>
          <a:ln/>
        </p:spPr>
        <p:txBody>
          <a:bodyPr wrap="square" rtlCol="0" anchor="t"/>
          <a:lstStyle/>
          <a:p>
            <a:pPr marL="0" indent="0" algn="l">
              <a:lnSpc>
                <a:spcPts val="2799"/>
              </a:lnSpc>
              <a:buNone/>
            </a:pPr>
            <a:endParaRPr lang="en-US" sz="1750" dirty="0"/>
          </a:p>
        </p:txBody>
      </p:sp>
      <p:sp>
        <p:nvSpPr>
          <p:cNvPr id="14" name="Text 10"/>
          <p:cNvSpPr/>
          <p:nvPr/>
        </p:nvSpPr>
        <p:spPr>
          <a:xfrm>
            <a:off x="4731365" y="4026098"/>
            <a:ext cx="185261" cy="416481"/>
          </a:xfrm>
          <a:prstGeom prst="rect">
            <a:avLst/>
          </a:prstGeom>
          <a:noFill/>
          <a:ln/>
        </p:spPr>
        <p:txBody>
          <a:bodyPr wrap="none" rtlCol="0" anchor="t"/>
          <a:lstStyle/>
          <a:p>
            <a:pPr marL="0" indent="0" algn="ctr">
              <a:lnSpc>
                <a:spcPts val="3281"/>
              </a:lnSpc>
              <a:buNone/>
            </a:pPr>
            <a:endParaRPr lang="en-US" sz="2624" dirty="0"/>
          </a:p>
        </p:txBody>
      </p:sp>
      <p:sp>
        <p:nvSpPr>
          <p:cNvPr id="15" name="Text 11"/>
          <p:cNvSpPr/>
          <p:nvPr/>
        </p:nvSpPr>
        <p:spPr>
          <a:xfrm>
            <a:off x="6046113" y="4033004"/>
            <a:ext cx="2777490" cy="347186"/>
          </a:xfrm>
          <a:prstGeom prst="rect">
            <a:avLst/>
          </a:prstGeom>
          <a:noFill/>
          <a:ln/>
        </p:spPr>
        <p:txBody>
          <a:bodyPr wrap="none" rtlCol="0" anchor="t"/>
          <a:lstStyle/>
          <a:p>
            <a:pPr marL="0" indent="0" algn="l">
              <a:lnSpc>
                <a:spcPts val="2734"/>
              </a:lnSpc>
              <a:buNone/>
            </a:pPr>
            <a:endParaRPr lang="en-US" sz="2187" dirty="0"/>
          </a:p>
        </p:txBody>
      </p:sp>
      <p:sp>
        <p:nvSpPr>
          <p:cNvPr id="16" name="Text 12"/>
          <p:cNvSpPr/>
          <p:nvPr/>
        </p:nvSpPr>
        <p:spPr>
          <a:xfrm>
            <a:off x="6046113" y="4513421"/>
            <a:ext cx="7751088" cy="710803"/>
          </a:xfrm>
          <a:prstGeom prst="rect">
            <a:avLst/>
          </a:prstGeom>
          <a:noFill/>
          <a:ln/>
        </p:spPr>
        <p:txBody>
          <a:bodyPr wrap="square" rtlCol="0" anchor="t"/>
          <a:lstStyle/>
          <a:p>
            <a:pPr marL="0" indent="0" algn="l">
              <a:lnSpc>
                <a:spcPts val="2799"/>
              </a:lnSpc>
              <a:buNone/>
            </a:pPr>
            <a:endParaRPr lang="en-US" sz="1750" dirty="0"/>
          </a:p>
        </p:txBody>
      </p:sp>
      <p:sp>
        <p:nvSpPr>
          <p:cNvPr id="19" name="Text 15"/>
          <p:cNvSpPr/>
          <p:nvPr/>
        </p:nvSpPr>
        <p:spPr>
          <a:xfrm>
            <a:off x="4731365" y="5883831"/>
            <a:ext cx="185261" cy="416481"/>
          </a:xfrm>
          <a:prstGeom prst="rect">
            <a:avLst/>
          </a:prstGeom>
          <a:noFill/>
          <a:ln/>
        </p:spPr>
        <p:txBody>
          <a:bodyPr wrap="none" rtlCol="0" anchor="t"/>
          <a:lstStyle/>
          <a:p>
            <a:pPr marL="0" indent="0" algn="ctr">
              <a:lnSpc>
                <a:spcPts val="3281"/>
              </a:lnSpc>
              <a:buNone/>
            </a:pPr>
            <a:endParaRPr lang="en-US" sz="2624" dirty="0"/>
          </a:p>
        </p:txBody>
      </p:sp>
      <p:sp>
        <p:nvSpPr>
          <p:cNvPr id="20" name="Text 16"/>
          <p:cNvSpPr/>
          <p:nvPr/>
        </p:nvSpPr>
        <p:spPr>
          <a:xfrm>
            <a:off x="6046113" y="5890736"/>
            <a:ext cx="3045619" cy="347186"/>
          </a:xfrm>
          <a:prstGeom prst="rect">
            <a:avLst/>
          </a:prstGeom>
          <a:noFill/>
          <a:ln/>
        </p:spPr>
        <p:txBody>
          <a:bodyPr wrap="none" rtlCol="0" anchor="t"/>
          <a:lstStyle/>
          <a:p>
            <a:pPr marL="0" indent="0" algn="l">
              <a:lnSpc>
                <a:spcPts val="2734"/>
              </a:lnSpc>
              <a:buNone/>
            </a:pPr>
            <a:endParaRPr lang="en-US" sz="2187" dirty="0"/>
          </a:p>
        </p:txBody>
      </p:sp>
      <p:sp>
        <p:nvSpPr>
          <p:cNvPr id="21" name="Text 17"/>
          <p:cNvSpPr/>
          <p:nvPr/>
        </p:nvSpPr>
        <p:spPr>
          <a:xfrm>
            <a:off x="6046113" y="6371153"/>
            <a:ext cx="7751088" cy="710803"/>
          </a:xfrm>
          <a:prstGeom prst="rect">
            <a:avLst/>
          </a:prstGeom>
          <a:noFill/>
          <a:ln/>
        </p:spPr>
        <p:txBody>
          <a:bodyPr wrap="square" rtlCol="0" anchor="t"/>
          <a:lstStyle/>
          <a:p>
            <a:pPr marL="0" indent="0" algn="l">
              <a:lnSpc>
                <a:spcPts val="2799"/>
              </a:lnSpc>
              <a:buNone/>
            </a:pPr>
            <a:endParaRPr lang="en-US" sz="1750" dirty="0"/>
          </a:p>
        </p:txBody>
      </p:sp>
      <p:graphicFrame>
        <p:nvGraphicFramePr>
          <p:cNvPr id="23" name="Table 22">
            <a:extLst>
              <a:ext uri="{FF2B5EF4-FFF2-40B4-BE49-F238E27FC236}">
                <a16:creationId xmlns:a16="http://schemas.microsoft.com/office/drawing/2014/main" id="{D72FA314-7D73-7B1A-34F7-6557C0DCDDC3}"/>
              </a:ext>
            </a:extLst>
          </p:cNvPr>
          <p:cNvGraphicFramePr>
            <a:graphicFrameLocks noGrp="1"/>
          </p:cNvGraphicFramePr>
          <p:nvPr>
            <p:extLst>
              <p:ext uri="{D42A27DB-BD31-4B8C-83A1-F6EECF244321}">
                <p14:modId xmlns:p14="http://schemas.microsoft.com/office/powerpoint/2010/main" val="1587042274"/>
              </p:ext>
            </p:extLst>
          </p:nvPr>
        </p:nvGraphicFramePr>
        <p:xfrm>
          <a:off x="173323" y="872846"/>
          <a:ext cx="13721786" cy="7132320"/>
        </p:xfrm>
        <a:graphic>
          <a:graphicData uri="http://schemas.openxmlformats.org/drawingml/2006/table">
            <a:tbl>
              <a:tblPr firstRow="1" bandRow="1">
                <a:tableStyleId>{5C22544A-7EE6-4342-B048-85BDC9FD1C3A}</a:tableStyleId>
              </a:tblPr>
              <a:tblGrid>
                <a:gridCol w="1718821">
                  <a:extLst>
                    <a:ext uri="{9D8B030D-6E8A-4147-A177-3AD203B41FA5}">
                      <a16:colId xmlns:a16="http://schemas.microsoft.com/office/drawing/2014/main" val="3605172915"/>
                    </a:ext>
                  </a:extLst>
                </a:gridCol>
                <a:gridCol w="1348033">
                  <a:extLst>
                    <a:ext uri="{9D8B030D-6E8A-4147-A177-3AD203B41FA5}">
                      <a16:colId xmlns:a16="http://schemas.microsoft.com/office/drawing/2014/main" val="2602988110"/>
                    </a:ext>
                  </a:extLst>
                </a:gridCol>
                <a:gridCol w="1291472">
                  <a:extLst>
                    <a:ext uri="{9D8B030D-6E8A-4147-A177-3AD203B41FA5}">
                      <a16:colId xmlns:a16="http://schemas.microsoft.com/office/drawing/2014/main" val="35558875"/>
                    </a:ext>
                  </a:extLst>
                </a:gridCol>
                <a:gridCol w="3795608">
                  <a:extLst>
                    <a:ext uri="{9D8B030D-6E8A-4147-A177-3AD203B41FA5}">
                      <a16:colId xmlns:a16="http://schemas.microsoft.com/office/drawing/2014/main" val="974025203"/>
                    </a:ext>
                  </a:extLst>
                </a:gridCol>
                <a:gridCol w="5567852">
                  <a:extLst>
                    <a:ext uri="{9D8B030D-6E8A-4147-A177-3AD203B41FA5}">
                      <a16:colId xmlns:a16="http://schemas.microsoft.com/office/drawing/2014/main" val="1004200627"/>
                    </a:ext>
                  </a:extLst>
                </a:gridCol>
              </a:tblGrid>
              <a:tr h="370840">
                <a:tc>
                  <a:txBody>
                    <a:bodyPr/>
                    <a:lstStyle/>
                    <a:p>
                      <a:r>
                        <a:rPr lang="en-IN" dirty="0"/>
                        <a:t>TITLE</a:t>
                      </a:r>
                    </a:p>
                  </a:txBody>
                  <a:tcPr/>
                </a:tc>
                <a:tc>
                  <a:txBody>
                    <a:bodyPr/>
                    <a:lstStyle/>
                    <a:p>
                      <a:r>
                        <a:rPr lang="en-IN" dirty="0"/>
                        <a:t>YEAR PUBLISHED</a:t>
                      </a:r>
                    </a:p>
                  </a:txBody>
                  <a:tcPr/>
                </a:tc>
                <a:tc>
                  <a:txBody>
                    <a:bodyPr/>
                    <a:lstStyle/>
                    <a:p>
                      <a:r>
                        <a:rPr lang="en-IN" dirty="0"/>
                        <a:t>AUTHOR NAME</a:t>
                      </a:r>
                    </a:p>
                  </a:txBody>
                  <a:tcPr/>
                </a:tc>
                <a:tc>
                  <a:txBody>
                    <a:bodyPr/>
                    <a:lstStyle/>
                    <a:p>
                      <a:r>
                        <a:rPr lang="en-IN" dirty="0"/>
                        <a:t>METHODOLOGY</a:t>
                      </a:r>
                    </a:p>
                  </a:txBody>
                  <a:tcPr/>
                </a:tc>
                <a:tc>
                  <a:txBody>
                    <a:bodyPr/>
                    <a:lstStyle/>
                    <a:p>
                      <a:r>
                        <a:rPr lang="en-IN" dirty="0"/>
                        <a:t>CONCLUSION</a:t>
                      </a:r>
                    </a:p>
                  </a:txBody>
                  <a:tcPr/>
                </a:tc>
                <a:extLst>
                  <a:ext uri="{0D108BD9-81ED-4DB2-BD59-A6C34878D82A}">
                    <a16:rowId xmlns:a16="http://schemas.microsoft.com/office/drawing/2014/main" val="4254423208"/>
                  </a:ext>
                </a:extLst>
              </a:tr>
              <a:tr h="0">
                <a:tc>
                  <a:txBody>
                    <a:bodyPr/>
                    <a:lstStyle/>
                    <a:p>
                      <a:r>
                        <a:rPr lang="en-IN" sz="1800" b="0" i="0" kern="1200" dirty="0">
                          <a:solidFill>
                            <a:schemeClr val="dk1"/>
                          </a:solidFill>
                          <a:effectLst/>
                          <a:latin typeface="+mn-lt"/>
                          <a:ea typeface="+mn-ea"/>
                          <a:cs typeface="+mn-cs"/>
                        </a:rPr>
                        <a:t>An Intelligent Lane and Obstacle Detection using YOLO algorithm</a:t>
                      </a:r>
                      <a:endParaRPr lang="en-IN" dirty="0"/>
                    </a:p>
                  </a:txBody>
                  <a:tcPr/>
                </a:tc>
                <a:tc>
                  <a:txBody>
                    <a:bodyPr/>
                    <a:lstStyle/>
                    <a:p>
                      <a:r>
                        <a:rPr lang="en-IN" dirty="0"/>
                        <a:t>2023</a:t>
                      </a:r>
                    </a:p>
                  </a:txBody>
                  <a:tcPr/>
                </a:tc>
                <a:tc>
                  <a:txBody>
                    <a:bodyPr/>
                    <a:lstStyle/>
                    <a:p>
                      <a:r>
                        <a:rPr lang="fi-FI" sz="1800" b="0" i="0" kern="1200" dirty="0">
                          <a:solidFill>
                            <a:schemeClr val="dk1"/>
                          </a:solidFill>
                          <a:effectLst/>
                          <a:latin typeface="+mn-lt"/>
                          <a:ea typeface="+mn-ea"/>
                          <a:cs typeface="+mn-cs"/>
                        </a:rPr>
                        <a:t>Shalu1, Sonia Rathee*2, Amita Yadav3</a:t>
                      </a:r>
                      <a:br>
                        <a:rPr lang="fi-FI" dirty="0"/>
                      </a:br>
                      <a:endParaRPr lang="en-IN" dirty="0"/>
                    </a:p>
                  </a:txBody>
                  <a:tcPr/>
                </a:tc>
                <a:tc>
                  <a:txBody>
                    <a:bodyPr/>
                    <a:lstStyle/>
                    <a:p>
                      <a:r>
                        <a:rPr lang="en-US" sz="1800" b="0" i="0" kern="1200" dirty="0">
                          <a:solidFill>
                            <a:schemeClr val="dk1"/>
                          </a:solidFill>
                          <a:effectLst/>
                          <a:latin typeface="+mn-lt"/>
                          <a:ea typeface="+mn-ea"/>
                          <a:cs typeface="+mn-cs"/>
                        </a:rPr>
                        <a:t>The Canny algorithm is utilized for edge detection, identifying the boundaries within the images. Subsequently, the Hough transform is applied to detect straight lines, which are indicative of lane markings. To enhance the system’s efficiency and meet real-time processing demands, a Region of Interest (ROI) is defined, effectively reducing noise and focusing on the relevant sections of the image. </a:t>
                      </a:r>
                      <a:endParaRPr lang="en-IN" dirty="0"/>
                    </a:p>
                  </a:txBody>
                  <a:tcPr/>
                </a:tc>
                <a:tc>
                  <a:txBody>
                    <a:bodyPr/>
                    <a:lstStyle/>
                    <a:p>
                      <a:r>
                        <a:rPr lang="en-US" sz="1800" b="0" i="0" kern="1200" dirty="0">
                          <a:solidFill>
                            <a:schemeClr val="dk1"/>
                          </a:solidFill>
                          <a:effectLst/>
                          <a:latin typeface="+mn-lt"/>
                          <a:ea typeface="+mn-ea"/>
                          <a:cs typeface="+mn-cs"/>
                        </a:rPr>
                        <a:t>he methodology combines the Canny edge detector for identifying edges, the Hough transform for line detection, and the YOLO algorithm for obstacle detection. The Region of Interest (ROI) is carefully defined to minimize noise and optimize processing speed, catering to the real-time demands of the system.</a:t>
                      </a:r>
                      <a:endParaRPr lang="en-IN" dirty="0"/>
                    </a:p>
                  </a:txBody>
                  <a:tcPr/>
                </a:tc>
                <a:extLst>
                  <a:ext uri="{0D108BD9-81ED-4DB2-BD59-A6C34878D82A}">
                    <a16:rowId xmlns:a16="http://schemas.microsoft.com/office/drawing/2014/main" val="2935438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dk1"/>
                          </a:solidFill>
                          <a:effectLst/>
                          <a:latin typeface="+mn-lt"/>
                          <a:ea typeface="+mn-ea"/>
                          <a:cs typeface="+mn-cs"/>
                        </a:rPr>
                        <a:t>SC-YOLO: A Object Detection Model for Small Traffic Signs</a:t>
                      </a:r>
                    </a:p>
                    <a:p>
                      <a:endParaRPr lang="en-IN" dirty="0"/>
                    </a:p>
                  </a:txBody>
                  <a:tcPr/>
                </a:tc>
                <a:tc>
                  <a:txBody>
                    <a:bodyPr/>
                    <a:lstStyle/>
                    <a:p>
                      <a:r>
                        <a:rPr lang="en-IN" dirty="0"/>
                        <a:t>2023</a:t>
                      </a:r>
                    </a:p>
                  </a:txBody>
                  <a:tcPr/>
                </a:tc>
                <a:tc>
                  <a:txBody>
                    <a:bodyPr/>
                    <a:lstStyle/>
                    <a:p>
                      <a:r>
                        <a:rPr lang="en-IN" sz="1800" b="0" i="0" u="none" strike="noStrike" kern="1200" dirty="0" err="1">
                          <a:solidFill>
                            <a:schemeClr val="dk1"/>
                          </a:solidFill>
                          <a:effectLst/>
                          <a:latin typeface="+mn-lt"/>
                          <a:ea typeface="+mn-ea"/>
                          <a:cs typeface="+mn-cs"/>
                        </a:rPr>
                        <a:t>Yanli</a:t>
                      </a:r>
                      <a:r>
                        <a:rPr lang="en-IN" sz="1800" b="0" i="0" u="none" strike="noStrike" kern="1200" dirty="0">
                          <a:solidFill>
                            <a:schemeClr val="dk1"/>
                          </a:solidFill>
                          <a:effectLst/>
                          <a:latin typeface="+mn-lt"/>
                          <a:ea typeface="+mn-ea"/>
                          <a:cs typeface="+mn-cs"/>
                        </a:rPr>
                        <a:t> Shi</a:t>
                      </a:r>
                      <a:r>
                        <a:rPr lang="en-IN" sz="1800" b="0" i="0"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Xiangdong</a:t>
                      </a:r>
                      <a:r>
                        <a:rPr lang="en-IN" sz="1800" b="0" i="0" u="none" strike="noStrike" kern="1200" dirty="0">
                          <a:solidFill>
                            <a:schemeClr val="dk1"/>
                          </a:solidFill>
                          <a:effectLst/>
                          <a:latin typeface="+mn-lt"/>
                          <a:ea typeface="+mn-ea"/>
                          <a:cs typeface="+mn-cs"/>
                        </a:rPr>
                        <a:t> Li</a:t>
                      </a:r>
                      <a:r>
                        <a:rPr lang="en-IN" sz="1800" b="0" i="0" kern="1200" dirty="0">
                          <a:solidFill>
                            <a:schemeClr val="dk1"/>
                          </a:solidFill>
                          <a:effectLst/>
                          <a:latin typeface="+mn-lt"/>
                          <a:ea typeface="+mn-ea"/>
                          <a:cs typeface="+mn-cs"/>
                        </a:rPr>
                        <a:t>; </a:t>
                      </a:r>
                      <a:r>
                        <a:rPr lang="en-IN" sz="1800" b="0" i="0" u="none" strike="noStrike" kern="1200" dirty="0" err="1">
                          <a:solidFill>
                            <a:schemeClr val="dk1"/>
                          </a:solidFill>
                          <a:effectLst/>
                          <a:latin typeface="+mn-lt"/>
                          <a:ea typeface="+mn-ea"/>
                          <a:cs typeface="+mn-cs"/>
                        </a:rPr>
                        <a:t>Miaomiao</a:t>
                      </a:r>
                      <a:r>
                        <a:rPr lang="en-IN" sz="1800" b="0" i="0" u="none" strike="noStrike" kern="1200" dirty="0">
                          <a:solidFill>
                            <a:schemeClr val="dk1"/>
                          </a:solidFill>
                          <a:effectLst/>
                          <a:latin typeface="+mn-lt"/>
                          <a:ea typeface="+mn-ea"/>
                          <a:cs typeface="+mn-cs"/>
                        </a:rPr>
                        <a:t> Chen</a:t>
                      </a:r>
                    </a:p>
                    <a:p>
                      <a:endParaRPr lang="en-IN" dirty="0"/>
                    </a:p>
                  </a:txBody>
                  <a:tcPr/>
                </a:tc>
                <a:tc>
                  <a:txBody>
                    <a:bodyPr/>
                    <a:lstStyle/>
                    <a:p>
                      <a:r>
                        <a:rPr lang="en-US" sz="1800" b="0" i="0" kern="1200" dirty="0">
                          <a:solidFill>
                            <a:schemeClr val="dk1"/>
                          </a:solidFill>
                          <a:effectLst/>
                          <a:latin typeface="+mn-lt"/>
                          <a:ea typeface="+mn-ea"/>
                          <a:cs typeface="+mn-cs"/>
                        </a:rPr>
                        <a:t> The process begins with collecting a diverse set of road images, followed by image augmentation to enhance data variability. The YOLOv4 model is then tailored and trained on this dataset, focusing on lane line features. Post-training, the model’s detection capabilities are evaluated to ensure high accuracy and real-time performance, making it suitable for integration into driver-assistance systems.</a:t>
                      </a:r>
                      <a:endParaRPr lang="en-IN" dirty="0"/>
                    </a:p>
                  </a:txBody>
                  <a:tcPr/>
                </a:tc>
                <a:tc>
                  <a:txBody>
                    <a:bodyPr/>
                    <a:lstStyle/>
                    <a:p>
                      <a:r>
                        <a:rPr lang="en-US" sz="1800" b="0" i="0" kern="1200" dirty="0">
                          <a:solidFill>
                            <a:schemeClr val="dk1"/>
                          </a:solidFill>
                          <a:effectLst/>
                          <a:latin typeface="+mn-lt"/>
                          <a:ea typeface="+mn-ea"/>
                          <a:cs typeface="+mn-cs"/>
                        </a:rPr>
                        <a:t>The use of YOLOv4 for lane line detection likely demonstrates high accuracy and real-time processing capabilities, making it suitable for applications in advanced driver-assistance systems (ADAS). The model’s ability to detect various lane line types under different conditions can significantly contribute to the safety and efficiency of autonomous driving technologies.</a:t>
                      </a:r>
                      <a:endParaRPr lang="en-IN" dirty="0"/>
                    </a:p>
                  </a:txBody>
                  <a:tcPr/>
                </a:tc>
                <a:extLst>
                  <a:ext uri="{0D108BD9-81ED-4DB2-BD59-A6C34878D82A}">
                    <a16:rowId xmlns:a16="http://schemas.microsoft.com/office/drawing/2014/main" val="126539625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IN" dirty="0"/>
          </a:p>
          <a:p>
            <a:endParaRPr lang="en-IN" dirty="0"/>
          </a:p>
        </p:txBody>
      </p:sp>
      <p:sp>
        <p:nvSpPr>
          <p:cNvPr id="4" name="Text 1"/>
          <p:cNvSpPr/>
          <p:nvPr/>
        </p:nvSpPr>
        <p:spPr>
          <a:xfrm>
            <a:off x="2348389" y="3767614"/>
            <a:ext cx="5554980" cy="694373"/>
          </a:xfrm>
          <a:prstGeom prst="rect">
            <a:avLst/>
          </a:prstGeom>
          <a:noFill/>
          <a:ln/>
        </p:spPr>
        <p:txBody>
          <a:bodyPr wrap="none" rtlCol="0" anchor="t"/>
          <a:lstStyle/>
          <a:p>
            <a:pPr marL="0" indent="0">
              <a:lnSpc>
                <a:spcPts val="5468"/>
              </a:lnSpc>
              <a:buNone/>
            </a:pPr>
            <a:endParaRPr lang="en-US" sz="4374" dirty="0"/>
          </a:p>
        </p:txBody>
      </p:sp>
      <p:graphicFrame>
        <p:nvGraphicFramePr>
          <p:cNvPr id="7" name="Table 6">
            <a:extLst>
              <a:ext uri="{FF2B5EF4-FFF2-40B4-BE49-F238E27FC236}">
                <a16:creationId xmlns:a16="http://schemas.microsoft.com/office/drawing/2014/main" id="{DBB4BFEF-ACC8-B0E8-B363-7F97B3991175}"/>
              </a:ext>
            </a:extLst>
          </p:cNvPr>
          <p:cNvGraphicFramePr>
            <a:graphicFrameLocks noGrp="1"/>
          </p:cNvGraphicFramePr>
          <p:nvPr>
            <p:extLst>
              <p:ext uri="{D42A27DB-BD31-4B8C-83A1-F6EECF244321}">
                <p14:modId xmlns:p14="http://schemas.microsoft.com/office/powerpoint/2010/main" val="544291083"/>
              </p:ext>
            </p:extLst>
          </p:nvPr>
        </p:nvGraphicFramePr>
        <p:xfrm>
          <a:off x="0" y="297801"/>
          <a:ext cx="14206194" cy="3479800"/>
        </p:xfrm>
        <a:graphic>
          <a:graphicData uri="http://schemas.openxmlformats.org/drawingml/2006/table">
            <a:tbl>
              <a:tblPr firstRow="1" bandRow="1">
                <a:tableStyleId>{5C22544A-7EE6-4342-B048-85BDC9FD1C3A}</a:tableStyleId>
              </a:tblPr>
              <a:tblGrid>
                <a:gridCol w="1950720">
                  <a:extLst>
                    <a:ext uri="{9D8B030D-6E8A-4147-A177-3AD203B41FA5}">
                      <a16:colId xmlns:a16="http://schemas.microsoft.com/office/drawing/2014/main" val="812064001"/>
                    </a:ext>
                  </a:extLst>
                </a:gridCol>
                <a:gridCol w="1950720">
                  <a:extLst>
                    <a:ext uri="{9D8B030D-6E8A-4147-A177-3AD203B41FA5}">
                      <a16:colId xmlns:a16="http://schemas.microsoft.com/office/drawing/2014/main" val="3599544885"/>
                    </a:ext>
                  </a:extLst>
                </a:gridCol>
                <a:gridCol w="1950720">
                  <a:extLst>
                    <a:ext uri="{9D8B030D-6E8A-4147-A177-3AD203B41FA5}">
                      <a16:colId xmlns:a16="http://schemas.microsoft.com/office/drawing/2014/main" val="2086544429"/>
                    </a:ext>
                  </a:extLst>
                </a:gridCol>
                <a:gridCol w="3621778">
                  <a:extLst>
                    <a:ext uri="{9D8B030D-6E8A-4147-A177-3AD203B41FA5}">
                      <a16:colId xmlns:a16="http://schemas.microsoft.com/office/drawing/2014/main" val="3412548279"/>
                    </a:ext>
                  </a:extLst>
                </a:gridCol>
                <a:gridCol w="4732256">
                  <a:extLst>
                    <a:ext uri="{9D8B030D-6E8A-4147-A177-3AD203B41FA5}">
                      <a16:colId xmlns:a16="http://schemas.microsoft.com/office/drawing/2014/main" val="3572632780"/>
                    </a:ext>
                  </a:extLst>
                </a:gridCol>
              </a:tblGrid>
              <a:tr h="370840">
                <a:tc>
                  <a:txBody>
                    <a:bodyPr/>
                    <a:lstStyle/>
                    <a:p>
                      <a:r>
                        <a:rPr lang="en-IN" dirty="0"/>
                        <a:t>TITLE</a:t>
                      </a:r>
                    </a:p>
                  </a:txBody>
                  <a:tcPr/>
                </a:tc>
                <a:tc>
                  <a:txBody>
                    <a:bodyPr/>
                    <a:lstStyle/>
                    <a:p>
                      <a:r>
                        <a:rPr lang="en-IN" dirty="0"/>
                        <a:t>YEAR</a:t>
                      </a:r>
                    </a:p>
                  </a:txBody>
                  <a:tcPr/>
                </a:tc>
                <a:tc>
                  <a:txBody>
                    <a:bodyPr/>
                    <a:lstStyle/>
                    <a:p>
                      <a:r>
                        <a:rPr lang="en-IN" dirty="0"/>
                        <a:t>AUTHOR</a:t>
                      </a:r>
                    </a:p>
                  </a:txBody>
                  <a:tcPr/>
                </a:tc>
                <a:tc>
                  <a:txBody>
                    <a:bodyPr/>
                    <a:lstStyle/>
                    <a:p>
                      <a:r>
                        <a:rPr lang="en-IN" dirty="0"/>
                        <a:t>METHODOLOGY</a:t>
                      </a:r>
                    </a:p>
                  </a:txBody>
                  <a:tcPr/>
                </a:tc>
                <a:tc>
                  <a:txBody>
                    <a:bodyPr/>
                    <a:lstStyle/>
                    <a:p>
                      <a:r>
                        <a:rPr lang="en-IN" dirty="0"/>
                        <a:t>CONCLUSION</a:t>
                      </a:r>
                    </a:p>
                  </a:txBody>
                  <a:tcPr/>
                </a:tc>
                <a:extLst>
                  <a:ext uri="{0D108BD9-81ED-4DB2-BD59-A6C34878D82A}">
                    <a16:rowId xmlns:a16="http://schemas.microsoft.com/office/drawing/2014/main" val="1295234893"/>
                  </a:ext>
                </a:extLst>
              </a:tr>
              <a:tr h="370840">
                <a:tc>
                  <a:txBody>
                    <a:bodyPr/>
                    <a:lstStyle/>
                    <a:p>
                      <a:r>
                        <a:rPr lang="en-US" dirty="0"/>
                        <a:t>Real-Time Vehicle and Distance Detection Based on Improved Yolo v5 Network </a:t>
                      </a:r>
                      <a:endParaRPr lang="en-IN" dirty="0"/>
                    </a:p>
                  </a:txBody>
                  <a:tcPr/>
                </a:tc>
                <a:tc>
                  <a:txBody>
                    <a:bodyPr/>
                    <a:lstStyle/>
                    <a:p>
                      <a:r>
                        <a:rPr lang="en-IN" dirty="0"/>
                        <a:t>2021</a:t>
                      </a:r>
                    </a:p>
                  </a:txBody>
                  <a:tcPr/>
                </a:tc>
                <a:tc>
                  <a:txBody>
                    <a:bodyPr/>
                    <a:lstStyle/>
                    <a:p>
                      <a:r>
                        <a:rPr lang="en-IN" sz="1800" b="0" i="0" u="none" strike="noStrike" kern="1200" dirty="0">
                          <a:solidFill>
                            <a:schemeClr val="dk1"/>
                          </a:solidFill>
                          <a:effectLst/>
                          <a:latin typeface="+mn-lt"/>
                          <a:ea typeface="+mn-ea"/>
                          <a:cs typeface="+mn-cs"/>
                        </a:rPr>
                        <a:t>Tian-Hao Wu</a:t>
                      </a:r>
                      <a:r>
                        <a:rPr lang="en-IN" sz="1800" b="0" i="0" kern="1200" dirty="0">
                          <a:solidFill>
                            <a:schemeClr val="dk1"/>
                          </a:solidFill>
                          <a:effectLst/>
                          <a:latin typeface="+mn-lt"/>
                          <a:ea typeface="+mn-ea"/>
                          <a:cs typeface="+mn-cs"/>
                        </a:rPr>
                        <a:t>; </a:t>
                      </a:r>
                      <a:r>
                        <a:rPr lang="en-IN" sz="1800" b="0" i="0" u="none" strike="noStrike" kern="1200" dirty="0">
                          <a:solidFill>
                            <a:schemeClr val="dk1"/>
                          </a:solidFill>
                          <a:effectLst/>
                          <a:latin typeface="+mn-lt"/>
                          <a:ea typeface="+mn-ea"/>
                          <a:cs typeface="+mn-cs"/>
                        </a:rPr>
                        <a:t>Tong-Wen Wang</a:t>
                      </a:r>
                      <a:r>
                        <a:rPr lang="en-IN" sz="1800" b="0" i="0" kern="1200" dirty="0">
                          <a:solidFill>
                            <a:schemeClr val="dk1"/>
                          </a:solidFill>
                          <a:effectLst/>
                          <a:latin typeface="+mn-lt"/>
                          <a:ea typeface="+mn-ea"/>
                          <a:cs typeface="+mn-cs"/>
                        </a:rPr>
                        <a:t>; </a:t>
                      </a:r>
                      <a:r>
                        <a:rPr lang="en-IN" sz="1800" b="0" i="0" u="none" kern="1200" dirty="0">
                          <a:solidFill>
                            <a:schemeClr val="dk1"/>
                          </a:solidFill>
                          <a:effectLst/>
                          <a:latin typeface="+mn-lt"/>
                          <a:ea typeface="+mn-ea"/>
                          <a:cs typeface="+mn-cs"/>
                        </a:rPr>
                        <a:t>Ya-Qi Liu</a:t>
                      </a:r>
                    </a:p>
                    <a:p>
                      <a:endParaRPr lang="en-IN" sz="1800" b="0" i="0" u="sng" kern="1200" dirty="0">
                        <a:solidFill>
                          <a:schemeClr val="dk1"/>
                        </a:solidFill>
                        <a:effectLst/>
                        <a:latin typeface="+mn-lt"/>
                        <a:ea typeface="+mn-ea"/>
                        <a:cs typeface="+mn-cs"/>
                      </a:endParaRPr>
                    </a:p>
                    <a:p>
                      <a:endParaRPr lang="en-IN" dirty="0"/>
                    </a:p>
                  </a:txBody>
                  <a:tcPr/>
                </a:tc>
                <a:tc>
                  <a:txBody>
                    <a:bodyPr/>
                    <a:lstStyle/>
                    <a:p>
                      <a:r>
                        <a:rPr lang="en-US" sz="1800" b="0" i="0" kern="1200" dirty="0">
                          <a:solidFill>
                            <a:schemeClr val="dk1"/>
                          </a:solidFill>
                          <a:effectLst/>
                          <a:latin typeface="+mn-lt"/>
                          <a:ea typeface="+mn-ea"/>
                          <a:cs typeface="+mn-cs"/>
                        </a:rPr>
                        <a:t>The methodology for the paper “Real-Time Vehicle and Distance Detection Based on Improved Yolo v5 Network” involves enhancing the YOLO v5 network’s capability to detect vehicles and their distances in real-time. The approach includes the use of the Flip-Mosaic algorithm to improve the network’s perception of small targets and reduce false detection rates caused by occlusion. </a:t>
                      </a:r>
                      <a:endParaRPr lang="en-IN" dirty="0"/>
                    </a:p>
                  </a:txBody>
                  <a:tcPr/>
                </a:tc>
                <a:tc>
                  <a:txBody>
                    <a:bodyPr/>
                    <a:lstStyle/>
                    <a:p>
                      <a:r>
                        <a:rPr lang="en-US" dirty="0"/>
                        <a:t>The conclusion drawn from the study indicates that the Flip-Mosaic data enhancement algorithm significantly improves the accuracy of vehicle detection. The experimental results demonstrate that this method not only enhances the detection of small targets but also contributes to a reduction in the false detection rate, making it a promising solution for real-time vehicle and distance detection applications</a:t>
                      </a:r>
                      <a:endParaRPr lang="en-IN" dirty="0"/>
                    </a:p>
                  </a:txBody>
                  <a:tcPr/>
                </a:tc>
                <a:extLst>
                  <a:ext uri="{0D108BD9-81ED-4DB2-BD59-A6C34878D82A}">
                    <a16:rowId xmlns:a16="http://schemas.microsoft.com/office/drawing/2014/main" val="33912997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348389" y="2118122"/>
            <a:ext cx="5554980" cy="694373"/>
          </a:xfrm>
          <a:prstGeom prst="rect">
            <a:avLst/>
          </a:prstGeom>
          <a:noFill/>
          <a:ln/>
        </p:spPr>
        <p:txBody>
          <a:bodyPr wrap="none" rtlCol="0" anchor="t"/>
          <a:lstStyle/>
          <a:p>
            <a:pPr marL="0" indent="0">
              <a:lnSpc>
                <a:spcPts val="5468"/>
              </a:lnSpc>
              <a:buNone/>
            </a:pPr>
            <a:r>
              <a:rPr lang="en-US" sz="4374" b="1" kern="0" spc="-35" dirty="0">
                <a:solidFill>
                  <a:srgbClr val="000000"/>
                </a:solidFill>
                <a:latin typeface="adonis-web" pitchFamily="34" charset="0"/>
                <a:ea typeface="adonis-web" pitchFamily="34" charset="-122"/>
                <a:cs typeface="adonis-web" pitchFamily="34" charset="-120"/>
              </a:rPr>
              <a:t>NLD using YOLO</a:t>
            </a:r>
            <a:endParaRPr lang="en-US" sz="4374" dirty="0"/>
          </a:p>
        </p:txBody>
      </p:sp>
      <p:sp>
        <p:nvSpPr>
          <p:cNvPr id="5" name="Shape 2"/>
          <p:cNvSpPr/>
          <p:nvPr/>
        </p:nvSpPr>
        <p:spPr>
          <a:xfrm>
            <a:off x="2348389" y="3430429"/>
            <a:ext cx="499943" cy="499943"/>
          </a:xfrm>
          <a:prstGeom prst="roundRect">
            <a:avLst>
              <a:gd name="adj" fmla="val 20000"/>
            </a:avLst>
          </a:prstGeom>
          <a:solidFill>
            <a:srgbClr val="F0D4F7"/>
          </a:solidFill>
          <a:ln w="7620">
            <a:solidFill>
              <a:srgbClr val="D6BADD"/>
            </a:solidFill>
            <a:prstDash val="solid"/>
          </a:ln>
        </p:spPr>
      </p:sp>
      <p:sp>
        <p:nvSpPr>
          <p:cNvPr id="6" name="Text 3"/>
          <p:cNvSpPr/>
          <p:nvPr/>
        </p:nvSpPr>
        <p:spPr>
          <a:xfrm>
            <a:off x="2505670" y="3472101"/>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1</a:t>
            </a:r>
            <a:endParaRPr lang="en-US" sz="2624" dirty="0"/>
          </a:p>
        </p:txBody>
      </p:sp>
      <p:sp>
        <p:nvSpPr>
          <p:cNvPr id="7" name="Text 4"/>
          <p:cNvSpPr/>
          <p:nvPr/>
        </p:nvSpPr>
        <p:spPr>
          <a:xfrm>
            <a:off x="3070503" y="3506748"/>
            <a:ext cx="244090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Object Detection</a:t>
            </a:r>
            <a:endParaRPr lang="en-US" sz="2187" dirty="0"/>
          </a:p>
        </p:txBody>
      </p:sp>
      <p:sp>
        <p:nvSpPr>
          <p:cNvPr id="8" name="Text 5"/>
          <p:cNvSpPr/>
          <p:nvPr/>
        </p:nvSpPr>
        <p:spPr>
          <a:xfrm>
            <a:off x="3070503" y="3987165"/>
            <a:ext cx="2440900"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YOLO divides the input image into a grid and predicts bounding boxes and class probabilities for each grid cell.</a:t>
            </a:r>
            <a:endParaRPr lang="en-US" sz="1750" dirty="0"/>
          </a:p>
        </p:txBody>
      </p:sp>
      <p:sp>
        <p:nvSpPr>
          <p:cNvPr id="9" name="Shape 6"/>
          <p:cNvSpPr/>
          <p:nvPr/>
        </p:nvSpPr>
        <p:spPr>
          <a:xfrm>
            <a:off x="5733574" y="3430429"/>
            <a:ext cx="499943" cy="499943"/>
          </a:xfrm>
          <a:prstGeom prst="roundRect">
            <a:avLst>
              <a:gd name="adj" fmla="val 20000"/>
            </a:avLst>
          </a:prstGeom>
          <a:solidFill>
            <a:srgbClr val="F0D4F7"/>
          </a:solidFill>
          <a:ln w="7620">
            <a:solidFill>
              <a:srgbClr val="D6BADD"/>
            </a:solidFill>
            <a:prstDash val="solid"/>
          </a:ln>
        </p:spPr>
      </p:sp>
      <p:sp>
        <p:nvSpPr>
          <p:cNvPr id="10" name="Text 7"/>
          <p:cNvSpPr/>
          <p:nvPr/>
        </p:nvSpPr>
        <p:spPr>
          <a:xfrm>
            <a:off x="5890855" y="3472101"/>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2</a:t>
            </a:r>
            <a:endParaRPr lang="en-US" sz="2624" dirty="0"/>
          </a:p>
        </p:txBody>
      </p:sp>
      <p:sp>
        <p:nvSpPr>
          <p:cNvPr id="11" name="Text 8"/>
          <p:cNvSpPr/>
          <p:nvPr/>
        </p:nvSpPr>
        <p:spPr>
          <a:xfrm>
            <a:off x="6455688" y="3506748"/>
            <a:ext cx="2440900" cy="694373"/>
          </a:xfrm>
          <a:prstGeom prst="rect">
            <a:avLst/>
          </a:prstGeom>
          <a:noFill/>
          <a:ln/>
        </p:spPr>
        <p:txBody>
          <a:bodyPr wrap="squar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Real-time Performance</a:t>
            </a:r>
            <a:endParaRPr lang="en-US" sz="2187" dirty="0"/>
          </a:p>
        </p:txBody>
      </p:sp>
      <p:sp>
        <p:nvSpPr>
          <p:cNvPr id="12" name="Text 9"/>
          <p:cNvSpPr/>
          <p:nvPr/>
        </p:nvSpPr>
        <p:spPr>
          <a:xfrm>
            <a:off x="6455688" y="4334351"/>
            <a:ext cx="2440900"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YOLO is known for its fast processing speed, making it suitable for real-time number plate detection applications.</a:t>
            </a:r>
            <a:endParaRPr lang="en-US" sz="1750" dirty="0"/>
          </a:p>
        </p:txBody>
      </p:sp>
      <p:sp>
        <p:nvSpPr>
          <p:cNvPr id="13" name="Shape 10"/>
          <p:cNvSpPr/>
          <p:nvPr/>
        </p:nvSpPr>
        <p:spPr>
          <a:xfrm>
            <a:off x="9118759" y="3430429"/>
            <a:ext cx="499943" cy="499943"/>
          </a:xfrm>
          <a:prstGeom prst="roundRect">
            <a:avLst>
              <a:gd name="adj" fmla="val 20000"/>
            </a:avLst>
          </a:prstGeom>
          <a:solidFill>
            <a:srgbClr val="F0D4F7"/>
          </a:solidFill>
          <a:ln w="7620">
            <a:solidFill>
              <a:srgbClr val="D6BADD"/>
            </a:solidFill>
            <a:prstDash val="solid"/>
          </a:ln>
        </p:spPr>
      </p:sp>
      <p:sp>
        <p:nvSpPr>
          <p:cNvPr id="14" name="Text 11"/>
          <p:cNvSpPr/>
          <p:nvPr/>
        </p:nvSpPr>
        <p:spPr>
          <a:xfrm>
            <a:off x="9276040" y="3472101"/>
            <a:ext cx="185261" cy="416481"/>
          </a:xfrm>
          <a:prstGeom prst="rect">
            <a:avLst/>
          </a:prstGeom>
          <a:noFill/>
          <a:ln/>
        </p:spPr>
        <p:txBody>
          <a:bodyPr wrap="none" rtlCol="0" anchor="t"/>
          <a:lstStyle/>
          <a:p>
            <a:pPr marL="0" indent="0" algn="ctr">
              <a:lnSpc>
                <a:spcPts val="3281"/>
              </a:lnSpc>
              <a:buNone/>
            </a:pPr>
            <a:r>
              <a:rPr lang="en-US" sz="2624" b="1" kern="0" spc="-35" dirty="0">
                <a:solidFill>
                  <a:srgbClr val="272525"/>
                </a:solidFill>
                <a:latin typeface="adonis-web" pitchFamily="34" charset="0"/>
                <a:ea typeface="adonis-web" pitchFamily="34" charset="-122"/>
                <a:cs typeface="adonis-web" pitchFamily="34" charset="-120"/>
              </a:rPr>
              <a:t>3</a:t>
            </a:r>
            <a:endParaRPr lang="en-US" sz="2624" dirty="0"/>
          </a:p>
        </p:txBody>
      </p:sp>
      <p:sp>
        <p:nvSpPr>
          <p:cNvPr id="15" name="Text 12"/>
          <p:cNvSpPr/>
          <p:nvPr/>
        </p:nvSpPr>
        <p:spPr>
          <a:xfrm>
            <a:off x="9840873" y="3506748"/>
            <a:ext cx="2440900" cy="347186"/>
          </a:xfrm>
          <a:prstGeom prst="rect">
            <a:avLst/>
          </a:prstGeom>
          <a:noFill/>
          <a:ln/>
        </p:spPr>
        <p:txBody>
          <a:bodyPr wrap="none" rtlCol="0" anchor="t"/>
          <a:lstStyle/>
          <a:p>
            <a:pPr marL="0" indent="0">
              <a:lnSpc>
                <a:spcPts val="2734"/>
              </a:lnSpc>
              <a:buNone/>
            </a:pPr>
            <a:r>
              <a:rPr lang="en-US" sz="2187" b="1" kern="0" spc="-35" dirty="0">
                <a:solidFill>
                  <a:srgbClr val="272525"/>
                </a:solidFill>
                <a:latin typeface="adonis-web" pitchFamily="34" charset="0"/>
                <a:ea typeface="adonis-web" pitchFamily="34" charset="-122"/>
                <a:cs typeface="adonis-web" pitchFamily="34" charset="-120"/>
              </a:rPr>
              <a:t>Robust to Variations</a:t>
            </a:r>
            <a:endParaRPr lang="en-US" sz="2187" dirty="0"/>
          </a:p>
        </p:txBody>
      </p:sp>
      <p:sp>
        <p:nvSpPr>
          <p:cNvPr id="16" name="Text 13"/>
          <p:cNvSpPr/>
          <p:nvPr/>
        </p:nvSpPr>
        <p:spPr>
          <a:xfrm>
            <a:off x="9840873" y="3987165"/>
            <a:ext cx="2440900" cy="1777008"/>
          </a:xfrm>
          <a:prstGeom prst="rect">
            <a:avLst/>
          </a:prstGeom>
          <a:noFill/>
          <a:ln/>
        </p:spPr>
        <p:txBody>
          <a:bodyPr wrap="square" rtlCol="0" anchor="t"/>
          <a:lstStyle/>
          <a:p>
            <a:pPr marL="0" indent="0">
              <a:lnSpc>
                <a:spcPts val="2799"/>
              </a:lnSpc>
              <a:buNone/>
            </a:pPr>
            <a:r>
              <a:rPr lang="en-US" sz="1750" kern="0" spc="-35" dirty="0">
                <a:solidFill>
                  <a:srgbClr val="272525"/>
                </a:solidFill>
                <a:latin typeface="Source Sans Pro" pitchFamily="34" charset="0"/>
                <a:ea typeface="Source Sans Pro" pitchFamily="34" charset="-122"/>
                <a:cs typeface="Source Sans Pro" pitchFamily="34" charset="-120"/>
              </a:rPr>
              <a:t>YOLO-based NPD can handle various challenges like plate orientation, lighting conditions, and partial occlusions.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r>
              <a:rPr lang="en-IN" sz="3600" dirty="0"/>
              <a:t>MODEL OUTPUTS USING YOLO DETECTION :</a:t>
            </a:r>
          </a:p>
          <a:p>
            <a:endParaRPr lang="en-IN" sz="3600" dirty="0"/>
          </a:p>
          <a:p>
            <a:endParaRPr lang="en-IN" sz="3600" dirty="0"/>
          </a:p>
        </p:txBody>
      </p:sp>
      <p:sp>
        <p:nvSpPr>
          <p:cNvPr id="4" name="Text 1"/>
          <p:cNvSpPr/>
          <p:nvPr/>
        </p:nvSpPr>
        <p:spPr>
          <a:xfrm>
            <a:off x="2348389" y="3767614"/>
            <a:ext cx="5554980" cy="694373"/>
          </a:xfrm>
          <a:prstGeom prst="rect">
            <a:avLst/>
          </a:prstGeom>
          <a:noFill/>
          <a:ln/>
        </p:spPr>
        <p:txBody>
          <a:bodyPr wrap="none" rtlCol="0" anchor="t"/>
          <a:lstStyle/>
          <a:p>
            <a:pPr marL="0" indent="0">
              <a:lnSpc>
                <a:spcPts val="5468"/>
              </a:lnSpc>
              <a:buNone/>
            </a:pPr>
            <a:endParaRPr lang="en-US" sz="4374" dirty="0"/>
          </a:p>
        </p:txBody>
      </p:sp>
      <p:pic>
        <p:nvPicPr>
          <p:cNvPr id="7" name="Picture 6">
            <a:extLst>
              <a:ext uri="{FF2B5EF4-FFF2-40B4-BE49-F238E27FC236}">
                <a16:creationId xmlns:a16="http://schemas.microsoft.com/office/drawing/2014/main" id="{CD88018A-8464-81EA-B0A0-D343400BFA53}"/>
              </a:ext>
            </a:extLst>
          </p:cNvPr>
          <p:cNvPicPr>
            <a:picLocks noChangeAspect="1"/>
          </p:cNvPicPr>
          <p:nvPr/>
        </p:nvPicPr>
        <p:blipFill>
          <a:blip r:embed="rId4"/>
          <a:stretch>
            <a:fillRect/>
          </a:stretch>
        </p:blipFill>
        <p:spPr>
          <a:xfrm>
            <a:off x="5305144" y="937769"/>
            <a:ext cx="4020111" cy="635406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636</Words>
  <Application>Microsoft Office PowerPoint</Application>
  <PresentationFormat>Custom</PresentationFormat>
  <Paragraphs>57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adonis-web</vt:lpstr>
      <vt:lpstr>Arial</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rajavenkatsai0203@gmail.com</cp:lastModifiedBy>
  <cp:revision>2</cp:revision>
  <dcterms:created xsi:type="dcterms:W3CDTF">2024-05-01T05:59:43Z</dcterms:created>
  <dcterms:modified xsi:type="dcterms:W3CDTF">2024-05-01T06:52:57Z</dcterms:modified>
</cp:coreProperties>
</file>