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3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131933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kern="0" spc="-18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to Lane Line Detection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381619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Lane line detection is a crucial component of autonomous driving systems. It allows vehicles to precisely identify the boundaries of their lane, enabling safe and accurate navigation on the road.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33199" y="569773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19" y="5705356"/>
            <a:ext cx="340162" cy="3401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299686" y="5703213"/>
            <a:ext cx="2207895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Venkat sai Raja</a:t>
            </a:r>
            <a:endParaRPr lang="en-US" sz="218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329452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Importance of Lane Line Detection in Autonomous Driving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305145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/>
        </p:spPr>
      </p:sp>
      <p:sp>
        <p:nvSpPr>
          <p:cNvPr id="7" name="Text 4"/>
          <p:cNvSpPr/>
          <p:nvPr/>
        </p:nvSpPr>
        <p:spPr>
          <a:xfrm>
            <a:off x="1055370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Precise Navigation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55370" y="375404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Lane line detection ensures the vehicle stays centered within its lane, enabling smooth and accurate route guidance.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597485" y="3051453"/>
            <a:ext cx="4542115" cy="1990963"/>
          </a:xfrm>
          <a:prstGeom prst="roundRect">
            <a:avLst>
              <a:gd name="adj" fmla="val 6696"/>
            </a:avLst>
          </a:prstGeom>
          <a:solidFill>
            <a:srgbClr val="0D0D0D"/>
          </a:solidFill>
          <a:ln/>
        </p:spPr>
      </p:sp>
      <p:sp>
        <p:nvSpPr>
          <p:cNvPr id="10" name="Text 7"/>
          <p:cNvSpPr/>
          <p:nvPr/>
        </p:nvSpPr>
        <p:spPr>
          <a:xfrm>
            <a:off x="5819656" y="327362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Safety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5819656" y="3754041"/>
            <a:ext cx="40977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Detecting lane lines helps autonomous cars avoid unintended lane departures, reducing the risk of collisions.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833199" y="5264587"/>
            <a:ext cx="9306401" cy="1635562"/>
          </a:xfrm>
          <a:prstGeom prst="roundRect">
            <a:avLst>
              <a:gd name="adj" fmla="val 8151"/>
            </a:avLst>
          </a:prstGeom>
          <a:solidFill>
            <a:srgbClr val="0D0D0D"/>
          </a:solidFill>
          <a:ln/>
        </p:spPr>
      </p:sp>
      <p:sp>
        <p:nvSpPr>
          <p:cNvPr id="13" name="Text 10"/>
          <p:cNvSpPr/>
          <p:nvPr/>
        </p:nvSpPr>
        <p:spPr>
          <a:xfrm>
            <a:off x="1055370" y="54867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Adaptability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1055370" y="5967174"/>
            <a:ext cx="886206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Advanced lane line detection can adapt to changing road conditions, such as lane merges, exits, and construction zones.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15465"/>
            <a:ext cx="68908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Challenges in Lane Line Detection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6" name="Text 4"/>
          <p:cNvSpPr/>
          <p:nvPr/>
        </p:nvSpPr>
        <p:spPr>
          <a:xfrm>
            <a:off x="2237780" y="3169444"/>
            <a:ext cx="10025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8026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Varying Lighting Conditions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Lane lines can be difficult to detect in low light, glare, or shadows.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0" name="Text 8"/>
          <p:cNvSpPr/>
          <p:nvPr/>
        </p:nvSpPr>
        <p:spPr>
          <a:xfrm>
            <a:off x="7598807" y="3169444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Faded or Obscured Lines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Worn, faded, or partially obstructed lane markings can confuse detection algorithms.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4" name="Text 12"/>
          <p:cNvSpPr/>
          <p:nvPr/>
        </p:nvSpPr>
        <p:spPr>
          <a:xfrm>
            <a:off x="2210514" y="4832747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Complex Road Geometries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Curved roads, intersections, and lane merges require more advanced detection methods.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0D0D0D"/>
          </a:solidFill>
          <a:ln/>
        </p:spPr>
      </p:sp>
      <p:sp>
        <p:nvSpPr>
          <p:cNvPr id="18" name="Text 16"/>
          <p:cNvSpPr/>
          <p:nvPr/>
        </p:nvSpPr>
        <p:spPr>
          <a:xfrm>
            <a:off x="7598807" y="4832747"/>
            <a:ext cx="15478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kern="0" spc="-7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Environmental Factors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Rain, snow, and other weather conditions can impact the visibility and appearance of lane lines.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24921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Computer Vision Techniques for Lane Line Detection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Edge Detection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Identifying the sharp contrast between lane markings and the road surface.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Hough Transform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Recognizing linear patterns in the image to detect straight lane lines.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416909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Machine Learning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738449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Leveraging neural networks to learn and identify complex lane line patterns.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038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57820" y="3054787"/>
            <a:ext cx="6855619" cy="6259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29"/>
              </a:lnSpc>
              <a:buNone/>
            </a:pPr>
            <a:r>
              <a:rPr lang="en-US" sz="3943" kern="0" spc="-118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Edge Detection and Hough Transform</a:t>
            </a:r>
            <a:endParaRPr lang="en-US" sz="3943" dirty="0"/>
          </a:p>
        </p:txBody>
      </p:sp>
      <p:sp>
        <p:nvSpPr>
          <p:cNvPr id="6" name="Shape 3"/>
          <p:cNvSpPr/>
          <p:nvPr/>
        </p:nvSpPr>
        <p:spPr>
          <a:xfrm>
            <a:off x="7295198" y="3981093"/>
            <a:ext cx="40005" cy="3697605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7" name="Shape 4"/>
          <p:cNvSpPr/>
          <p:nvPr/>
        </p:nvSpPr>
        <p:spPr>
          <a:xfrm>
            <a:off x="6388834" y="4342805"/>
            <a:ext cx="701040" cy="40005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8" name="Shape 5"/>
          <p:cNvSpPr/>
          <p:nvPr/>
        </p:nvSpPr>
        <p:spPr>
          <a:xfrm>
            <a:off x="7089874" y="4137541"/>
            <a:ext cx="450652" cy="450652"/>
          </a:xfrm>
          <a:prstGeom prst="roundRect">
            <a:avLst>
              <a:gd name="adj" fmla="val 26670"/>
            </a:avLst>
          </a:prstGeom>
          <a:solidFill>
            <a:srgbClr val="0D0D0D"/>
          </a:solidFill>
          <a:ln/>
        </p:spPr>
      </p:sp>
      <p:sp>
        <p:nvSpPr>
          <p:cNvPr id="9" name="Text 6"/>
          <p:cNvSpPr/>
          <p:nvPr/>
        </p:nvSpPr>
        <p:spPr>
          <a:xfrm>
            <a:off x="7270016" y="4175046"/>
            <a:ext cx="90368" cy="3756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7"/>
              </a:lnSpc>
              <a:buNone/>
            </a:pPr>
            <a:r>
              <a:rPr lang="en-US" sz="2366" kern="0" spc="-7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1</a:t>
            </a:r>
            <a:endParaRPr lang="en-US" sz="2366" dirty="0"/>
          </a:p>
        </p:txBody>
      </p:sp>
      <p:sp>
        <p:nvSpPr>
          <p:cNvPr id="10" name="Text 7"/>
          <p:cNvSpPr/>
          <p:nvPr/>
        </p:nvSpPr>
        <p:spPr>
          <a:xfrm>
            <a:off x="3709630" y="4181356"/>
            <a:ext cx="2503884" cy="312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64"/>
              </a:lnSpc>
              <a:buNone/>
            </a:pPr>
            <a:r>
              <a:rPr lang="en-US" sz="1972" kern="0" spc="-5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Edge Detection</a:t>
            </a:r>
            <a:endParaRPr lang="en-US" sz="1972" dirty="0"/>
          </a:p>
        </p:txBody>
      </p:sp>
      <p:sp>
        <p:nvSpPr>
          <p:cNvPr id="11" name="Text 8"/>
          <p:cNvSpPr/>
          <p:nvPr/>
        </p:nvSpPr>
        <p:spPr>
          <a:xfrm>
            <a:off x="2557820" y="4614386"/>
            <a:ext cx="3655695" cy="96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24"/>
              </a:lnSpc>
              <a:buNone/>
            </a:pPr>
            <a:r>
              <a:rPr lang="en-US" sz="1577" kern="0" spc="-3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Applying filters to the image to highlight the boundaries between lane markings and the road.</a:t>
            </a:r>
            <a:endParaRPr lang="en-US" sz="1577" dirty="0"/>
          </a:p>
        </p:txBody>
      </p:sp>
      <p:sp>
        <p:nvSpPr>
          <p:cNvPr id="12" name="Shape 9"/>
          <p:cNvSpPr/>
          <p:nvPr/>
        </p:nvSpPr>
        <p:spPr>
          <a:xfrm>
            <a:off x="7540526" y="5344239"/>
            <a:ext cx="701040" cy="40005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13" name="Shape 10"/>
          <p:cNvSpPr/>
          <p:nvPr/>
        </p:nvSpPr>
        <p:spPr>
          <a:xfrm>
            <a:off x="7089874" y="5138976"/>
            <a:ext cx="450652" cy="450652"/>
          </a:xfrm>
          <a:prstGeom prst="roundRect">
            <a:avLst>
              <a:gd name="adj" fmla="val 26670"/>
            </a:avLst>
          </a:prstGeom>
          <a:solidFill>
            <a:srgbClr val="0D0D0D"/>
          </a:solidFill>
          <a:ln/>
        </p:spPr>
      </p:sp>
      <p:sp>
        <p:nvSpPr>
          <p:cNvPr id="14" name="Text 11"/>
          <p:cNvSpPr/>
          <p:nvPr/>
        </p:nvSpPr>
        <p:spPr>
          <a:xfrm>
            <a:off x="7245370" y="5176480"/>
            <a:ext cx="139541" cy="3756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7"/>
              </a:lnSpc>
              <a:buNone/>
            </a:pPr>
            <a:r>
              <a:rPr lang="en-US" sz="2366" kern="0" spc="-7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2</a:t>
            </a:r>
            <a:endParaRPr lang="en-US" sz="2366" dirty="0"/>
          </a:p>
        </p:txBody>
      </p:sp>
      <p:sp>
        <p:nvSpPr>
          <p:cNvPr id="15" name="Text 12"/>
          <p:cNvSpPr/>
          <p:nvPr/>
        </p:nvSpPr>
        <p:spPr>
          <a:xfrm>
            <a:off x="8416885" y="5182791"/>
            <a:ext cx="2503884" cy="312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64"/>
              </a:lnSpc>
              <a:buNone/>
            </a:pPr>
            <a:r>
              <a:rPr lang="en-US" sz="1972" kern="0" spc="-5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Hough Transform</a:t>
            </a:r>
            <a:endParaRPr lang="en-US" sz="1972" dirty="0"/>
          </a:p>
        </p:txBody>
      </p:sp>
      <p:sp>
        <p:nvSpPr>
          <p:cNvPr id="16" name="Text 13"/>
          <p:cNvSpPr/>
          <p:nvPr/>
        </p:nvSpPr>
        <p:spPr>
          <a:xfrm>
            <a:off x="8416885" y="5615821"/>
            <a:ext cx="3655695" cy="9611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24"/>
              </a:lnSpc>
              <a:buNone/>
            </a:pPr>
            <a:r>
              <a:rPr lang="en-US" sz="1577" kern="0" spc="-3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Analyzing the edge-detected image to identify straight line segments that represent the lane lines.</a:t>
            </a:r>
            <a:endParaRPr lang="en-US" sz="1577" dirty="0"/>
          </a:p>
        </p:txBody>
      </p:sp>
      <p:sp>
        <p:nvSpPr>
          <p:cNvPr id="17" name="Shape 14"/>
          <p:cNvSpPr/>
          <p:nvPr/>
        </p:nvSpPr>
        <p:spPr>
          <a:xfrm>
            <a:off x="6388834" y="6341745"/>
            <a:ext cx="701040" cy="40005"/>
          </a:xfrm>
          <a:prstGeom prst="rect">
            <a:avLst/>
          </a:prstGeom>
          <a:solidFill>
            <a:srgbClr val="931F3B"/>
          </a:solidFill>
          <a:ln/>
        </p:spPr>
      </p:sp>
      <p:sp>
        <p:nvSpPr>
          <p:cNvPr id="18" name="Shape 15"/>
          <p:cNvSpPr/>
          <p:nvPr/>
        </p:nvSpPr>
        <p:spPr>
          <a:xfrm>
            <a:off x="7089874" y="6136481"/>
            <a:ext cx="450652" cy="450652"/>
          </a:xfrm>
          <a:prstGeom prst="roundRect">
            <a:avLst>
              <a:gd name="adj" fmla="val 26670"/>
            </a:avLst>
          </a:prstGeom>
          <a:solidFill>
            <a:srgbClr val="0D0D0D"/>
          </a:solidFill>
          <a:ln/>
        </p:spPr>
      </p:sp>
      <p:sp>
        <p:nvSpPr>
          <p:cNvPr id="19" name="Text 16"/>
          <p:cNvSpPr/>
          <p:nvPr/>
        </p:nvSpPr>
        <p:spPr>
          <a:xfrm>
            <a:off x="7245370" y="6173986"/>
            <a:ext cx="139541" cy="3756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57"/>
              </a:lnSpc>
              <a:buNone/>
            </a:pPr>
            <a:r>
              <a:rPr lang="en-US" sz="2366" kern="0" spc="-7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3</a:t>
            </a:r>
            <a:endParaRPr lang="en-US" sz="2366" dirty="0"/>
          </a:p>
        </p:txBody>
      </p:sp>
      <p:sp>
        <p:nvSpPr>
          <p:cNvPr id="20" name="Text 17"/>
          <p:cNvSpPr/>
          <p:nvPr/>
        </p:nvSpPr>
        <p:spPr>
          <a:xfrm>
            <a:off x="3709630" y="6180296"/>
            <a:ext cx="2503884" cy="31289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64"/>
              </a:lnSpc>
              <a:buNone/>
            </a:pPr>
            <a:r>
              <a:rPr lang="en-US" sz="1972" kern="0" spc="-59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Lane Line Extraction</a:t>
            </a:r>
            <a:endParaRPr lang="en-US" sz="1972" dirty="0"/>
          </a:p>
        </p:txBody>
      </p:sp>
      <p:sp>
        <p:nvSpPr>
          <p:cNvPr id="21" name="Text 18"/>
          <p:cNvSpPr/>
          <p:nvPr/>
        </p:nvSpPr>
        <p:spPr>
          <a:xfrm>
            <a:off x="2557820" y="6613327"/>
            <a:ext cx="3655695" cy="640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24"/>
              </a:lnSpc>
              <a:buNone/>
            </a:pPr>
            <a:r>
              <a:rPr lang="en-US" sz="1577" kern="0" spc="-32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Combining the detected line segments to form complete lane line representations.</a:t>
            </a:r>
            <a:endParaRPr lang="en-US" sz="157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872377"/>
            <a:ext cx="84990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Real-Time Lane Line Detection Algorithms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11091"/>
            <a:ext cx="2638544" cy="88868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260163" y="4233029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Camera Input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4713446"/>
            <a:ext cx="219420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Capturing live video feed from the vehicle's cameras.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537" y="3011091"/>
            <a:ext cx="2638663" cy="88868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898707" y="4233029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Image Processing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898707" y="4713446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Applying computer vision techniques to detect and track lane lines in each frame.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3011091"/>
            <a:ext cx="2638544" cy="88868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537371" y="4233029"/>
            <a:ext cx="21942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Lane Positioning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537371" y="4713446"/>
            <a:ext cx="2194203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Determining the vehicle's position within the detected lane boundaries.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3744" y="3011091"/>
            <a:ext cx="2638663" cy="88868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175915" y="4233029"/>
            <a:ext cx="219432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Feedback to Controls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175915" y="4713446"/>
            <a:ext cx="219432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Providing the lane information to the vehicle's steering and navigation systems.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5633"/>
            <a:ext cx="767726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kern="0" spc="-131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 and Future Developments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Ongoing Research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Continuous advancements in computer vision and machine learning to improve lane line detection accuracy and reliability.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Sensor Fusion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Integrating multiple sensor modalities, such as cameras, LiDAR, and radar, to enhance lane detection capabilities.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1219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kern="0" spc="-66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Smart Infrastructure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4602361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Leveraging connected vehicle and infrastructure technologies to provide additional lane guidance information.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</Words>
  <Application>Microsoft Office PowerPoint</Application>
  <PresentationFormat>Custom</PresentationFormat>
  <Paragraphs>63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rajavenkatsai0203@gmail.com</cp:lastModifiedBy>
  <cp:revision>2</cp:revision>
  <dcterms:created xsi:type="dcterms:W3CDTF">2024-04-29T13:28:16Z</dcterms:created>
  <dcterms:modified xsi:type="dcterms:W3CDTF">2025-02-15T08:48:32Z</dcterms:modified>
</cp:coreProperties>
</file>