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94" r:id="rId2"/>
    <p:sldId id="299" r:id="rId3"/>
    <p:sldId id="300" r:id="rId4"/>
    <p:sldId id="301" r:id="rId5"/>
    <p:sldId id="302" r:id="rId6"/>
    <p:sldId id="292" r:id="rId7"/>
    <p:sldId id="275" r:id="rId8"/>
    <p:sldId id="277" r:id="rId9"/>
    <p:sldId id="278" r:id="rId10"/>
    <p:sldId id="280" r:id="rId11"/>
    <p:sldId id="281" r:id="rId12"/>
    <p:sldId id="282" r:id="rId13"/>
    <p:sldId id="283" r:id="rId14"/>
    <p:sldId id="284" r:id="rId15"/>
    <p:sldId id="285" r:id="rId16"/>
    <p:sldId id="286" r:id="rId17"/>
    <p:sldId id="287" r:id="rId18"/>
    <p:sldId id="288" r:id="rId19"/>
    <p:sldId id="289" r:id="rId20"/>
    <p:sldId id="304" r:id="rId21"/>
    <p:sldId id="303" r:id="rId22"/>
    <p:sldId id="29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p:cViewPr>
        <p:scale>
          <a:sx n="75" d="100"/>
          <a:sy n="75" d="100"/>
        </p:scale>
        <p:origin x="1627"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B9C166-B84B-4B93-A01D-66C340B69227}" type="datetimeFigureOut">
              <a:rPr lang="en-IN" smtClean="0"/>
              <a:t>04-10-2022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CB341-30D5-44C6-97DF-094341CBDE3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3CC0C4-C443-4C90-83EB-9572E3E1574B}" type="datetime5">
              <a:rPr lang="en-US" smtClean="0"/>
              <a:t>4-Oct-22</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33522E-4D74-4447-9DA7-46AA9254530A}" type="datetime5">
              <a:rPr lang="en-US" smtClean="0"/>
              <a:t>4-Oct-22</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2F2481-94C1-45C1-B0BA-C0548D9BA0C0}" type="datetime5">
              <a:rPr lang="en-US" smtClean="0"/>
              <a:t>4-Oct-22</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97165-3E55-47C2-B59E-4FDA2FC16D73}" type="datetime5">
              <a:rPr lang="en-US" smtClean="0"/>
              <a:t>4-Oct-22</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2A3D66-4ACF-49CE-8E67-2F01C2AE88F2}" type="datetime5">
              <a:rPr lang="en-US" smtClean="0"/>
              <a:t>4-Oct-22</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74D881-362D-48A1-AC96-A6B8DE06928A}" type="datetime5">
              <a:rPr lang="en-US" smtClean="0"/>
              <a:t>4-Oct-22</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1F064C-75AF-4F23-BAB5-EC3F1D201A8C}" type="datetime5">
              <a:rPr lang="en-US" smtClean="0"/>
              <a:t>4-Oct-22</a:t>
            </a:fld>
            <a:endParaRPr lang="en-US"/>
          </a:p>
        </p:txBody>
      </p:sp>
      <p:sp>
        <p:nvSpPr>
          <p:cNvPr id="8" name="Footer Placeholder 7"/>
          <p:cNvSpPr>
            <a:spLocks noGrp="1"/>
          </p:cNvSpPr>
          <p:nvPr>
            <p:ph type="ftr" sz="quarter" idx="11"/>
          </p:nvPr>
        </p:nvSpPr>
        <p:spPr/>
        <p:txBody>
          <a:bodyPr/>
          <a:lstStyle/>
          <a:p>
            <a:r>
              <a:rPr lang="en-US"/>
              <a:t>Department of Computer Science and Engineering</a:t>
            </a:r>
          </a:p>
        </p:txBody>
      </p:sp>
      <p:sp>
        <p:nvSpPr>
          <p:cNvPr id="9" name="Slide Number Placeholder 8"/>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97081E-2E62-46DD-940E-2A2E40716EFD}" type="datetime5">
              <a:rPr lang="en-US" smtClean="0"/>
              <a:t>4-Oct-22</a:t>
            </a:fld>
            <a:endParaRPr lang="en-US"/>
          </a:p>
        </p:txBody>
      </p:sp>
      <p:sp>
        <p:nvSpPr>
          <p:cNvPr id="4" name="Footer Placeholder 3"/>
          <p:cNvSpPr>
            <a:spLocks noGrp="1"/>
          </p:cNvSpPr>
          <p:nvPr>
            <p:ph type="ftr" sz="quarter" idx="11"/>
          </p:nvPr>
        </p:nvSpPr>
        <p:spPr/>
        <p:txBody>
          <a:bodyPr/>
          <a:lstStyle/>
          <a:p>
            <a:r>
              <a:rPr lang="en-US"/>
              <a:t>Department of Computer Science and Engineering</a:t>
            </a:r>
          </a:p>
        </p:txBody>
      </p:sp>
      <p:sp>
        <p:nvSpPr>
          <p:cNvPr id="5" name="Slide Number Placeholder 4"/>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804726-9B79-4B44-B6AD-05B111CE74F1}" type="datetime5">
              <a:rPr lang="en-US" smtClean="0"/>
              <a:t>4-Oct-22</a:t>
            </a:fld>
            <a:endParaRPr lang="en-US"/>
          </a:p>
        </p:txBody>
      </p:sp>
      <p:sp>
        <p:nvSpPr>
          <p:cNvPr id="3" name="Footer Placeholder 2"/>
          <p:cNvSpPr>
            <a:spLocks noGrp="1"/>
          </p:cNvSpPr>
          <p:nvPr>
            <p:ph type="ftr" sz="quarter" idx="11"/>
          </p:nvPr>
        </p:nvSpPr>
        <p:spPr/>
        <p:txBody>
          <a:bodyPr/>
          <a:lstStyle/>
          <a:p>
            <a:r>
              <a:rPr lang="en-US"/>
              <a:t>Department of Computer Science and Engineering</a:t>
            </a:r>
          </a:p>
        </p:txBody>
      </p:sp>
      <p:sp>
        <p:nvSpPr>
          <p:cNvPr id="4" name="Slide Number Placeholder 3"/>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939E69-5806-4A7C-B17B-9FEEF538B3A3}" type="datetime5">
              <a:rPr lang="en-US" smtClean="0"/>
              <a:t>4-Oct-22</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CA39C0-6F65-4A9F-B751-DA2FCFBE161F}" type="datetime5">
              <a:rPr lang="en-US" smtClean="0"/>
              <a:t>4-Oct-22</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3019D6-8FD9-4E63-990C-1ED2F601B55B}" type="datetime5">
              <a:rPr lang="en-US" smtClean="0"/>
              <a:t>4-Oct-22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and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74079E-4E7A-4FA7-B38C-D1B6486B3FF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762000"/>
          </a:xfrm>
        </p:spPr>
        <p:txBody>
          <a:bodyPr>
            <a:normAutofit fontScale="90000"/>
          </a:bodyPr>
          <a:lstStyle/>
          <a:p>
            <a:r>
              <a:rPr lang="en-US" sz="4000" dirty="0">
                <a:latin typeface="Times New Roman" panose="02020603050405020304" pitchFamily="18" charset="0"/>
                <a:cs typeface="Times New Roman" panose="02020603050405020304" pitchFamily="18" charset="0"/>
              </a:rPr>
              <a:t>CUSTOMER CHURN PREDICTION USING SMOTE-EEN </a:t>
            </a:r>
          </a:p>
        </p:txBody>
      </p:sp>
      <p:sp>
        <p:nvSpPr>
          <p:cNvPr id="3" name="Content Placeholder 2"/>
          <p:cNvSpPr>
            <a:spLocks noGrp="1"/>
          </p:cNvSpPr>
          <p:nvPr>
            <p:ph sz="half" idx="1"/>
          </p:nvPr>
        </p:nvSpPr>
        <p:spPr>
          <a:xfrm>
            <a:off x="228600" y="4191000"/>
            <a:ext cx="4876800" cy="2362200"/>
          </a:xfrm>
        </p:spPr>
        <p:txBody>
          <a:bodyPr>
            <a:normAutofit/>
          </a:bodyPr>
          <a:lstStyle/>
          <a:p>
            <a:pPr>
              <a:buNone/>
            </a:pPr>
            <a:r>
              <a:rPr lang="en-US" sz="2600" dirty="0">
                <a:latin typeface="Times New Roman" panose="02020603050405020304" pitchFamily="18" charset="0"/>
                <a:cs typeface="Times New Roman" panose="02020603050405020304" pitchFamily="18" charset="0"/>
              </a:rPr>
              <a:t>DETAILS OF THE PROJECT MEMBERS</a:t>
            </a:r>
          </a:p>
          <a:p>
            <a:pPr algn="ctr">
              <a:buNone/>
            </a:pPr>
            <a:r>
              <a:rPr lang="en-US" sz="1400" dirty="0">
                <a:latin typeface="Times New Roman" panose="02020603050405020304" pitchFamily="18" charset="0"/>
                <a:cs typeface="Times New Roman" panose="02020603050405020304" pitchFamily="18" charset="0"/>
              </a:rPr>
              <a:t>SRINAVAVENKATARAGHAVEENDRA (RA1911003020566)</a:t>
            </a:r>
          </a:p>
          <a:p>
            <a:pPr algn="ctr">
              <a:buNone/>
            </a:pPr>
            <a:r>
              <a:rPr lang="en-US" sz="1400" dirty="0">
                <a:latin typeface="Times New Roman" panose="02020603050405020304" pitchFamily="18" charset="0"/>
                <a:cs typeface="Times New Roman" panose="02020603050405020304" pitchFamily="18" charset="0"/>
              </a:rPr>
              <a:t>VISHNU PRADEEP (RA1911003020587)</a:t>
            </a:r>
          </a:p>
          <a:p>
            <a:pPr algn="ctr">
              <a:buNone/>
            </a:pPr>
            <a:r>
              <a:rPr lang="en-US" sz="1400" dirty="0">
                <a:latin typeface="Times New Roman" panose="02020603050405020304" pitchFamily="18" charset="0"/>
                <a:cs typeface="Times New Roman" panose="02020603050405020304" pitchFamily="18" charset="0"/>
              </a:rPr>
              <a:t>T. ROHIT VISHNU TEJA GUPTA (RA1911003020573)</a:t>
            </a:r>
          </a:p>
        </p:txBody>
      </p:sp>
      <p:sp>
        <p:nvSpPr>
          <p:cNvPr id="4" name="Content Placeholder 3"/>
          <p:cNvSpPr>
            <a:spLocks noGrp="1"/>
          </p:cNvSpPr>
          <p:nvPr>
            <p:ph sz="half" idx="2"/>
          </p:nvPr>
        </p:nvSpPr>
        <p:spPr>
          <a:xfrm>
            <a:off x="5105400" y="4251961"/>
            <a:ext cx="3581400" cy="2316163"/>
          </a:xfrm>
        </p:spPr>
        <p:txBody>
          <a:bodyPr>
            <a:normAutofit/>
          </a:bodyPr>
          <a:lstStyle/>
          <a:p>
            <a:pPr algn="ctr">
              <a:buNone/>
            </a:pPr>
            <a:r>
              <a:rPr lang="en-US" sz="2200" dirty="0">
                <a:latin typeface="Times New Roman" panose="02020603050405020304" pitchFamily="18" charset="0"/>
                <a:cs typeface="Times New Roman" panose="02020603050405020304" pitchFamily="18" charset="0"/>
              </a:rPr>
              <a:t>SUPERVISOR DETAILS</a:t>
            </a:r>
          </a:p>
          <a:p>
            <a:pPr algn="ctr">
              <a:buNone/>
            </a:pPr>
            <a:endParaRPr lang="en-US" sz="1800" dirty="0">
              <a:latin typeface="Times New Roman" panose="02020603050405020304" pitchFamily="18" charset="0"/>
              <a:cs typeface="Times New Roman" panose="02020603050405020304" pitchFamily="18" charset="0"/>
            </a:endParaRPr>
          </a:p>
          <a:p>
            <a:pPr algn="ctr">
              <a:buNone/>
            </a:pPr>
            <a:r>
              <a:rPr lang="en-US" sz="1800" dirty="0">
                <a:latin typeface="Times New Roman" panose="02020603050405020304" pitchFamily="18" charset="0"/>
                <a:cs typeface="Times New Roman" panose="02020603050405020304" pitchFamily="18" charset="0"/>
              </a:rPr>
              <a:t>Dr. R. RAMYA, AP/CSE</a:t>
            </a:r>
          </a:p>
          <a:p>
            <a:endParaRPr lang="en-US"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457200" y="680718"/>
            <a:ext cx="8229600" cy="1587501"/>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300" b="1" i="0" u="none" strike="noStrike" kern="1200" cap="none" spc="0" normalizeH="0" baseline="0" noProof="0" dirty="0">
                <a:ln>
                  <a:noFill/>
                </a:ln>
                <a:solidFill>
                  <a:srgbClr val="C00000"/>
                </a:solidFill>
                <a:effectLst/>
                <a:uLnTx/>
                <a:uFillTx/>
                <a:latin typeface="Times New Roman" panose="02020603050405020304" pitchFamily="18" charset="0"/>
                <a:ea typeface="+mj-ea"/>
                <a:cs typeface="Times New Roman" panose="02020603050405020304" pitchFamily="18" charset="0"/>
              </a:rPr>
              <a:t>SRM Institute of Science and Technology</a:t>
            </a:r>
            <a:r>
              <a:rPr kumimoji="0" lang="en-US" sz="3400" b="1" i="0" u="none" strike="noStrike" kern="1200" cap="none" spc="0" normalizeH="0" baseline="0" noProof="0" dirty="0">
                <a:ln>
                  <a:noFill/>
                </a:ln>
                <a:solidFill>
                  <a:srgbClr val="C00000"/>
                </a:solidFill>
                <a:effectLst/>
                <a:uLnTx/>
                <a:uFillTx/>
                <a:latin typeface="Times New Roman" panose="02020603050405020304" pitchFamily="18" charset="0"/>
                <a:ea typeface="+mj-ea"/>
                <a:cs typeface="Times New Roman" panose="02020603050405020304" pitchFamily="18" charset="0"/>
              </a:rPr>
              <a:t>,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a:ln>
                  <a:noFill/>
                </a:ln>
                <a:solidFill>
                  <a:srgbClr val="7030A0"/>
                </a:solidFill>
                <a:effectLst/>
                <a:uLnTx/>
                <a:uFillTx/>
                <a:latin typeface="Times New Roman" panose="02020603050405020304" pitchFamily="18" charset="0"/>
                <a:ea typeface="+mj-ea"/>
                <a:cs typeface="Times New Roman" panose="02020603050405020304" pitchFamily="18" charset="0"/>
              </a:rPr>
              <a:t>Ramapuram Campus, Chennai-89</a:t>
            </a:r>
            <a:endParaRPr kumimoji="0" lang="en-US" sz="3400" b="1" i="0" u="none" strike="noStrike" kern="1200" cap="none" spc="0" normalizeH="0" noProof="0" dirty="0">
              <a:ln>
                <a:noFill/>
              </a:ln>
              <a:solidFill>
                <a:srgbClr val="7030A0"/>
              </a:solidFill>
              <a:effectLst/>
              <a:uLnTx/>
              <a:uFillTx/>
              <a:latin typeface="Times New Roman" panose="02020603050405020304" pitchFamily="18" charset="0"/>
              <a:ea typeface="+mj-ea"/>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3000" b="1" baseline="0" dirty="0">
              <a:solidFill>
                <a:srgbClr val="002060"/>
              </a:solidFill>
              <a:latin typeface="Times New Roman" panose="02020603050405020304" pitchFamily="18" charset="0"/>
              <a:ea typeface="+mj-ea"/>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noProof="0" dirty="0">
                <a:ln>
                  <a:noFill/>
                </a:ln>
                <a:solidFill>
                  <a:srgbClr val="002060"/>
                </a:solidFill>
                <a:effectLst/>
                <a:uLnTx/>
                <a:uFillTx/>
                <a:latin typeface="Times New Roman" panose="02020603050405020304" pitchFamily="18" charset="0"/>
                <a:ea typeface="+mj-ea"/>
                <a:cs typeface="Times New Roman" panose="02020603050405020304" pitchFamily="18" charset="0"/>
              </a:rPr>
              <a:t>         </a:t>
            </a:r>
            <a:r>
              <a:rPr kumimoji="0" lang="en-US" sz="3300" b="1" i="0" u="none" strike="noStrike" kern="1200" cap="none" spc="0" normalizeH="0" noProof="0" dirty="0">
                <a:ln>
                  <a:noFill/>
                </a:ln>
                <a:solidFill>
                  <a:srgbClr val="002060"/>
                </a:solidFill>
                <a:effectLst/>
                <a:uLnTx/>
                <a:uFillTx/>
                <a:latin typeface="Times New Roman" panose="02020603050405020304" pitchFamily="18" charset="0"/>
                <a:ea typeface="+mj-ea"/>
                <a:cs typeface="Times New Roman" panose="02020603050405020304" pitchFamily="18" charset="0"/>
              </a:rPr>
              <a:t>DEPARTMENT OF COMPUTER SCIENCE AND ENGINEERING</a:t>
            </a:r>
            <a:endParaRPr kumimoji="0" lang="en-US" sz="330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endParaRPr>
          </a:p>
        </p:txBody>
      </p:sp>
      <p:sp>
        <p:nvSpPr>
          <p:cNvPr id="9" name="Title 1">
            <a:extLst>
              <a:ext uri="{FF2B5EF4-FFF2-40B4-BE49-F238E27FC236}">
                <a16:creationId xmlns:a16="http://schemas.microsoft.com/office/drawing/2014/main" id="{8F8D4FA7-F129-439C-B13C-E4ED0ECF320F}"/>
              </a:ext>
            </a:extLst>
          </p:cNvPr>
          <p:cNvSpPr txBox="1">
            <a:spLocks/>
          </p:cNvSpPr>
          <p:nvPr/>
        </p:nvSpPr>
        <p:spPr>
          <a:xfrm>
            <a:off x="457200" y="3258819"/>
            <a:ext cx="82296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Batch No: 1</a:t>
            </a:r>
          </a:p>
        </p:txBody>
      </p:sp>
      <p:sp>
        <p:nvSpPr>
          <p:cNvPr id="11" name="Footer Placeholder 10">
            <a:extLst>
              <a:ext uri="{FF2B5EF4-FFF2-40B4-BE49-F238E27FC236}">
                <a16:creationId xmlns:a16="http://schemas.microsoft.com/office/drawing/2014/main" id="{81BE6E8A-5942-4203-8E84-41C811F65DC4}"/>
              </a:ext>
            </a:extLst>
          </p:cNvPr>
          <p:cNvSpPr>
            <a:spLocks noGrp="1"/>
          </p:cNvSpPr>
          <p:nvPr>
            <p:ph type="ftr" sz="quarter" idx="11"/>
          </p:nvPr>
        </p:nvSpPr>
        <p:spPr/>
        <p:txBody>
          <a:bodyPr/>
          <a:lstStyle/>
          <a:p>
            <a:r>
              <a:rPr lang="en-US" dirty="0"/>
              <a:t>Department of Computer Science and Engineering</a:t>
            </a:r>
          </a:p>
        </p:txBody>
      </p:sp>
      <p:sp>
        <p:nvSpPr>
          <p:cNvPr id="12" name="Slide Number Placeholder 11">
            <a:extLst>
              <a:ext uri="{FF2B5EF4-FFF2-40B4-BE49-F238E27FC236}">
                <a16:creationId xmlns:a16="http://schemas.microsoft.com/office/drawing/2014/main" id="{16108F20-AACC-4DE3-AD49-A5EAE59DBFF9}"/>
              </a:ext>
            </a:extLst>
          </p:cNvPr>
          <p:cNvSpPr>
            <a:spLocks noGrp="1"/>
          </p:cNvSpPr>
          <p:nvPr>
            <p:ph type="sldNum" sz="quarter" idx="12"/>
          </p:nvPr>
        </p:nvSpPr>
        <p:spPr/>
        <p:txBody>
          <a:bodyPr/>
          <a:lstStyle/>
          <a:p>
            <a:fld id="{6E74079E-4E7A-4FA7-B38C-D1B6486B3FFD}" type="slidenum">
              <a:rPr lang="en-US" smtClean="0"/>
              <a:t>1</a:t>
            </a:fld>
            <a:endParaRPr lang="en-US"/>
          </a:p>
        </p:txBody>
      </p:sp>
      <p:pic>
        <p:nvPicPr>
          <p:cNvPr id="13"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 y="115351"/>
            <a:ext cx="1457326"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a:ea typeface="Times New Roman" panose="02020603050405020304"/>
                <a:cs typeface="Times New Roman" panose="02020603050405020304"/>
                <a:sym typeface="Times New Roman" panose="02020603050405020304"/>
              </a:rPr>
              <a:t>Literature survey - Paper 4</a:t>
            </a:r>
            <a:endParaRPr lang="en-US" dirty="0"/>
          </a:p>
        </p:txBody>
      </p:sp>
      <p:sp>
        <p:nvSpPr>
          <p:cNvPr id="3" name="Content Placeholder 2"/>
          <p:cNvSpPr>
            <a:spLocks noGrp="1"/>
          </p:cNvSpPr>
          <p:nvPr>
            <p:ph idx="1"/>
          </p:nvPr>
        </p:nvSpPr>
        <p:spPr/>
        <p:txBody>
          <a:bodyPr>
            <a:normAutofit/>
          </a:bodyPr>
          <a:lstStyle/>
          <a:p>
            <a:pPr algn="just"/>
            <a:r>
              <a:rPr lang="en-US" sz="1800" dirty="0">
                <a:latin typeface="+mj-lt"/>
              </a:rPr>
              <a:t>Title: Experimental analysis of hyperparameters for deep learning-based churn prediction in the banking sector</a:t>
            </a:r>
            <a:endParaRPr lang="en-US" sz="1800" b="0" i="0" dirty="0">
              <a:solidFill>
                <a:srgbClr val="111111"/>
              </a:solidFill>
              <a:effectLst/>
              <a:latin typeface="+mj-lt"/>
            </a:endParaRPr>
          </a:p>
          <a:p>
            <a:pPr algn="just"/>
            <a:r>
              <a:rPr lang="en-US" sz="1800" dirty="0">
                <a:latin typeface="+mj-lt"/>
              </a:rPr>
              <a:t>Authors: </a:t>
            </a:r>
            <a:r>
              <a:rPr lang="pt-BR" sz="1800" dirty="0">
                <a:latin typeface="+mj-lt"/>
              </a:rPr>
              <a:t>Domingos, E.; Ojeme, B.; Daramola, O. </a:t>
            </a:r>
          </a:p>
          <a:p>
            <a:pPr algn="just"/>
            <a:r>
              <a:rPr lang="en-US" sz="1800" dirty="0">
                <a:latin typeface="+mj-lt"/>
              </a:rPr>
              <a:t>Year       : 2021</a:t>
            </a:r>
          </a:p>
          <a:p>
            <a:pPr algn="just"/>
            <a:r>
              <a:rPr lang="en-US" sz="1800" dirty="0">
                <a:latin typeface="+mj-lt"/>
                <a:sym typeface="+mn-ea"/>
              </a:rPr>
              <a:t>Inference: </a:t>
            </a:r>
            <a:r>
              <a:rPr lang="en-US" sz="1800" b="0" i="0" dirty="0">
                <a:solidFill>
                  <a:srgbClr val="353740"/>
                </a:solidFill>
                <a:effectLst/>
                <a:latin typeface="+mj-lt"/>
              </a:rPr>
              <a:t>In this study, the effects of different configurations of hyperparameters when a DNN was used for churn prediction in the banking sector compared to when an MLP was used and explored. </a:t>
            </a:r>
            <a:r>
              <a:rPr lang="en-US" sz="1800" dirty="0">
                <a:solidFill>
                  <a:srgbClr val="353740"/>
                </a:solidFill>
                <a:latin typeface="+mj-lt"/>
              </a:rPr>
              <a:t>T</a:t>
            </a:r>
            <a:r>
              <a:rPr lang="en-US" sz="1800" b="0" i="0" dirty="0">
                <a:solidFill>
                  <a:srgbClr val="353740"/>
                </a:solidFill>
                <a:effectLst/>
                <a:latin typeface="+mj-lt"/>
              </a:rPr>
              <a:t>he DNN performed better than the MLP when it was configured with a rectifier function in the hidden layers and a sigmoid on the output layer. The batch size had a significant influence on the performance of the DNN in the sense that the performance dropped as the batch size got closer to the test set data.</a:t>
            </a:r>
            <a:r>
              <a:rPr lang="en-US" sz="1800" b="0" i="0" dirty="0">
                <a:solidFill>
                  <a:srgbClr val="333333"/>
                </a:solidFill>
                <a:effectLst/>
                <a:latin typeface="+mj-lt"/>
              </a:rPr>
              <a:t>.</a:t>
            </a:r>
            <a:endParaRPr lang="en-US" sz="1800" dirty="0">
              <a:latin typeface="+mj-lt"/>
              <a:sym typeface="+mn-ea"/>
            </a:endParaRPr>
          </a:p>
        </p:txBody>
      </p:sp>
      <p:sp>
        <p:nvSpPr>
          <p:cNvPr id="4" name="Date Placeholder 3"/>
          <p:cNvSpPr>
            <a:spLocks noGrp="1"/>
          </p:cNvSpPr>
          <p:nvPr>
            <p:ph type="dt" sz="half" idx="10"/>
          </p:nvPr>
        </p:nvSpPr>
        <p:spPr/>
        <p:txBody>
          <a:bodyPr/>
          <a:lstStyle/>
          <a:p>
            <a:fld id="{DE297165-3E55-47C2-B59E-4FDA2FC16D73}" type="datetime5">
              <a:rPr lang="en-US" smtClean="0"/>
              <a:t>4-Oct-22</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10</a:t>
            </a:fld>
            <a:endParaRPr lang="en-US"/>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1333500" cy="941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a:ea typeface="Times New Roman" panose="02020603050405020304"/>
                <a:cs typeface="Times New Roman" panose="02020603050405020304"/>
                <a:sym typeface="Times New Roman" panose="02020603050405020304"/>
              </a:rPr>
              <a:t>Literature survey - Paper 5</a:t>
            </a:r>
            <a:endParaRPr lang="en-US" dirty="0"/>
          </a:p>
        </p:txBody>
      </p:sp>
      <p:sp>
        <p:nvSpPr>
          <p:cNvPr id="3" name="Content Placeholder 2"/>
          <p:cNvSpPr>
            <a:spLocks noGrp="1"/>
          </p:cNvSpPr>
          <p:nvPr>
            <p:ph idx="1"/>
          </p:nvPr>
        </p:nvSpPr>
        <p:spPr/>
        <p:txBody>
          <a:bodyPr>
            <a:normAutofit/>
          </a:bodyPr>
          <a:lstStyle/>
          <a:p>
            <a:pPr algn="just"/>
            <a:r>
              <a:rPr lang="en-US" sz="1700" dirty="0">
                <a:latin typeface="+mj-lt"/>
              </a:rPr>
              <a:t>Title       : Explainable AI for Cheating Detection and Churn Prediction in Online Games</a:t>
            </a:r>
          </a:p>
          <a:p>
            <a:pPr algn="just"/>
            <a:r>
              <a:rPr lang="en-US" sz="1700" dirty="0">
                <a:latin typeface="+mj-lt"/>
              </a:rPr>
              <a:t>Authors: </a:t>
            </a:r>
            <a:r>
              <a:rPr lang="en-IN" sz="1700" dirty="0" err="1">
                <a:latin typeface="+mj-lt"/>
              </a:rPr>
              <a:t>Xiong</a:t>
            </a:r>
            <a:r>
              <a:rPr lang="en-IN" sz="1700" dirty="0">
                <a:latin typeface="+mj-lt"/>
              </a:rPr>
              <a:t>, Y.; Tao, J.; Zhao, S.; Wu, R.; Shen et all</a:t>
            </a:r>
          </a:p>
          <a:p>
            <a:pPr algn="just"/>
            <a:r>
              <a:rPr lang="en-US" sz="1700" dirty="0">
                <a:latin typeface="+mj-lt"/>
              </a:rPr>
              <a:t>Year       : 2022</a:t>
            </a:r>
          </a:p>
          <a:p>
            <a:pPr algn="just"/>
            <a:r>
              <a:rPr lang="en-US" sz="1700" dirty="0">
                <a:latin typeface="+mj-lt"/>
                <a:sym typeface="+mn-ea"/>
              </a:rPr>
              <a:t>Inference: </a:t>
            </a:r>
            <a:r>
              <a:rPr lang="en-US" sz="1700" b="0" i="0" dirty="0">
                <a:solidFill>
                  <a:srgbClr val="353740"/>
                </a:solidFill>
                <a:effectLst/>
                <a:latin typeface="+mj-lt"/>
              </a:rPr>
              <a:t>Online gaming is a huge industry that employs millions of people worldwide. However, the use of AI in online gaming has hindered its development due to the lack of </a:t>
            </a:r>
            <a:r>
              <a:rPr lang="en-US" sz="1700" b="0" i="0" dirty="0" err="1">
                <a:solidFill>
                  <a:srgbClr val="353740"/>
                </a:solidFill>
                <a:effectLst/>
                <a:latin typeface="+mj-lt"/>
              </a:rPr>
              <a:t>explainability</a:t>
            </a:r>
            <a:r>
              <a:rPr lang="en-US" sz="1700" b="0" i="0" dirty="0">
                <a:solidFill>
                  <a:srgbClr val="353740"/>
                </a:solidFill>
                <a:effectLst/>
                <a:latin typeface="+mj-lt"/>
              </a:rPr>
              <a:t> of black-box models. </a:t>
            </a:r>
            <a:r>
              <a:rPr lang="en-US" sz="1700" dirty="0">
                <a:solidFill>
                  <a:srgbClr val="353740"/>
                </a:solidFill>
                <a:latin typeface="+mj-lt"/>
              </a:rPr>
              <a:t>A</a:t>
            </a:r>
            <a:r>
              <a:rPr lang="en-US" sz="1700" b="0" i="0" dirty="0">
                <a:solidFill>
                  <a:srgbClr val="353740"/>
                </a:solidFill>
                <a:effectLst/>
                <a:latin typeface="+mj-lt"/>
              </a:rPr>
              <a:t> GXAI workflow that combines the strong expressiveness of multi-view data sources and the clear transparency of multi-view black-box models is introduced. </a:t>
            </a:r>
            <a:r>
              <a:rPr lang="en-US" sz="1700" dirty="0">
                <a:solidFill>
                  <a:srgbClr val="353740"/>
                </a:solidFill>
                <a:latin typeface="+mj-lt"/>
              </a:rPr>
              <a:t>They</a:t>
            </a:r>
            <a:r>
              <a:rPr lang="en-US" sz="1700" b="0" i="0" dirty="0">
                <a:solidFill>
                  <a:srgbClr val="353740"/>
                </a:solidFill>
                <a:effectLst/>
                <a:latin typeface="+mj-lt"/>
              </a:rPr>
              <a:t> presented four specific classifiers and explainers in the character portrait view, the behavior sequence view, the client image view, and the social graph view. Experiments conducted on real-world datasets for game cheating detection and player churn prediction show the accuracy of the classification and the rationality of explanation. We also discover and present numerous interesting and valuable findings from the individual, local and global explanations. </a:t>
            </a:r>
            <a:r>
              <a:rPr lang="en-US" sz="1700" dirty="0">
                <a:solidFill>
                  <a:srgbClr val="353740"/>
                </a:solidFill>
                <a:latin typeface="+mj-lt"/>
              </a:rPr>
              <a:t>This paper also</a:t>
            </a:r>
            <a:r>
              <a:rPr lang="en-US" sz="1700" b="0" i="0" dirty="0">
                <a:solidFill>
                  <a:srgbClr val="353740"/>
                </a:solidFill>
                <a:effectLst/>
                <a:latin typeface="+mj-lt"/>
              </a:rPr>
              <a:t> implemented and deployed three practical applications including evidence and reason generation, model debugging and testing, and model compression and comparison in NetEase Games and have received quite positive reviews from user studies.</a:t>
            </a:r>
            <a:endParaRPr lang="en-US" sz="1700" dirty="0">
              <a:latin typeface="+mj-lt"/>
              <a:sym typeface="+mn-ea"/>
            </a:endParaRPr>
          </a:p>
        </p:txBody>
      </p:sp>
      <p:sp>
        <p:nvSpPr>
          <p:cNvPr id="4" name="Date Placeholder 3"/>
          <p:cNvSpPr>
            <a:spLocks noGrp="1"/>
          </p:cNvSpPr>
          <p:nvPr>
            <p:ph type="dt" sz="half" idx="10"/>
          </p:nvPr>
        </p:nvSpPr>
        <p:spPr/>
        <p:txBody>
          <a:bodyPr/>
          <a:lstStyle/>
          <a:p>
            <a:pPr marL="171450" indent="-171450">
              <a:buFont typeface="Arial" panose="020B0604020202020204" pitchFamily="34" charset="0"/>
              <a:buChar char="•"/>
            </a:pPr>
            <a:fld id="{DE297165-3E55-47C2-B59E-4FDA2FC16D73}" type="datetime5">
              <a:rPr lang="en-US" smtClean="0"/>
              <a:pPr marL="171450" indent="-171450">
                <a:buFont typeface="Arial" panose="020B0604020202020204" pitchFamily="34" charset="0"/>
                <a:buChar char="•"/>
              </a:pPr>
              <a:t>4-Oct-22</a:t>
            </a:fld>
            <a:endParaRPr lang="en-US" dirty="0"/>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11</a:t>
            </a:fld>
            <a:endParaRPr lang="en-US"/>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1333500" cy="941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a:ea typeface="Times New Roman" panose="02020603050405020304"/>
                <a:cs typeface="Times New Roman" panose="02020603050405020304"/>
                <a:sym typeface="Times New Roman" panose="02020603050405020304"/>
              </a:rPr>
              <a:t>Literature survey - Paper 6</a:t>
            </a:r>
            <a:endParaRPr lang="en-US" dirty="0"/>
          </a:p>
        </p:txBody>
      </p:sp>
      <p:sp>
        <p:nvSpPr>
          <p:cNvPr id="3" name="Content Placeholder 2"/>
          <p:cNvSpPr>
            <a:spLocks noGrp="1"/>
          </p:cNvSpPr>
          <p:nvPr>
            <p:ph idx="1"/>
          </p:nvPr>
        </p:nvSpPr>
        <p:spPr/>
        <p:txBody>
          <a:bodyPr>
            <a:normAutofit/>
          </a:bodyPr>
          <a:lstStyle/>
          <a:p>
            <a:pPr algn="just"/>
            <a:r>
              <a:rPr lang="en-US" sz="1700" dirty="0">
                <a:latin typeface="+mj-lt"/>
              </a:rPr>
              <a:t>Title       : A Data-Driven Approach to Improve Customer Churn Prediction Based on Telecom Customer Segmentation. </a:t>
            </a:r>
          </a:p>
          <a:p>
            <a:pPr algn="just"/>
            <a:r>
              <a:rPr lang="en-US" sz="1700" dirty="0">
                <a:latin typeface="+mj-lt"/>
              </a:rPr>
              <a:t>Authors: </a:t>
            </a:r>
            <a:r>
              <a:rPr lang="pt-BR" sz="1700" dirty="0">
                <a:latin typeface="+mj-lt"/>
              </a:rPr>
              <a:t>Zhang, T.; Moro, S.; Ramos, R.F </a:t>
            </a:r>
          </a:p>
          <a:p>
            <a:pPr algn="just"/>
            <a:r>
              <a:rPr lang="en-US" sz="1700" dirty="0">
                <a:latin typeface="+mj-lt"/>
              </a:rPr>
              <a:t>Year       : 2022</a:t>
            </a:r>
          </a:p>
          <a:p>
            <a:pPr algn="just"/>
            <a:r>
              <a:rPr lang="en-US" sz="1700" dirty="0">
                <a:latin typeface="+mj-lt"/>
                <a:sym typeface="+mn-ea"/>
              </a:rPr>
              <a:t>Inference: </a:t>
            </a:r>
            <a:r>
              <a:rPr lang="en-US" sz="1700" b="0" i="0" dirty="0">
                <a:solidFill>
                  <a:srgbClr val="353740"/>
                </a:solidFill>
                <a:effectLst/>
                <a:latin typeface="+mj-lt"/>
              </a:rPr>
              <a:t>This study uses a discriminant model and a logistic regression model to predict telecom customer churn. The results of the study will help telecom managers improve customer retention rates. Additionally, the findings will help companies reduce costs and optimize their budgets. According to the results of this paper, the recommendations are for telecom companies to decrease their monthly fixed costs and local costs to increase the possibility of retaining their telecom customers. Additionally, the managers of telecom companies have already realized the value and importance of improving the service quality of the Internet, fixed-line, and CRBT products, as well as the call time for long-distant calls and the numbers of SMS and MMS in the telecom package, which has previously been proven to have a positive influence on telecom customers retention.</a:t>
            </a:r>
            <a:endParaRPr lang="en-US" sz="1700" dirty="0">
              <a:latin typeface="+mj-lt"/>
              <a:sym typeface="+mn-ea"/>
            </a:endParaRPr>
          </a:p>
        </p:txBody>
      </p:sp>
      <p:sp>
        <p:nvSpPr>
          <p:cNvPr id="4" name="Date Placeholder 3"/>
          <p:cNvSpPr>
            <a:spLocks noGrp="1"/>
          </p:cNvSpPr>
          <p:nvPr>
            <p:ph type="dt" sz="half" idx="10"/>
          </p:nvPr>
        </p:nvSpPr>
        <p:spPr/>
        <p:txBody>
          <a:bodyPr/>
          <a:lstStyle/>
          <a:p>
            <a:fld id="{DE297165-3E55-47C2-B59E-4FDA2FC16D73}" type="datetime5">
              <a:rPr lang="en-US" smtClean="0"/>
              <a:t>4-Oct-22</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12</a:t>
            </a:fld>
            <a:endParaRPr lang="en-US"/>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1333500" cy="941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a:ea typeface="Times New Roman" panose="02020603050405020304"/>
                <a:cs typeface="Times New Roman" panose="02020603050405020304"/>
                <a:sym typeface="Times New Roman" panose="02020603050405020304"/>
              </a:rPr>
              <a:t>Literature survey - Paper 7</a:t>
            </a:r>
            <a:endParaRPr lang="en-US" dirty="0"/>
          </a:p>
        </p:txBody>
      </p:sp>
      <p:sp>
        <p:nvSpPr>
          <p:cNvPr id="3" name="Content Placeholder 2"/>
          <p:cNvSpPr>
            <a:spLocks noGrp="1"/>
          </p:cNvSpPr>
          <p:nvPr>
            <p:ph idx="1"/>
          </p:nvPr>
        </p:nvSpPr>
        <p:spPr/>
        <p:txBody>
          <a:bodyPr>
            <a:normAutofit/>
          </a:bodyPr>
          <a:lstStyle/>
          <a:p>
            <a:pPr algn="just"/>
            <a:r>
              <a:rPr lang="en-US" sz="1800" dirty="0">
                <a:latin typeface="+mj-lt"/>
              </a:rPr>
              <a:t>Title       : Telecom churn prediction and used techniques, datasets and performance measures: A review</a:t>
            </a:r>
          </a:p>
          <a:p>
            <a:pPr algn="just"/>
            <a:r>
              <a:rPr lang="en-US" sz="1800" dirty="0">
                <a:latin typeface="+mj-lt"/>
              </a:rPr>
              <a:t>Authors: </a:t>
            </a:r>
            <a:r>
              <a:rPr lang="fi-FI" sz="1800" dirty="0">
                <a:latin typeface="+mj-lt"/>
              </a:rPr>
              <a:t>Jain, H.; Khunteta, A.; Srivastava, S </a:t>
            </a:r>
          </a:p>
          <a:p>
            <a:pPr algn="just"/>
            <a:r>
              <a:rPr lang="en-US" sz="1800" dirty="0">
                <a:latin typeface="+mj-lt"/>
              </a:rPr>
              <a:t>Year       : 2021</a:t>
            </a:r>
          </a:p>
          <a:p>
            <a:pPr algn="just"/>
            <a:r>
              <a:rPr lang="en-US" sz="1800" dirty="0">
                <a:latin typeface="+mj-lt"/>
                <a:sym typeface="+mn-ea"/>
              </a:rPr>
              <a:t>Inference: </a:t>
            </a:r>
            <a:r>
              <a:rPr lang="en-US" sz="1800" b="0" i="0" dirty="0">
                <a:solidFill>
                  <a:srgbClr val="353740"/>
                </a:solidFill>
                <a:effectLst/>
                <a:latin typeface="+mj-lt"/>
              </a:rPr>
              <a:t>The study found that machine learning techniques are mostly used for feature extraction and the establishment of a powerful technique for churn prediction, in particular for large datasets. They also found that accuracy is a good measure for performance, but measuring performance with only accuracy is not sufficient. Researchers also need to look at other performance measures, such as the confusion matrix, ROC, precision, and F-measure.</a:t>
            </a:r>
            <a:endParaRPr lang="en-US" sz="1800" dirty="0">
              <a:latin typeface="+mj-lt"/>
              <a:sym typeface="+mn-ea"/>
            </a:endParaRPr>
          </a:p>
        </p:txBody>
      </p:sp>
      <p:sp>
        <p:nvSpPr>
          <p:cNvPr id="4" name="Date Placeholder 3"/>
          <p:cNvSpPr>
            <a:spLocks noGrp="1"/>
          </p:cNvSpPr>
          <p:nvPr>
            <p:ph type="dt" sz="half" idx="10"/>
          </p:nvPr>
        </p:nvSpPr>
        <p:spPr/>
        <p:txBody>
          <a:bodyPr/>
          <a:lstStyle/>
          <a:p>
            <a:fld id="{DE297165-3E55-47C2-B59E-4FDA2FC16D73}" type="datetime5">
              <a:rPr lang="en-US" smtClean="0"/>
              <a:t>4-Oct-22</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13</a:t>
            </a:fld>
            <a:endParaRPr lang="en-US"/>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1333500" cy="941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a:ea typeface="Times New Roman" panose="02020603050405020304"/>
                <a:cs typeface="Times New Roman" panose="02020603050405020304"/>
                <a:sym typeface="Times New Roman" panose="02020603050405020304"/>
              </a:rPr>
              <a:t>Literature survey - Paper 8</a:t>
            </a:r>
            <a:endParaRPr lang="en-US" dirty="0"/>
          </a:p>
        </p:txBody>
      </p:sp>
      <p:sp>
        <p:nvSpPr>
          <p:cNvPr id="3" name="Content Placeholder 2"/>
          <p:cNvSpPr>
            <a:spLocks noGrp="1"/>
          </p:cNvSpPr>
          <p:nvPr>
            <p:ph idx="1"/>
          </p:nvPr>
        </p:nvSpPr>
        <p:spPr/>
        <p:txBody>
          <a:bodyPr>
            <a:normAutofit/>
          </a:bodyPr>
          <a:lstStyle/>
          <a:p>
            <a:pPr algn="just"/>
            <a:r>
              <a:rPr lang="en-US" sz="1700" dirty="0">
                <a:latin typeface="+mj-lt"/>
              </a:rPr>
              <a:t>Title       : K. Customer churn prediction in the telecommunication sector using a rough set approach. </a:t>
            </a:r>
          </a:p>
          <a:p>
            <a:pPr algn="just"/>
            <a:r>
              <a:rPr lang="en-US" sz="1700" dirty="0">
                <a:latin typeface="+mj-lt"/>
              </a:rPr>
              <a:t>Authors: </a:t>
            </a:r>
            <a:r>
              <a:rPr lang="en-IN" sz="1700" dirty="0">
                <a:latin typeface="+mj-lt"/>
              </a:rPr>
              <a:t>Amin, A.; Anwar, S.; Adnan, A.; Nawaz, M.; </a:t>
            </a:r>
            <a:r>
              <a:rPr lang="en-IN" sz="1700" dirty="0" err="1">
                <a:latin typeface="+mj-lt"/>
              </a:rPr>
              <a:t>Alawfi</a:t>
            </a:r>
            <a:r>
              <a:rPr lang="en-IN" sz="1700" dirty="0">
                <a:latin typeface="+mj-lt"/>
              </a:rPr>
              <a:t>, K.; Hussain, A.; Huang, K </a:t>
            </a:r>
          </a:p>
          <a:p>
            <a:pPr algn="just"/>
            <a:r>
              <a:rPr lang="en-US" sz="1700" dirty="0">
                <a:latin typeface="+mj-lt"/>
              </a:rPr>
              <a:t>Year       : 2017</a:t>
            </a:r>
          </a:p>
          <a:p>
            <a:pPr algn="just"/>
            <a:r>
              <a:rPr lang="en-US" sz="1700" dirty="0">
                <a:latin typeface="+mj-lt"/>
                <a:sym typeface="+mn-ea"/>
              </a:rPr>
              <a:t>Inference: </a:t>
            </a:r>
            <a:r>
              <a:rPr lang="en-US" sz="1700" b="0" i="0" dirty="0">
                <a:solidFill>
                  <a:srgbClr val="353740"/>
                </a:solidFill>
                <a:effectLst/>
                <a:latin typeface="+mj-lt"/>
              </a:rPr>
              <a:t>This paper proposes a decision-making technique based on rough set theory to extract decision rules related to customer churn. The proposed approach effectively classifies churn from non-churn customers and predicts customers who will churn or may possibly churn in the future. Simulation experiments are carried out to evaluate the performance of the proposed technique using four rule-generation mechanisms.</a:t>
            </a:r>
            <a:r>
              <a:rPr lang="en-IN" sz="1700" b="0" i="0" dirty="0">
                <a:solidFill>
                  <a:srgbClr val="353740"/>
                </a:solidFill>
                <a:effectLst/>
                <a:latin typeface="+mj-lt"/>
              </a:rPr>
              <a:t> namely, the Exhaustive Algorithm (EA), Genetic Algorithm (GA), Covering Algorithm (CA) and the LEM2 algorithm (LA). Empirical results show that RST based on GA is the most efficient technique for extracting implicit knowledge in the form of decision rules from the publicly available, benchmark telecom dataset.</a:t>
            </a:r>
            <a:r>
              <a:rPr lang="en-US" sz="1700" b="0" i="0" dirty="0">
                <a:solidFill>
                  <a:srgbClr val="353740"/>
                </a:solidFill>
                <a:effectLst/>
                <a:latin typeface="+mj-lt"/>
              </a:rPr>
              <a:t> Results show that the proposed technique offers a globally optimal solution for customer churn prediction when compared to state-of-the-art methods.</a:t>
            </a:r>
            <a:endParaRPr lang="en-US" sz="1700" dirty="0">
              <a:latin typeface="+mj-lt"/>
              <a:sym typeface="+mn-ea"/>
            </a:endParaRPr>
          </a:p>
        </p:txBody>
      </p:sp>
      <p:sp>
        <p:nvSpPr>
          <p:cNvPr id="4" name="Date Placeholder 3"/>
          <p:cNvSpPr>
            <a:spLocks noGrp="1"/>
          </p:cNvSpPr>
          <p:nvPr>
            <p:ph type="dt" sz="half" idx="10"/>
          </p:nvPr>
        </p:nvSpPr>
        <p:spPr/>
        <p:txBody>
          <a:bodyPr/>
          <a:lstStyle/>
          <a:p>
            <a:fld id="{DE297165-3E55-47C2-B59E-4FDA2FC16D73}" type="datetime5">
              <a:rPr lang="en-US" smtClean="0"/>
              <a:t>4-Oct-22</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14</a:t>
            </a:fld>
            <a:endParaRPr lang="en-US"/>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1333500" cy="941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a:ea typeface="Times New Roman" panose="02020603050405020304"/>
                <a:cs typeface="Times New Roman" panose="02020603050405020304"/>
                <a:sym typeface="Times New Roman" panose="02020603050405020304"/>
              </a:rPr>
              <a:t>Architecture Diagram</a:t>
            </a:r>
            <a:br>
              <a:rPr lang="en-US" dirty="0">
                <a:latin typeface="Times New Roman" panose="02020603050405020304"/>
                <a:ea typeface="Times New Roman" panose="02020603050405020304"/>
                <a:cs typeface="Times New Roman" panose="02020603050405020304"/>
                <a:sym typeface="Times New Roman" panose="02020603050405020304"/>
              </a:rPr>
            </a:br>
            <a:endParaRPr lang="en-US" dirty="0"/>
          </a:p>
        </p:txBody>
      </p:sp>
      <p:sp>
        <p:nvSpPr>
          <p:cNvPr id="4" name="Date Placeholder 3"/>
          <p:cNvSpPr>
            <a:spLocks noGrp="1"/>
          </p:cNvSpPr>
          <p:nvPr>
            <p:ph type="dt" sz="half" idx="10"/>
          </p:nvPr>
        </p:nvSpPr>
        <p:spPr/>
        <p:txBody>
          <a:bodyPr/>
          <a:lstStyle/>
          <a:p>
            <a:fld id="{DE297165-3E55-47C2-B59E-4FDA2FC16D73}" type="datetime5">
              <a:rPr lang="en-US" smtClean="0"/>
              <a:t>4-Oct-22</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15</a:t>
            </a:fld>
            <a:endParaRPr lang="en-US"/>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1333500" cy="941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Applied Sciences | Free Full-Text | Intelligent Decision Forest Models for Customer  Churn Prediction | HTML">
            <a:extLst>
              <a:ext uri="{FF2B5EF4-FFF2-40B4-BE49-F238E27FC236}">
                <a16:creationId xmlns:a16="http://schemas.microsoft.com/office/drawing/2014/main" id="{935EBDE0-E9FB-9F71-5B21-45D15778C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6740" y="881698"/>
            <a:ext cx="5544820" cy="52726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 typeface="Arial" panose="020B0604020202020204" pitchFamily="34" charset="0"/>
            </a:pPr>
            <a:r>
              <a:rPr lang="en-US" dirty="0"/>
              <a:t>ISSUES</a:t>
            </a:r>
          </a:p>
        </p:txBody>
      </p:sp>
      <p:sp>
        <p:nvSpPr>
          <p:cNvPr id="3" name="Content Placeholder 2"/>
          <p:cNvSpPr>
            <a:spLocks noGrp="1"/>
          </p:cNvSpPr>
          <p:nvPr>
            <p:ph idx="1"/>
          </p:nvPr>
        </p:nvSpPr>
        <p:spPr>
          <a:xfrm>
            <a:off x="609600" y="1432878"/>
            <a:ext cx="8229600" cy="4525963"/>
          </a:xfrm>
        </p:spPr>
        <p:txBody>
          <a:bodyPr>
            <a:normAutofit fontScale="85000" lnSpcReduction="20000"/>
          </a:bodyPr>
          <a:lstStyle/>
          <a:p>
            <a:pPr algn="l"/>
            <a:r>
              <a:rPr lang="en-US" dirty="0">
                <a:solidFill>
                  <a:srgbClr val="000000"/>
                </a:solidFill>
                <a:latin typeface="ff2"/>
              </a:rPr>
              <a:t>S</a:t>
            </a:r>
            <a:r>
              <a:rPr lang="en-US" b="0" i="0" dirty="0">
                <a:solidFill>
                  <a:srgbClr val="000000"/>
                </a:solidFill>
                <a:effectLst/>
                <a:latin typeface="ff2"/>
              </a:rPr>
              <a:t>tudies shows that reducing the data improves the accuracy of the decision tree. In some cases, data mining algorithms are used for customer prediction and historical analysis. But for using large dataset for churn prediction decision trees are inaccurate.</a:t>
            </a:r>
          </a:p>
          <a:p>
            <a:pPr algn="l"/>
            <a:r>
              <a:rPr lang="en-US" dirty="0"/>
              <a:t>Overfitting of the data is present I.e.; </a:t>
            </a:r>
            <a:r>
              <a:rPr lang="en-US" dirty="0">
                <a:ea typeface="+mn-lt"/>
                <a:cs typeface="+mn-lt"/>
              </a:rPr>
              <a:t>Overfitting occurs when our machine learning model tries to cover all the data points or more than the required data points present in the given dataset. Because of this, the model starts caching noise and inaccurate values present in the dataset, and all these factors reduce the efficiency and accuracy of the model.</a:t>
            </a:r>
            <a:endParaRPr lang="en-US" dirty="0"/>
          </a:p>
          <a:p>
            <a:pPr algn="l"/>
            <a:endParaRPr lang="en-US" b="0" i="0" dirty="0">
              <a:solidFill>
                <a:srgbClr val="000000"/>
              </a:solidFill>
              <a:effectLst/>
              <a:latin typeface="ff2"/>
            </a:endParaRPr>
          </a:p>
          <a:p>
            <a:pPr algn="l"/>
            <a:endParaRPr lang="en-US" b="0" i="0" dirty="0">
              <a:solidFill>
                <a:srgbClr val="000000"/>
              </a:solidFill>
              <a:effectLst/>
              <a:latin typeface="ff2"/>
            </a:endParaRPr>
          </a:p>
          <a:p>
            <a:pPr marL="0" indent="0" algn="ctr">
              <a:buNone/>
            </a:pPr>
            <a:endParaRPr lang="en-US" dirty="0"/>
          </a:p>
        </p:txBody>
      </p:sp>
      <p:sp>
        <p:nvSpPr>
          <p:cNvPr id="4" name="Date Placeholder 3"/>
          <p:cNvSpPr>
            <a:spLocks noGrp="1"/>
          </p:cNvSpPr>
          <p:nvPr>
            <p:ph type="dt" sz="half" idx="10"/>
          </p:nvPr>
        </p:nvSpPr>
        <p:spPr/>
        <p:txBody>
          <a:bodyPr/>
          <a:lstStyle/>
          <a:p>
            <a:fld id="{DE297165-3E55-47C2-B59E-4FDA2FC16D73}" type="datetime5">
              <a:rPr lang="en-US" smtClean="0"/>
              <a:t>4-Oct-22</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16</a:t>
            </a:fld>
            <a:endParaRPr lang="en-US"/>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1333500" cy="941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ea typeface="Times New Roman" panose="02020603050405020304"/>
                <a:cs typeface="Times New Roman" panose="02020603050405020304"/>
                <a:sym typeface="Times New Roman" panose="02020603050405020304"/>
              </a:rPr>
              <a:t>Algorithms Used</a:t>
            </a:r>
            <a:endParaRPr lang="en-US" sz="2400" b="1" dirty="0"/>
          </a:p>
        </p:txBody>
      </p:sp>
      <p:sp>
        <p:nvSpPr>
          <p:cNvPr id="3" name="Content Placeholder 2"/>
          <p:cNvSpPr>
            <a:spLocks noGrp="1"/>
          </p:cNvSpPr>
          <p:nvPr>
            <p:ph idx="1"/>
          </p:nvPr>
        </p:nvSpPr>
        <p:spPr>
          <a:xfrm>
            <a:off x="1685925" y="3281360"/>
            <a:ext cx="4114800" cy="2361105"/>
          </a:xfrm>
        </p:spPr>
        <p:txBody>
          <a:bodyPr/>
          <a:lstStyle/>
          <a:p>
            <a:pPr marL="0" indent="0">
              <a:buNone/>
            </a:pPr>
            <a:endParaRPr lang="en-US" dirty="0">
              <a:solidFill>
                <a:srgbClr val="333333"/>
              </a:solidFill>
              <a:latin typeface="Arial" panose="020B0604020202020204" pitchFamily="34" charset="0"/>
            </a:endParaRPr>
          </a:p>
          <a:p>
            <a:pPr marL="0" indent="0">
              <a:buNone/>
            </a:pPr>
            <a:endParaRPr lang="en-US" dirty="0"/>
          </a:p>
        </p:txBody>
      </p:sp>
      <p:sp>
        <p:nvSpPr>
          <p:cNvPr id="4" name="Date Placeholder 3"/>
          <p:cNvSpPr>
            <a:spLocks noGrp="1"/>
          </p:cNvSpPr>
          <p:nvPr>
            <p:ph type="dt" sz="half" idx="10"/>
          </p:nvPr>
        </p:nvSpPr>
        <p:spPr/>
        <p:txBody>
          <a:bodyPr/>
          <a:lstStyle/>
          <a:p>
            <a:fld id="{DE297165-3E55-47C2-B59E-4FDA2FC16D73}" type="datetime5">
              <a:rPr lang="en-US" smtClean="0"/>
              <a:t>4-Oct-22</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17</a:t>
            </a:fld>
            <a:endParaRPr lang="en-US"/>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1333500" cy="941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descr="Handling imbalanced dataset in supervised learning using family of SMOTE  algorithm. - DataScienceCentral.com">
            <a:extLst>
              <a:ext uri="{FF2B5EF4-FFF2-40B4-BE49-F238E27FC236}">
                <a16:creationId xmlns:a16="http://schemas.microsoft.com/office/drawing/2014/main" id="{422D3F33-819B-8823-C3B7-33434F09522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1500" y="3668709"/>
            <a:ext cx="3208020" cy="144713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ank Data: SMOTE. This will be a short post before we… | by Zaki Jefferson  | Analytics Vidhya | Medium">
            <a:extLst>
              <a:ext uri="{FF2B5EF4-FFF2-40B4-BE49-F238E27FC236}">
                <a16:creationId xmlns:a16="http://schemas.microsoft.com/office/drawing/2014/main" id="{C6C5B856-001D-5912-A78A-227705509AF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4899" y="1719281"/>
            <a:ext cx="3430340" cy="1524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02EC3E9-A3D9-ACF9-165E-12BF17DCE8CC}"/>
              </a:ext>
            </a:extLst>
          </p:cNvPr>
          <p:cNvSpPr txBox="1"/>
          <p:nvPr/>
        </p:nvSpPr>
        <p:spPr>
          <a:xfrm>
            <a:off x="137112" y="1612297"/>
            <a:ext cx="3162300" cy="2585323"/>
          </a:xfrm>
          <a:prstGeom prst="rect">
            <a:avLst/>
          </a:prstGeom>
          <a:noFill/>
        </p:spPr>
        <p:txBody>
          <a:bodyPr wrap="square">
            <a:spAutoFit/>
          </a:bodyPr>
          <a:lstStyle/>
          <a:p>
            <a:pPr marL="0" indent="0">
              <a:buNone/>
            </a:pPr>
            <a:r>
              <a:rPr lang="en-US" dirty="0"/>
              <a:t>Decision Tree Classifier</a:t>
            </a:r>
            <a:endParaRPr lang="en-US" sz="1800" dirty="0"/>
          </a:p>
          <a:p>
            <a:pPr marL="0" indent="0">
              <a:buNone/>
            </a:pPr>
            <a:endParaRPr lang="en-US" sz="1800"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2054" name="Picture 6" descr="Machine Learning Decision Tree Classification Algorithm - Javatpoint">
            <a:extLst>
              <a:ext uri="{FF2B5EF4-FFF2-40B4-BE49-F238E27FC236}">
                <a16:creationId xmlns:a16="http://schemas.microsoft.com/office/drawing/2014/main" id="{37DB4127-C5E3-B950-724B-50B038B056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352" y="2481281"/>
            <a:ext cx="2528093" cy="168539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andom forest - Wikipedia">
            <a:extLst>
              <a:ext uri="{FF2B5EF4-FFF2-40B4-BE49-F238E27FC236}">
                <a16:creationId xmlns:a16="http://schemas.microsoft.com/office/drawing/2014/main" id="{E7642C36-F0A1-2320-E169-D3089EB5B2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4002" y="2476201"/>
            <a:ext cx="2472774" cy="185458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420CF26-61ED-EB0B-2DA6-7D7C668506E9}"/>
              </a:ext>
            </a:extLst>
          </p:cNvPr>
          <p:cNvSpPr txBox="1"/>
          <p:nvPr/>
        </p:nvSpPr>
        <p:spPr>
          <a:xfrm>
            <a:off x="6484668" y="1626886"/>
            <a:ext cx="2514600" cy="369332"/>
          </a:xfrm>
          <a:prstGeom prst="rect">
            <a:avLst/>
          </a:prstGeom>
          <a:noFill/>
        </p:spPr>
        <p:txBody>
          <a:bodyPr wrap="square">
            <a:spAutoFit/>
          </a:bodyPr>
          <a:lstStyle/>
          <a:p>
            <a:r>
              <a:rPr lang="en-US" dirty="0"/>
              <a:t>Random Forest Classifier</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37419"/>
            <a:ext cx="8229600" cy="769100"/>
          </a:xfrm>
        </p:spPr>
        <p:txBody>
          <a:bodyPr>
            <a:normAutofit fontScale="90000"/>
          </a:bodyPr>
          <a:lstStyle/>
          <a:p>
            <a:r>
              <a:rPr lang="en-US" sz="3600" b="1" dirty="0"/>
              <a:t>     </a:t>
            </a:r>
            <a:r>
              <a:rPr lang="en-US" sz="2700" b="1" dirty="0"/>
              <a:t>Module 1 : </a:t>
            </a:r>
            <a:br>
              <a:rPr lang="en-US" sz="2700" b="1" dirty="0"/>
            </a:br>
            <a:r>
              <a:rPr lang="en-US" sz="2700" b="1" dirty="0"/>
              <a:t>EXPLORATORY DATA ANALYSIS </a:t>
            </a:r>
            <a:br>
              <a:rPr lang="en-US" sz="2700" dirty="0"/>
            </a:br>
            <a:endParaRPr lang="en-US" sz="2700" b="1" dirty="0"/>
          </a:p>
        </p:txBody>
      </p:sp>
      <p:sp>
        <p:nvSpPr>
          <p:cNvPr id="3" name="Content Placeholder 2"/>
          <p:cNvSpPr>
            <a:spLocks noGrp="1"/>
          </p:cNvSpPr>
          <p:nvPr>
            <p:ph idx="1"/>
          </p:nvPr>
        </p:nvSpPr>
        <p:spPr>
          <a:xfrm>
            <a:off x="457200" y="1321969"/>
            <a:ext cx="8229600" cy="4525963"/>
          </a:xfrm>
        </p:spPr>
        <p:txBody>
          <a:bodyPr/>
          <a:lstStyle/>
          <a:p>
            <a:pPr marL="0" indent="0">
              <a:buFont typeface="Arial" panose="020B0604020202020204" pitchFamily="34" charset="0"/>
              <a:buNone/>
            </a:pPr>
            <a:endParaRPr lang="en-US" dirty="0"/>
          </a:p>
          <a:p>
            <a:r>
              <a:rPr lang="en-US" sz="2000" dirty="0"/>
              <a:t>Step 1: </a:t>
            </a:r>
            <a:r>
              <a:rPr lang="en-US" sz="2000" b="1" dirty="0"/>
              <a:t>Data Collection &amp; Preprocessing</a:t>
            </a:r>
            <a:r>
              <a:rPr lang="en-US" sz="2000" dirty="0"/>
              <a:t>:</a:t>
            </a:r>
          </a:p>
          <a:p>
            <a:pPr marL="0" indent="0">
              <a:buFont typeface="Arial" panose="020B0604020202020204" pitchFamily="34" charset="0"/>
              <a:buNone/>
            </a:pPr>
            <a:r>
              <a:rPr lang="en-IN" sz="1200" b="1" dirty="0">
                <a:solidFill>
                  <a:srgbClr val="000000"/>
                </a:solidFill>
                <a:latin typeface="+mj-lt"/>
              </a:rPr>
              <a:t>Features</a:t>
            </a:r>
            <a:r>
              <a:rPr lang="en-IN" sz="1200" b="0" i="0" u="none" strike="noStrike" dirty="0">
                <a:solidFill>
                  <a:srgbClr val="000000"/>
                </a:solidFill>
                <a:effectLst/>
                <a:latin typeface="+mj-lt"/>
              </a:rPr>
              <a:t> {{ X(</a:t>
            </a:r>
            <a:r>
              <a:rPr lang="en-IN" sz="1200" b="0" i="0" u="none" strike="noStrike" dirty="0" err="1">
                <a:solidFill>
                  <a:srgbClr val="000000"/>
                </a:solidFill>
                <a:effectLst/>
                <a:latin typeface="+mj-lt"/>
              </a:rPr>
              <a:t>customerID,gender</a:t>
            </a:r>
            <a:r>
              <a:rPr lang="en-IN" sz="1200" b="0" i="0" u="none" strike="noStrike" dirty="0">
                <a:solidFill>
                  <a:srgbClr val="000000"/>
                </a:solidFill>
                <a:effectLst/>
                <a:latin typeface="+mj-lt"/>
              </a:rPr>
              <a:t>,</a:t>
            </a:r>
            <a:r>
              <a:rPr lang="en-IN" sz="1200" dirty="0">
                <a:latin typeface="+mj-lt"/>
              </a:rPr>
              <a:t> </a:t>
            </a:r>
            <a:r>
              <a:rPr lang="en-IN" sz="1200" b="0" i="0" u="none" strike="noStrike" dirty="0" err="1">
                <a:solidFill>
                  <a:srgbClr val="000000"/>
                </a:solidFill>
                <a:effectLst/>
                <a:latin typeface="+mj-lt"/>
              </a:rPr>
              <a:t>SeniorCitizen</a:t>
            </a:r>
            <a:r>
              <a:rPr lang="en-IN" sz="1200" b="0" i="0" u="none" strike="noStrike" dirty="0">
                <a:solidFill>
                  <a:srgbClr val="000000"/>
                </a:solidFill>
                <a:effectLst/>
                <a:latin typeface="+mj-lt"/>
              </a:rPr>
              <a:t>,</a:t>
            </a:r>
            <a:r>
              <a:rPr lang="en-IN" sz="1200" dirty="0">
                <a:latin typeface="+mj-lt"/>
              </a:rPr>
              <a:t> </a:t>
            </a:r>
            <a:r>
              <a:rPr lang="en-IN" sz="1200" b="0" i="0" u="none" strike="noStrike" dirty="0">
                <a:solidFill>
                  <a:srgbClr val="000000"/>
                </a:solidFill>
                <a:effectLst/>
                <a:latin typeface="+mj-lt"/>
              </a:rPr>
              <a:t>Partner,</a:t>
            </a:r>
            <a:r>
              <a:rPr lang="en-IN" sz="1200" dirty="0">
                <a:latin typeface="+mj-lt"/>
              </a:rPr>
              <a:t> </a:t>
            </a:r>
            <a:r>
              <a:rPr lang="en-IN" sz="1200" b="0" i="0" u="none" strike="noStrike" dirty="0">
                <a:solidFill>
                  <a:srgbClr val="000000"/>
                </a:solidFill>
                <a:effectLst/>
                <a:latin typeface="+mj-lt"/>
              </a:rPr>
              <a:t>Dependents,</a:t>
            </a:r>
            <a:r>
              <a:rPr lang="en-IN" sz="1200" dirty="0">
                <a:latin typeface="+mj-lt"/>
              </a:rPr>
              <a:t> </a:t>
            </a:r>
            <a:r>
              <a:rPr lang="en-IN" sz="1200" b="0" i="0" u="none" strike="noStrike" dirty="0">
                <a:solidFill>
                  <a:srgbClr val="000000"/>
                </a:solidFill>
                <a:effectLst/>
                <a:latin typeface="+mj-lt"/>
              </a:rPr>
              <a:t>tenure,</a:t>
            </a:r>
            <a:r>
              <a:rPr lang="en-IN" sz="1200" dirty="0">
                <a:latin typeface="+mj-lt"/>
              </a:rPr>
              <a:t> </a:t>
            </a:r>
            <a:r>
              <a:rPr lang="en-IN" sz="1200" b="0" i="0" u="none" strike="noStrike" dirty="0" err="1">
                <a:solidFill>
                  <a:srgbClr val="000000"/>
                </a:solidFill>
                <a:effectLst/>
                <a:latin typeface="+mj-lt"/>
              </a:rPr>
              <a:t>PhoneService</a:t>
            </a:r>
            <a:r>
              <a:rPr lang="en-IN" sz="1200" dirty="0">
                <a:latin typeface="+mj-lt"/>
              </a:rPr>
              <a:t>, </a:t>
            </a:r>
            <a:r>
              <a:rPr lang="en-IN" sz="1200" b="0" i="0" u="none" strike="noStrike" dirty="0" err="1">
                <a:solidFill>
                  <a:srgbClr val="000000"/>
                </a:solidFill>
                <a:effectLst/>
                <a:latin typeface="+mj-lt"/>
              </a:rPr>
              <a:t>MultipleLines</a:t>
            </a:r>
            <a:r>
              <a:rPr lang="en-IN" sz="1200" b="0" i="0" u="none" strike="noStrike" dirty="0">
                <a:solidFill>
                  <a:srgbClr val="000000"/>
                </a:solidFill>
                <a:effectLst/>
                <a:latin typeface="+mj-lt"/>
              </a:rPr>
              <a:t>,</a:t>
            </a:r>
            <a:r>
              <a:rPr lang="en-IN" sz="1200" dirty="0">
                <a:latin typeface="+mj-lt"/>
              </a:rPr>
              <a:t> </a:t>
            </a:r>
            <a:r>
              <a:rPr lang="en-IN" sz="1200" b="0" i="0" u="none" strike="noStrike" dirty="0" err="1">
                <a:solidFill>
                  <a:srgbClr val="000000"/>
                </a:solidFill>
                <a:effectLst/>
                <a:latin typeface="+mj-lt"/>
              </a:rPr>
              <a:t>InternetService</a:t>
            </a:r>
            <a:r>
              <a:rPr lang="en-IN" sz="1200" b="0" i="0" u="none" strike="noStrike" dirty="0">
                <a:solidFill>
                  <a:srgbClr val="000000"/>
                </a:solidFill>
                <a:effectLst/>
                <a:latin typeface="+mj-lt"/>
              </a:rPr>
              <a:t>, </a:t>
            </a:r>
            <a:r>
              <a:rPr lang="en-IN" sz="1200" b="0" i="0" u="none" strike="noStrike" dirty="0" err="1">
                <a:solidFill>
                  <a:srgbClr val="000000"/>
                </a:solidFill>
                <a:effectLst/>
                <a:latin typeface="+mj-lt"/>
              </a:rPr>
              <a:t>OnlineSecurity</a:t>
            </a:r>
            <a:r>
              <a:rPr lang="en-IN" sz="1200" b="0" i="0" u="none" strike="noStrike" dirty="0">
                <a:solidFill>
                  <a:srgbClr val="000000"/>
                </a:solidFill>
                <a:effectLst/>
                <a:latin typeface="+mj-lt"/>
              </a:rPr>
              <a:t>,</a:t>
            </a:r>
            <a:r>
              <a:rPr lang="en-IN" sz="1200" dirty="0">
                <a:latin typeface="+mj-lt"/>
              </a:rPr>
              <a:t> </a:t>
            </a:r>
            <a:r>
              <a:rPr lang="en-IN" sz="1200" b="0" i="0" u="none" strike="noStrike" dirty="0" err="1">
                <a:solidFill>
                  <a:srgbClr val="000000"/>
                </a:solidFill>
                <a:effectLst/>
                <a:latin typeface="+mj-lt"/>
              </a:rPr>
              <a:t>OnlineBackup</a:t>
            </a:r>
            <a:r>
              <a:rPr lang="en-IN" sz="1200" b="0" i="0" u="none" strike="noStrike" dirty="0">
                <a:solidFill>
                  <a:srgbClr val="000000"/>
                </a:solidFill>
                <a:effectLst/>
                <a:latin typeface="+mj-lt"/>
              </a:rPr>
              <a:t>,</a:t>
            </a:r>
            <a:r>
              <a:rPr lang="en-IN" sz="1200" dirty="0">
                <a:latin typeface="+mj-lt"/>
              </a:rPr>
              <a:t> </a:t>
            </a:r>
            <a:r>
              <a:rPr lang="en-IN" sz="1200" b="0" i="0" u="none" strike="noStrike" dirty="0" err="1">
                <a:solidFill>
                  <a:srgbClr val="000000"/>
                </a:solidFill>
                <a:effectLst/>
                <a:latin typeface="+mj-lt"/>
              </a:rPr>
              <a:t>DeviceProtection</a:t>
            </a:r>
            <a:r>
              <a:rPr lang="en-IN" sz="1200" dirty="0">
                <a:latin typeface="+mj-lt"/>
              </a:rPr>
              <a:t>, </a:t>
            </a:r>
            <a:r>
              <a:rPr lang="en-IN" sz="1200" b="0" i="0" u="none" strike="noStrike" dirty="0" err="1">
                <a:solidFill>
                  <a:srgbClr val="000000"/>
                </a:solidFill>
                <a:effectLst/>
                <a:latin typeface="+mj-lt"/>
              </a:rPr>
              <a:t>TechSupport</a:t>
            </a:r>
            <a:r>
              <a:rPr lang="en-IN" sz="1200" b="0" i="0" u="none" strike="noStrike" dirty="0">
                <a:solidFill>
                  <a:srgbClr val="000000"/>
                </a:solidFill>
                <a:effectLst/>
                <a:latin typeface="+mj-lt"/>
              </a:rPr>
              <a:t>,</a:t>
            </a:r>
            <a:r>
              <a:rPr lang="en-IN" sz="1200" dirty="0">
                <a:latin typeface="+mj-lt"/>
              </a:rPr>
              <a:t> </a:t>
            </a:r>
            <a:r>
              <a:rPr lang="en-IN" sz="1200" b="0" i="0" u="none" strike="noStrike" dirty="0" err="1">
                <a:solidFill>
                  <a:srgbClr val="000000"/>
                </a:solidFill>
                <a:effectLst/>
                <a:latin typeface="+mj-lt"/>
              </a:rPr>
              <a:t>StreamingTV</a:t>
            </a:r>
            <a:r>
              <a:rPr lang="en-IN" sz="1200" b="0" i="0" u="none" strike="noStrike" dirty="0">
                <a:solidFill>
                  <a:srgbClr val="000000"/>
                </a:solidFill>
                <a:effectLst/>
                <a:latin typeface="+mj-lt"/>
              </a:rPr>
              <a:t>,</a:t>
            </a:r>
            <a:r>
              <a:rPr lang="en-IN" sz="1200" dirty="0">
                <a:latin typeface="+mj-lt"/>
              </a:rPr>
              <a:t> </a:t>
            </a:r>
            <a:r>
              <a:rPr lang="en-IN" sz="1200" b="0" i="0" u="none" strike="noStrike" dirty="0" err="1">
                <a:solidFill>
                  <a:srgbClr val="000000"/>
                </a:solidFill>
                <a:effectLst/>
                <a:latin typeface="+mj-lt"/>
              </a:rPr>
              <a:t>StreamingMovies</a:t>
            </a:r>
            <a:r>
              <a:rPr lang="en-IN" sz="1200" b="0" i="0" u="none" strike="noStrike" dirty="0">
                <a:solidFill>
                  <a:srgbClr val="000000"/>
                </a:solidFill>
                <a:effectLst/>
                <a:latin typeface="+mj-lt"/>
              </a:rPr>
              <a:t>,</a:t>
            </a:r>
            <a:r>
              <a:rPr lang="en-IN" sz="1200" dirty="0">
                <a:latin typeface="+mj-lt"/>
              </a:rPr>
              <a:t> </a:t>
            </a:r>
            <a:r>
              <a:rPr lang="en-IN" sz="1200" b="0" i="0" u="none" strike="noStrike" dirty="0">
                <a:solidFill>
                  <a:srgbClr val="000000"/>
                </a:solidFill>
                <a:effectLst/>
                <a:latin typeface="+mj-lt"/>
              </a:rPr>
              <a:t>Contract,</a:t>
            </a:r>
            <a:r>
              <a:rPr lang="en-IN" sz="1200" dirty="0">
                <a:latin typeface="+mj-lt"/>
              </a:rPr>
              <a:t> </a:t>
            </a:r>
            <a:r>
              <a:rPr lang="en-IN" sz="1200" b="0" i="0" u="none" strike="noStrike" dirty="0" err="1">
                <a:solidFill>
                  <a:srgbClr val="000000"/>
                </a:solidFill>
                <a:effectLst/>
                <a:latin typeface="+mj-lt"/>
              </a:rPr>
              <a:t>PaperlessBilling</a:t>
            </a:r>
            <a:r>
              <a:rPr lang="en-IN" sz="1200" b="0" i="0" u="none" strike="noStrike" dirty="0">
                <a:solidFill>
                  <a:srgbClr val="000000"/>
                </a:solidFill>
                <a:effectLst/>
                <a:latin typeface="+mj-lt"/>
              </a:rPr>
              <a:t>,</a:t>
            </a:r>
            <a:r>
              <a:rPr lang="en-IN" sz="1200" dirty="0">
                <a:latin typeface="+mj-lt"/>
              </a:rPr>
              <a:t> </a:t>
            </a:r>
            <a:r>
              <a:rPr lang="en-IN" sz="1200" b="0" i="0" u="none" strike="noStrike" dirty="0" err="1">
                <a:solidFill>
                  <a:srgbClr val="000000"/>
                </a:solidFill>
                <a:effectLst/>
                <a:latin typeface="+mj-lt"/>
              </a:rPr>
              <a:t>PaymentMethod</a:t>
            </a:r>
            <a:r>
              <a:rPr lang="en-IN" sz="1200" b="0" i="0" u="none" strike="noStrike" dirty="0">
                <a:solidFill>
                  <a:srgbClr val="000000"/>
                </a:solidFill>
                <a:effectLst/>
                <a:latin typeface="+mj-lt"/>
              </a:rPr>
              <a:t>,</a:t>
            </a:r>
            <a:r>
              <a:rPr lang="en-IN" sz="1200" dirty="0">
                <a:latin typeface="+mj-lt"/>
              </a:rPr>
              <a:t> </a:t>
            </a:r>
            <a:r>
              <a:rPr lang="en-IN" sz="1200" b="0" i="0" u="none" strike="noStrike" dirty="0" err="1">
                <a:solidFill>
                  <a:srgbClr val="000000"/>
                </a:solidFill>
                <a:effectLst/>
                <a:latin typeface="+mj-lt"/>
              </a:rPr>
              <a:t>MonthlyCharges</a:t>
            </a:r>
            <a:r>
              <a:rPr lang="en-IN" sz="1200" b="0" i="0" u="none" strike="noStrike" dirty="0">
                <a:solidFill>
                  <a:srgbClr val="000000"/>
                </a:solidFill>
                <a:effectLst/>
                <a:latin typeface="+mj-lt"/>
              </a:rPr>
              <a:t>,</a:t>
            </a:r>
            <a:r>
              <a:rPr lang="en-IN" sz="1200" dirty="0">
                <a:latin typeface="+mj-lt"/>
              </a:rPr>
              <a:t> </a:t>
            </a:r>
            <a:r>
              <a:rPr lang="en-IN" sz="1200" b="0" i="0" u="none" strike="noStrike" dirty="0" err="1">
                <a:solidFill>
                  <a:srgbClr val="000000"/>
                </a:solidFill>
                <a:effectLst/>
                <a:latin typeface="+mj-lt"/>
              </a:rPr>
              <a:t>TotalCharges</a:t>
            </a:r>
            <a:r>
              <a:rPr lang="en-IN" sz="1200" b="0" i="0" u="none" strike="noStrike" dirty="0">
                <a:solidFill>
                  <a:srgbClr val="000000"/>
                </a:solidFill>
                <a:effectLst/>
                <a:latin typeface="+mj-lt"/>
              </a:rPr>
              <a:t>),</a:t>
            </a:r>
            <a:r>
              <a:rPr lang="en-IN" sz="1200" dirty="0">
                <a:latin typeface="+mj-lt"/>
              </a:rPr>
              <a:t> Y(</a:t>
            </a:r>
            <a:r>
              <a:rPr lang="en-IN" sz="1200" b="0" i="0" u="none" strike="noStrike" dirty="0">
                <a:solidFill>
                  <a:srgbClr val="000000"/>
                </a:solidFill>
                <a:effectLst/>
                <a:latin typeface="+mj-lt"/>
              </a:rPr>
              <a:t>Churn)}}</a:t>
            </a:r>
            <a:endParaRPr lang="en-US" sz="1200" dirty="0">
              <a:latin typeface="+mj-lt"/>
            </a:endParaRPr>
          </a:p>
          <a:p>
            <a:r>
              <a:rPr lang="en-US" sz="2000" dirty="0"/>
              <a:t>Step1.1 : Ratio of Churners/Non-churners</a:t>
            </a:r>
          </a:p>
          <a:p>
            <a:r>
              <a:rPr lang="en-US" sz="2000" dirty="0"/>
              <a:t>Step1.2 : </a:t>
            </a:r>
            <a:r>
              <a:rPr lang="en-US" sz="2000" b="1" dirty="0"/>
              <a:t>Categorical analysis </a:t>
            </a:r>
            <a:r>
              <a:rPr lang="en-US" sz="2000" dirty="0"/>
              <a:t>: Univariate analysis by Churn (All X by Y), Bivariate analysis, Multivariate analysis (n(X) with Y) -&gt; Ex. Male Monthly </a:t>
            </a:r>
            <a:r>
              <a:rPr lang="en-US" sz="2000" dirty="0" err="1"/>
              <a:t>SeniorCitizen</a:t>
            </a:r>
            <a:r>
              <a:rPr lang="en-US" sz="2000" dirty="0"/>
              <a:t> by Churn is more</a:t>
            </a:r>
          </a:p>
          <a:p>
            <a:r>
              <a:rPr lang="en-US" sz="2000" dirty="0"/>
              <a:t>Step1.3 : </a:t>
            </a:r>
            <a:r>
              <a:rPr lang="en-US" sz="2000" b="1" dirty="0"/>
              <a:t>Numerical analysis: </a:t>
            </a:r>
            <a:r>
              <a:rPr lang="en-US" sz="2000" dirty="0"/>
              <a:t>Correlation Matrix -&gt; </a:t>
            </a:r>
            <a:r>
              <a:rPr lang="en-US" sz="2000" dirty="0" err="1"/>
              <a:t>MonthlyChargers</a:t>
            </a:r>
            <a:r>
              <a:rPr lang="en-US" sz="2000" dirty="0"/>
              <a:t>, Tenure = 0.9 -&gt; Pattern in dependency</a:t>
            </a:r>
          </a:p>
          <a:p>
            <a:r>
              <a:rPr lang="en-US" sz="2000" dirty="0"/>
              <a:t>Step1.4 : Gather insights form EDA</a:t>
            </a:r>
          </a:p>
        </p:txBody>
      </p:sp>
      <p:sp>
        <p:nvSpPr>
          <p:cNvPr id="4" name="Date Placeholder 3"/>
          <p:cNvSpPr>
            <a:spLocks noGrp="1"/>
          </p:cNvSpPr>
          <p:nvPr>
            <p:ph type="dt" sz="half" idx="10"/>
          </p:nvPr>
        </p:nvSpPr>
        <p:spPr/>
        <p:txBody>
          <a:bodyPr/>
          <a:lstStyle/>
          <a:p>
            <a:fld id="{DE297165-3E55-47C2-B59E-4FDA2FC16D73}" type="datetime5">
              <a:rPr lang="en-US" smtClean="0"/>
              <a:t>4-Oct-22</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18</a:t>
            </a:fld>
            <a:endParaRPr lang="en-US"/>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102033"/>
            <a:ext cx="1333500" cy="941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672"/>
            <a:ext cx="8229600" cy="874872"/>
          </a:xfrm>
        </p:spPr>
        <p:txBody>
          <a:bodyPr>
            <a:normAutofit fontScale="90000"/>
          </a:bodyPr>
          <a:lstStyle/>
          <a:p>
            <a:r>
              <a:rPr lang="en-US" sz="4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br>
              <a:rPr lang="en-US" sz="4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2700" b="1" dirty="0">
                <a:solidFill>
                  <a:schemeClr val="dk1"/>
                </a:solidFill>
                <a:ea typeface="Times New Roman" panose="02020603050405020304"/>
                <a:cs typeface="Times New Roman" panose="02020603050405020304"/>
                <a:sym typeface="Times New Roman" panose="02020603050405020304"/>
              </a:rPr>
              <a:t>Module 2 :</a:t>
            </a:r>
            <a:br>
              <a:rPr lang="en-US" sz="2700" b="1" dirty="0">
                <a:solidFill>
                  <a:schemeClr val="dk1"/>
                </a:solidFill>
                <a:ea typeface="Times New Roman" panose="02020603050405020304"/>
                <a:cs typeface="Times New Roman" panose="02020603050405020304"/>
                <a:sym typeface="Times New Roman" panose="02020603050405020304"/>
              </a:rPr>
            </a:br>
            <a:r>
              <a:rPr lang="en-US" sz="2700" b="1" dirty="0"/>
              <a:t>BUILDING MODELS</a:t>
            </a:r>
          </a:p>
        </p:txBody>
      </p:sp>
      <p:sp>
        <p:nvSpPr>
          <p:cNvPr id="3" name="Content Placeholder 2"/>
          <p:cNvSpPr>
            <a:spLocks noGrp="1"/>
          </p:cNvSpPr>
          <p:nvPr>
            <p:ph idx="1"/>
          </p:nvPr>
        </p:nvSpPr>
        <p:spPr>
          <a:xfrm>
            <a:off x="457200" y="1528603"/>
            <a:ext cx="8229600" cy="4525963"/>
          </a:xfrm>
        </p:spPr>
        <p:txBody>
          <a:bodyPr/>
          <a:lstStyle/>
          <a:p>
            <a:r>
              <a:rPr lang="en-US" sz="1800" dirty="0"/>
              <a:t>Step 2: Create variables and bifurcate training and testing data</a:t>
            </a:r>
          </a:p>
          <a:p>
            <a:r>
              <a:rPr lang="en-US" sz="1800" dirty="0"/>
              <a:t>Step 2.1: Build a Decision Tree Classifier – Gini Index</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Step 2.2: Calculate the prediction score</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sp>
        <p:nvSpPr>
          <p:cNvPr id="4" name="Date Placeholder 3"/>
          <p:cNvSpPr>
            <a:spLocks noGrp="1"/>
          </p:cNvSpPr>
          <p:nvPr>
            <p:ph type="dt" sz="half" idx="10"/>
          </p:nvPr>
        </p:nvSpPr>
        <p:spPr/>
        <p:txBody>
          <a:bodyPr/>
          <a:lstStyle/>
          <a:p>
            <a:fld id="{DE297165-3E55-47C2-B59E-4FDA2FC16D73}" type="datetime5">
              <a:rPr lang="en-US" smtClean="0"/>
              <a:t>4-Oct-22</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19</a:t>
            </a:fld>
            <a:endParaRPr lang="en-US"/>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1333500" cy="941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F086EC5F-E8DB-3F31-C034-BCFC92CFEBD0}"/>
              </a:ext>
            </a:extLst>
          </p:cNvPr>
          <p:cNvPicPr>
            <a:picLocks noChangeAspect="1"/>
          </p:cNvPicPr>
          <p:nvPr/>
        </p:nvPicPr>
        <p:blipFill rotWithShape="1">
          <a:blip r:embed="rId3"/>
          <a:srcRect t="9185"/>
          <a:stretch/>
        </p:blipFill>
        <p:spPr>
          <a:xfrm>
            <a:off x="1295400" y="2209800"/>
            <a:ext cx="6019800" cy="294480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65D99C-8EFD-CAEA-54A6-9002CF3E9B76}"/>
              </a:ext>
            </a:extLst>
          </p:cNvPr>
          <p:cNvSpPr>
            <a:spLocks noGrp="1"/>
          </p:cNvSpPr>
          <p:nvPr>
            <p:ph idx="1"/>
          </p:nvPr>
        </p:nvSpPr>
        <p:spPr/>
        <p:txBody>
          <a:bodyPr/>
          <a:lstStyle/>
          <a:p>
            <a:pPr marL="0" indent="0">
              <a:buNone/>
            </a:pPr>
            <a:r>
              <a:rPr lang="en-US" dirty="0">
                <a:latin typeface="+mj-lt"/>
              </a:rPr>
              <a:t>The objective of this project is as follows:</a:t>
            </a:r>
          </a:p>
          <a:p>
            <a:pPr marL="0" indent="0">
              <a:buNone/>
            </a:pPr>
            <a:endParaRPr lang="en-IN" dirty="0">
              <a:latin typeface="+mj-lt"/>
            </a:endParaRPr>
          </a:p>
        </p:txBody>
      </p:sp>
      <p:sp>
        <p:nvSpPr>
          <p:cNvPr id="4" name="Date Placeholder 3">
            <a:extLst>
              <a:ext uri="{FF2B5EF4-FFF2-40B4-BE49-F238E27FC236}">
                <a16:creationId xmlns:a16="http://schemas.microsoft.com/office/drawing/2014/main" id="{3FD6CAD1-A8D2-8399-7B60-E8204133333E}"/>
              </a:ext>
            </a:extLst>
          </p:cNvPr>
          <p:cNvSpPr>
            <a:spLocks noGrp="1"/>
          </p:cNvSpPr>
          <p:nvPr>
            <p:ph type="dt" sz="half" idx="10"/>
          </p:nvPr>
        </p:nvSpPr>
        <p:spPr/>
        <p:txBody>
          <a:bodyPr/>
          <a:lstStyle/>
          <a:p>
            <a:fld id="{DE297165-3E55-47C2-B59E-4FDA2FC16D73}" type="datetime5">
              <a:rPr lang="en-US" smtClean="0"/>
              <a:t>4-Oct-22</a:t>
            </a:fld>
            <a:endParaRPr lang="en-US"/>
          </a:p>
        </p:txBody>
      </p:sp>
      <p:sp>
        <p:nvSpPr>
          <p:cNvPr id="5" name="Footer Placeholder 4">
            <a:extLst>
              <a:ext uri="{FF2B5EF4-FFF2-40B4-BE49-F238E27FC236}">
                <a16:creationId xmlns:a16="http://schemas.microsoft.com/office/drawing/2014/main" id="{EAA64879-E15A-18D2-0F71-503B725919CC}"/>
              </a:ext>
            </a:extLst>
          </p:cNvPr>
          <p:cNvSpPr>
            <a:spLocks noGrp="1"/>
          </p:cNvSpPr>
          <p:nvPr>
            <p:ph type="ftr" sz="quarte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829844AC-923F-7E2D-8833-184E29357489}"/>
              </a:ext>
            </a:extLst>
          </p:cNvPr>
          <p:cNvSpPr>
            <a:spLocks noGrp="1"/>
          </p:cNvSpPr>
          <p:nvPr>
            <p:ph type="sldNum" sz="quarter" idx="12"/>
          </p:nvPr>
        </p:nvSpPr>
        <p:spPr/>
        <p:txBody>
          <a:bodyPr/>
          <a:lstStyle/>
          <a:p>
            <a:fld id="{6E74079E-4E7A-4FA7-B38C-D1B6486B3FFD}" type="slidenum">
              <a:rPr lang="en-US" smtClean="0"/>
              <a:t>2</a:t>
            </a:fld>
            <a:endParaRPr lang="en-US"/>
          </a:p>
        </p:txBody>
      </p:sp>
      <p:sp>
        <p:nvSpPr>
          <p:cNvPr id="15" name="Title 1">
            <a:extLst>
              <a:ext uri="{FF2B5EF4-FFF2-40B4-BE49-F238E27FC236}">
                <a16:creationId xmlns:a16="http://schemas.microsoft.com/office/drawing/2014/main" id="{04C2C31E-353D-FB5F-0F14-3E93400F7147}"/>
              </a:ext>
            </a:extLst>
          </p:cNvPr>
          <p:cNvSpPr txBox="1">
            <a:spLocks noGrp="1"/>
          </p:cNvSpPr>
          <p:nvPr/>
        </p:nvSpPr>
        <p:spPr>
          <a:xfrm>
            <a:off x="457200" y="114651"/>
            <a:ext cx="8229600" cy="1143001"/>
          </a:xfrm>
          <a:prstGeom prst="rect">
            <a:avLst/>
          </a:prstGeom>
          <a:ln w="12700">
            <a:miter lim="400000"/>
          </a:ln>
          <a:extLst>
            <a:ext uri="{C572A759-6A51-4108-AA02-DFA0A04FC94B}">
              <ma14:wrappingTextBoxFlag xmlns:lc="http://schemas.openxmlformats.org/drawingml/2006/lockedCanvas"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a:lstStyle>
          <a:p>
            <a:r>
              <a:rPr dirty="0"/>
              <a:t>OBJECTIVE</a:t>
            </a:r>
          </a:p>
        </p:txBody>
      </p:sp>
      <p:sp>
        <p:nvSpPr>
          <p:cNvPr id="16" name="Content Placeholder 2">
            <a:extLst>
              <a:ext uri="{FF2B5EF4-FFF2-40B4-BE49-F238E27FC236}">
                <a16:creationId xmlns:a16="http://schemas.microsoft.com/office/drawing/2014/main" id="{C4663F33-A41D-F736-6394-2040764F5F6C}"/>
              </a:ext>
            </a:extLst>
          </p:cNvPr>
          <p:cNvSpPr txBox="1">
            <a:spLocks noGrp="1"/>
          </p:cNvSpPr>
          <p:nvPr/>
        </p:nvSpPr>
        <p:spPr>
          <a:xfrm>
            <a:off x="1744663" y="4761086"/>
            <a:ext cx="8229600" cy="4525963"/>
          </a:xfrm>
          <a:prstGeom prst="rect">
            <a:avLst/>
          </a:prstGeom>
          <a:ln w="12700">
            <a:miter lim="400000"/>
          </a:ln>
          <a:extLst>
            <a:ext uri="{C572A759-6A51-4108-AA02-DFA0A04FC94B}">
              <ma14:wrappingTextBoxFlag xmlns:lc="http://schemas.openxmlformats.org/drawingml/2006/lockedCanvas" xmlns=""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9pPr>
          </a:lstStyle>
          <a:p>
            <a:pPr marL="0" indent="0">
              <a:buNone/>
            </a:pPr>
            <a:endParaRPr lang="en-US" dirty="0">
              <a:latin typeface="Times New Roman"/>
            </a:endParaRPr>
          </a:p>
        </p:txBody>
      </p:sp>
      <p:sp>
        <p:nvSpPr>
          <p:cNvPr id="18" name="Slide Number Placeholder 5">
            <a:extLst>
              <a:ext uri="{FF2B5EF4-FFF2-40B4-BE49-F238E27FC236}">
                <a16:creationId xmlns:a16="http://schemas.microsoft.com/office/drawing/2014/main" id="{8938F420-A6EA-1505-9F8E-823C82BB8652}"/>
              </a:ext>
            </a:extLst>
          </p:cNvPr>
          <p:cNvSpPr txBox="1">
            <a:spLocks noGrp="1"/>
          </p:cNvSpPr>
          <p:nvPr/>
        </p:nvSpPr>
        <p:spPr>
          <a:xfrm>
            <a:off x="8789667" y="6385790"/>
            <a:ext cx="92396" cy="276999"/>
          </a:xfrm>
          <a:prstGeom prst="rect">
            <a:avLst/>
          </a:prstGeom>
          <a:ln w="12700">
            <a:miter lim="400000"/>
          </a:ln>
          <a:extLst>
            <a:ext uri="{C572A759-6A51-4108-AA02-DFA0A04FC94B}">
              <ma14:wrappingTextBoxFlag xmlns:lc="http://schemas.openxmlformats.org/drawingml/2006/lockedCanvas"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888888"/>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endParaRPr dirty="0"/>
          </a:p>
        </p:txBody>
      </p:sp>
      <p:pic>
        <p:nvPicPr>
          <p:cNvPr id="19" name="image3.png">
            <a:extLst>
              <a:ext uri="{FF2B5EF4-FFF2-40B4-BE49-F238E27FC236}">
                <a16:creationId xmlns:a16="http://schemas.microsoft.com/office/drawing/2014/main" id="{968EBB79-72AA-4FEE-759D-3AA8D95B3653}"/>
              </a:ext>
            </a:extLst>
          </p:cNvPr>
          <p:cNvPicPr>
            <a:picLocks noChangeAspect="1"/>
          </p:cNvPicPr>
          <p:nvPr/>
        </p:nvPicPr>
        <p:blipFill>
          <a:blip r:embed="rId2"/>
          <a:stretch>
            <a:fillRect/>
          </a:stretch>
        </p:blipFill>
        <p:spPr>
          <a:xfrm>
            <a:off x="261937" y="100728"/>
            <a:ext cx="1457326" cy="976893"/>
          </a:xfrm>
          <a:prstGeom prst="rect">
            <a:avLst/>
          </a:prstGeom>
          <a:ln w="12700">
            <a:miter lim="400000"/>
          </a:ln>
        </p:spPr>
      </p:pic>
      <p:sp>
        <p:nvSpPr>
          <p:cNvPr id="20" name="TextBox 1">
            <a:extLst>
              <a:ext uri="{FF2B5EF4-FFF2-40B4-BE49-F238E27FC236}">
                <a16:creationId xmlns:a16="http://schemas.microsoft.com/office/drawing/2014/main" id="{46C2181A-3A83-EBD5-493E-4C3555A69B14}"/>
              </a:ext>
            </a:extLst>
          </p:cNvPr>
          <p:cNvSpPr txBox="1"/>
          <p:nvPr/>
        </p:nvSpPr>
        <p:spPr>
          <a:xfrm>
            <a:off x="575225" y="2484258"/>
            <a:ext cx="8306838"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fromWordArt="0" anchor="t" anchorCtr="0" forceAA="0" compatLnSpc="1">
            <a:prstTxWarp prst="textNoShape">
              <a:avLst/>
            </a:prstTxWarp>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marL="285750" indent="-285750" algn="just">
              <a:buFont typeface="Arial"/>
              <a:buChar char="•"/>
            </a:pPr>
            <a:r>
              <a:rPr lang="en-US" sz="2000" dirty="0">
                <a:latin typeface="Calibri"/>
              </a:rPr>
              <a:t>To identify factors affecting the customer churn</a:t>
            </a:r>
          </a:p>
          <a:p>
            <a:pPr marL="285750" indent="-285750" algn="just">
              <a:buFont typeface="Arial"/>
              <a:buChar char="•"/>
            </a:pPr>
            <a:endParaRPr lang="en-US" sz="2000" dirty="0">
              <a:latin typeface="Calibri"/>
            </a:endParaRPr>
          </a:p>
          <a:p>
            <a:pPr marL="285750" indent="-285750" algn="just">
              <a:buFont typeface="Arial"/>
              <a:buChar char="•"/>
            </a:pPr>
            <a:r>
              <a:rPr lang="en-US" sz="2000" dirty="0">
                <a:latin typeface="Calibri"/>
              </a:rPr>
              <a:t>To generate the pattern from large set of data of customers for prediction for churn around the world in any Index</a:t>
            </a:r>
          </a:p>
          <a:p>
            <a:pPr algn="just"/>
            <a:endParaRPr lang="en-US" sz="2000" dirty="0">
              <a:latin typeface="Calibri"/>
            </a:endParaRPr>
          </a:p>
          <a:p>
            <a:pPr marL="285750" indent="-285750" algn="just">
              <a:buFont typeface="Arial"/>
              <a:buChar char="•"/>
            </a:pPr>
            <a:r>
              <a:rPr lang="en-US" sz="2000" dirty="0">
                <a:latin typeface="Calibri"/>
              </a:rPr>
              <a:t>To predict an approximate confidence of the churn</a:t>
            </a:r>
          </a:p>
          <a:p>
            <a:pPr algn="just"/>
            <a:endParaRPr lang="en-US" sz="2000" dirty="0">
              <a:latin typeface="Calibri"/>
            </a:endParaRPr>
          </a:p>
          <a:p>
            <a:pPr marL="285750" indent="-285750" algn="just">
              <a:buFont typeface="Arial"/>
              <a:buChar char="•"/>
            </a:pPr>
            <a:r>
              <a:rPr lang="en-US" sz="2000" dirty="0">
                <a:latin typeface="Calibri"/>
              </a:rPr>
              <a:t>To provide analysis to users through a web application</a:t>
            </a:r>
          </a:p>
        </p:txBody>
      </p:sp>
    </p:spTree>
    <p:extLst>
      <p:ext uri="{BB962C8B-B14F-4D97-AF65-F5344CB8AC3E}">
        <p14:creationId xmlns:p14="http://schemas.microsoft.com/office/powerpoint/2010/main" val="2400081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74B9150-8C55-51D3-907E-14B7B538A1ED}"/>
              </a:ext>
            </a:extLst>
          </p:cNvPr>
          <p:cNvSpPr>
            <a:spLocks noGrp="1"/>
          </p:cNvSpPr>
          <p:nvPr>
            <p:ph type="dt" sz="half" idx="10"/>
          </p:nvPr>
        </p:nvSpPr>
        <p:spPr/>
        <p:txBody>
          <a:bodyPr/>
          <a:lstStyle/>
          <a:p>
            <a:fld id="{DE297165-3E55-47C2-B59E-4FDA2FC16D73}" type="datetime5">
              <a:rPr lang="en-US" smtClean="0"/>
              <a:t>5-Oct-22</a:t>
            </a:fld>
            <a:endParaRPr lang="en-US"/>
          </a:p>
        </p:txBody>
      </p:sp>
      <p:sp>
        <p:nvSpPr>
          <p:cNvPr id="5" name="Footer Placeholder 4">
            <a:extLst>
              <a:ext uri="{FF2B5EF4-FFF2-40B4-BE49-F238E27FC236}">
                <a16:creationId xmlns:a16="http://schemas.microsoft.com/office/drawing/2014/main" id="{AC958444-28D7-7D48-7622-63575BC1EBC7}"/>
              </a:ext>
            </a:extLst>
          </p:cNvPr>
          <p:cNvSpPr>
            <a:spLocks noGrp="1"/>
          </p:cNvSpPr>
          <p:nvPr>
            <p:ph type="ftr" sz="quarte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8372AB75-FDFE-7988-24BB-A8D7B8F63B69}"/>
              </a:ext>
            </a:extLst>
          </p:cNvPr>
          <p:cNvSpPr>
            <a:spLocks noGrp="1"/>
          </p:cNvSpPr>
          <p:nvPr>
            <p:ph type="sldNum" sz="quarter" idx="12"/>
          </p:nvPr>
        </p:nvSpPr>
        <p:spPr/>
        <p:txBody>
          <a:bodyPr/>
          <a:lstStyle/>
          <a:p>
            <a:fld id="{6E74079E-4E7A-4FA7-B38C-D1B6486B3FFD}" type="slidenum">
              <a:rPr lang="en-US" smtClean="0"/>
              <a:t>20</a:t>
            </a:fld>
            <a:endParaRPr lang="en-US"/>
          </a:p>
        </p:txBody>
      </p:sp>
      <p:pic>
        <p:nvPicPr>
          <p:cNvPr id="7" name="Picture 4">
            <a:extLst>
              <a:ext uri="{FF2B5EF4-FFF2-40B4-BE49-F238E27FC236}">
                <a16:creationId xmlns:a16="http://schemas.microsoft.com/office/drawing/2014/main" id="{DCC464E6-6E51-17A0-B6D7-3AFBC1B6D4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5410" y="2307318"/>
            <a:ext cx="6096000" cy="2808514"/>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3.png">
            <a:extLst>
              <a:ext uri="{FF2B5EF4-FFF2-40B4-BE49-F238E27FC236}">
                <a16:creationId xmlns:a16="http://schemas.microsoft.com/office/drawing/2014/main" id="{8701B3E8-A452-2BB7-E494-5624380C62E5}"/>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28600"/>
            <a:ext cx="1333500" cy="941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A853317C-9DFE-CE77-E642-7F3A1297744E}"/>
              </a:ext>
            </a:extLst>
          </p:cNvPr>
          <p:cNvSpPr>
            <a:spLocks noGrp="1"/>
          </p:cNvSpPr>
          <p:nvPr>
            <p:ph type="title"/>
          </p:nvPr>
        </p:nvSpPr>
        <p:spPr>
          <a:xfrm>
            <a:off x="457200" y="271022"/>
            <a:ext cx="8229600" cy="795778"/>
          </a:xfrm>
        </p:spPr>
        <p:txBody>
          <a:bodyPr>
            <a:normAutofit fontScale="90000"/>
          </a:bodyPr>
          <a:lstStyle/>
          <a:p>
            <a:r>
              <a:rPr lang="en-US" sz="4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br>
              <a:rPr lang="en-US" sz="4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2700" b="1" dirty="0">
                <a:solidFill>
                  <a:schemeClr val="dk1"/>
                </a:solidFill>
                <a:ea typeface="Times New Roman" panose="02020603050405020304"/>
                <a:cs typeface="Times New Roman" panose="02020603050405020304"/>
                <a:sym typeface="Times New Roman" panose="02020603050405020304"/>
              </a:rPr>
              <a:t>Module 2 :</a:t>
            </a:r>
            <a:br>
              <a:rPr lang="en-US" sz="2700" b="1" dirty="0">
                <a:solidFill>
                  <a:schemeClr val="dk1"/>
                </a:solidFill>
                <a:ea typeface="Times New Roman" panose="02020603050405020304"/>
                <a:cs typeface="Times New Roman" panose="02020603050405020304"/>
                <a:sym typeface="Times New Roman" panose="02020603050405020304"/>
              </a:rPr>
            </a:br>
            <a:r>
              <a:rPr lang="en-US" sz="2700" b="1" dirty="0"/>
              <a:t>BUILDING MODELS</a:t>
            </a:r>
          </a:p>
        </p:txBody>
      </p:sp>
      <p:sp>
        <p:nvSpPr>
          <p:cNvPr id="11" name="TextBox 10">
            <a:extLst>
              <a:ext uri="{FF2B5EF4-FFF2-40B4-BE49-F238E27FC236}">
                <a16:creationId xmlns:a16="http://schemas.microsoft.com/office/drawing/2014/main" id="{CEC1683E-5891-8348-AF4B-756A0DABFDD4}"/>
              </a:ext>
            </a:extLst>
          </p:cNvPr>
          <p:cNvSpPr txBox="1"/>
          <p:nvPr/>
        </p:nvSpPr>
        <p:spPr>
          <a:xfrm>
            <a:off x="477520" y="1627837"/>
            <a:ext cx="7917180" cy="646331"/>
          </a:xfrm>
          <a:prstGeom prst="rect">
            <a:avLst/>
          </a:prstGeom>
          <a:noFill/>
        </p:spPr>
        <p:txBody>
          <a:bodyPr wrap="square">
            <a:spAutoFit/>
          </a:bodyPr>
          <a:lstStyle/>
          <a:p>
            <a:pPr marL="285750" indent="-285750">
              <a:buFont typeface="Arial" panose="020B0604020202020204" pitchFamily="34" charset="0"/>
              <a:buChar char="•"/>
            </a:pPr>
            <a:r>
              <a:rPr lang="en-US" sz="1800" dirty="0"/>
              <a:t>Step 2.3: Import Smote- EEN for Oversampling to increase accuracy</a:t>
            </a:r>
          </a:p>
          <a:p>
            <a:pPr marL="285750" indent="-285750">
              <a:buFont typeface="Arial" panose="020B0604020202020204" pitchFamily="34" charset="0"/>
              <a:buChar char="•"/>
            </a:pPr>
            <a:r>
              <a:rPr lang="en-US" sz="1800" dirty="0"/>
              <a:t>Step 2.4: Build a Random </a:t>
            </a:r>
            <a:r>
              <a:rPr lang="en-US" dirty="0"/>
              <a:t>Forest </a:t>
            </a:r>
            <a:r>
              <a:rPr lang="en-US" sz="1800" dirty="0"/>
              <a:t>Classifier – Gini Index</a:t>
            </a:r>
          </a:p>
        </p:txBody>
      </p:sp>
      <p:sp>
        <p:nvSpPr>
          <p:cNvPr id="13" name="TextBox 12">
            <a:extLst>
              <a:ext uri="{FF2B5EF4-FFF2-40B4-BE49-F238E27FC236}">
                <a16:creationId xmlns:a16="http://schemas.microsoft.com/office/drawing/2014/main" id="{0FC6988B-86F2-2806-D9DC-FC439EC74CC8}"/>
              </a:ext>
            </a:extLst>
          </p:cNvPr>
          <p:cNvSpPr txBox="1"/>
          <p:nvPr/>
        </p:nvSpPr>
        <p:spPr>
          <a:xfrm>
            <a:off x="482600" y="5230163"/>
            <a:ext cx="7772400" cy="369332"/>
          </a:xfrm>
          <a:prstGeom prst="rect">
            <a:avLst/>
          </a:prstGeom>
          <a:noFill/>
        </p:spPr>
        <p:txBody>
          <a:bodyPr wrap="square">
            <a:spAutoFit/>
          </a:bodyPr>
          <a:lstStyle/>
          <a:p>
            <a:pPr marL="285750" indent="-285750">
              <a:buFont typeface="Arial" panose="020B0604020202020204" pitchFamily="34" charset="0"/>
              <a:buChar char="•"/>
            </a:pPr>
            <a:r>
              <a:rPr lang="en-US" sz="1800" dirty="0"/>
              <a:t>Step 2.5: Calculate the prediction score and save the model using pickle</a:t>
            </a:r>
          </a:p>
        </p:txBody>
      </p:sp>
    </p:spTree>
    <p:extLst>
      <p:ext uri="{BB962C8B-B14F-4D97-AF65-F5344CB8AC3E}">
        <p14:creationId xmlns:p14="http://schemas.microsoft.com/office/powerpoint/2010/main" val="1627075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D8BAE37-50EC-CFEF-868E-722D5AC192B9}"/>
              </a:ext>
            </a:extLst>
          </p:cNvPr>
          <p:cNvSpPr>
            <a:spLocks noGrp="1"/>
          </p:cNvSpPr>
          <p:nvPr>
            <p:ph type="dt" sz="half" idx="10"/>
          </p:nvPr>
        </p:nvSpPr>
        <p:spPr/>
        <p:txBody>
          <a:bodyPr/>
          <a:lstStyle/>
          <a:p>
            <a:fld id="{DE297165-3E55-47C2-B59E-4FDA2FC16D73}" type="datetime5">
              <a:rPr lang="en-US" smtClean="0"/>
              <a:t>4-Oct-22</a:t>
            </a:fld>
            <a:endParaRPr lang="en-US"/>
          </a:p>
        </p:txBody>
      </p:sp>
      <p:sp>
        <p:nvSpPr>
          <p:cNvPr id="5" name="Footer Placeholder 4">
            <a:extLst>
              <a:ext uri="{FF2B5EF4-FFF2-40B4-BE49-F238E27FC236}">
                <a16:creationId xmlns:a16="http://schemas.microsoft.com/office/drawing/2014/main" id="{4FB779FE-BC93-A62D-F39D-3F144F52CC3A}"/>
              </a:ext>
            </a:extLst>
          </p:cNvPr>
          <p:cNvSpPr>
            <a:spLocks noGrp="1"/>
          </p:cNvSpPr>
          <p:nvPr>
            <p:ph type="ftr" sz="quarte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BED1B381-8EF7-F792-BF4E-513EE2A64CC3}"/>
              </a:ext>
            </a:extLst>
          </p:cNvPr>
          <p:cNvSpPr>
            <a:spLocks noGrp="1"/>
          </p:cNvSpPr>
          <p:nvPr>
            <p:ph type="sldNum" sz="quarter" idx="12"/>
          </p:nvPr>
        </p:nvSpPr>
        <p:spPr/>
        <p:txBody>
          <a:bodyPr/>
          <a:lstStyle/>
          <a:p>
            <a:fld id="{6E74079E-4E7A-4FA7-B38C-D1B6486B3FFD}" type="slidenum">
              <a:rPr lang="en-US" smtClean="0"/>
              <a:t>21</a:t>
            </a:fld>
            <a:endParaRPr lang="en-US"/>
          </a:p>
        </p:txBody>
      </p:sp>
      <p:sp>
        <p:nvSpPr>
          <p:cNvPr id="7" name="Title 1">
            <a:extLst>
              <a:ext uri="{FF2B5EF4-FFF2-40B4-BE49-F238E27FC236}">
                <a16:creationId xmlns:a16="http://schemas.microsoft.com/office/drawing/2014/main" id="{C2154390-21AE-357E-E41B-2F028C229435}"/>
              </a:ext>
            </a:extLst>
          </p:cNvPr>
          <p:cNvSpPr>
            <a:spLocks noGrp="1"/>
          </p:cNvSpPr>
          <p:nvPr>
            <p:ph type="title"/>
          </p:nvPr>
        </p:nvSpPr>
        <p:spPr>
          <a:xfrm>
            <a:off x="457200" y="271022"/>
            <a:ext cx="8229600" cy="1472248"/>
          </a:xfrm>
        </p:spPr>
        <p:txBody>
          <a:bodyPr>
            <a:normAutofit fontScale="90000"/>
          </a:bodyPr>
          <a:lstStyle/>
          <a:p>
            <a:r>
              <a:rPr lang="en-US" sz="4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br>
              <a:rPr lang="en-US" sz="4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2700" b="1" dirty="0">
                <a:solidFill>
                  <a:schemeClr val="dk1"/>
                </a:solidFill>
                <a:ea typeface="Times New Roman" panose="02020603050405020304"/>
                <a:cs typeface="Times New Roman" panose="02020603050405020304"/>
                <a:sym typeface="Times New Roman" panose="02020603050405020304"/>
              </a:rPr>
              <a:t>Module 3 :</a:t>
            </a:r>
            <a:br>
              <a:rPr lang="en-US" sz="2700" b="1" dirty="0">
                <a:solidFill>
                  <a:schemeClr val="dk1"/>
                </a:solidFill>
                <a:ea typeface="Times New Roman" panose="02020603050405020304"/>
                <a:cs typeface="Times New Roman" panose="02020603050405020304"/>
                <a:sym typeface="Times New Roman" panose="02020603050405020304"/>
              </a:rPr>
            </a:br>
            <a:r>
              <a:rPr lang="en-US" sz="2700" b="1" dirty="0">
                <a:solidFill>
                  <a:schemeClr val="dk1"/>
                </a:solidFill>
                <a:ea typeface="Times New Roman" panose="02020603050405020304"/>
                <a:cs typeface="Times New Roman" panose="02020603050405020304"/>
                <a:sym typeface="Times New Roman" panose="02020603050405020304"/>
              </a:rPr>
              <a:t>CREATING A WEBAPP - DEPLOYMENT</a:t>
            </a:r>
            <a:endParaRPr lang="en-US" sz="2700" b="1" dirty="0"/>
          </a:p>
        </p:txBody>
      </p:sp>
      <p:sp>
        <p:nvSpPr>
          <p:cNvPr id="8" name="Content Placeholder 2">
            <a:extLst>
              <a:ext uri="{FF2B5EF4-FFF2-40B4-BE49-F238E27FC236}">
                <a16:creationId xmlns:a16="http://schemas.microsoft.com/office/drawing/2014/main" id="{A3F9DC96-5952-D235-9E20-4A04F1E5A3C6}"/>
              </a:ext>
            </a:extLst>
          </p:cNvPr>
          <p:cNvSpPr>
            <a:spLocks noGrp="1"/>
          </p:cNvSpPr>
          <p:nvPr>
            <p:ph idx="1"/>
          </p:nvPr>
        </p:nvSpPr>
        <p:spPr>
          <a:xfrm>
            <a:off x="457200" y="1600200"/>
            <a:ext cx="8229600" cy="4525963"/>
          </a:xfrm>
        </p:spPr>
        <p:txBody>
          <a:bodyPr/>
          <a:lstStyle/>
          <a:p>
            <a:pPr marL="0" indent="0">
              <a:buNone/>
            </a:pPr>
            <a:endParaRPr lang="en-US" sz="1800" dirty="0"/>
          </a:p>
          <a:p>
            <a:pPr marL="0" indent="0">
              <a:buNone/>
            </a:pPr>
            <a:endParaRPr lang="en-US" sz="2000" dirty="0"/>
          </a:p>
          <a:p>
            <a:r>
              <a:rPr lang="en-US" sz="2000" dirty="0"/>
              <a:t>Step 3: Initialize Flask, read the data and load the UI(HTML) page</a:t>
            </a:r>
          </a:p>
          <a:p>
            <a:r>
              <a:rPr lang="en-US" sz="2000" dirty="0"/>
              <a:t>Step 3.1: List the input queries</a:t>
            </a:r>
          </a:p>
          <a:p>
            <a:r>
              <a:rPr lang="en-US" sz="2000" dirty="0"/>
              <a:t>Step 3.2: Load the model</a:t>
            </a:r>
          </a:p>
          <a:p>
            <a:r>
              <a:rPr lang="en-US" sz="2000" dirty="0"/>
              <a:t>Step 3.3: Predict the churn</a:t>
            </a:r>
          </a:p>
          <a:p>
            <a:r>
              <a:rPr lang="en-US" sz="2000" dirty="0"/>
              <a:t>Step 3.4: Return the result with score</a:t>
            </a:r>
          </a:p>
        </p:txBody>
      </p:sp>
      <p:sp>
        <p:nvSpPr>
          <p:cNvPr id="9" name="Date Placeholder 3">
            <a:extLst>
              <a:ext uri="{FF2B5EF4-FFF2-40B4-BE49-F238E27FC236}">
                <a16:creationId xmlns:a16="http://schemas.microsoft.com/office/drawing/2014/main" id="{55C167C1-1614-35EB-1479-E97283C88969}"/>
              </a:ext>
            </a:extLst>
          </p:cNvPr>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E297165-3E55-47C2-B59E-4FDA2FC16D73}" type="datetime5">
              <a:rPr lang="en-US" smtClean="0"/>
              <a:pPr/>
              <a:t>4-Oct-22</a:t>
            </a:fld>
            <a:endParaRPr lang="en-US"/>
          </a:p>
        </p:txBody>
      </p:sp>
      <p:sp>
        <p:nvSpPr>
          <p:cNvPr id="10" name="Footer Placeholder 4">
            <a:extLst>
              <a:ext uri="{FF2B5EF4-FFF2-40B4-BE49-F238E27FC236}">
                <a16:creationId xmlns:a16="http://schemas.microsoft.com/office/drawing/2014/main" id="{34880A2F-FFCA-C3BF-2D35-954755355B22}"/>
              </a:ext>
            </a:extLst>
          </p:cNvPr>
          <p:cNvSpPr txBox="1">
            <a:spLocks/>
          </p:cNvSpPr>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and Engineering</a:t>
            </a:r>
          </a:p>
        </p:txBody>
      </p:sp>
      <p:sp>
        <p:nvSpPr>
          <p:cNvPr id="11" name="Slide Number Placeholder 5">
            <a:extLst>
              <a:ext uri="{FF2B5EF4-FFF2-40B4-BE49-F238E27FC236}">
                <a16:creationId xmlns:a16="http://schemas.microsoft.com/office/drawing/2014/main" id="{9DBE5399-40F2-8276-63B5-52517BB0E5B3}"/>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74079E-4E7A-4FA7-B38C-D1B6486B3FFD}" type="slidenum">
              <a:rPr lang="en-US" smtClean="0"/>
              <a:pPr/>
              <a:t>21</a:t>
            </a:fld>
            <a:endParaRPr lang="en-US"/>
          </a:p>
        </p:txBody>
      </p:sp>
      <p:pic>
        <p:nvPicPr>
          <p:cNvPr id="12" name="image3.png">
            <a:extLst>
              <a:ext uri="{FF2B5EF4-FFF2-40B4-BE49-F238E27FC236}">
                <a16:creationId xmlns:a16="http://schemas.microsoft.com/office/drawing/2014/main" id="{2EFB70EF-A331-17B8-5D56-382347D67D4C}"/>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1333500" cy="941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508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a:bodyPr>
          <a:lstStyle/>
          <a:p>
            <a:pPr algn="just"/>
            <a:r>
              <a:rPr lang="en-US" sz="2400" dirty="0">
                <a:latin typeface="+mj-lt"/>
              </a:rPr>
              <a:t>Integrated Churn Prediction and Customer Segmentation Framework for Telco, </a:t>
            </a:r>
            <a:r>
              <a:rPr lang="en-IN" sz="2400" dirty="0">
                <a:latin typeface="+mj-lt"/>
              </a:rPr>
              <a:t>Shuli Wu, Wei-</a:t>
            </a:r>
            <a:r>
              <a:rPr lang="en-IN" sz="2400" dirty="0" err="1">
                <a:latin typeface="+mj-lt"/>
              </a:rPr>
              <a:t>Chuen</a:t>
            </a:r>
            <a:r>
              <a:rPr lang="en-IN" sz="2400" dirty="0">
                <a:latin typeface="+mj-lt"/>
              </a:rPr>
              <a:t> </a:t>
            </a:r>
            <a:r>
              <a:rPr lang="en-IN" sz="2400" dirty="0" err="1">
                <a:latin typeface="+mj-lt"/>
              </a:rPr>
              <a:t>Yau</a:t>
            </a:r>
            <a:r>
              <a:rPr lang="en-IN" sz="2400" dirty="0">
                <a:latin typeface="+mj-lt"/>
              </a:rPr>
              <a:t>, et all, 2021</a:t>
            </a:r>
          </a:p>
          <a:p>
            <a:pPr algn="just"/>
            <a:r>
              <a:rPr lang="en-US" sz="2400" dirty="0">
                <a:latin typeface="+mj-lt"/>
              </a:rPr>
              <a:t>Customer churn prediction system: A machine learning approach, </a:t>
            </a:r>
            <a:r>
              <a:rPr lang="en-IN" sz="2400" dirty="0" err="1">
                <a:latin typeface="+mj-lt"/>
              </a:rPr>
              <a:t>Lalwani</a:t>
            </a:r>
            <a:r>
              <a:rPr lang="en-IN" sz="2400" dirty="0">
                <a:latin typeface="+mj-lt"/>
              </a:rPr>
              <a:t>, P; Mishra, M.K.; Chadha, J.S.; Sethi, P, </a:t>
            </a:r>
            <a:r>
              <a:rPr lang="en-US" sz="2400" dirty="0">
                <a:latin typeface="+mj-lt"/>
              </a:rPr>
              <a:t>2022</a:t>
            </a:r>
          </a:p>
          <a:p>
            <a:pPr algn="just"/>
            <a:r>
              <a:rPr lang="en-US" sz="2400" dirty="0">
                <a:latin typeface="+mj-lt"/>
              </a:rPr>
              <a:t>Customer Churn Prediction in Telecommunication Industry Using Decision Tree and Artificial Neural Network Algorithms. </a:t>
            </a:r>
            <a:r>
              <a:rPr lang="en-IN" sz="2400" dirty="0" err="1">
                <a:latin typeface="+mj-lt"/>
              </a:rPr>
              <a:t>Arowolo</a:t>
            </a:r>
            <a:r>
              <a:rPr lang="en-IN" sz="2400" dirty="0">
                <a:latin typeface="+mj-lt"/>
              </a:rPr>
              <a:t>, M.O.; Abdulsalam, S.O.; </a:t>
            </a:r>
            <a:r>
              <a:rPr lang="en-IN" sz="2400" dirty="0" err="1">
                <a:latin typeface="+mj-lt"/>
              </a:rPr>
              <a:t>Saheed</a:t>
            </a:r>
            <a:r>
              <a:rPr lang="en-IN" sz="2400" dirty="0">
                <a:latin typeface="+mj-lt"/>
              </a:rPr>
              <a:t>, Y.K.; </a:t>
            </a:r>
            <a:r>
              <a:rPr lang="en-IN" sz="2400" dirty="0" err="1">
                <a:latin typeface="+mj-lt"/>
              </a:rPr>
              <a:t>Afolayan</a:t>
            </a:r>
            <a:r>
              <a:rPr lang="en-IN" sz="2400" dirty="0">
                <a:latin typeface="+mj-lt"/>
              </a:rPr>
              <a:t>, J.O</a:t>
            </a:r>
            <a:r>
              <a:rPr lang="en-US" sz="2400" dirty="0">
                <a:latin typeface="+mj-lt"/>
              </a:rPr>
              <a:t> 2022</a:t>
            </a:r>
          </a:p>
          <a:p>
            <a:pPr algn="just"/>
            <a:r>
              <a:rPr lang="en-US" sz="2400" dirty="0">
                <a:latin typeface="+mj-lt"/>
              </a:rPr>
              <a:t>Experimental analysis of hyperparameters for deep learning-based churn prediction in the banking sector</a:t>
            </a:r>
            <a:r>
              <a:rPr lang="en-US" sz="2400" dirty="0">
                <a:solidFill>
                  <a:srgbClr val="111111"/>
                </a:solidFill>
                <a:latin typeface="+mj-lt"/>
              </a:rPr>
              <a:t>, </a:t>
            </a:r>
            <a:r>
              <a:rPr lang="pt-BR" sz="2400" dirty="0">
                <a:latin typeface="+mj-lt"/>
              </a:rPr>
              <a:t>Domingos, E.; Ojeme, B.; Daramola, O. , </a:t>
            </a:r>
            <a:r>
              <a:rPr lang="en-US" sz="2400" dirty="0">
                <a:latin typeface="+mj-lt"/>
              </a:rPr>
              <a:t>2021</a:t>
            </a:r>
          </a:p>
          <a:p>
            <a:endParaRPr lang="en-US" sz="2400" dirty="0">
              <a:latin typeface="+mj-lt"/>
            </a:endParaRPr>
          </a:p>
          <a:p>
            <a:endParaRPr lang="en-US" sz="2400" dirty="0">
              <a:latin typeface="+mj-lt"/>
            </a:endParaRPr>
          </a:p>
          <a:p>
            <a:endParaRPr lang="en-US" sz="2400" dirty="0">
              <a:latin typeface="+mj-lt"/>
            </a:endParaRPr>
          </a:p>
          <a:p>
            <a:endParaRPr lang="en-US" sz="2400" dirty="0"/>
          </a:p>
          <a:p>
            <a:pPr algn="l">
              <a:buFont typeface="Arial" panose="020B0604020202020204" pitchFamily="34" charset="0"/>
              <a:buChar char="•"/>
            </a:pPr>
            <a:endParaRPr lang="en-US" sz="1400" b="0" i="0" dirty="0">
              <a:solidFill>
                <a:srgbClr val="2E2E2E"/>
              </a:solidFill>
              <a:effectLst/>
              <a:latin typeface="NexusSerif"/>
            </a:endParaRPr>
          </a:p>
          <a:p>
            <a:pPr algn="l">
              <a:buFont typeface="Arial" panose="020B0604020202020204" pitchFamily="34" charset="0"/>
              <a:buChar char="•"/>
            </a:pPr>
            <a:endParaRPr lang="en-US" sz="2400" b="0" i="0" dirty="0">
              <a:solidFill>
                <a:srgbClr val="2E2E2E"/>
              </a:solidFill>
              <a:effectLst/>
              <a:latin typeface="NexusSerif"/>
            </a:endParaRPr>
          </a:p>
          <a:p>
            <a:pPr algn="l">
              <a:buFont typeface="Arial" panose="020B0604020202020204" pitchFamily="34" charset="0"/>
              <a:buChar char="•"/>
            </a:pPr>
            <a:endParaRPr lang="en-US" b="0" i="0" dirty="0">
              <a:solidFill>
                <a:srgbClr val="2E2E2E"/>
              </a:solidFill>
              <a:effectLst/>
              <a:latin typeface="NexusSerif"/>
            </a:endParaRP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580D6C4-A9BE-4E77-8292-2F028B378EF6}"/>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19-Jul-2022</a:t>
            </a:r>
          </a:p>
        </p:txBody>
      </p:sp>
      <p:sp>
        <p:nvSpPr>
          <p:cNvPr id="5" name="Footer Placeholder 4">
            <a:extLst>
              <a:ext uri="{FF2B5EF4-FFF2-40B4-BE49-F238E27FC236}">
                <a16:creationId xmlns:a16="http://schemas.microsoft.com/office/drawing/2014/main" id="{29C38A83-71A4-4375-A024-FC838359B1F6}"/>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8E3308DE-CCA9-42B9-A52C-DCC85A2D6F4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22</a:t>
            </a:fld>
            <a:endParaRPr lang="en-US">
              <a:latin typeface="Times New Roman" panose="02020603050405020304" pitchFamily="18" charset="0"/>
              <a:cs typeface="Times New Roman" panose="02020603050405020304" pitchFamily="18" charset="0"/>
            </a:endParaRPr>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 y="115351"/>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C4D62-84F8-A45B-7902-F747E654FF69}"/>
              </a:ext>
            </a:extLst>
          </p:cNvPr>
          <p:cNvSpPr>
            <a:spLocks noGrp="1"/>
          </p:cNvSpPr>
          <p:nvPr>
            <p:ph type="title"/>
          </p:nvPr>
        </p:nvSpPr>
        <p:spPr/>
        <p:txBody>
          <a:bodyPr/>
          <a:lstStyle/>
          <a:p>
            <a:r>
              <a:rPr lang="en-IN" dirty="0"/>
              <a:t>SCOPE</a:t>
            </a:r>
          </a:p>
        </p:txBody>
      </p:sp>
      <p:sp>
        <p:nvSpPr>
          <p:cNvPr id="3" name="Content Placeholder 2">
            <a:extLst>
              <a:ext uri="{FF2B5EF4-FFF2-40B4-BE49-F238E27FC236}">
                <a16:creationId xmlns:a16="http://schemas.microsoft.com/office/drawing/2014/main" id="{E59CCCEF-5930-2331-6B93-E4FD17E88148}"/>
              </a:ext>
            </a:extLst>
          </p:cNvPr>
          <p:cNvSpPr>
            <a:spLocks noGrp="1"/>
          </p:cNvSpPr>
          <p:nvPr>
            <p:ph idx="1"/>
          </p:nvPr>
        </p:nvSpPr>
        <p:spPr/>
        <p:txBody>
          <a:bodyPr>
            <a:normAutofit fontScale="70000" lnSpcReduction="20000"/>
          </a:bodyPr>
          <a:lstStyle/>
          <a:p>
            <a:pPr marL="0" indent="0" algn="just">
              <a:buNone/>
            </a:pPr>
            <a:r>
              <a:rPr lang="en-US" dirty="0"/>
              <a:t>Conducting experiments with end users’ perspective, gathering their opinions on network, data normalization, preprocessing data sets, employing feature selection, eliminating class imbalance and missing values, replacing existing variables with derived variables improves the accuracy of churn prediction which assists Telecom industries to retain their customers more efficiently. </a:t>
            </a:r>
          </a:p>
          <a:p>
            <a:pPr marL="0" indent="0" algn="just">
              <a:buNone/>
            </a:pPr>
            <a:endParaRPr lang="en-US" dirty="0"/>
          </a:p>
          <a:p>
            <a:pPr marL="0" indent="0" algn="just">
              <a:buNone/>
            </a:pPr>
            <a:r>
              <a:rPr lang="en-US" dirty="0"/>
              <a:t>Comparatively, a smaller study was done on user’s perspective, taking into consideration their quality of experience. In fact, no study was done taking into consideration only user’s data volumes. Estimation of Quality of Experience by finding relationships between </a:t>
            </a:r>
            <a:r>
              <a:rPr lang="en-US" dirty="0" err="1"/>
              <a:t>QoE</a:t>
            </a:r>
            <a:r>
              <a:rPr lang="en-US" dirty="0"/>
              <a:t> and traffic characteristics could help the service providers to continuously monitor the user satisfaction level, react timely and appropriately to rectify the performance problems and reduce the churn.</a:t>
            </a:r>
            <a:endParaRPr lang="en-US" dirty="0">
              <a:latin typeface="Times New Roman" panose="02020603050405020304" pitchFamily="18" charset="0"/>
              <a:cs typeface="Times New Roman" panose="02020603050405020304" pitchFamily="18" charset="0"/>
            </a:endParaRPr>
          </a:p>
          <a:p>
            <a:pPr marL="0" indent="0" algn="just">
              <a:buNone/>
            </a:pPr>
            <a:endParaRPr lang="en-IN" dirty="0"/>
          </a:p>
        </p:txBody>
      </p:sp>
      <p:sp>
        <p:nvSpPr>
          <p:cNvPr id="4" name="Date Placeholder 3">
            <a:extLst>
              <a:ext uri="{FF2B5EF4-FFF2-40B4-BE49-F238E27FC236}">
                <a16:creationId xmlns:a16="http://schemas.microsoft.com/office/drawing/2014/main" id="{EB606CED-0036-7605-72BB-AA583F3D6527}"/>
              </a:ext>
            </a:extLst>
          </p:cNvPr>
          <p:cNvSpPr>
            <a:spLocks noGrp="1"/>
          </p:cNvSpPr>
          <p:nvPr>
            <p:ph type="dt" sz="half" idx="10"/>
          </p:nvPr>
        </p:nvSpPr>
        <p:spPr/>
        <p:txBody>
          <a:bodyPr/>
          <a:lstStyle/>
          <a:p>
            <a:fld id="{DE297165-3E55-47C2-B59E-4FDA2FC16D73}" type="datetime5">
              <a:rPr lang="en-US" smtClean="0"/>
              <a:t>4-Oct-22</a:t>
            </a:fld>
            <a:endParaRPr lang="en-US"/>
          </a:p>
        </p:txBody>
      </p:sp>
      <p:sp>
        <p:nvSpPr>
          <p:cNvPr id="5" name="Footer Placeholder 4">
            <a:extLst>
              <a:ext uri="{FF2B5EF4-FFF2-40B4-BE49-F238E27FC236}">
                <a16:creationId xmlns:a16="http://schemas.microsoft.com/office/drawing/2014/main" id="{AE230D79-6C70-C2CE-325E-8285B2046C46}"/>
              </a:ext>
            </a:extLst>
          </p:cNvPr>
          <p:cNvSpPr>
            <a:spLocks noGrp="1"/>
          </p:cNvSpPr>
          <p:nvPr>
            <p:ph type="ftr" sz="quarte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CFA93B61-6B98-6304-1C19-1CC3ECC0E601}"/>
              </a:ext>
            </a:extLst>
          </p:cNvPr>
          <p:cNvSpPr>
            <a:spLocks noGrp="1"/>
          </p:cNvSpPr>
          <p:nvPr>
            <p:ph type="sldNum" sz="quarter" idx="12"/>
          </p:nvPr>
        </p:nvSpPr>
        <p:spPr/>
        <p:txBody>
          <a:bodyPr/>
          <a:lstStyle/>
          <a:p>
            <a:fld id="{6E74079E-4E7A-4FA7-B38C-D1B6486B3FFD}" type="slidenum">
              <a:rPr lang="en-US" smtClean="0"/>
              <a:t>3</a:t>
            </a:fld>
            <a:endParaRPr lang="en-US"/>
          </a:p>
        </p:txBody>
      </p:sp>
    </p:spTree>
    <p:extLst>
      <p:ext uri="{BB962C8B-B14F-4D97-AF65-F5344CB8AC3E}">
        <p14:creationId xmlns:p14="http://schemas.microsoft.com/office/powerpoint/2010/main" val="1117076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DB2B2-6747-CBDF-648A-CDB2F4A4C285}"/>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8DB669E8-AAA8-B1AA-1E77-98F8B98D16DB}"/>
              </a:ext>
            </a:extLst>
          </p:cNvPr>
          <p:cNvSpPr>
            <a:spLocks noGrp="1"/>
          </p:cNvSpPr>
          <p:nvPr>
            <p:ph idx="1"/>
          </p:nvPr>
        </p:nvSpPr>
        <p:spPr/>
        <p:txBody>
          <a:bodyPr>
            <a:normAutofit fontScale="62500" lnSpcReduction="20000"/>
          </a:bodyPr>
          <a:lstStyle/>
          <a:p>
            <a:pPr marL="0" indent="0" algn="just">
              <a:buNone/>
            </a:pPr>
            <a:r>
              <a:rPr lang="en-US" dirty="0"/>
              <a:t>Customer churn detection is one of the most crucial research areas that the organization must address in the telecommunications industry in order to retain existing clients. Churn is the term for customer attrition brought on by competitors' departing offerings or perhaps by network problems. Customers often have a tendency to abandon their service subscriptions in these kinds of circumstances. Because it affects both the company's future revenue and the length of service, the churn rate has a significant impact on the lifetime value of the client. The corporations are searching for a model that can forecast client attrition because it has a direct impact on the industry's revenue. The model created in this study makes use of machine learning methods.</a:t>
            </a:r>
          </a:p>
          <a:p>
            <a:pPr marL="0" indent="0" algn="just">
              <a:buNone/>
            </a:pPr>
            <a:r>
              <a:rPr lang="en-US" dirty="0"/>
              <a:t>We are able to identify the consumers who are most likely to terminate their subscription by applying machine learning techniques. With the help of this, we can provide them with better services and lower the churn rate. These business models assist telecom services in becoming lucrative. We utilized Decision Trees, Random Forests, and SMOTE - EEN (Synthetic Minority Over-sampling Technique - Edited Nearest Neighbors</a:t>
            </a:r>
            <a:endParaRPr lang="en-IN" dirty="0"/>
          </a:p>
        </p:txBody>
      </p:sp>
      <p:sp>
        <p:nvSpPr>
          <p:cNvPr id="4" name="Date Placeholder 3">
            <a:extLst>
              <a:ext uri="{FF2B5EF4-FFF2-40B4-BE49-F238E27FC236}">
                <a16:creationId xmlns:a16="http://schemas.microsoft.com/office/drawing/2014/main" id="{54111A70-3E42-BBA6-2C1C-F6C852C54801}"/>
              </a:ext>
            </a:extLst>
          </p:cNvPr>
          <p:cNvSpPr>
            <a:spLocks noGrp="1"/>
          </p:cNvSpPr>
          <p:nvPr>
            <p:ph type="dt" sz="half" idx="10"/>
          </p:nvPr>
        </p:nvSpPr>
        <p:spPr/>
        <p:txBody>
          <a:bodyPr/>
          <a:lstStyle/>
          <a:p>
            <a:fld id="{DE297165-3E55-47C2-B59E-4FDA2FC16D73}" type="datetime5">
              <a:rPr lang="en-US" smtClean="0"/>
              <a:t>4-Oct-22</a:t>
            </a:fld>
            <a:endParaRPr lang="en-US" dirty="0"/>
          </a:p>
        </p:txBody>
      </p:sp>
      <p:sp>
        <p:nvSpPr>
          <p:cNvPr id="5" name="Footer Placeholder 4">
            <a:extLst>
              <a:ext uri="{FF2B5EF4-FFF2-40B4-BE49-F238E27FC236}">
                <a16:creationId xmlns:a16="http://schemas.microsoft.com/office/drawing/2014/main" id="{B4ED6407-719F-5802-CDA4-94D7FD83340E}"/>
              </a:ext>
            </a:extLst>
          </p:cNvPr>
          <p:cNvSpPr>
            <a:spLocks noGrp="1"/>
          </p:cNvSpPr>
          <p:nvPr>
            <p:ph type="ftr" sz="quarte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CD5C389C-D56A-D36E-1C10-F7FCD25471E8}"/>
              </a:ext>
            </a:extLst>
          </p:cNvPr>
          <p:cNvSpPr>
            <a:spLocks noGrp="1"/>
          </p:cNvSpPr>
          <p:nvPr>
            <p:ph type="sldNum" sz="quarter" idx="12"/>
          </p:nvPr>
        </p:nvSpPr>
        <p:spPr/>
        <p:txBody>
          <a:bodyPr/>
          <a:lstStyle/>
          <a:p>
            <a:fld id="{6E74079E-4E7A-4FA7-B38C-D1B6486B3FFD}" type="slidenum">
              <a:rPr lang="en-US" smtClean="0"/>
              <a:t>4</a:t>
            </a:fld>
            <a:endParaRPr lang="en-US"/>
          </a:p>
        </p:txBody>
      </p:sp>
    </p:spTree>
    <p:extLst>
      <p:ext uri="{BB962C8B-B14F-4D97-AF65-F5344CB8AC3E}">
        <p14:creationId xmlns:p14="http://schemas.microsoft.com/office/powerpoint/2010/main" val="1473938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B0219-0152-4198-968D-06EAA726367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EB1030A-E3A6-630B-5C7B-4729258AD5E3}"/>
              </a:ext>
            </a:extLst>
          </p:cNvPr>
          <p:cNvSpPr>
            <a:spLocks noGrp="1"/>
          </p:cNvSpPr>
          <p:nvPr>
            <p:ph idx="1"/>
          </p:nvPr>
        </p:nvSpPr>
        <p:spPr/>
        <p:txBody>
          <a:bodyPr>
            <a:normAutofit fontScale="77500" lnSpcReduction="20000"/>
          </a:bodyPr>
          <a:lstStyle/>
          <a:p>
            <a:pPr marL="0" indent="0">
              <a:buNone/>
            </a:pPr>
            <a:r>
              <a:rPr lang="en-IN" sz="2400" dirty="0"/>
              <a:t>Operators are losing share in today’s competitive market</a:t>
            </a:r>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r>
              <a:rPr lang="en-IN" sz="2400" dirty="0"/>
              <a:t>Need to Manage Churn:</a:t>
            </a:r>
          </a:p>
          <a:p>
            <a:pPr marL="0" indent="0">
              <a:buNone/>
            </a:pPr>
            <a:r>
              <a:rPr lang="en-IN" sz="2200" dirty="0"/>
              <a:t>Churn is the key driver of EBITDA margin and an industry-wide challenge</a:t>
            </a:r>
          </a:p>
          <a:p>
            <a:pPr marL="0" indent="0">
              <a:buNone/>
            </a:pPr>
            <a:r>
              <a:rPr lang="en-IN" sz="2200" dirty="0"/>
              <a:t>A churned customer provides less or zero revenue and increases the competitor’s market share</a:t>
            </a:r>
          </a:p>
          <a:p>
            <a:pPr marL="0" indent="0">
              <a:buNone/>
            </a:pPr>
            <a:r>
              <a:rPr lang="en-IN" sz="2200" dirty="0"/>
              <a:t>Increase acquisition cost for the service provider if the customer churned to competitor. It costs 5X to acquire new subscriber as to retain an existing one</a:t>
            </a:r>
          </a:p>
          <a:p>
            <a:pPr marL="0" indent="0">
              <a:buNone/>
            </a:pPr>
            <a:endParaRPr lang="en-IN" dirty="0"/>
          </a:p>
        </p:txBody>
      </p:sp>
      <p:sp>
        <p:nvSpPr>
          <p:cNvPr id="4" name="Date Placeholder 3">
            <a:extLst>
              <a:ext uri="{FF2B5EF4-FFF2-40B4-BE49-F238E27FC236}">
                <a16:creationId xmlns:a16="http://schemas.microsoft.com/office/drawing/2014/main" id="{3A62E04D-BFB3-A711-5795-F7E75F151479}"/>
              </a:ext>
            </a:extLst>
          </p:cNvPr>
          <p:cNvSpPr>
            <a:spLocks noGrp="1"/>
          </p:cNvSpPr>
          <p:nvPr>
            <p:ph type="dt" sz="half" idx="10"/>
          </p:nvPr>
        </p:nvSpPr>
        <p:spPr/>
        <p:txBody>
          <a:bodyPr/>
          <a:lstStyle/>
          <a:p>
            <a:fld id="{DE297165-3E55-47C2-B59E-4FDA2FC16D73}" type="datetime5">
              <a:rPr lang="en-US" smtClean="0"/>
              <a:t>4-Oct-22</a:t>
            </a:fld>
            <a:endParaRPr lang="en-US"/>
          </a:p>
        </p:txBody>
      </p:sp>
      <p:sp>
        <p:nvSpPr>
          <p:cNvPr id="5" name="Footer Placeholder 4">
            <a:extLst>
              <a:ext uri="{FF2B5EF4-FFF2-40B4-BE49-F238E27FC236}">
                <a16:creationId xmlns:a16="http://schemas.microsoft.com/office/drawing/2014/main" id="{C8742EC4-02AE-8EDA-C7D6-48B06FC3DC6D}"/>
              </a:ext>
            </a:extLst>
          </p:cNvPr>
          <p:cNvSpPr>
            <a:spLocks noGrp="1"/>
          </p:cNvSpPr>
          <p:nvPr>
            <p:ph type="ftr" sz="quarte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F21E5F5C-7755-4E19-C799-53F11FB667C5}"/>
              </a:ext>
            </a:extLst>
          </p:cNvPr>
          <p:cNvSpPr>
            <a:spLocks noGrp="1"/>
          </p:cNvSpPr>
          <p:nvPr>
            <p:ph type="sldNum" sz="quarter" idx="12"/>
          </p:nvPr>
        </p:nvSpPr>
        <p:spPr/>
        <p:txBody>
          <a:bodyPr/>
          <a:lstStyle/>
          <a:p>
            <a:fld id="{6E74079E-4E7A-4FA7-B38C-D1B6486B3FFD}" type="slidenum">
              <a:rPr lang="en-US" smtClean="0"/>
              <a:t>5</a:t>
            </a:fld>
            <a:endParaRPr lang="en-US"/>
          </a:p>
        </p:txBody>
      </p:sp>
      <p:pic>
        <p:nvPicPr>
          <p:cNvPr id="10" name="Picture 9">
            <a:extLst>
              <a:ext uri="{FF2B5EF4-FFF2-40B4-BE49-F238E27FC236}">
                <a16:creationId xmlns:a16="http://schemas.microsoft.com/office/drawing/2014/main" id="{5A5DFEEF-9038-DA28-C88A-0689F541B992}"/>
              </a:ext>
            </a:extLst>
          </p:cNvPr>
          <p:cNvPicPr>
            <a:picLocks noChangeAspect="1"/>
          </p:cNvPicPr>
          <p:nvPr/>
        </p:nvPicPr>
        <p:blipFill>
          <a:blip r:embed="rId2"/>
          <a:stretch>
            <a:fillRect/>
          </a:stretch>
        </p:blipFill>
        <p:spPr>
          <a:xfrm>
            <a:off x="457200" y="2133600"/>
            <a:ext cx="8305800" cy="2300932"/>
          </a:xfrm>
          <a:prstGeom prst="rect">
            <a:avLst/>
          </a:prstGeom>
        </p:spPr>
      </p:pic>
    </p:spTree>
    <p:extLst>
      <p:ext uri="{BB962C8B-B14F-4D97-AF65-F5344CB8AC3E}">
        <p14:creationId xmlns:p14="http://schemas.microsoft.com/office/powerpoint/2010/main" val="3029930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p>
        </p:txBody>
      </p:sp>
      <p:sp>
        <p:nvSpPr>
          <p:cNvPr id="3" name="Content Placeholder 2"/>
          <p:cNvSpPr>
            <a:spLocks noGrp="1"/>
          </p:cNvSpPr>
          <p:nvPr>
            <p:ph idx="1"/>
          </p:nvPr>
        </p:nvSpPr>
        <p:spPr/>
        <p:txBody>
          <a:bodyPr>
            <a:normAutofit/>
          </a:bodyPr>
          <a:lstStyle/>
          <a:p>
            <a:pPr marL="0" indent="0" algn="just">
              <a:buSzTx/>
              <a:buNone/>
              <a:defRPr b="1"/>
            </a:pPr>
            <a:r>
              <a:rPr lang="en-US" sz="2200" dirty="0"/>
              <a:t>Hardware Requirements:</a:t>
            </a:r>
          </a:p>
          <a:p>
            <a:pPr marL="0" indent="0" algn="just">
              <a:buSzTx/>
              <a:buNone/>
              <a:defRPr b="1"/>
            </a:pPr>
            <a:r>
              <a:rPr lang="en-US" sz="2200" dirty="0"/>
              <a:t>    	PC, 3GB RAM Minimum, 50GB Space required, Processor i3. </a:t>
            </a:r>
          </a:p>
          <a:p>
            <a:pPr algn="just">
              <a:defRPr sz="2800" b="1"/>
            </a:pPr>
            <a:endParaRPr lang="en-US" sz="2200" dirty="0"/>
          </a:p>
          <a:p>
            <a:pPr algn="just">
              <a:defRPr sz="2800" b="1"/>
            </a:pPr>
            <a:endParaRPr lang="en-US" sz="2200" dirty="0"/>
          </a:p>
          <a:p>
            <a:pPr algn="just">
              <a:defRPr sz="2800" b="1"/>
            </a:pPr>
            <a:endParaRPr lang="en-US" sz="2200" dirty="0"/>
          </a:p>
          <a:p>
            <a:pPr marL="0" indent="0" algn="just">
              <a:spcBef>
                <a:spcPts val="600"/>
              </a:spcBef>
              <a:buSzTx/>
              <a:buNone/>
              <a:defRPr sz="2800" b="1"/>
            </a:pPr>
            <a:r>
              <a:rPr lang="en-US" sz="2200" dirty="0"/>
              <a:t>Software Requirements: </a:t>
            </a:r>
          </a:p>
          <a:p>
            <a:pPr marL="0" indent="0" algn="just">
              <a:spcBef>
                <a:spcPts val="600"/>
              </a:spcBef>
              <a:buSzTx/>
              <a:buNone/>
              <a:defRPr sz="2800" b="1"/>
            </a:pPr>
            <a:r>
              <a:rPr lang="en-US" sz="2200" dirty="0"/>
              <a:t>	Windows 10 or advanced, Any PYTHON IDE, CMD to install python modules</a:t>
            </a:r>
          </a:p>
        </p:txBody>
      </p:sp>
      <p:sp>
        <p:nvSpPr>
          <p:cNvPr id="4" name="Date Placeholder 3"/>
          <p:cNvSpPr>
            <a:spLocks noGrp="1"/>
          </p:cNvSpPr>
          <p:nvPr>
            <p:ph type="dt" sz="half" idx="10"/>
          </p:nvPr>
        </p:nvSpPr>
        <p:spPr/>
        <p:txBody>
          <a:bodyPr/>
          <a:lstStyle/>
          <a:p>
            <a:fld id="{DE297165-3E55-47C2-B59E-4FDA2FC16D73}" type="datetime5">
              <a:rPr lang="en-US" smtClean="0"/>
              <a:t>4-Oct-22</a:t>
            </a:fld>
            <a:endParaRPr lang="en-US" dirty="0"/>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6</a:t>
            </a:fld>
            <a:endParaRPr lang="en-US"/>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 y="115351"/>
            <a:ext cx="1457326" cy="9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a:ea typeface="Times New Roman" panose="02020603050405020304"/>
                <a:cs typeface="Times New Roman" panose="02020603050405020304"/>
                <a:sym typeface="Times New Roman" panose="02020603050405020304"/>
              </a:rPr>
              <a:t>Literature survey - Paper 1</a:t>
            </a:r>
            <a:endParaRPr lang="en-US" dirty="0"/>
          </a:p>
        </p:txBody>
      </p:sp>
      <p:sp>
        <p:nvSpPr>
          <p:cNvPr id="3" name="Content Placeholder 2"/>
          <p:cNvSpPr>
            <a:spLocks noGrp="1"/>
          </p:cNvSpPr>
          <p:nvPr>
            <p:ph idx="1"/>
          </p:nvPr>
        </p:nvSpPr>
        <p:spPr/>
        <p:txBody>
          <a:bodyPr>
            <a:normAutofit/>
          </a:bodyPr>
          <a:lstStyle/>
          <a:p>
            <a:pPr algn="just"/>
            <a:r>
              <a:rPr lang="en-US" sz="2000" dirty="0">
                <a:latin typeface="+mj-lt"/>
              </a:rPr>
              <a:t>Title       : Integrated Churn Prediction and Customer Segmentation Framework for Telco</a:t>
            </a:r>
          </a:p>
          <a:p>
            <a:pPr algn="just"/>
            <a:r>
              <a:rPr lang="en-US" sz="2000" dirty="0">
                <a:latin typeface="+mj-lt"/>
              </a:rPr>
              <a:t>Year       : 2021</a:t>
            </a:r>
          </a:p>
          <a:p>
            <a:pPr algn="just"/>
            <a:r>
              <a:rPr lang="en-US" sz="2000" dirty="0">
                <a:latin typeface="+mj-lt"/>
              </a:rPr>
              <a:t>Authors       : </a:t>
            </a:r>
            <a:r>
              <a:rPr lang="en-IN" sz="2000" dirty="0">
                <a:latin typeface="+mj-lt"/>
              </a:rPr>
              <a:t>SHULI WU, WEI-CHUEN YAU, et all</a:t>
            </a:r>
          </a:p>
          <a:p>
            <a:pPr algn="just"/>
            <a:r>
              <a:rPr lang="en-US" sz="2000" dirty="0">
                <a:latin typeface="+mj-lt"/>
                <a:sym typeface="+mn-ea"/>
              </a:rPr>
              <a:t>Inference: </a:t>
            </a:r>
            <a:r>
              <a:rPr lang="en-US" sz="2000" b="0" i="0" dirty="0">
                <a:solidFill>
                  <a:srgbClr val="353740"/>
                </a:solidFill>
                <a:effectLst/>
                <a:latin typeface="+mj-lt"/>
              </a:rPr>
              <a:t>This research makes three important contributions. First, it is one of the few studies to consider both churn prediction and customer segmentation in the telco industry. Second, it uses Bayesian Analysis to conduct factor analysis, which links churn prediction to customer segmentation more effectively. Third, it provides operators with the overall probability of churning for each cluster, allowing them to better understand the churning situation of each cluster.</a:t>
            </a:r>
            <a:endParaRPr lang="en-US" sz="2000" dirty="0">
              <a:latin typeface="+mj-lt"/>
            </a:endParaRPr>
          </a:p>
        </p:txBody>
      </p:sp>
      <p:sp>
        <p:nvSpPr>
          <p:cNvPr id="4" name="Date Placeholder 3"/>
          <p:cNvSpPr>
            <a:spLocks noGrp="1"/>
          </p:cNvSpPr>
          <p:nvPr>
            <p:ph type="dt" sz="half" idx="10"/>
          </p:nvPr>
        </p:nvSpPr>
        <p:spPr/>
        <p:txBody>
          <a:bodyPr/>
          <a:lstStyle/>
          <a:p>
            <a:fld id="{DE297165-3E55-47C2-B59E-4FDA2FC16D73}" type="datetime5">
              <a:rPr lang="en-US" smtClean="0"/>
              <a:t>4-Oct-22</a:t>
            </a:fld>
            <a:endParaRPr lang="en-US" dirty="0"/>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7</a:t>
            </a:fld>
            <a:endParaRPr lang="en-US"/>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1423670" cy="1005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a:ea typeface="Times New Roman" panose="02020603050405020304"/>
                <a:cs typeface="Times New Roman" panose="02020603050405020304"/>
                <a:sym typeface="Times New Roman" panose="02020603050405020304"/>
              </a:rPr>
              <a:t>Literature survey - Paper 2</a:t>
            </a:r>
            <a:endParaRPr lang="en-US"/>
          </a:p>
        </p:txBody>
      </p:sp>
      <p:sp>
        <p:nvSpPr>
          <p:cNvPr id="3" name="Content Placeholder 2"/>
          <p:cNvSpPr>
            <a:spLocks noGrp="1"/>
          </p:cNvSpPr>
          <p:nvPr>
            <p:ph idx="1"/>
          </p:nvPr>
        </p:nvSpPr>
        <p:spPr/>
        <p:txBody>
          <a:bodyPr>
            <a:noAutofit/>
          </a:bodyPr>
          <a:lstStyle/>
          <a:p>
            <a:pPr algn="just"/>
            <a:r>
              <a:rPr lang="en-US" sz="1650" dirty="0">
                <a:latin typeface="+mj-lt"/>
              </a:rPr>
              <a:t>Title       : Customer churn prediction system: A machine learning approach</a:t>
            </a:r>
          </a:p>
          <a:p>
            <a:pPr algn="just"/>
            <a:r>
              <a:rPr lang="en-US" sz="1650" dirty="0">
                <a:latin typeface="+mj-lt"/>
              </a:rPr>
              <a:t>Authors: </a:t>
            </a:r>
            <a:r>
              <a:rPr lang="en-IN" sz="1650" dirty="0" err="1">
                <a:latin typeface="+mj-lt"/>
              </a:rPr>
              <a:t>Lalwani</a:t>
            </a:r>
            <a:r>
              <a:rPr lang="en-IN" sz="1650" dirty="0">
                <a:latin typeface="+mj-lt"/>
              </a:rPr>
              <a:t>, P.; Mishra, M.K.; Chadha, J.S.; Sethi, P </a:t>
            </a:r>
          </a:p>
          <a:p>
            <a:pPr algn="just"/>
            <a:r>
              <a:rPr lang="en-US" sz="1650" dirty="0">
                <a:latin typeface="+mj-lt"/>
              </a:rPr>
              <a:t>Year       :  2022</a:t>
            </a:r>
          </a:p>
          <a:p>
            <a:pPr algn="just"/>
            <a:r>
              <a:rPr lang="en-US" sz="1650" dirty="0">
                <a:latin typeface="+mj-lt"/>
                <a:sym typeface="+mn-ea"/>
              </a:rPr>
              <a:t>Inference: </a:t>
            </a:r>
            <a:r>
              <a:rPr lang="en-US" sz="1650" b="0" i="0" dirty="0">
                <a:solidFill>
                  <a:srgbClr val="353740"/>
                </a:solidFill>
                <a:effectLst/>
                <a:latin typeface="+mj-lt"/>
              </a:rPr>
              <a:t>The proposed methodology consists of six phases. In the first two phases, data pre-processing and feature analysis are performed. In the third phase, feature selection is taken into consideration using the gravitational search algorithm. Next, the data is split into two parts train and test set in the ratio of 80% and 20% respectively. Boosting and ensemble techniques are also applied to see the effect on accuracy of models. In addition, K-fold cross validation is used over the train set for hyperparameter tuning and to prevent overfitting of models. Finally, the results on the test set are evaluated using the confusion matrix and AUC curve. It was found that </a:t>
            </a:r>
            <a:r>
              <a:rPr lang="en-US" sz="1650" b="0" i="0" dirty="0" err="1">
                <a:solidFill>
                  <a:srgbClr val="353740"/>
                </a:solidFill>
                <a:effectLst/>
                <a:latin typeface="+mj-lt"/>
              </a:rPr>
              <a:t>Adaboost</a:t>
            </a:r>
            <a:r>
              <a:rPr lang="en-US" sz="1650" b="0" i="0" dirty="0">
                <a:solidFill>
                  <a:srgbClr val="353740"/>
                </a:solidFill>
                <a:effectLst/>
                <a:latin typeface="+mj-lt"/>
              </a:rPr>
              <a:t> and </a:t>
            </a:r>
            <a:r>
              <a:rPr lang="en-US" sz="1650" b="0" i="0" dirty="0" err="1">
                <a:solidFill>
                  <a:srgbClr val="353740"/>
                </a:solidFill>
                <a:effectLst/>
                <a:latin typeface="+mj-lt"/>
              </a:rPr>
              <a:t>XGboost</a:t>
            </a:r>
            <a:r>
              <a:rPr lang="en-US" sz="1650" b="0" i="0" dirty="0">
                <a:solidFill>
                  <a:srgbClr val="353740"/>
                </a:solidFill>
                <a:effectLst/>
                <a:latin typeface="+mj-lt"/>
              </a:rPr>
              <a:t> Classifier give the highest accuracy of 81.71% and 80.8% respectively. The highest AUC score of 84% is achieved by both </a:t>
            </a:r>
            <a:r>
              <a:rPr lang="en-US" sz="1650" b="0" i="0" dirty="0" err="1">
                <a:solidFill>
                  <a:srgbClr val="353740"/>
                </a:solidFill>
                <a:effectLst/>
                <a:latin typeface="+mj-lt"/>
              </a:rPr>
              <a:t>Adaboost</a:t>
            </a:r>
            <a:r>
              <a:rPr lang="en-US" sz="1650" b="0" i="0" dirty="0">
                <a:solidFill>
                  <a:srgbClr val="353740"/>
                </a:solidFill>
                <a:effectLst/>
                <a:latin typeface="+mj-lt"/>
              </a:rPr>
              <a:t> and </a:t>
            </a:r>
            <a:r>
              <a:rPr lang="en-US" sz="1650" b="0" i="0" dirty="0" err="1">
                <a:solidFill>
                  <a:srgbClr val="353740"/>
                </a:solidFill>
                <a:effectLst/>
                <a:latin typeface="+mj-lt"/>
              </a:rPr>
              <a:t>XGBoost</a:t>
            </a:r>
            <a:r>
              <a:rPr lang="en-US" sz="1650" b="0" i="0" dirty="0">
                <a:solidFill>
                  <a:srgbClr val="353740"/>
                </a:solidFill>
                <a:effectLst/>
                <a:latin typeface="+mj-lt"/>
              </a:rPr>
              <a:t> Classifiers.</a:t>
            </a:r>
            <a:endParaRPr lang="en-US" sz="1650" dirty="0">
              <a:latin typeface="+mj-lt"/>
              <a:sym typeface="+mn-ea"/>
            </a:endParaRPr>
          </a:p>
        </p:txBody>
      </p:sp>
      <p:sp>
        <p:nvSpPr>
          <p:cNvPr id="4" name="Date Placeholder 3"/>
          <p:cNvSpPr>
            <a:spLocks noGrp="1"/>
          </p:cNvSpPr>
          <p:nvPr>
            <p:ph type="dt" sz="half" idx="10"/>
          </p:nvPr>
        </p:nvSpPr>
        <p:spPr/>
        <p:txBody>
          <a:bodyPr/>
          <a:lstStyle/>
          <a:p>
            <a:fld id="{DE297165-3E55-47C2-B59E-4FDA2FC16D73}" type="datetime5">
              <a:rPr lang="en-US" smtClean="0"/>
              <a:t>4-Oct-22</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8</a:t>
            </a:fld>
            <a:endParaRPr lang="en-US"/>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1333500" cy="941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a:ea typeface="Times New Roman" panose="02020603050405020304"/>
                <a:cs typeface="Times New Roman" panose="02020603050405020304"/>
                <a:sym typeface="Times New Roman" panose="02020603050405020304"/>
              </a:rPr>
              <a:t>Literature survey - Paper 3</a:t>
            </a:r>
            <a:endParaRPr lang="en-US"/>
          </a:p>
        </p:txBody>
      </p:sp>
      <p:sp>
        <p:nvSpPr>
          <p:cNvPr id="3" name="Content Placeholder 2"/>
          <p:cNvSpPr>
            <a:spLocks noGrp="1"/>
          </p:cNvSpPr>
          <p:nvPr>
            <p:ph idx="1"/>
          </p:nvPr>
        </p:nvSpPr>
        <p:spPr/>
        <p:txBody>
          <a:bodyPr>
            <a:normAutofit/>
          </a:bodyPr>
          <a:lstStyle/>
          <a:p>
            <a:pPr algn="just"/>
            <a:r>
              <a:rPr lang="en-US" sz="1700" dirty="0">
                <a:latin typeface="+mj-lt"/>
              </a:rPr>
              <a:t>Title       : Customer Churn Prediction in Telecommunication Industry Using Decision Tree and Artificial Neural Network Algorithms. </a:t>
            </a:r>
          </a:p>
          <a:p>
            <a:pPr algn="just"/>
            <a:r>
              <a:rPr lang="en-US" sz="1700" dirty="0">
                <a:latin typeface="+mj-lt"/>
              </a:rPr>
              <a:t>Authors: </a:t>
            </a:r>
            <a:r>
              <a:rPr lang="en-IN" sz="1700" dirty="0" err="1">
                <a:latin typeface="+mj-lt"/>
              </a:rPr>
              <a:t>Arowolo</a:t>
            </a:r>
            <a:r>
              <a:rPr lang="en-IN" sz="1700" dirty="0">
                <a:latin typeface="+mj-lt"/>
              </a:rPr>
              <a:t>, M.O.; Abdulsalam, S.O.; </a:t>
            </a:r>
            <a:r>
              <a:rPr lang="en-IN" sz="1700" dirty="0" err="1">
                <a:latin typeface="+mj-lt"/>
              </a:rPr>
              <a:t>Saheed</a:t>
            </a:r>
            <a:r>
              <a:rPr lang="en-IN" sz="1700" dirty="0">
                <a:latin typeface="+mj-lt"/>
              </a:rPr>
              <a:t>, Y.K.; </a:t>
            </a:r>
            <a:r>
              <a:rPr lang="en-IN" sz="1700" dirty="0" err="1">
                <a:latin typeface="+mj-lt"/>
              </a:rPr>
              <a:t>Afolayan</a:t>
            </a:r>
            <a:r>
              <a:rPr lang="en-IN" sz="1700" dirty="0">
                <a:latin typeface="+mj-lt"/>
              </a:rPr>
              <a:t>, J.O</a:t>
            </a:r>
            <a:endParaRPr lang="en-US" sz="1700" dirty="0">
              <a:latin typeface="+mj-lt"/>
            </a:endParaRPr>
          </a:p>
          <a:p>
            <a:pPr algn="just"/>
            <a:r>
              <a:rPr lang="en-US" sz="1700" dirty="0">
                <a:latin typeface="+mj-lt"/>
              </a:rPr>
              <a:t>Year       : 2022</a:t>
            </a:r>
          </a:p>
          <a:p>
            <a:pPr algn="just"/>
            <a:r>
              <a:rPr lang="en-US" sz="1700" dirty="0">
                <a:latin typeface="+mj-lt"/>
                <a:sym typeface="+mn-ea"/>
              </a:rPr>
              <a:t>Inference: </a:t>
            </a:r>
            <a:r>
              <a:rPr lang="en-US" sz="1700" b="0" i="0" dirty="0">
                <a:solidFill>
                  <a:srgbClr val="353740"/>
                </a:solidFill>
                <a:effectLst/>
                <a:latin typeface="+mj-lt"/>
              </a:rPr>
              <a:t>The purpose of this study is to use machine learning procedures on a telecom churn dataset, with the intention of improving feature selection accuracy. To do this, we will be using the Relief-F algorithm. This algorithm is designed to pick out related features from large datasets. To test the performance of our model, we will be using the CART and ANN classification methods. The accuracy of our predictions shows that the ANN classifier is more accurate than the CART classifier, with a 93.88% predictive capacity compared to the 91.60% of the CART classifier.</a:t>
            </a:r>
            <a:endParaRPr lang="en-US" sz="1700" dirty="0">
              <a:latin typeface="+mj-lt"/>
              <a:sym typeface="+mn-ea"/>
            </a:endParaRPr>
          </a:p>
        </p:txBody>
      </p:sp>
      <p:sp>
        <p:nvSpPr>
          <p:cNvPr id="4" name="Date Placeholder 3"/>
          <p:cNvSpPr>
            <a:spLocks noGrp="1"/>
          </p:cNvSpPr>
          <p:nvPr>
            <p:ph type="dt" sz="half" idx="10"/>
          </p:nvPr>
        </p:nvSpPr>
        <p:spPr/>
        <p:txBody>
          <a:bodyPr/>
          <a:lstStyle/>
          <a:p>
            <a:fld id="{DE297165-3E55-47C2-B59E-4FDA2FC16D73}" type="datetime5">
              <a:rPr lang="en-US" smtClean="0"/>
              <a:t>4-Oct-22</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9</a:t>
            </a:fld>
            <a:endParaRPr lang="en-US"/>
          </a:p>
        </p:txBody>
      </p:sp>
      <p:pic>
        <p:nvPicPr>
          <p:cNvPr id="8" name="image3.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1333500" cy="941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3710</TotalTime>
  <Words>2542</Words>
  <Application>Microsoft Office PowerPoint</Application>
  <PresentationFormat>On-screen Show (4:3)</PresentationFormat>
  <Paragraphs>226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ff2</vt:lpstr>
      <vt:lpstr>NexusSerif</vt:lpstr>
      <vt:lpstr>Times New Roman</vt:lpstr>
      <vt:lpstr>Office Theme</vt:lpstr>
      <vt:lpstr>CUSTOMER CHURN PREDICTION USING SMOTE-EEN </vt:lpstr>
      <vt:lpstr>PowerPoint Presentation</vt:lpstr>
      <vt:lpstr>SCOPE</vt:lpstr>
      <vt:lpstr>ABSTRACT</vt:lpstr>
      <vt:lpstr>INTRODUCTION</vt:lpstr>
      <vt:lpstr>SYSTEM REQUIREMENTS</vt:lpstr>
      <vt:lpstr>Literature survey - Paper 1</vt:lpstr>
      <vt:lpstr>Literature survey - Paper 2</vt:lpstr>
      <vt:lpstr>Literature survey - Paper 3</vt:lpstr>
      <vt:lpstr>Literature survey - Paper 4</vt:lpstr>
      <vt:lpstr>Literature survey - Paper 5</vt:lpstr>
      <vt:lpstr>Literature survey - Paper 6</vt:lpstr>
      <vt:lpstr>Literature survey - Paper 7</vt:lpstr>
      <vt:lpstr>Literature survey - Paper 8</vt:lpstr>
      <vt:lpstr>Architecture Diagram </vt:lpstr>
      <vt:lpstr>ISSUES</vt:lpstr>
      <vt:lpstr>Algorithms Used</vt:lpstr>
      <vt:lpstr>     Module 1 :  EXPLORATORY DATA ANALYSIS  </vt:lpstr>
      <vt:lpstr>        Module 2 : BUILDING MODELS</vt:lpstr>
      <vt:lpstr>        Module 2 : BUILDING MODELS</vt:lpstr>
      <vt:lpstr>        Module 3 : CREATING A WEBAPP - DEPLOYMENT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SNV Ragavendra</cp:lastModifiedBy>
  <cp:revision>63</cp:revision>
  <dcterms:created xsi:type="dcterms:W3CDTF">2018-01-03T03:50:00Z</dcterms:created>
  <dcterms:modified xsi:type="dcterms:W3CDTF">2022-10-05T05:50:34Z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79986DA87EA547CAA70D6E7AC3A8D93F</vt:lpwstr>
  </property>
  <property fmtid="{D5CDD505-2E9C-101B-9397-08002B2CF9AE}" pid="3" name="KSOProductBuildVer">
    <vt:lpwstr>1033-11.2.0.11042</vt:lpwstr>
  </property>
</Properties>
</file>