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venkatsundhar.sp.lv\Documents\Excel\FA\LVADSUSR195_Venkatsundhar--SP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[LVADSUSR195_Venkatsundhar--SP.xlsx]4!PivotTable4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Distribution</a:t>
            </a:r>
            <a:r>
              <a:rPr lang="en-IN" baseline="0" dirty="0"/>
              <a:t> of Payment types across different services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square"/>
          <c:size val="5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triangle"/>
          <c:size val="5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x"/>
          <c:size val="5"/>
          <c:spPr>
            <a:noFill/>
            <a:ln w="9525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star"/>
          <c:size val="5"/>
          <c:spPr>
            <a:noFill/>
            <a:ln w="9525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'4'!$B$3:$B$4</c:f>
              <c:strCache>
                <c:ptCount val="1"/>
                <c:pt idx="0">
                  <c:v>Account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'4'!$A$5:$A$10</c:f>
              <c:strCache>
                <c:ptCount val="5"/>
                <c:pt idx="0">
                  <c:v>Assess</c:v>
                </c:pt>
                <c:pt idx="1">
                  <c:v>Replace</c:v>
                </c:pt>
                <c:pt idx="2">
                  <c:v>Deliver</c:v>
                </c:pt>
                <c:pt idx="3">
                  <c:v>Repair</c:v>
                </c:pt>
                <c:pt idx="4">
                  <c:v>Install</c:v>
                </c:pt>
              </c:strCache>
            </c:strRef>
          </c:cat>
          <c:val>
            <c:numRef>
              <c:f>'4'!$B$5:$B$10</c:f>
              <c:numCache>
                <c:formatCode>General</c:formatCode>
                <c:ptCount val="5"/>
                <c:pt idx="0">
                  <c:v>178</c:v>
                </c:pt>
                <c:pt idx="1">
                  <c:v>115</c:v>
                </c:pt>
                <c:pt idx="2">
                  <c:v>100</c:v>
                </c:pt>
                <c:pt idx="3">
                  <c:v>24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F9-4656-BE73-4DA148AE558D}"/>
            </c:ext>
          </c:extLst>
        </c:ser>
        <c:ser>
          <c:idx val="1"/>
          <c:order val="1"/>
          <c:tx>
            <c:strRef>
              <c:f>'4'!$C$3:$C$4</c:f>
              <c:strCache>
                <c:ptCount val="1"/>
                <c:pt idx="0">
                  <c:v>C.O.D.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'4'!$A$5:$A$10</c:f>
              <c:strCache>
                <c:ptCount val="5"/>
                <c:pt idx="0">
                  <c:v>Assess</c:v>
                </c:pt>
                <c:pt idx="1">
                  <c:v>Replace</c:v>
                </c:pt>
                <c:pt idx="2">
                  <c:v>Deliver</c:v>
                </c:pt>
                <c:pt idx="3">
                  <c:v>Repair</c:v>
                </c:pt>
                <c:pt idx="4">
                  <c:v>Install</c:v>
                </c:pt>
              </c:strCache>
            </c:strRef>
          </c:cat>
          <c:val>
            <c:numRef>
              <c:f>'4'!$C$5:$C$10</c:f>
              <c:numCache>
                <c:formatCode>General</c:formatCode>
                <c:ptCount val="5"/>
                <c:pt idx="0">
                  <c:v>148</c:v>
                </c:pt>
                <c:pt idx="1">
                  <c:v>97</c:v>
                </c:pt>
                <c:pt idx="2">
                  <c:v>60</c:v>
                </c:pt>
                <c:pt idx="3">
                  <c:v>51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F9-4656-BE73-4DA148AE558D}"/>
            </c:ext>
          </c:extLst>
        </c:ser>
        <c:ser>
          <c:idx val="2"/>
          <c:order val="2"/>
          <c:tx>
            <c:strRef>
              <c:f>'4'!$D$3:$D$4</c:f>
              <c:strCache>
                <c:ptCount val="1"/>
                <c:pt idx="0">
                  <c:v>Credit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'4'!$A$5:$A$10</c:f>
              <c:strCache>
                <c:ptCount val="5"/>
                <c:pt idx="0">
                  <c:v>Assess</c:v>
                </c:pt>
                <c:pt idx="1">
                  <c:v>Replace</c:v>
                </c:pt>
                <c:pt idx="2">
                  <c:v>Deliver</c:v>
                </c:pt>
                <c:pt idx="3">
                  <c:v>Repair</c:v>
                </c:pt>
                <c:pt idx="4">
                  <c:v>Install</c:v>
                </c:pt>
              </c:strCache>
            </c:strRef>
          </c:cat>
          <c:val>
            <c:numRef>
              <c:f>'4'!$D$5:$D$10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F9-4656-BE73-4DA148AE558D}"/>
            </c:ext>
          </c:extLst>
        </c:ser>
        <c:ser>
          <c:idx val="3"/>
          <c:order val="3"/>
          <c:tx>
            <c:strRef>
              <c:f>'4'!$E$3:$E$4</c:f>
              <c:strCache>
                <c:ptCount val="1"/>
                <c:pt idx="0">
                  <c:v>P.O.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'4'!$A$5:$A$10</c:f>
              <c:strCache>
                <c:ptCount val="5"/>
                <c:pt idx="0">
                  <c:v>Assess</c:v>
                </c:pt>
                <c:pt idx="1">
                  <c:v>Replace</c:v>
                </c:pt>
                <c:pt idx="2">
                  <c:v>Deliver</c:v>
                </c:pt>
                <c:pt idx="3">
                  <c:v>Repair</c:v>
                </c:pt>
                <c:pt idx="4">
                  <c:v>Install</c:v>
                </c:pt>
              </c:strCache>
            </c:strRef>
          </c:cat>
          <c:val>
            <c:numRef>
              <c:f>'4'!$E$5:$E$10</c:f>
              <c:numCache>
                <c:formatCode>General</c:formatCode>
                <c:ptCount val="5"/>
                <c:pt idx="0">
                  <c:v>66</c:v>
                </c:pt>
                <c:pt idx="1">
                  <c:v>31</c:v>
                </c:pt>
                <c:pt idx="2">
                  <c:v>20</c:v>
                </c:pt>
                <c:pt idx="3">
                  <c:v>6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F9-4656-BE73-4DA148AE558D}"/>
            </c:ext>
          </c:extLst>
        </c:ser>
        <c:ser>
          <c:idx val="4"/>
          <c:order val="4"/>
          <c:tx>
            <c:strRef>
              <c:f>'4'!$F$3:$F$4</c:f>
              <c:strCache>
                <c:ptCount val="1"/>
                <c:pt idx="0">
                  <c:v>Warranty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'4'!$A$5:$A$10</c:f>
              <c:strCache>
                <c:ptCount val="5"/>
                <c:pt idx="0">
                  <c:v>Assess</c:v>
                </c:pt>
                <c:pt idx="1">
                  <c:v>Replace</c:v>
                </c:pt>
                <c:pt idx="2">
                  <c:v>Deliver</c:v>
                </c:pt>
                <c:pt idx="3">
                  <c:v>Repair</c:v>
                </c:pt>
                <c:pt idx="4">
                  <c:v>Install</c:v>
                </c:pt>
              </c:strCache>
            </c:strRef>
          </c:cat>
          <c:val>
            <c:numRef>
              <c:f>'4'!$F$5:$F$10</c:f>
              <c:numCache>
                <c:formatCode>General</c:formatCode>
                <c:ptCount val="5"/>
                <c:pt idx="0">
                  <c:v>13</c:v>
                </c:pt>
                <c:pt idx="1">
                  <c:v>9</c:v>
                </c:pt>
                <c:pt idx="2">
                  <c:v>10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F9-4656-BE73-4DA148AE5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1467135120"/>
        <c:axId val="1467135600"/>
      </c:barChart>
      <c:catAx>
        <c:axId val="1467135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135600"/>
        <c:crosses val="autoZero"/>
        <c:auto val="1"/>
        <c:lblAlgn val="ctr"/>
        <c:lblOffset val="100"/>
        <c:noMultiLvlLbl val="0"/>
      </c:catAx>
      <c:valAx>
        <c:axId val="146713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13512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[LVADSUSR195_Venkatsundhar--SP.xlsx]5!PivotTable5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'5'!$B$3:$B$4</c:f>
              <c:strCache>
                <c:ptCount val="1"/>
                <c:pt idx="0">
                  <c:v>&lt;04-09-2020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'5'!$A$5:$A$10</c:f>
              <c:strCache>
                <c:ptCount val="5"/>
                <c:pt idx="0">
                  <c:v>Account</c:v>
                </c:pt>
                <c:pt idx="1">
                  <c:v>C.O.D.</c:v>
                </c:pt>
                <c:pt idx="2">
                  <c:v>Credit</c:v>
                </c:pt>
                <c:pt idx="3">
                  <c:v>P.O.</c:v>
                </c:pt>
                <c:pt idx="4">
                  <c:v>Warranty</c:v>
                </c:pt>
              </c:strCache>
            </c:strRef>
          </c:cat>
          <c:val>
            <c:numRef>
              <c:f>'5'!$B$5:$B$10</c:f>
              <c:numCache>
                <c:formatCode>General</c:formatCode>
                <c:ptCount val="5"/>
                <c:pt idx="0">
                  <c:v>57</c:v>
                </c:pt>
                <c:pt idx="1">
                  <c:v>65</c:v>
                </c:pt>
                <c:pt idx="2">
                  <c:v>1</c:v>
                </c:pt>
                <c:pt idx="3">
                  <c:v>16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D9-459E-B823-26C5264BEEFA}"/>
            </c:ext>
          </c:extLst>
        </c:ser>
        <c:ser>
          <c:idx val="1"/>
          <c:order val="1"/>
          <c:tx>
            <c:strRef>
              <c:f>'5'!$C$3:$C$4</c:f>
              <c:strCache>
                <c:ptCount val="1"/>
                <c:pt idx="0">
                  <c:v>2020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'5'!$A$5:$A$10</c:f>
              <c:strCache>
                <c:ptCount val="5"/>
                <c:pt idx="0">
                  <c:v>Account</c:v>
                </c:pt>
                <c:pt idx="1">
                  <c:v>C.O.D.</c:v>
                </c:pt>
                <c:pt idx="2">
                  <c:v>Credit</c:v>
                </c:pt>
                <c:pt idx="3">
                  <c:v>P.O.</c:v>
                </c:pt>
                <c:pt idx="4">
                  <c:v>Warranty</c:v>
                </c:pt>
              </c:strCache>
            </c:strRef>
          </c:cat>
          <c:val>
            <c:numRef>
              <c:f>'5'!$C$5:$C$10</c:f>
              <c:numCache>
                <c:formatCode>General</c:formatCode>
                <c:ptCount val="5"/>
                <c:pt idx="0">
                  <c:v>100</c:v>
                </c:pt>
                <c:pt idx="1">
                  <c:v>56</c:v>
                </c:pt>
                <c:pt idx="3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D9-459E-B823-26C5264BEEFA}"/>
            </c:ext>
          </c:extLst>
        </c:ser>
        <c:ser>
          <c:idx val="2"/>
          <c:order val="2"/>
          <c:tx>
            <c:strRef>
              <c:f>'5'!$D$3:$D$4</c:f>
              <c:strCache>
                <c:ptCount val="1"/>
                <c:pt idx="0">
                  <c:v>2021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'5'!$A$5:$A$10</c:f>
              <c:strCache>
                <c:ptCount val="5"/>
                <c:pt idx="0">
                  <c:v>Account</c:v>
                </c:pt>
                <c:pt idx="1">
                  <c:v>C.O.D.</c:v>
                </c:pt>
                <c:pt idx="2">
                  <c:v>Credit</c:v>
                </c:pt>
                <c:pt idx="3">
                  <c:v>P.O.</c:v>
                </c:pt>
                <c:pt idx="4">
                  <c:v>Warranty</c:v>
                </c:pt>
              </c:strCache>
            </c:strRef>
          </c:cat>
          <c:val>
            <c:numRef>
              <c:f>'5'!$D$5:$D$10</c:f>
              <c:numCache>
                <c:formatCode>General</c:formatCode>
                <c:ptCount val="5"/>
                <c:pt idx="0">
                  <c:v>284</c:v>
                </c:pt>
                <c:pt idx="1">
                  <c:v>260</c:v>
                </c:pt>
                <c:pt idx="2">
                  <c:v>4</c:v>
                </c:pt>
                <c:pt idx="3">
                  <c:v>83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D9-459E-B823-26C5264BE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487136"/>
        <c:axId val="204492416"/>
      </c:lineChart>
      <c:catAx>
        <c:axId val="20448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92416"/>
        <c:crosses val="autoZero"/>
        <c:auto val="1"/>
        <c:lblAlgn val="ctr"/>
        <c:lblOffset val="100"/>
        <c:noMultiLvlLbl val="0"/>
      </c:catAx>
      <c:valAx>
        <c:axId val="20449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871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[LVADSUSR195_Venkatsundhar--SP.xlsx]Sheet10!PivotTable7</c:name>
    <c:fmtId val="12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Sheet10!$B$3:$B$4</c:f>
              <c:strCache>
                <c:ptCount val="1"/>
                <c:pt idx="0">
                  <c:v>Account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Sheet10!$A$5:$A$7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Sheet10!$B$5:$B$7</c:f>
              <c:numCache>
                <c:formatCode>General</c:formatCode>
                <c:ptCount val="2"/>
                <c:pt idx="0">
                  <c:v>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E0-400E-A851-3F380E265BE0}"/>
            </c:ext>
          </c:extLst>
        </c:ser>
        <c:ser>
          <c:idx val="1"/>
          <c:order val="1"/>
          <c:tx>
            <c:strRef>
              <c:f>Sheet10!$C$3:$C$4</c:f>
              <c:strCache>
                <c:ptCount val="1"/>
                <c:pt idx="0">
                  <c:v>C.O.D.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Sheet10!$A$5:$A$7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Sheet10!$C$5:$C$7</c:f>
              <c:numCache>
                <c:formatCode>General</c:formatCode>
                <c:ptCount val="2"/>
                <c:pt idx="0">
                  <c:v>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E0-400E-A851-3F380E265BE0}"/>
            </c:ext>
          </c:extLst>
        </c:ser>
        <c:ser>
          <c:idx val="2"/>
          <c:order val="2"/>
          <c:tx>
            <c:strRef>
              <c:f>Sheet10!$D$3:$D$4</c:f>
              <c:strCache>
                <c:ptCount val="1"/>
                <c:pt idx="0">
                  <c:v>Credit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Sheet10!$A$5:$A$7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Sheet10!$D$5:$D$7</c:f>
              <c:numCache>
                <c:formatCode>General</c:formatCode>
                <c:ptCount val="2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E0-400E-A851-3F380E265BE0}"/>
            </c:ext>
          </c:extLst>
        </c:ser>
        <c:ser>
          <c:idx val="3"/>
          <c:order val="3"/>
          <c:tx>
            <c:strRef>
              <c:f>Sheet10!$E$3:$E$4</c:f>
              <c:strCache>
                <c:ptCount val="1"/>
                <c:pt idx="0">
                  <c:v>P.O.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Sheet10!$A$5:$A$7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Sheet10!$E$5:$E$7</c:f>
              <c:numCache>
                <c:formatCode>General</c:formatCode>
                <c:ptCount val="2"/>
                <c:pt idx="0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1E0-400E-A851-3F380E265BE0}"/>
            </c:ext>
          </c:extLst>
        </c:ser>
        <c:ser>
          <c:idx val="4"/>
          <c:order val="4"/>
          <c:tx>
            <c:strRef>
              <c:f>Sheet10!$F$3:$F$4</c:f>
              <c:strCache>
                <c:ptCount val="1"/>
                <c:pt idx="0">
                  <c:v>Warranty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Sheet10!$A$5:$A$7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Sheet10!$F$5:$F$7</c:f>
              <c:numCache>
                <c:formatCode>General</c:formatCode>
                <c:ptCount val="2"/>
                <c:pt idx="1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E0-400E-A851-3F380E265B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5499968"/>
        <c:axId val="195500928"/>
      </c:barChart>
      <c:catAx>
        <c:axId val="19549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00928"/>
        <c:crosses val="autoZero"/>
        <c:auto val="1"/>
        <c:lblAlgn val="ctr"/>
        <c:lblOffset val="100"/>
        <c:noMultiLvlLbl val="0"/>
      </c:catAx>
      <c:valAx>
        <c:axId val="19550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9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8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2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9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1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9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2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6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4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0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4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1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496E1A93-35C4-F798-179C-EE9DD1068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84" b="3966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80DA4-E84E-7D34-70AB-3EDCD5E5B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IN" sz="4100" dirty="0">
                <a:solidFill>
                  <a:schemeClr val="tx1"/>
                </a:solidFill>
              </a:rPr>
              <a:t>Excel Final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5A9AE-1D65-8270-7319-796E50904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IN" sz="2000"/>
              <a:t>Venkatsundhar SP 4403</a:t>
            </a:r>
          </a:p>
        </p:txBody>
      </p:sp>
      <p:cxnSp>
        <p:nvCxnSpPr>
          <p:cNvPr id="124" name="!!Straight Connector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25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33BCFE-4BE3-C7AF-486B-5F0726FB0D9E}"/>
              </a:ext>
            </a:extLst>
          </p:cNvPr>
          <p:cNvSpPr txBox="1"/>
          <p:nvPr/>
        </p:nvSpPr>
        <p:spPr>
          <a:xfrm>
            <a:off x="555171" y="478971"/>
            <a:ext cx="273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9)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59796-185C-A5CE-ABDC-046FA5AF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99" y="963189"/>
            <a:ext cx="9546973" cy="493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5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243F37-66B5-8D70-4B34-D9C536272E5A}"/>
              </a:ext>
            </a:extLst>
          </p:cNvPr>
          <p:cNvSpPr txBox="1"/>
          <p:nvPr/>
        </p:nvSpPr>
        <p:spPr>
          <a:xfrm>
            <a:off x="250371" y="195943"/>
            <a:ext cx="324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/>
              <a:t>Case Study: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DB6CE-BB3E-CEBE-1B35-817C87AC6F22}"/>
              </a:ext>
            </a:extLst>
          </p:cNvPr>
          <p:cNvSpPr txBox="1"/>
          <p:nvPr/>
        </p:nvSpPr>
        <p:spPr>
          <a:xfrm>
            <a:off x="359228" y="914791"/>
            <a:ext cx="8937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1) To find the average lead time between work date and completion date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91991-EF01-2446-CC05-E02172FACEFD}"/>
              </a:ext>
            </a:extLst>
          </p:cNvPr>
          <p:cNvSpPr txBox="1"/>
          <p:nvPr/>
        </p:nvSpPr>
        <p:spPr>
          <a:xfrm>
            <a:off x="2617189" y="3211285"/>
            <a:ext cx="547089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To calculate difference between work date &amp; completion date using </a:t>
            </a:r>
            <a:r>
              <a:rPr lang="en-IN" b="1"/>
              <a:t>datedif(). </a:t>
            </a:r>
            <a:r>
              <a:rPr lang="en-IN"/>
              <a:t>Since some of the work is still pending, term it as </a:t>
            </a:r>
            <a:r>
              <a:rPr lang="en-IN" b="1"/>
              <a:t>“Not completed” </a:t>
            </a:r>
            <a:r>
              <a:rPr lang="en-IN"/>
              <a:t>using </a:t>
            </a:r>
            <a:r>
              <a:rPr lang="en-IN" b="1"/>
              <a:t>IFERROR</a:t>
            </a:r>
            <a:r>
              <a:rPr lang="en-IN"/>
              <a:t> function. </a:t>
            </a:r>
          </a:p>
          <a:p>
            <a:endParaRPr lang="en-IN"/>
          </a:p>
          <a:p>
            <a:r>
              <a:rPr lang="en-US" sz="2000" b="1"/>
              <a:t>=IFERROR(DATEDIF(F2,G2,"d"),"Not Completed")</a:t>
            </a:r>
          </a:p>
          <a:p>
            <a:endParaRPr lang="en-IN" sz="2000" b="1"/>
          </a:p>
          <a:p>
            <a:r>
              <a:rPr lang="en-IN"/>
              <a:t>Filter the not completed values and the average for rest of the values comes up as </a:t>
            </a:r>
            <a:r>
              <a:rPr lang="en-IN" sz="2000" b="1"/>
              <a:t>28.01632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3ED5B-93A4-B181-83EC-9F1FAA6B5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435" y="1408565"/>
            <a:ext cx="3324765" cy="1629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340F03-51E1-2231-1311-3238DF217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932" y="1408565"/>
            <a:ext cx="1306764" cy="16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9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7F386-0F94-DD04-3658-F90B06976373}"/>
              </a:ext>
            </a:extLst>
          </p:cNvPr>
          <p:cNvSpPr txBox="1"/>
          <p:nvPr/>
        </p:nvSpPr>
        <p:spPr>
          <a:xfrm>
            <a:off x="762000" y="555171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2) </a:t>
            </a:r>
            <a:r>
              <a:rPr lang="en-IN" b="1" dirty="0"/>
              <a:t>District with the highest number of rush jobs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E775E-EEE0-495C-63A2-F7EA6B3B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55" y="1111197"/>
            <a:ext cx="1752690" cy="20448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A0C45E-59AB-22EB-627F-30EC107EA0E6}"/>
              </a:ext>
            </a:extLst>
          </p:cNvPr>
          <p:cNvSpPr txBox="1"/>
          <p:nvPr/>
        </p:nvSpPr>
        <p:spPr>
          <a:xfrm>
            <a:off x="4637314" y="1513114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NORTHWEST</a:t>
            </a:r>
            <a:r>
              <a:rPr lang="en-IN"/>
              <a:t> district has the highest number of rush jobs with a count of </a:t>
            </a:r>
            <a:r>
              <a:rPr lang="en-IN" sz="2000" b="1"/>
              <a:t>45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741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7161AE-7224-2CE3-4035-3C3DC80EDCE1}"/>
              </a:ext>
            </a:extLst>
          </p:cNvPr>
          <p:cNvSpPr txBox="1"/>
          <p:nvPr/>
        </p:nvSpPr>
        <p:spPr>
          <a:xfrm>
            <a:off x="892629" y="598714"/>
            <a:ext cx="782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  <a:r>
              <a:rPr lang="en-IN" b="1" dirty="0"/>
              <a:t>) How does average labour hrs differ between rush and non-rush jobs?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0A468-8B36-DC6E-FAE7-C4E8D1931B5A}"/>
              </a:ext>
            </a:extLst>
          </p:cNvPr>
          <p:cNvSpPr txBox="1"/>
          <p:nvPr/>
        </p:nvSpPr>
        <p:spPr>
          <a:xfrm>
            <a:off x="3701143" y="3245621"/>
            <a:ext cx="4789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a </a:t>
            </a:r>
            <a:r>
              <a:rPr lang="en-IN" sz="2000" b="1" dirty="0"/>
              <a:t>0.2 hrs difference</a:t>
            </a:r>
            <a:r>
              <a:rPr lang="en-IN" dirty="0"/>
              <a:t> between the rush and non-rush jobs which is a bit high considering the count of labourers.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A86E76-75A0-5DB6-86A8-3F36020A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103" y="1458386"/>
            <a:ext cx="4835154" cy="119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2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9FD7E8-E001-8534-F846-4C85EE0EB7F9}"/>
              </a:ext>
            </a:extLst>
          </p:cNvPr>
          <p:cNvSpPr txBox="1"/>
          <p:nvPr/>
        </p:nvSpPr>
        <p:spPr>
          <a:xfrm>
            <a:off x="707571" y="402771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4) </a:t>
            </a:r>
            <a:r>
              <a:rPr lang="en-IN" b="1" dirty="0"/>
              <a:t>Distribution of Payment types across different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5E3AA-23B6-0E47-167D-DB02F9C8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93" y="4339608"/>
            <a:ext cx="5202579" cy="1746289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0CBC807-F933-D7DC-252D-08FE4BFF1D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162491"/>
              </p:ext>
            </p:extLst>
          </p:nvPr>
        </p:nvGraphicFramePr>
        <p:xfrm>
          <a:off x="969621" y="772103"/>
          <a:ext cx="5300551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4DAAEA-9980-AF15-B658-CF48A8C5ABC9}"/>
              </a:ext>
            </a:extLst>
          </p:cNvPr>
          <p:cNvSpPr txBox="1"/>
          <p:nvPr/>
        </p:nvSpPr>
        <p:spPr>
          <a:xfrm>
            <a:off x="8120741" y="1839686"/>
            <a:ext cx="31786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this distribution we can find the </a:t>
            </a:r>
            <a:r>
              <a:rPr lang="en-IN" sz="2000" b="1" dirty="0"/>
              <a:t>“Assess” </a:t>
            </a:r>
            <a:r>
              <a:rPr lang="en-IN" dirty="0"/>
              <a:t>services has the highest count of utilising the payment type – </a:t>
            </a:r>
            <a:r>
              <a:rPr lang="en-IN" sz="2000" b="1" dirty="0"/>
              <a:t>407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It implies that assess services are </a:t>
            </a:r>
            <a:r>
              <a:rPr lang="en-IN" sz="2000" b="1" dirty="0"/>
              <a:t>frequent in nature.</a:t>
            </a:r>
          </a:p>
        </p:txBody>
      </p:sp>
    </p:spTree>
    <p:extLst>
      <p:ext uri="{BB962C8B-B14F-4D97-AF65-F5344CB8AC3E}">
        <p14:creationId xmlns:p14="http://schemas.microsoft.com/office/powerpoint/2010/main" val="420909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E5BB36-5F3B-D938-13E7-90F58E5A0879}"/>
              </a:ext>
            </a:extLst>
          </p:cNvPr>
          <p:cNvSpPr txBox="1"/>
          <p:nvPr/>
        </p:nvSpPr>
        <p:spPr>
          <a:xfrm>
            <a:off x="642257" y="297565"/>
            <a:ext cx="714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5) </a:t>
            </a:r>
            <a:r>
              <a:rPr lang="en-IN" b="1" dirty="0"/>
              <a:t>Trends in distribution of payment types over the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1DEBE-D4B3-E50F-76AC-EF29790A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25" y="892630"/>
            <a:ext cx="5272861" cy="1769419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5AE3020-29F8-08AF-3482-4B0116284B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406776"/>
              </p:ext>
            </p:extLst>
          </p:nvPr>
        </p:nvGraphicFramePr>
        <p:xfrm>
          <a:off x="806449" y="2830284"/>
          <a:ext cx="5605237" cy="3254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C8256A-5BE7-D74E-69D3-DC6B5F2D3767}"/>
              </a:ext>
            </a:extLst>
          </p:cNvPr>
          <p:cNvSpPr txBox="1"/>
          <p:nvPr/>
        </p:nvSpPr>
        <p:spPr>
          <a:xfrm>
            <a:off x="7576457" y="1777339"/>
            <a:ext cx="404948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we see the graph, we can notice the </a:t>
            </a:r>
            <a:r>
              <a:rPr lang="en-IN" sz="2000" b="1" dirty="0"/>
              <a:t>upward trend </a:t>
            </a:r>
            <a:r>
              <a:rPr lang="en-IN" dirty="0"/>
              <a:t>in the distribution of payment types over the years.</a:t>
            </a:r>
          </a:p>
          <a:p>
            <a:endParaRPr lang="en-IN" dirty="0"/>
          </a:p>
          <a:p>
            <a:r>
              <a:rPr lang="en-IN" dirty="0"/>
              <a:t>Payment over </a:t>
            </a:r>
            <a:r>
              <a:rPr lang="en-IN" sz="2000" b="1" dirty="0"/>
              <a:t>the Account (57 -&gt; 284), C.O.D (65 -&gt; 260) and P.O (16 -&gt; 83)</a:t>
            </a:r>
            <a:r>
              <a:rPr lang="en-IN" dirty="0"/>
              <a:t> has increased drastically over the years and use of credit and warranty has increased slightly.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39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0B8DA7-5256-624F-2807-F39709C235F0}"/>
              </a:ext>
            </a:extLst>
          </p:cNvPr>
          <p:cNvSpPr txBox="1"/>
          <p:nvPr/>
        </p:nvSpPr>
        <p:spPr>
          <a:xfrm>
            <a:off x="620485" y="283029"/>
            <a:ext cx="751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6) </a:t>
            </a:r>
            <a:r>
              <a:rPr lang="en-IN" b="1" dirty="0"/>
              <a:t>Is there a relationship between technicians required and cost of parts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CC122-0CF5-F09A-343B-BCACE7D5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1" y="986468"/>
            <a:ext cx="4974770" cy="26058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22B82-54B4-6F12-E687-E16FB9716950}"/>
              </a:ext>
            </a:extLst>
          </p:cNvPr>
          <p:cNvSpPr txBox="1"/>
          <p:nvPr/>
        </p:nvSpPr>
        <p:spPr>
          <a:xfrm>
            <a:off x="2057401" y="4038599"/>
            <a:ext cx="9154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given formula: </a:t>
            </a:r>
            <a:r>
              <a:rPr lang="pt-BR" b="1" dirty="0"/>
              <a:t>=CORREL(A:A,B:B) </a:t>
            </a:r>
            <a:r>
              <a:rPr lang="pt-BR" dirty="0"/>
              <a:t>we are able to determine the </a:t>
            </a:r>
            <a:r>
              <a:rPr lang="pt-BR" b="1" dirty="0"/>
              <a:t>strength between the variables technicians required and cost of parts. </a:t>
            </a:r>
          </a:p>
          <a:p>
            <a:endParaRPr lang="pt-BR" dirty="0"/>
          </a:p>
          <a:p>
            <a:r>
              <a:rPr lang="pt-BR" dirty="0"/>
              <a:t>With the </a:t>
            </a:r>
            <a:r>
              <a:rPr lang="pt-BR" b="1" dirty="0"/>
              <a:t>correlation coefficient  = 0.24201185</a:t>
            </a:r>
            <a:r>
              <a:rPr lang="pt-BR" dirty="0"/>
              <a:t>, we can conclude that the </a:t>
            </a:r>
            <a:r>
              <a:rPr lang="pt-BR" b="1" dirty="0"/>
              <a:t>relationship between them is relatively weak</a:t>
            </a:r>
            <a:r>
              <a:rPr lang="pt-BR" dirty="0"/>
              <a:t>. Change in one doesn’t influence or imapct the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2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CC8B7A-099B-A1F9-EFDC-87CB0653BB80}"/>
              </a:ext>
            </a:extLst>
          </p:cNvPr>
          <p:cNvSpPr txBox="1"/>
          <p:nvPr/>
        </p:nvSpPr>
        <p:spPr>
          <a:xfrm>
            <a:off x="805543" y="566057"/>
            <a:ext cx="78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7) </a:t>
            </a:r>
            <a:r>
              <a:rPr lang="en-IN" b="1" dirty="0"/>
              <a:t>To find the most common type of service requested in each district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F0D56-1FEF-8890-8FF3-F0A1942E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87" y="1325320"/>
            <a:ext cx="2357665" cy="786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3CA0EE-C9A4-3B9A-0BA9-F144B4D8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01" y="1401524"/>
            <a:ext cx="2055279" cy="710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0CB77C-26AC-FD27-79D9-BFA36FA2B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750" y="1401523"/>
            <a:ext cx="2206221" cy="710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5FFDEE-15B4-2A7D-399B-0ECE9F060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487" y="2688768"/>
            <a:ext cx="2357665" cy="7402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33D198-8970-96BE-E9C8-A9D06B3AA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1759" y="2602132"/>
            <a:ext cx="2272896" cy="9135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280711-9A2C-0330-B6CF-B5A699C825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7960" y="2754574"/>
            <a:ext cx="2206221" cy="761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2FA2D3-513B-75D9-D946-6F932AAA9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594" y="3898998"/>
            <a:ext cx="2134557" cy="727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0E77C1-5AA5-BBAA-BAA0-1FF1174800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1081" y="4005937"/>
            <a:ext cx="2263573" cy="6868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61630A-002F-D6C4-4608-8E5ABF6344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87960" y="4005937"/>
            <a:ext cx="2263572" cy="6868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139EB1-E21D-CA92-1F23-063774A8281E}"/>
              </a:ext>
            </a:extLst>
          </p:cNvPr>
          <p:cNvSpPr txBox="1"/>
          <p:nvPr/>
        </p:nvSpPr>
        <p:spPr>
          <a:xfrm>
            <a:off x="1349828" y="5093908"/>
            <a:ext cx="8850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These are the most common type of services requested in each district. As we saw earlier, </a:t>
            </a:r>
            <a:r>
              <a:rPr lang="en-IN" sz="2000" b="1" dirty="0"/>
              <a:t>assess</a:t>
            </a:r>
            <a:r>
              <a:rPr lang="en-IN" dirty="0"/>
              <a:t> type of services are the most common type of services requested in majority of the districts.</a:t>
            </a:r>
          </a:p>
        </p:txBody>
      </p:sp>
    </p:spTree>
    <p:extLst>
      <p:ext uri="{BB962C8B-B14F-4D97-AF65-F5344CB8AC3E}">
        <p14:creationId xmlns:p14="http://schemas.microsoft.com/office/powerpoint/2010/main" val="61281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F8E12-AF51-7AAD-4F7D-45AF5986BA13}"/>
              </a:ext>
            </a:extLst>
          </p:cNvPr>
          <p:cNvSpPr txBox="1"/>
          <p:nvPr/>
        </p:nvSpPr>
        <p:spPr>
          <a:xfrm>
            <a:off x="283028" y="380217"/>
            <a:ext cx="1107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8) </a:t>
            </a:r>
            <a:r>
              <a:rPr lang="en-IN" b="1" dirty="0"/>
              <a:t>To find if there is any difference in distribution of payment type for work order with / without warranty labour</a:t>
            </a:r>
            <a:r>
              <a:rPr lang="en-IN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0EB48-2B7B-6BD7-F225-1D968490E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0" y="990122"/>
            <a:ext cx="5063007" cy="1274107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D230565-C1F3-BDE2-9E58-C7AD8EAF0F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3940"/>
              </p:ext>
            </p:extLst>
          </p:nvPr>
        </p:nvGraphicFramePr>
        <p:xfrm>
          <a:off x="608450" y="2504802"/>
          <a:ext cx="5063007" cy="3329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CB730E-C292-8C8F-39ED-D206792DE84C}"/>
              </a:ext>
            </a:extLst>
          </p:cNvPr>
          <p:cNvSpPr txBox="1"/>
          <p:nvPr/>
        </p:nvSpPr>
        <p:spPr>
          <a:xfrm>
            <a:off x="7805056" y="1627175"/>
            <a:ext cx="335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Yes, there is a </a:t>
            </a:r>
            <a:r>
              <a:rPr lang="en-IN" b="1" dirty="0"/>
              <a:t>major difference </a:t>
            </a:r>
            <a:r>
              <a:rPr lang="en-IN" dirty="0"/>
              <a:t>in payment types. For those with labour warranty, </a:t>
            </a:r>
            <a:r>
              <a:rPr lang="en-IN" sz="2000" b="1" dirty="0"/>
              <a:t>payment comes under warranty and for others who doesn’t have labour warranty has to pay from their accounts, COD, Credit and etc.</a:t>
            </a:r>
          </a:p>
          <a:p>
            <a:endParaRPr lang="en-IN" dirty="0"/>
          </a:p>
          <a:p>
            <a:r>
              <a:rPr lang="en-IN" dirty="0"/>
              <a:t>This shows the major advantage of having a labour warranty.</a:t>
            </a:r>
          </a:p>
        </p:txBody>
      </p:sp>
    </p:spTree>
    <p:extLst>
      <p:ext uri="{BB962C8B-B14F-4D97-AF65-F5344CB8AC3E}">
        <p14:creationId xmlns:p14="http://schemas.microsoft.com/office/powerpoint/2010/main" val="14680874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2E5E8"/>
      </a:lt2>
      <a:accent1>
        <a:srgbClr val="D6933E"/>
      </a:accent1>
      <a:accent2>
        <a:srgbClr val="E38879"/>
      </a:accent2>
      <a:accent3>
        <a:srgbClr val="A7A559"/>
      </a:accent3>
      <a:accent4>
        <a:srgbClr val="49B0BD"/>
      </a:accent4>
      <a:accent5>
        <a:srgbClr val="6FA5E1"/>
      </a:accent5>
      <a:accent6>
        <a:srgbClr val="5C63DD"/>
      </a:accent6>
      <a:hlink>
        <a:srgbClr val="6383AB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480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RetrospectVTI</vt:lpstr>
      <vt:lpstr>Excel Final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</dc:title>
  <dc:creator>Venkatsundhar Sp</dc:creator>
  <cp:lastModifiedBy>Venkatsundhar Sp</cp:lastModifiedBy>
  <cp:revision>5</cp:revision>
  <dcterms:created xsi:type="dcterms:W3CDTF">2024-04-02T09:11:30Z</dcterms:created>
  <dcterms:modified xsi:type="dcterms:W3CDTF">2024-04-02T11:32:47Z</dcterms:modified>
</cp:coreProperties>
</file>