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8" r:id="rId3"/>
    <p:sldId id="269" r:id="rId4"/>
    <p:sldId id="266" r:id="rId5"/>
    <p:sldId id="270" r:id="rId6"/>
    <p:sldId id="267" r:id="rId7"/>
    <p:sldId id="272" r:id="rId8"/>
    <p:sldId id="273" r:id="rId9"/>
    <p:sldId id="274" r:id="rId10"/>
    <p:sldId id="262"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p:scale>
          <a:sx n="95" d="100"/>
          <a:sy n="95" d="100"/>
        </p:scale>
        <p:origin x="-206" y="91"/>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9/9/2022</a:t>
            </a:fld>
            <a:endParaRPr lang="en-US"/>
          </a:p>
        </p:txBody>
      </p:sp>
      <p:sp>
        <p:nvSpPr>
          <p:cNvPr id="4" name="Footer Placeholder 3">
            <a:extLst>
              <a:ext uri="{FF2B5EF4-FFF2-40B4-BE49-F238E27FC236}">
                <a16:creationId xmlns=""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5" name="Footer Placeholder 4">
            <a:extLst>
              <a:ext uri="{FF2B5EF4-FFF2-40B4-BE49-F238E27FC236}">
                <a16:creationId xmlns=""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5" name="Footer Placeholder 4">
            <a:extLst>
              <a:ext uri="{FF2B5EF4-FFF2-40B4-BE49-F238E27FC236}">
                <a16:creationId xmlns=""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5" name="Footer Placeholder 4">
            <a:extLst>
              <a:ext uri="{FF2B5EF4-FFF2-40B4-BE49-F238E27FC236}">
                <a16:creationId xmlns=""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5" name="Footer Placeholder 4">
            <a:extLst>
              <a:ext uri="{FF2B5EF4-FFF2-40B4-BE49-F238E27FC236}">
                <a16:creationId xmlns=""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6" name="Footer Placeholder 5">
            <a:extLst>
              <a:ext uri="{FF2B5EF4-FFF2-40B4-BE49-F238E27FC236}">
                <a16:creationId xmlns=""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8" name="Footer Placeholder 7">
            <a:extLst>
              <a:ext uri="{FF2B5EF4-FFF2-40B4-BE49-F238E27FC236}">
                <a16:creationId xmlns=""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4" name="Footer Placeholder 3">
            <a:extLst>
              <a:ext uri="{FF2B5EF4-FFF2-40B4-BE49-F238E27FC236}">
                <a16:creationId xmlns=""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3" name="Footer Placeholder 2">
            <a:extLst>
              <a:ext uri="{FF2B5EF4-FFF2-40B4-BE49-F238E27FC236}">
                <a16:creationId xmlns=""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6" name="Footer Placeholder 5">
            <a:extLst>
              <a:ext uri="{FF2B5EF4-FFF2-40B4-BE49-F238E27FC236}">
                <a16:creationId xmlns=""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9/9/2022</a:t>
            </a:fld>
            <a:endParaRPr lang="en-US" dirty="0"/>
          </a:p>
        </p:txBody>
      </p:sp>
      <p:sp>
        <p:nvSpPr>
          <p:cNvPr id="6" name="Footer Placeholder 5">
            <a:extLst>
              <a:ext uri="{FF2B5EF4-FFF2-40B4-BE49-F238E27FC236}">
                <a16:creationId xmlns=""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9/9/2022</a:t>
            </a:fld>
            <a:endParaRPr lang="en-US" dirty="0"/>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freedomreads.org/freedom-talks" TargetMode="External"/><Relationship Id="rId7" Type="http://schemas.openxmlformats.org/officeDocument/2006/relationships/image" Target="../media/image16.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openclassroom.stanford.edu/MainFolder/CoursePage.php?course=Compilers" TargetMode="External"/><Relationship Id="rId4" Type="http://schemas.openxmlformats.org/officeDocument/2006/relationships/hyperlink" Target="https://docs.racket-lang.org/htdp-langs/index.html"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3.png"/><Relationship Id="rId10" Type="http://schemas.openxmlformats.org/officeDocument/2006/relationships/image" Target="../media/image21.svg"/><Relationship Id="rId4" Type="http://schemas.openxmlformats.org/officeDocument/2006/relationships/image" Target="../media/image18.sv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eeting-conference-personal-3321175/"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sketchfab.com/3d-models/shield-helicarrier-meeting-room-eff5e50ea5384118b2c33a9ba3de5727" TargetMode="External"/><Relationship Id="rId5" Type="http://schemas.openxmlformats.org/officeDocument/2006/relationships/image" Target="../media/image6.jpeg"/><Relationship Id="rId4" Type="http://schemas.openxmlformats.org/officeDocument/2006/relationships/hyperlink" Target="https://www.rawpixel.com/image/414076/free-photo-image-workplace-digital-entrepreneu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durham.autism-uni.org/meeting-people-at-univers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askleo.com/why-do-windows-updates-mess-up-my-comput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creativecommons.org/licenses/by-nd/3.0/" TargetMode="External"/><Relationship Id="rId4" Type="http://schemas.openxmlformats.org/officeDocument/2006/relationships/hyperlink" Target="https://www.quoteinspector.com/images/investing/pie-chart-track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Microchips on a circuit board">
            <a:extLst>
              <a:ext uri="{FF2B5EF4-FFF2-40B4-BE49-F238E27FC236}">
                <a16:creationId xmlns="" xmlns:a16="http://schemas.microsoft.com/office/drawing/2014/main" id="{EB71843F-0A0B-4317-B205-4B0A0B97C0F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9746" b="5277"/>
          <a:stretch/>
        </p:blipFill>
        <p:spPr>
          <a:xfrm>
            <a:off x="-4" y="-3"/>
            <a:ext cx="12192000" cy="6855958"/>
          </a:xfrm>
          <a:prstGeom prst="rect">
            <a:avLst/>
          </a:prstGeom>
        </p:spPr>
      </p:pic>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1803662" y="5118754"/>
            <a:ext cx="8584676" cy="1044301"/>
          </a:xfrm>
        </p:spPr>
        <p:txBody>
          <a:bodyPr anchor="t">
            <a:normAutofit/>
          </a:bodyPr>
          <a:lstStyle/>
          <a:p>
            <a:r>
              <a:rPr lang="en-US" sz="3400">
                <a:latin typeface="Forte" panose="03060902040502070203" pitchFamily="66" charset="0"/>
                <a:cs typeface="Segoe UI" panose="020B0502040204020203" pitchFamily="34" charset="0"/>
              </a:rPr>
              <a:t>BUILT AN OWN PROGRAMMING LANGUAGE</a:t>
            </a: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2280862" y="4637988"/>
            <a:ext cx="7630276" cy="462284"/>
          </a:xfrm>
        </p:spPr>
        <p:txBody>
          <a:bodyPr anchor="b">
            <a:normAutofit/>
          </a:bodyPr>
          <a:lstStyle/>
          <a:p>
            <a:r>
              <a:rPr lang="en-US" sz="2000">
                <a:latin typeface="Forte" panose="03060902040502070203" pitchFamily="66" charset="0"/>
              </a:rPr>
              <a:t>PROJECT IDEA;</a:t>
            </a:r>
            <a:endParaRPr lang="en-US" sz="2000" dirty="0">
              <a:latin typeface="Forte" panose="03060902040502070203" pitchFamily="66" charset="0"/>
            </a:endParaRPr>
          </a:p>
        </p:txBody>
      </p:sp>
      <p:sp>
        <p:nvSpPr>
          <p:cNvPr id="70" name="Oval 66">
            <a:extLst>
              <a:ext uri="{FF2B5EF4-FFF2-40B4-BE49-F238E27FC236}">
                <a16:creationId xmlns="" xmlns:a16="http://schemas.microsoft.com/office/drawing/2014/main" id="{0C45045A-6083-4B3E-956A-6758233752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A digital stock market graph">
            <a:extLst>
              <a:ext uri="{FF2B5EF4-FFF2-40B4-BE49-F238E27FC236}">
                <a16:creationId xmlns="" xmlns:a16="http://schemas.microsoft.com/office/drawing/2014/main" id="{93E427C7-0218-4592-82DA-2431E4BF87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999" r="16003" b="2"/>
          <a:stretch/>
        </p:blipFill>
        <p:spPr>
          <a:xfrm>
            <a:off x="895336"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sp>
        <p:nvSpPr>
          <p:cNvPr id="69" name="Oval 68">
            <a:extLst>
              <a:ext uri="{FF2B5EF4-FFF2-40B4-BE49-F238E27FC236}">
                <a16:creationId xmlns="" xmlns:a16="http://schemas.microsoft.com/office/drawing/2014/main" id="{42875DDC-0225-45F8-B745-78688F2D1A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Person wearing mixed reality smartglasses touching transparent screen">
            <a:extLst>
              <a:ext uri="{FF2B5EF4-FFF2-40B4-BE49-F238E27FC236}">
                <a16:creationId xmlns="" xmlns:a16="http://schemas.microsoft.com/office/drawing/2014/main" id="{18A239E6-97C0-4A74-8E7A-C9FD39A8C9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787" r="20461" b="-3"/>
          <a:stretch/>
        </p:blipFill>
        <p:spPr>
          <a:xfrm>
            <a:off x="4610101"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sp>
        <p:nvSpPr>
          <p:cNvPr id="71" name="Oval 70">
            <a:extLst>
              <a:ext uri="{FF2B5EF4-FFF2-40B4-BE49-F238E27FC236}">
                <a16:creationId xmlns="" xmlns:a16="http://schemas.microsoft.com/office/drawing/2014/main" id="{12617755-D451-4BAF-9B55-518297BFF4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usinessman checking statistics">
            <a:extLst>
              <a:ext uri="{FF2B5EF4-FFF2-40B4-BE49-F238E27FC236}">
                <a16:creationId xmlns="" xmlns:a16="http://schemas.microsoft.com/office/drawing/2014/main" id="{2696A1A4-8E43-47F6-A6DC-A9ADAB053D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148" r="19100" b="-3"/>
          <a:stretch/>
        </p:blipFill>
        <p:spPr>
          <a:xfrm>
            <a:off x="8324865"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F6D58-1A39-41ED-99F7-0CE9F03BD344}"/>
              </a:ext>
            </a:extLst>
          </p:cNvPr>
          <p:cNvSpPr>
            <a:spLocks noGrp="1"/>
          </p:cNvSpPr>
          <p:nvPr>
            <p:ph type="title"/>
          </p:nvPr>
        </p:nvSpPr>
        <p:spPr/>
        <p:txBody>
          <a:bodyPr anchor="ctr">
            <a:normAutofit/>
          </a:bodyPr>
          <a:lstStyle/>
          <a:p>
            <a:r>
              <a:rPr lang="en-US" dirty="0" smtClean="0">
                <a:latin typeface="Franklin Gothic Book" panose="020B0503020102020204" pitchFamily="34" charset="0"/>
                <a:cs typeface="Segoe UI" panose="020B0502040204020203" pitchFamily="34" charset="0"/>
              </a:rPr>
              <a:t>REFERENCES:</a:t>
            </a:r>
            <a:endParaRPr lang="en-US"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3BF933A4-33C5-4102-BBB0-9B15EFF2F292}"/>
              </a:ext>
            </a:extLst>
          </p:cNvPr>
          <p:cNvSpPr>
            <a:spLocks noGrp="1"/>
          </p:cNvSpPr>
          <p:nvPr>
            <p:ph idx="1"/>
          </p:nvPr>
        </p:nvSpPr>
        <p:spPr/>
        <p:txBody>
          <a:bodyPr vert="horz" lIns="91440" tIns="45720" rIns="91440" bIns="45720" rtlCol="0" anchor="t">
            <a:normAutofit lnSpcReduction="10000"/>
          </a:bodyPr>
          <a:lstStyle/>
          <a:p>
            <a:r>
              <a:rPr lang="en-US" sz="2000" dirty="0" smtClean="0">
                <a:latin typeface="Franklin Gothic Book" panose="020B0503020102020204" pitchFamily="34" charset="0"/>
              </a:rPr>
              <a:t>FROM </a:t>
            </a:r>
            <a:r>
              <a:rPr lang="en-US" sz="2000" dirty="0">
                <a:hlinkClick r:id="rId3"/>
              </a:rPr>
              <a:t>Freedom Talks — Freedom </a:t>
            </a:r>
            <a:r>
              <a:rPr lang="en-US" sz="2000" dirty="0" smtClean="0">
                <a:hlinkClick r:id="rId3"/>
              </a:rPr>
              <a:t>Reads</a:t>
            </a:r>
            <a:r>
              <a:rPr lang="en-US" sz="2000" dirty="0" smtClean="0"/>
              <a:t>(</a:t>
            </a:r>
            <a:r>
              <a:rPr lang="en-US" sz="2000" dirty="0" err="1" smtClean="0"/>
              <a:t>Foesdem</a:t>
            </a:r>
            <a:r>
              <a:rPr lang="en-US" sz="2000" dirty="0" smtClean="0"/>
              <a:t> talks 2019)                     ----GAINED KNOWLEDGE OF HOW MODULE WORKS AND CHANGING MODULE </a:t>
            </a:r>
          </a:p>
          <a:p>
            <a:r>
              <a:rPr lang="en-US" sz="2000" dirty="0" smtClean="0">
                <a:latin typeface="Franklin Gothic Book" panose="020B0503020102020204" pitchFamily="34" charset="0"/>
              </a:rPr>
              <a:t>FROM </a:t>
            </a:r>
            <a:r>
              <a:rPr lang="en-US" sz="2000" dirty="0">
                <a:hlinkClick r:id="rId4"/>
              </a:rPr>
              <a:t>How to Design Programs Languages (racket-lang.org</a:t>
            </a:r>
            <a:r>
              <a:rPr lang="en-US" sz="2000" dirty="0" smtClean="0">
                <a:hlinkClick r:id="rId4"/>
              </a:rPr>
              <a:t>)</a:t>
            </a:r>
            <a:r>
              <a:rPr lang="en-US" sz="2000" dirty="0" smtClean="0"/>
              <a:t>   ----Getting familiarized with Racket programing</a:t>
            </a:r>
          </a:p>
          <a:p>
            <a:r>
              <a:rPr lang="en-US" sz="2000" dirty="0" smtClean="0">
                <a:latin typeface="Franklin Gothic Book" panose="020B0503020102020204" pitchFamily="34" charset="0"/>
              </a:rPr>
              <a:t>FROM </a:t>
            </a:r>
            <a:r>
              <a:rPr lang="en-US" sz="2000" dirty="0">
                <a:hlinkClick r:id="rId5"/>
              </a:rPr>
              <a:t>Compilers (stanford.edu</a:t>
            </a:r>
            <a:r>
              <a:rPr lang="en-US" sz="2000" dirty="0" smtClean="0">
                <a:hlinkClick r:id="rId5"/>
              </a:rPr>
              <a:t>)</a:t>
            </a:r>
            <a:r>
              <a:rPr lang="en-US" sz="2000" dirty="0" smtClean="0"/>
              <a:t>                                                    ------Got a idea of how compilers works and way’s of building a compiler’s</a:t>
            </a:r>
          </a:p>
          <a:p>
            <a:r>
              <a:rPr lang="en-US" sz="2000" dirty="0" smtClean="0">
                <a:latin typeface="Franklin Gothic Book" panose="020B0503020102020204" pitchFamily="34" charset="0"/>
              </a:rPr>
              <a:t>FROM BOOKS:</a:t>
            </a:r>
          </a:p>
          <a:p>
            <a:r>
              <a:rPr lang="en-US" sz="2000" dirty="0" smtClean="0">
                <a:latin typeface="Franklin Gothic Book" panose="020B0503020102020204" pitchFamily="34" charset="0"/>
              </a:rPr>
              <a:t>PROGRAMMING LANGUAGES PRAGMATICS(Third edition)  --By </a:t>
            </a:r>
            <a:r>
              <a:rPr lang="en-US" sz="2000" dirty="0" err="1" smtClean="0">
                <a:latin typeface="Franklin Gothic Book" panose="020B0503020102020204" pitchFamily="34" charset="0"/>
              </a:rPr>
              <a:t>Michael.L.Scott</a:t>
            </a:r>
            <a:r>
              <a:rPr lang="en-US" sz="2000" dirty="0" smtClean="0">
                <a:latin typeface="Franklin Gothic Book" panose="020B0503020102020204" pitchFamily="34" charset="0"/>
              </a:rPr>
              <a:t>       ---------Got an Knowledge of how programming languages written and reason for having a Huge community of it ……….</a:t>
            </a:r>
          </a:p>
          <a:p>
            <a:r>
              <a:rPr lang="en-US" sz="2000" dirty="0" smtClean="0">
                <a:latin typeface="Franklin Gothic Book" panose="020B0503020102020204" pitchFamily="34" charset="0"/>
              </a:rPr>
              <a:t>How to Design Programs(Second Edition) –By </a:t>
            </a:r>
            <a:r>
              <a:rPr lang="en-US" sz="2000" dirty="0" err="1" smtClean="0">
                <a:latin typeface="Franklin Gothic Book" panose="020B0503020102020204" pitchFamily="34" charset="0"/>
              </a:rPr>
              <a:t>Matthis</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Felleisen,Robert</a:t>
            </a:r>
            <a:r>
              <a:rPr lang="en-US" sz="2000" dirty="0" smtClean="0">
                <a:latin typeface="Franklin Gothic Book" panose="020B0503020102020204" pitchFamily="34" charset="0"/>
              </a:rPr>
              <a:t> Bruce </a:t>
            </a:r>
            <a:r>
              <a:rPr lang="en-US" sz="2000" dirty="0" err="1" smtClean="0">
                <a:latin typeface="Franklin Gothic Book" panose="020B0503020102020204" pitchFamily="34" charset="0"/>
              </a:rPr>
              <a:t>findler</a:t>
            </a:r>
            <a:r>
              <a:rPr lang="en-US" sz="2000" dirty="0" err="1" smtClean="0">
                <a:latin typeface="Franklin Gothic Book" panose="020B0503020102020204" pitchFamily="34" charset="0"/>
              </a:rPr>
              <a:t>,Matthew</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Flatt,Shriram</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Krishnamurthi</a:t>
            </a:r>
            <a:r>
              <a:rPr lang="en-US" sz="2000" dirty="0" smtClean="0">
                <a:latin typeface="Franklin Gothic Book" panose="020B0503020102020204" pitchFamily="34" charset="0"/>
              </a:rPr>
              <a:t>……(</a:t>
            </a:r>
            <a:r>
              <a:rPr lang="en-US" sz="2000" dirty="0" err="1" smtClean="0">
                <a:latin typeface="Franklin Gothic Book" panose="020B0503020102020204" pitchFamily="34" charset="0"/>
              </a:rPr>
              <a:t>Realsed</a:t>
            </a:r>
            <a:r>
              <a:rPr lang="en-US" sz="2000" dirty="0" smtClean="0">
                <a:latin typeface="Franklin Gothic Book" panose="020B0503020102020204" pitchFamily="34" charset="0"/>
              </a:rPr>
              <a:t> by MIT-Press)…… ---Learned to design a language …</a:t>
            </a:r>
          </a:p>
          <a:p>
            <a:r>
              <a:rPr lang="en-US" sz="2000" dirty="0" err="1" smtClean="0">
                <a:latin typeface="Franklin Gothic Book" panose="020B0503020102020204" pitchFamily="34" charset="0"/>
              </a:rPr>
              <a:t>Anaylized</a:t>
            </a:r>
            <a:r>
              <a:rPr lang="en-US" sz="2000" dirty="0">
                <a:latin typeface="Franklin Gothic Book" panose="020B0503020102020204" pitchFamily="34" charset="0"/>
              </a:rPr>
              <a:t> </a:t>
            </a:r>
            <a:r>
              <a:rPr lang="en-US" sz="2000" dirty="0" smtClean="0">
                <a:latin typeface="Franklin Gothic Book" panose="020B0503020102020204" pitchFamily="34" charset="0"/>
              </a:rPr>
              <a:t>some </a:t>
            </a:r>
            <a:r>
              <a:rPr lang="en-US" sz="2000" dirty="0" err="1" smtClean="0">
                <a:latin typeface="Franklin Gothic Book" panose="020B0503020102020204" pitchFamily="34" charset="0"/>
              </a:rPr>
              <a:t>kinda</a:t>
            </a:r>
            <a:r>
              <a:rPr lang="en-US" sz="2000" dirty="0" smtClean="0">
                <a:latin typeface="Franklin Gothic Book" panose="020B0503020102020204" pitchFamily="34" charset="0"/>
              </a:rPr>
              <a:t> blogs like </a:t>
            </a:r>
            <a:r>
              <a:rPr lang="en-US" sz="2000" dirty="0" err="1" smtClean="0">
                <a:latin typeface="Franklin Gothic Book" panose="020B0503020102020204" pitchFamily="34" charset="0"/>
              </a:rPr>
              <a:t>stackoverflow</a:t>
            </a:r>
            <a:r>
              <a:rPr lang="en-US" sz="2000" dirty="0" smtClean="0">
                <a:latin typeface="Franklin Gothic Book" panose="020B0503020102020204" pitchFamily="34" charset="0"/>
              </a:rPr>
              <a:t> Wikipedia(For basic keyword </a:t>
            </a:r>
            <a:r>
              <a:rPr lang="en-US" sz="2000" dirty="0" err="1" smtClean="0">
                <a:latin typeface="Franklin Gothic Book" panose="020B0503020102020204" pitchFamily="34" charset="0"/>
              </a:rPr>
              <a:t>referncing</a:t>
            </a:r>
            <a:r>
              <a:rPr lang="en-US" sz="2000" dirty="0" smtClean="0">
                <a:latin typeface="Franklin Gothic Book" panose="020B0503020102020204" pitchFamily="34" charset="0"/>
              </a:rPr>
              <a:t> and much more)</a:t>
            </a:r>
          </a:p>
        </p:txBody>
      </p:sp>
      <p:pic>
        <p:nvPicPr>
          <p:cNvPr id="8" name="Graphic 7">
            <a:extLst>
              <a:ext uri="{FF2B5EF4-FFF2-40B4-BE49-F238E27FC236}">
                <a16:creationId xmlns="" xmlns:a16="http://schemas.microsoft.com/office/drawing/2014/main" id="{590430A8-7125-464C-98BA-3409573DB57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6">
            <a:alphaModFix amt="15000"/>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 xmlns:a16="http://schemas.microsoft.com/office/drawing/2014/main" id="{DFDA47BC-3069-47F5-8257-24B3B1F76A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 xmlns:a16="http://schemas.microsoft.com/office/drawing/2014/main" id="{00C9EB70-BC82-414A-BF8D-AD7FC672761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134124" y="471779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 xmlns:a16="http://schemas.microsoft.com/office/drawing/2014/main" id="{3AFE8227-C443-417B-BA91-520EB1EF45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CA8252A-8A5F-E6C5-B196-2D62D9CD24E8}"/>
              </a:ext>
            </a:extLst>
          </p:cNvPr>
          <p:cNvSpPr>
            <a:spLocks noGrp="1"/>
          </p:cNvSpPr>
          <p:nvPr>
            <p:ph type="title"/>
          </p:nvPr>
        </p:nvSpPr>
        <p:spPr>
          <a:xfrm>
            <a:off x="8643193" y="489507"/>
            <a:ext cx="3091607" cy="1655483"/>
          </a:xfrm>
        </p:spPr>
        <p:txBody>
          <a:bodyPr anchor="b">
            <a:normAutofit/>
          </a:bodyPr>
          <a:lstStyle/>
          <a:p>
            <a:r>
              <a:rPr lang="en-IN" sz="3700">
                <a:latin typeface="Amasis MT Pro Black" panose="02040A04050005020304" pitchFamily="18" charset="0"/>
              </a:rPr>
              <a:t>Upcoming ideas in our projects:</a:t>
            </a:r>
          </a:p>
        </p:txBody>
      </p:sp>
      <p:pic>
        <p:nvPicPr>
          <p:cNvPr id="5" name="Content Placeholder 4">
            <a:extLst>
              <a:ext uri="{FF2B5EF4-FFF2-40B4-BE49-F238E27FC236}">
                <a16:creationId xmlns="" xmlns:a16="http://schemas.microsoft.com/office/drawing/2014/main" id="{334CA3AB-AD17-90F3-241A-BA64A398178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l="9226" r="6559" b="-2"/>
          <a:stretch/>
        </p:blipFill>
        <p:spPr>
          <a:xfrm>
            <a:off x="20" y="431"/>
            <a:ext cx="8115280" cy="6408311"/>
          </a:xfrm>
          <a:prstGeom prst="rect">
            <a:avLst/>
          </a:prstGeom>
        </p:spPr>
      </p:pic>
      <p:sp>
        <p:nvSpPr>
          <p:cNvPr id="9" name="Content Placeholder 8">
            <a:extLst>
              <a:ext uri="{FF2B5EF4-FFF2-40B4-BE49-F238E27FC236}">
                <a16:creationId xmlns="" xmlns:a16="http://schemas.microsoft.com/office/drawing/2014/main" id="{07B234A9-3381-C6DA-8246-7CF60FB64429}"/>
              </a:ext>
            </a:extLst>
          </p:cNvPr>
          <p:cNvSpPr>
            <a:spLocks noGrp="1"/>
          </p:cNvSpPr>
          <p:nvPr>
            <p:ph idx="1"/>
          </p:nvPr>
        </p:nvSpPr>
        <p:spPr>
          <a:xfrm>
            <a:off x="8643193" y="2418408"/>
            <a:ext cx="2942813" cy="3540265"/>
          </a:xfrm>
        </p:spPr>
        <p:txBody>
          <a:bodyPr>
            <a:normAutofit lnSpcReduction="10000"/>
          </a:bodyPr>
          <a:lstStyle/>
          <a:p>
            <a:pPr marL="0" indent="0">
              <a:buNone/>
            </a:pPr>
            <a:r>
              <a:rPr lang="en-US" sz="1700" dirty="0">
                <a:latin typeface="Aharoni" panose="020B0604020202020204" pitchFamily="2" charset="-79"/>
                <a:cs typeface="Aharoni" panose="020B0604020202020204" pitchFamily="2" charset="-79"/>
              </a:rPr>
              <a:t>*Designing new pattern for compiler.</a:t>
            </a:r>
          </a:p>
          <a:p>
            <a:pPr marL="0" indent="0">
              <a:buNone/>
            </a:pPr>
            <a:r>
              <a:rPr lang="en-US" sz="1700" dirty="0">
                <a:latin typeface="Aharoni" panose="020B0604020202020204" pitchFamily="2" charset="-79"/>
                <a:cs typeface="Aharoni" panose="020B0604020202020204" pitchFamily="2" charset="-79"/>
              </a:rPr>
              <a:t>*Improvising new modules.</a:t>
            </a:r>
          </a:p>
          <a:p>
            <a:pPr marL="0" indent="0">
              <a:buNone/>
            </a:pPr>
            <a:r>
              <a:rPr lang="en-US" sz="1700" dirty="0">
                <a:latin typeface="Aharoni" panose="020B0604020202020204" pitchFamily="2" charset="-79"/>
                <a:cs typeface="Aharoni" panose="020B0604020202020204" pitchFamily="2" charset="-79"/>
              </a:rPr>
              <a:t>*Testing the possibilities of working with “meta” concepts in our language.</a:t>
            </a:r>
          </a:p>
          <a:p>
            <a:pPr marL="0" indent="0">
              <a:buNone/>
            </a:pPr>
            <a:r>
              <a:rPr lang="en-US" sz="1700" dirty="0">
                <a:latin typeface="Aharoni" panose="020B0604020202020204" pitchFamily="2" charset="-79"/>
                <a:cs typeface="Aharoni" panose="020B0604020202020204" pitchFamily="2" charset="-79"/>
              </a:rPr>
              <a:t>*Create a new own web services.</a:t>
            </a:r>
          </a:p>
          <a:p>
            <a:pPr marL="0" indent="0">
              <a:buNone/>
            </a:pPr>
            <a:r>
              <a:rPr lang="en-US" sz="1700" dirty="0">
                <a:latin typeface="Aharoni" panose="020B0604020202020204" pitchFamily="2" charset="-79"/>
                <a:cs typeface="Aharoni" panose="020B0604020202020204" pitchFamily="2" charset="-79"/>
              </a:rPr>
              <a:t>*Standardizing all codes</a:t>
            </a:r>
          </a:p>
          <a:p>
            <a:pPr marL="0" indent="0">
              <a:buNone/>
            </a:pPr>
            <a:r>
              <a:rPr lang="en-US" sz="1700" dirty="0">
                <a:latin typeface="Aharoni" panose="020B0604020202020204" pitchFamily="2" charset="-79"/>
                <a:cs typeface="Aharoni" panose="020B0604020202020204" pitchFamily="2" charset="-79"/>
              </a:rPr>
              <a:t>*Combining data flow languages and logic constrained </a:t>
            </a:r>
            <a:r>
              <a:rPr lang="en-US" sz="1700" dirty="0" smtClean="0">
                <a:latin typeface="Aharoni" panose="020B0604020202020204" pitchFamily="2" charset="-79"/>
                <a:cs typeface="Aharoni" panose="020B0604020202020204" pitchFamily="2" charset="-79"/>
              </a:rPr>
              <a:t>langs. (if-possible)</a:t>
            </a:r>
            <a:endParaRPr lang="en-US" sz="1700" dirty="0">
              <a:latin typeface="Aharoni" panose="020B0604020202020204" pitchFamily="2" charset="-79"/>
              <a:cs typeface="Aharoni" panose="020B0604020202020204" pitchFamily="2" charset="-79"/>
            </a:endParaRPr>
          </a:p>
        </p:txBody>
      </p:sp>
      <p:sp>
        <p:nvSpPr>
          <p:cNvPr id="41" name="Rectangle 40">
            <a:extLst>
              <a:ext uri="{FF2B5EF4-FFF2-40B4-BE49-F238E27FC236}">
                <a16:creationId xmlns="" xmlns:a16="http://schemas.microsoft.com/office/drawing/2014/main" id="{907741FC-B544-4A6E-B831-6789D04233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3F0BE7ED-7814-4273-B18A-F26CC03803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9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2C824B-4279-4D47-92DD-71F5353FAA23}"/>
              </a:ext>
            </a:extLst>
          </p:cNvPr>
          <p:cNvSpPr>
            <a:spLocks noGrp="1"/>
          </p:cNvSpPr>
          <p:nvPr>
            <p:ph type="title"/>
          </p:nvPr>
        </p:nvSpPr>
        <p:spPr>
          <a:xfrm>
            <a:off x="363331" y="527884"/>
            <a:ext cx="10515600" cy="1410246"/>
          </a:xfrm>
        </p:spPr>
        <p:txBody>
          <a:bodyPr>
            <a:normAutofit fontScale="90000"/>
          </a:bodyPr>
          <a:lstStyle/>
          <a:p>
            <a:r>
              <a:rPr lang="en-US" dirty="0">
                <a:latin typeface="Modern Love" panose="020B0604020202020204" pitchFamily="82" charset="0"/>
                <a:cs typeface="Segoe UI" panose="020B0502040204020203" pitchFamily="34" charset="0"/>
              </a:rPr>
              <a:t>ALL PROGRAMMING LANGUAGES ARE JUST A LINE OF CODE?</a:t>
            </a:r>
            <a:br>
              <a:rPr lang="en-US" dirty="0">
                <a:latin typeface="Modern Love" panose="020B0604020202020204" pitchFamily="82" charset="0"/>
                <a:cs typeface="Segoe UI" panose="020B0502040204020203" pitchFamily="34" charset="0"/>
              </a:rPr>
            </a:br>
            <a:r>
              <a:rPr lang="en-US" dirty="0">
                <a:latin typeface="Baguet Script" panose="020B0604020202020204" pitchFamily="2" charset="0"/>
                <a:cs typeface="Segoe UI" panose="020B0502040204020203" pitchFamily="34" charset="0"/>
              </a:rPr>
              <a:t>So we created own programming language</a:t>
            </a:r>
          </a:p>
        </p:txBody>
      </p:sp>
      <p:pic>
        <p:nvPicPr>
          <p:cNvPr id="4" name="Picture 3">
            <a:extLst>
              <a:ext uri="{FF2B5EF4-FFF2-40B4-BE49-F238E27FC236}">
                <a16:creationId xmlns="" xmlns:a16="http://schemas.microsoft.com/office/drawing/2014/main" id="{CA38661C-A76F-46FD-B34B-75411EEC7E5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rcRect/>
          <a:stretch/>
        </p:blipFill>
        <p:spPr>
          <a:xfrm>
            <a:off x="565177" y="2434919"/>
            <a:ext cx="3292961" cy="225187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 xmlns:a16="http://schemas.microsoft.com/office/drawing/2014/main" id="{25AD4F61-E023-4530-BF03-8BC2D825D0BF}"/>
              </a:ext>
            </a:extLst>
          </p:cNvPr>
          <p:cNvSpPr txBox="1"/>
          <p:nvPr/>
        </p:nvSpPr>
        <p:spPr>
          <a:xfrm>
            <a:off x="405440" y="4866526"/>
            <a:ext cx="2553761" cy="923330"/>
          </a:xfrm>
          <a:prstGeom prst="rect">
            <a:avLst/>
          </a:prstGeom>
          <a:noFill/>
        </p:spPr>
        <p:txBody>
          <a:bodyPr wrap="square" rtlCol="0">
            <a:spAutoFit/>
          </a:bodyPr>
          <a:lstStyle/>
          <a:p>
            <a:r>
              <a:rPr lang="en-US" dirty="0">
                <a:latin typeface="Elephant" panose="02020904090505020303" pitchFamily="18" charset="0"/>
                <a:ea typeface="Gadugi" panose="020B0502040204020203" pitchFamily="34" charset="0"/>
                <a:cs typeface="Segoe UI" panose="020B0502040204020203" pitchFamily="34" charset="0"/>
              </a:rPr>
              <a:t>1. Just build your own </a:t>
            </a:r>
            <a:r>
              <a:rPr lang="en-US" dirty="0" smtClean="0">
                <a:latin typeface="Elephant" panose="02020904090505020303" pitchFamily="18" charset="0"/>
                <a:ea typeface="Gadugi" panose="020B0502040204020203" pitchFamily="34" charset="0"/>
                <a:cs typeface="Segoe UI" panose="020B0502040204020203" pitchFamily="34" charset="0"/>
              </a:rPr>
              <a:t>programming </a:t>
            </a:r>
            <a:r>
              <a:rPr lang="en-US" dirty="0">
                <a:latin typeface="Elephant" panose="02020904090505020303" pitchFamily="18" charset="0"/>
                <a:ea typeface="Gadugi" panose="020B0502040204020203" pitchFamily="34" charset="0"/>
                <a:cs typeface="Segoe UI" panose="020B0502040204020203" pitchFamily="34" charset="0"/>
              </a:rPr>
              <a:t>why?</a:t>
            </a:r>
          </a:p>
        </p:txBody>
      </p:sp>
      <p:pic>
        <p:nvPicPr>
          <p:cNvPr id="6" name="Picture 5">
            <a:extLst>
              <a:ext uri="{FF2B5EF4-FFF2-40B4-BE49-F238E27FC236}">
                <a16:creationId xmlns="" xmlns:a16="http://schemas.microsoft.com/office/drawing/2014/main" id="{6DA968F2-5A94-4613-A504-B78257B6B052}"/>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6"/>
              </a:ext>
            </a:extLst>
          </a:blip>
          <a:srcRect/>
          <a:stretch/>
        </p:blipFill>
        <p:spPr>
          <a:xfrm>
            <a:off x="5129781" y="2021207"/>
            <a:ext cx="6005691" cy="266559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 xmlns:a16="http://schemas.microsoft.com/office/drawing/2014/main" id="{E5564556-59F0-4D0A-A6CD-ADF8F4D7428B}"/>
              </a:ext>
            </a:extLst>
          </p:cNvPr>
          <p:cNvSpPr txBox="1"/>
          <p:nvPr/>
        </p:nvSpPr>
        <p:spPr>
          <a:xfrm>
            <a:off x="4711961" y="4933608"/>
            <a:ext cx="7361852" cy="1477328"/>
          </a:xfrm>
          <a:prstGeom prst="rect">
            <a:avLst/>
          </a:prstGeom>
          <a:noFill/>
        </p:spPr>
        <p:txBody>
          <a:bodyPr wrap="square" rtlCol="0">
            <a:spAutoFit/>
          </a:bodyPr>
          <a:lstStyle/>
          <a:p>
            <a:r>
              <a:rPr lang="en-US" dirty="0">
                <a:latin typeface="Tw Cen MT Condensed Extra Bold" panose="020B0803020202020204" pitchFamily="34" charset="0"/>
                <a:cs typeface="Segoe UI" panose="020B0502040204020203" pitchFamily="34" charset="0"/>
              </a:rPr>
              <a:t>2.In short, what you’re hopefully realizing is that the team “racket” actually represents two thing ,it’s particular programming languages with </a:t>
            </a:r>
            <a:r>
              <a:rPr lang="en-US" dirty="0" err="1" smtClean="0">
                <a:latin typeface="Tw Cen MT Condensed Extra Bold" panose="020B0803020202020204" pitchFamily="34" charset="0"/>
                <a:cs typeface="Segoe UI" panose="020B0502040204020203" pitchFamily="34" charset="0"/>
              </a:rPr>
              <a:t>parential</a:t>
            </a:r>
            <a:r>
              <a:rPr lang="en-US" dirty="0" smtClean="0">
                <a:latin typeface="Tw Cen MT Condensed Extra Bold" panose="020B0803020202020204" pitchFamily="34" charset="0"/>
                <a:cs typeface="Segoe UI" panose="020B0502040204020203" pitchFamily="34" charset="0"/>
              </a:rPr>
              <a:t> </a:t>
            </a:r>
            <a:r>
              <a:rPr lang="en-US" dirty="0">
                <a:latin typeface="Tw Cen MT Condensed Extra Bold" panose="020B0803020202020204" pitchFamily="34" charset="0"/>
                <a:cs typeface="Segoe UI" panose="020B0502040204020203" pitchFamily="34" charset="0"/>
              </a:rPr>
              <a:t>syntax ,functions , class and various advanced features: something comparable to java or python for instance but it’s also an “eco system” for languages , providing the machinery to create lots of other programming .</a:t>
            </a:r>
          </a:p>
        </p:txBody>
      </p:sp>
      <p:pic>
        <p:nvPicPr>
          <p:cNvPr id="11" name="Picture 10" descr="I Don't Know Panda">
            <a:extLst>
              <a:ext uri="{FF2B5EF4-FFF2-40B4-BE49-F238E27FC236}">
                <a16:creationId xmlns="" xmlns:a16="http://schemas.microsoft.com/office/drawing/2014/main" id="{8A1EFB2A-B1F4-4B41-A926-1E21B4EAE2A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34332" y="1005622"/>
            <a:ext cx="1055914" cy="1055914"/>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0B084C1F-DB18-E4AA-F7A4-73E32A1133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rcRect t="6932" b="8799"/>
          <a:stretch/>
        </p:blipFill>
        <p:spPr>
          <a:xfrm>
            <a:off x="20" y="-38090"/>
            <a:ext cx="12191980" cy="6857990"/>
          </a:xfrm>
          <a:prstGeom prst="rect">
            <a:avLst/>
          </a:prstGeom>
        </p:spPr>
      </p:pic>
      <p:sp>
        <p:nvSpPr>
          <p:cNvPr id="47" name="Freeform 5">
            <a:extLst>
              <a:ext uri="{FF2B5EF4-FFF2-40B4-BE49-F238E27FC236}">
                <a16:creationId xmlns="" xmlns:a16="http://schemas.microsoft.com/office/drawing/2014/main" id="{87CC2527-562A-4F69-B487-4371E5B243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 name="Title 4">
            <a:extLst>
              <a:ext uri="{FF2B5EF4-FFF2-40B4-BE49-F238E27FC236}">
                <a16:creationId xmlns="" xmlns:a16="http://schemas.microsoft.com/office/drawing/2014/main" id="{64BD0A42-B011-4DBF-B5CD-6718A97E3C70}"/>
              </a:ext>
            </a:extLst>
          </p:cNvPr>
          <p:cNvSpPr>
            <a:spLocks noGrp="1"/>
          </p:cNvSpPr>
          <p:nvPr>
            <p:ph type="title"/>
          </p:nvPr>
        </p:nvSpPr>
        <p:spPr>
          <a:xfrm>
            <a:off x="8022020" y="3685088"/>
            <a:ext cx="3852041" cy="1834056"/>
          </a:xfrm>
        </p:spPr>
        <p:txBody>
          <a:bodyPr vert="horz" lIns="91440" tIns="45720" rIns="91440" bIns="45720" rtlCol="0" anchor="b">
            <a:normAutofit fontScale="90000"/>
          </a:bodyPr>
          <a:lstStyle/>
          <a:p>
            <a:pPr algn="ctr"/>
            <a:r>
              <a:rPr lang="en-US" sz="4000" dirty="0">
                <a:latin typeface="Forte" panose="03060902040502070203" pitchFamily="66" charset="0"/>
              </a:rPr>
              <a:t>Team players:</a:t>
            </a:r>
            <a:r>
              <a:rPr lang="en-US" sz="4000" dirty="0"/>
              <a:t/>
            </a:r>
            <a:br>
              <a:rPr lang="en-US" sz="4000" dirty="0"/>
            </a:br>
            <a:r>
              <a:rPr lang="en-US" sz="4000" dirty="0" err="1">
                <a:latin typeface="Baguet Script" panose="00000500000000000000" pitchFamily="2" charset="0"/>
              </a:rPr>
              <a:t>Venkatesh.K</a:t>
            </a:r>
            <a:r>
              <a:rPr lang="en-US" sz="4000" dirty="0">
                <a:latin typeface="Baguet Script" panose="00000500000000000000" pitchFamily="2" charset="0"/>
              </a:rPr>
              <a:t/>
            </a:r>
            <a:br>
              <a:rPr lang="en-US" sz="4000" dirty="0">
                <a:latin typeface="Baguet Script" panose="00000500000000000000" pitchFamily="2" charset="0"/>
              </a:rPr>
            </a:br>
            <a:r>
              <a:rPr lang="en-US" sz="4000" dirty="0" err="1">
                <a:latin typeface="Baguet Script" panose="00000500000000000000" pitchFamily="2" charset="0"/>
              </a:rPr>
              <a:t>Venkateshwaran.G</a:t>
            </a:r>
            <a:r>
              <a:rPr lang="en-US" sz="4000" dirty="0">
                <a:latin typeface="Baguet Script" panose="00000500000000000000" pitchFamily="2" charset="0"/>
              </a:rPr>
              <a:t/>
            </a:r>
            <a:br>
              <a:rPr lang="en-US" sz="4000" dirty="0">
                <a:latin typeface="Baguet Script" panose="00000500000000000000" pitchFamily="2" charset="0"/>
              </a:rPr>
            </a:br>
            <a:r>
              <a:rPr lang="en-US" sz="4000" dirty="0" err="1">
                <a:latin typeface="Baguet Script" panose="00000500000000000000" pitchFamily="2" charset="0"/>
              </a:rPr>
              <a:t>Kiruthick.R</a:t>
            </a:r>
            <a:endParaRPr lang="en-US" sz="4000" dirty="0">
              <a:latin typeface="Baguet Script" panose="00000500000000000000" pitchFamily="2" charset="0"/>
            </a:endParaRPr>
          </a:p>
        </p:txBody>
      </p:sp>
      <p:cxnSp>
        <p:nvCxnSpPr>
          <p:cNvPr id="48" name="Straight Connector 20">
            <a:extLst>
              <a:ext uri="{FF2B5EF4-FFF2-40B4-BE49-F238E27FC236}">
                <a16:creationId xmlns="" xmlns:a16="http://schemas.microsoft.com/office/drawing/2014/main" id="{BCDAEC91-5BCE-4B55-9CC0-43EF94CB73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ECBBA9B5-C0F4-637C-811B-E1B52BE0EEF6}"/>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durham.autism-uni.org/meeting-people-at-university/">
                  <a:extLst>
                    <a:ext uri="{A12FA001-AC4F-418D-AE19-62706E023703}">
                      <ahyp:hlinkClr xmlns=""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3.0/">
                  <a:extLst>
                    <a:ext uri="{A12FA001-AC4F-418D-AE19-62706E023703}">
                      <ahyp:hlinkClr xmlns="" xmlns:ahyp="http://schemas.microsoft.com/office/drawing/2018/hyperlinkcolor" val="tx"/>
                    </a:ext>
                  </a:extLst>
                </a:hlinkClick>
              </a:rPr>
              <a:t>CC BY</a:t>
            </a:r>
            <a:endParaRPr lang="en-IN" sz="700">
              <a:solidFill>
                <a:srgbClr val="FFFFFF"/>
              </a:solidFill>
            </a:endParaRP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A8384FB5-9ADC-4DDC-881B-597D56F5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 xmlns:a16="http://schemas.microsoft.com/office/drawing/2014/main" id="{91E5A9A7-95C6-4F4F-B00E-C82E07FE62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D07DD2DE-F619-49DD-B5E7-03A290FF4E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85149191-5F60-4A28-AAFF-039F96B0F3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 xmlns:a16="http://schemas.microsoft.com/office/drawing/2014/main" id="{F8260ED5-17F7-4158-B241-D51DD4CF1B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 xmlns:a16="http://schemas.microsoft.com/office/drawing/2014/main" id="{59B1E564-0C8D-7947-FC16-22AD747EE2B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a:solidFill>
                  <a:srgbClr val="FFFFFF"/>
                </a:solidFill>
                <a:latin typeface="+mj-lt"/>
                <a:ea typeface="+mj-ea"/>
                <a:cs typeface="+mj-cs"/>
              </a:rPr>
              <a:t>EVOLUTION OF PROGRAMMING:</a:t>
            </a:r>
          </a:p>
        </p:txBody>
      </p:sp>
      <p:pic>
        <p:nvPicPr>
          <p:cNvPr id="8" name="Content Placeholder 7" descr="Diagram, engineering drawing&#10;&#10;Description automatically generated">
            <a:extLst>
              <a:ext uri="{FF2B5EF4-FFF2-40B4-BE49-F238E27FC236}">
                <a16:creationId xmlns="" xmlns:a16="http://schemas.microsoft.com/office/drawing/2014/main" id="{4B921EDC-316D-A01F-C4B1-ED4AC7EFD7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4" y="69748"/>
            <a:ext cx="8153396" cy="6787823"/>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D660E354-01D0-4D36-9100-7D4CEDE99C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erson holding a sword&#10;&#10;Description automatically generated with low confidence">
            <a:extLst>
              <a:ext uri="{FF2B5EF4-FFF2-40B4-BE49-F238E27FC236}">
                <a16:creationId xmlns="" xmlns:a16="http://schemas.microsoft.com/office/drawing/2014/main" id="{4EE2F19F-05A1-5073-AB53-2BE99E2683D1}"/>
              </a:ext>
            </a:extLst>
          </p:cNvPr>
          <p:cNvPicPr>
            <a:picLocks noChangeAspect="1"/>
          </p:cNvPicPr>
          <p:nvPr/>
        </p:nvPicPr>
        <p:blipFill rotWithShape="1">
          <a:blip r:embed="rId3">
            <a:duotone>
              <a:prstClr val="black"/>
              <a:prstClr val="white"/>
            </a:duotone>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rcRect l="25170" r="15544"/>
          <a:stretch/>
        </p:blipFill>
        <p:spPr>
          <a:xfrm>
            <a:off x="1" y="10"/>
            <a:ext cx="7744393" cy="6857990"/>
          </a:xfrm>
          <a:custGeom>
            <a:avLst/>
            <a:gdLst/>
            <a:ahLst/>
            <a:cxnLst/>
            <a:rect l="l" t="t" r="r" b="b"/>
            <a:pathLst>
              <a:path w="7744393" h="6858000">
                <a:moveTo>
                  <a:pt x="0" y="0"/>
                </a:moveTo>
                <a:lnTo>
                  <a:pt x="7744393" y="0"/>
                </a:lnTo>
                <a:lnTo>
                  <a:pt x="7740387" y="3148"/>
                </a:lnTo>
                <a:cubicBezTo>
                  <a:pt x="6753686" y="817446"/>
                  <a:pt x="6124765" y="2049777"/>
                  <a:pt x="6124765" y="3429000"/>
                </a:cubicBezTo>
                <a:cubicBezTo>
                  <a:pt x="6124765" y="4808224"/>
                  <a:pt x="6753686" y="6040555"/>
                  <a:pt x="7740387" y="6854853"/>
                </a:cubicBezTo>
                <a:lnTo>
                  <a:pt x="7744392" y="6858000"/>
                </a:lnTo>
                <a:lnTo>
                  <a:pt x="0" y="6858000"/>
                </a:lnTo>
                <a:close/>
              </a:path>
            </a:pathLst>
          </a:custGeom>
        </p:spPr>
      </p:pic>
      <p:sp>
        <p:nvSpPr>
          <p:cNvPr id="2" name="Title 1">
            <a:extLst>
              <a:ext uri="{FF2B5EF4-FFF2-40B4-BE49-F238E27FC236}">
                <a16:creationId xmlns="" xmlns:a16="http://schemas.microsoft.com/office/drawing/2014/main" id="{0FDE5079-B185-4DE0-AF2C-AE4B7709FBC3}"/>
              </a:ext>
            </a:extLst>
          </p:cNvPr>
          <p:cNvSpPr>
            <a:spLocks noGrp="1"/>
          </p:cNvSpPr>
          <p:nvPr>
            <p:ph type="title"/>
          </p:nvPr>
        </p:nvSpPr>
        <p:spPr>
          <a:xfrm>
            <a:off x="7163160" y="561975"/>
            <a:ext cx="4769119" cy="5045666"/>
          </a:xfrm>
        </p:spPr>
        <p:txBody>
          <a:bodyPr vert="horz" lIns="91440" tIns="45720" rIns="91440" bIns="45720" rtlCol="0" anchor="b">
            <a:normAutofit/>
          </a:bodyPr>
          <a:lstStyle/>
          <a:p>
            <a:r>
              <a:rPr lang="en-US" sz="5600" dirty="0">
                <a:latin typeface="OCRB" panose="020B0604020202020204" pitchFamily="49" charset="0"/>
              </a:rPr>
              <a:t>Problem faced</a:t>
            </a:r>
            <a:br>
              <a:rPr lang="en-US" sz="5600" dirty="0">
                <a:latin typeface="OCRB" panose="020B0604020202020204" pitchFamily="49" charset="0"/>
              </a:rPr>
            </a:br>
            <a:r>
              <a:rPr lang="en-US" sz="5600" dirty="0">
                <a:latin typeface="OCRB" panose="020B0604020202020204" pitchFamily="49" charset="0"/>
              </a:rPr>
              <a:t>while using other languages!</a:t>
            </a:r>
          </a:p>
        </p:txBody>
      </p:sp>
      <p:sp>
        <p:nvSpPr>
          <p:cNvPr id="3" name="Content Placeholder 2">
            <a:extLst>
              <a:ext uri="{FF2B5EF4-FFF2-40B4-BE49-F238E27FC236}">
                <a16:creationId xmlns="" xmlns:a16="http://schemas.microsoft.com/office/drawing/2014/main" id="{89B4E0E8-07C8-4A23-99E2-20D6DFD6FA7A}"/>
              </a:ext>
            </a:extLst>
          </p:cNvPr>
          <p:cNvSpPr>
            <a:spLocks noGrp="1"/>
          </p:cNvSpPr>
          <p:nvPr>
            <p:ph idx="1"/>
          </p:nvPr>
        </p:nvSpPr>
        <p:spPr>
          <a:xfrm>
            <a:off x="7163160" y="4643287"/>
            <a:ext cx="4095514" cy="1441706"/>
          </a:xfrm>
        </p:spPr>
        <p:txBody>
          <a:bodyPr vert="horz" lIns="91440" tIns="45720" rIns="91440" bIns="45720" rtlCol="0" anchor="t">
            <a:normAutofit/>
          </a:bodyPr>
          <a:lstStyle/>
          <a:p>
            <a:pPr marL="0" indent="0">
              <a:buNone/>
            </a:pPr>
            <a:r>
              <a:rPr lang="en-US" sz="2400"/>
              <a:t>.</a:t>
            </a:r>
          </a:p>
        </p:txBody>
      </p:sp>
      <p:sp>
        <p:nvSpPr>
          <p:cNvPr id="24" name="Freeform: Shape 23">
            <a:extLst>
              <a:ext uri="{FF2B5EF4-FFF2-40B4-BE49-F238E27FC236}">
                <a16:creationId xmlns="" xmlns:a16="http://schemas.microsoft.com/office/drawing/2014/main" id="{C05F9929-5504-4C68-9AA2-E98BBA1F88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9590"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 xmlns:a16="http://schemas.microsoft.com/office/drawing/2014/main" id="{1A354C3E-9746-085F-77AB-A38CD54EB8FC}"/>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askleo.com/why-do-windows-updates-mess-up-my-computer/">
                  <a:extLst>
                    <a:ext uri="{A12FA001-AC4F-418D-AE19-62706E023703}">
                      <ahyp:hlinkClr xmlns=""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nc-nd/3.0/">
                  <a:extLst>
                    <a:ext uri="{A12FA001-AC4F-418D-AE19-62706E023703}">
                      <ahyp:hlinkClr xmlns=""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 xmlns:a16="http://schemas.microsoft.com/office/drawing/2014/main" id="{2D34CEF4-01D3-4AF7-9E84-F43030ACA972}"/>
              </a:ext>
            </a:extLst>
          </p:cNvPr>
          <p:cNvSpPr>
            <a:spLocks noGrp="1"/>
          </p:cNvSpPr>
          <p:nvPr>
            <p:ph type="title"/>
          </p:nvPr>
        </p:nvSpPr>
        <p:spPr>
          <a:xfrm>
            <a:off x="0" y="1"/>
            <a:ext cx="5635690" cy="1690688"/>
          </a:xfrm>
        </p:spPr>
        <p:txBody>
          <a:bodyPr/>
          <a:lstStyle/>
          <a:p>
            <a:r>
              <a:rPr lang="en-US" dirty="0">
                <a:latin typeface="Elephant Pro" panose="00000500000000000000" pitchFamily="2" charset="0"/>
              </a:rPr>
              <a:t>Pros of our lang:</a:t>
            </a:r>
          </a:p>
        </p:txBody>
      </p:sp>
      <p:graphicFrame>
        <p:nvGraphicFramePr>
          <p:cNvPr id="11" name="Table 11">
            <a:extLst>
              <a:ext uri="{FF2B5EF4-FFF2-40B4-BE49-F238E27FC236}">
                <a16:creationId xmlns="" xmlns:a16="http://schemas.microsoft.com/office/drawing/2014/main" id="{BFC23192-E3DD-4655-012C-F8344611EC4C}"/>
              </a:ext>
            </a:extLst>
          </p:cNvPr>
          <p:cNvGraphicFramePr>
            <a:graphicFrameLocks noGrp="1"/>
          </p:cNvGraphicFramePr>
          <p:nvPr>
            <p:ph sz="half" idx="1"/>
            <p:extLst>
              <p:ext uri="{D42A27DB-BD31-4B8C-83A1-F6EECF244321}">
                <p14:modId xmlns:p14="http://schemas.microsoft.com/office/powerpoint/2010/main" val="1042682996"/>
              </p:ext>
            </p:extLst>
          </p:nvPr>
        </p:nvGraphicFramePr>
        <p:xfrm>
          <a:off x="0" y="1507821"/>
          <a:ext cx="6096000" cy="731520"/>
        </p:xfrm>
        <a:graphic>
          <a:graphicData uri="http://schemas.openxmlformats.org/drawingml/2006/table">
            <a:tbl>
              <a:tblPr firstRow="1" bandRow="1">
                <a:tableStyleId>{5C22544A-7EE6-4342-B048-85BDC9FD1C3A}</a:tableStyleId>
              </a:tblPr>
              <a:tblGrid>
                <a:gridCol w="6096000">
                  <a:extLst>
                    <a:ext uri="{9D8B030D-6E8A-4147-A177-3AD203B41FA5}">
                      <a16:colId xmlns="" xmlns:a16="http://schemas.microsoft.com/office/drawing/2014/main" val="1292671008"/>
                    </a:ext>
                  </a:extLst>
                </a:gridCol>
              </a:tblGrid>
              <a:tr h="328441">
                <a:tc>
                  <a:txBody>
                    <a:bodyPr/>
                    <a:lstStyle/>
                    <a:p>
                      <a:endParaRPr lang="en-IN"/>
                    </a:p>
                  </a:txBody>
                  <a:tcPr/>
                </a:tc>
                <a:extLst>
                  <a:ext uri="{0D108BD9-81ED-4DB2-BD59-A6C34878D82A}">
                    <a16:rowId xmlns="" xmlns:a16="http://schemas.microsoft.com/office/drawing/2014/main" val="3521287533"/>
                  </a:ext>
                </a:extLst>
              </a:tr>
              <a:tr h="328441">
                <a:tc>
                  <a:txBody>
                    <a:bodyPr/>
                    <a:lstStyle/>
                    <a:p>
                      <a:endParaRPr lang="en-IN" dirty="0"/>
                    </a:p>
                  </a:txBody>
                  <a:tcPr/>
                </a:tc>
                <a:extLst>
                  <a:ext uri="{0D108BD9-81ED-4DB2-BD59-A6C34878D82A}">
                    <a16:rowId xmlns="" xmlns:a16="http://schemas.microsoft.com/office/drawing/2014/main" val="1599709261"/>
                  </a:ext>
                </a:extLst>
              </a:tr>
            </a:tbl>
          </a:graphicData>
        </a:graphic>
      </p:graphicFrame>
      <p:sp>
        <p:nvSpPr>
          <p:cNvPr id="18" name="Content Placeholder 17">
            <a:extLst>
              <a:ext uri="{FF2B5EF4-FFF2-40B4-BE49-F238E27FC236}">
                <a16:creationId xmlns="" xmlns:a16="http://schemas.microsoft.com/office/drawing/2014/main" id="{61B94650-0B4D-6171-1C14-114F0CA5482A}"/>
              </a:ext>
            </a:extLst>
          </p:cNvPr>
          <p:cNvSpPr>
            <a:spLocks noGrp="1"/>
          </p:cNvSpPr>
          <p:nvPr>
            <p:ph sz="half" idx="2"/>
          </p:nvPr>
        </p:nvSpPr>
        <p:spPr>
          <a:xfrm>
            <a:off x="74645" y="2267339"/>
            <a:ext cx="6313150" cy="4720655"/>
          </a:xfrm>
        </p:spPr>
        <p:txBody>
          <a:bodyPr>
            <a:normAutofit fontScale="92500" lnSpcReduction="20000"/>
          </a:bodyPr>
          <a:lstStyle/>
          <a:p>
            <a:pPr marL="0" indent="0">
              <a:buNone/>
            </a:pPr>
            <a:r>
              <a:rPr lang="en-IN" dirty="0">
                <a:latin typeface="Elephant Pro" panose="00000500000000000000" pitchFamily="2" charset="0"/>
              </a:rPr>
              <a:t>Pros:</a:t>
            </a:r>
          </a:p>
          <a:p>
            <a:pPr marL="0" indent="0">
              <a:buNone/>
            </a:pPr>
            <a:r>
              <a:rPr lang="en-IN" dirty="0" smtClean="0">
                <a:latin typeface="Century" panose="02040604050505020304" pitchFamily="18" charset="0"/>
              </a:rPr>
              <a:t>*Language-oriented </a:t>
            </a:r>
            <a:r>
              <a:rPr lang="en-IN" dirty="0">
                <a:latin typeface="Century" panose="02040604050505020304" pitchFamily="18" charset="0"/>
              </a:rPr>
              <a:t>programming language.</a:t>
            </a:r>
          </a:p>
          <a:p>
            <a:pPr marL="0" indent="0">
              <a:buNone/>
            </a:pPr>
            <a:r>
              <a:rPr lang="en-IN" dirty="0" smtClean="0">
                <a:latin typeface="Century" panose="02040604050505020304" pitchFamily="18" charset="0"/>
              </a:rPr>
              <a:t>*Versatile</a:t>
            </a:r>
            <a:r>
              <a:rPr lang="en-IN" dirty="0">
                <a:latin typeface="Century" panose="02040604050505020304" pitchFamily="18" charset="0"/>
              </a:rPr>
              <a:t>.</a:t>
            </a:r>
          </a:p>
          <a:p>
            <a:pPr marL="0" indent="0">
              <a:buNone/>
            </a:pPr>
            <a:r>
              <a:rPr lang="en-IN" dirty="0" smtClean="0">
                <a:latin typeface="Century" panose="02040604050505020304" pitchFamily="18" charset="0"/>
              </a:rPr>
              <a:t>*Ability </a:t>
            </a:r>
            <a:r>
              <a:rPr lang="en-IN" dirty="0">
                <a:latin typeface="Century" panose="02040604050505020304" pitchFamily="18" charset="0"/>
              </a:rPr>
              <a:t>to develop meta programming stuffs!</a:t>
            </a:r>
          </a:p>
          <a:p>
            <a:pPr marL="0" indent="0">
              <a:buNone/>
            </a:pPr>
            <a:r>
              <a:rPr lang="en-IN" dirty="0" smtClean="0">
                <a:latin typeface="Century" panose="02040604050505020304" pitchFamily="18" charset="0"/>
              </a:rPr>
              <a:t>*Eco-friendly </a:t>
            </a:r>
            <a:r>
              <a:rPr lang="en-IN" dirty="0">
                <a:latin typeface="Century" panose="02040604050505020304" pitchFamily="18" charset="0"/>
              </a:rPr>
              <a:t>and improves developers community.</a:t>
            </a:r>
          </a:p>
          <a:p>
            <a:pPr marL="0" indent="0">
              <a:buNone/>
            </a:pPr>
            <a:r>
              <a:rPr lang="en-IN" dirty="0" smtClean="0">
                <a:latin typeface="Century" panose="02040604050505020304" pitchFamily="18" charset="0"/>
              </a:rPr>
              <a:t>*Accessing </a:t>
            </a:r>
            <a:r>
              <a:rPr lang="en-IN" dirty="0">
                <a:latin typeface="Century" panose="02040604050505020304" pitchFamily="18" charset="0"/>
              </a:rPr>
              <a:t>the file system and uses networks connection.</a:t>
            </a:r>
          </a:p>
          <a:p>
            <a:pPr marL="0" indent="0">
              <a:buNone/>
            </a:pPr>
            <a:r>
              <a:rPr lang="en-IN" dirty="0" smtClean="0">
                <a:latin typeface="Century" panose="02040604050505020304" pitchFamily="18" charset="0"/>
              </a:rPr>
              <a:t>*Ability </a:t>
            </a:r>
            <a:r>
              <a:rPr lang="en-IN" dirty="0">
                <a:latin typeface="Century" panose="02040604050505020304" pitchFamily="18" charset="0"/>
              </a:rPr>
              <a:t>to create GUI.</a:t>
            </a:r>
          </a:p>
          <a:p>
            <a:pPr marL="0" indent="0">
              <a:buNone/>
            </a:pPr>
            <a:r>
              <a:rPr lang="en-IN" dirty="0" smtClean="0">
                <a:latin typeface="Century" panose="02040604050505020304" pitchFamily="18" charset="0"/>
              </a:rPr>
              <a:t>*Lean </a:t>
            </a:r>
            <a:r>
              <a:rPr lang="en-IN" dirty="0">
                <a:latin typeface="Century" panose="02040604050505020304" pitchFamily="18" charset="0"/>
              </a:rPr>
              <a:t>and easily readable programming</a:t>
            </a:r>
            <a:r>
              <a:rPr lang="en-IN" dirty="0"/>
              <a:t>.</a:t>
            </a:r>
          </a:p>
          <a:p>
            <a:pPr marL="0" indent="0">
              <a:buNone/>
            </a:pPr>
            <a:endParaRPr lang="en-IN" dirty="0"/>
          </a:p>
        </p:txBody>
      </p:sp>
      <p:pic>
        <p:nvPicPr>
          <p:cNvPr id="9" name="Content Placeholder 8" descr="Chart&#10;&#10;Description automatically generated">
            <a:extLst>
              <a:ext uri="{FF2B5EF4-FFF2-40B4-BE49-F238E27FC236}">
                <a16:creationId xmlns="" xmlns:a16="http://schemas.microsoft.com/office/drawing/2014/main" id="{9C35F727-D28A-5AD6-9BBF-D754C3E55C0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rcRect r="38552" b="-1"/>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10" name="TextBox 9">
            <a:extLst>
              <a:ext uri="{FF2B5EF4-FFF2-40B4-BE49-F238E27FC236}">
                <a16:creationId xmlns="" xmlns:a16="http://schemas.microsoft.com/office/drawing/2014/main" id="{5A6F4AA2-E552-E275-7C22-0E6C19062676}"/>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www.quoteinspector.com/images/investing/pie-chart-tracking/">
                  <a:extLst>
                    <a:ext uri="{A12FA001-AC4F-418D-AE19-62706E023703}">
                      <ahyp:hlinkClr xmlns=""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nd/3.0/">
                  <a:extLst>
                    <a:ext uri="{A12FA001-AC4F-418D-AE19-62706E023703}">
                      <ahyp:hlinkClr xmlns="" xmlns:ahyp="http://schemas.microsoft.com/office/drawing/2018/hyperlinkcolor" val="tx"/>
                    </a:ext>
                  </a:extLst>
                </a:hlinkClick>
              </a:rPr>
              <a:t>CC BY-ND</a:t>
            </a:r>
            <a:endParaRPr lang="en-IN" sz="700">
              <a:solidFill>
                <a:srgbClr val="FFFFFF"/>
              </a:solidFill>
            </a:endParaRPr>
          </a:p>
        </p:txBody>
      </p:sp>
      <p:sp>
        <p:nvSpPr>
          <p:cNvPr id="12" name="Rectangle 11">
            <a:extLst>
              <a:ext uri="{FF2B5EF4-FFF2-40B4-BE49-F238E27FC236}">
                <a16:creationId xmlns="" xmlns:a16="http://schemas.microsoft.com/office/drawing/2014/main" id="{4A3E6194-2F2D-9F3E-D7E4-04A1F3F9ACB5}"/>
              </a:ext>
            </a:extLst>
          </p:cNvPr>
          <p:cNvSpPr/>
          <p:nvPr/>
        </p:nvSpPr>
        <p:spPr>
          <a:xfrm>
            <a:off x="12146280" y="521581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B7B2F7-A8C2-4F1A-8979-9392C1713D79}"/>
              </a:ext>
            </a:extLst>
          </p:cNvPr>
          <p:cNvSpPr>
            <a:spLocks noGrp="1"/>
          </p:cNvSpPr>
          <p:nvPr>
            <p:ph type="title"/>
          </p:nvPr>
        </p:nvSpPr>
        <p:spPr>
          <a:xfrm>
            <a:off x="476956" y="173214"/>
            <a:ext cx="10515600" cy="1325563"/>
          </a:xfrm>
        </p:spPr>
        <p:txBody>
          <a:bodyPr/>
          <a:lstStyle/>
          <a:p>
            <a:r>
              <a:rPr lang="en-IN" dirty="0">
                <a:latin typeface="Modern Love" panose="04090805081005020601" pitchFamily="82" charset="0"/>
              </a:rPr>
              <a:t>Concepts Used:</a:t>
            </a:r>
            <a:endParaRPr lang="en-US" dirty="0">
              <a:latin typeface="Modern Love" panose="04090805081005020601" pitchFamily="82" charset="0"/>
            </a:endParaRPr>
          </a:p>
        </p:txBody>
      </p:sp>
      <p:sp>
        <p:nvSpPr>
          <p:cNvPr id="3" name="Content Placeholder 2">
            <a:extLst>
              <a:ext uri="{FF2B5EF4-FFF2-40B4-BE49-F238E27FC236}">
                <a16:creationId xmlns="" xmlns:a16="http://schemas.microsoft.com/office/drawing/2014/main" id="{E314CB4C-B211-4250-B875-6AA667438AC5}"/>
              </a:ext>
            </a:extLst>
          </p:cNvPr>
          <p:cNvSpPr>
            <a:spLocks noGrp="1"/>
          </p:cNvSpPr>
          <p:nvPr>
            <p:ph idx="1"/>
          </p:nvPr>
        </p:nvSpPr>
        <p:spPr>
          <a:xfrm>
            <a:off x="461803" y="1159125"/>
            <a:ext cx="10515600" cy="5456506"/>
          </a:xfrm>
        </p:spPr>
        <p:txBody>
          <a:bodyPr>
            <a:normAutofit/>
          </a:bodyPr>
          <a:lstStyle/>
          <a:p>
            <a:r>
              <a:rPr lang="en-US" sz="2400" dirty="0" smtClean="0">
                <a:latin typeface="Leelawadee UI" panose="020B0502040204020203" pitchFamily="34" charset="-34"/>
                <a:cs typeface="Leelawadee UI" panose="020B0502040204020203" pitchFamily="34" charset="-34"/>
              </a:rPr>
              <a:t>Introduced new concepts like</a:t>
            </a:r>
          </a:p>
          <a:p>
            <a:r>
              <a:rPr lang="en-US" sz="2400" dirty="0" smtClean="0">
                <a:latin typeface="Leelawadee UI" panose="020B0502040204020203" pitchFamily="34" charset="-34"/>
                <a:cs typeface="Leelawadee UI" panose="020B0502040204020203" pitchFamily="34" charset="-34"/>
              </a:rPr>
              <a:t>Developing </a:t>
            </a:r>
            <a:r>
              <a:rPr lang="en-US" sz="2400" dirty="0" smtClean="0">
                <a:latin typeface="Leelawadee UI" panose="020B0502040204020203" pitchFamily="34" charset="-34"/>
                <a:cs typeface="Leelawadee UI" panose="020B0502040204020203" pitchFamily="34" charset="-34"/>
              </a:rPr>
              <a:t>through Analyzing</a:t>
            </a:r>
          </a:p>
          <a:p>
            <a:r>
              <a:rPr lang="en-US" sz="2400" dirty="0" smtClean="0">
                <a:latin typeface="Leelawadee UI" panose="020B0502040204020203" pitchFamily="34" charset="-34"/>
                <a:cs typeface="Leelawadee UI" panose="020B0502040204020203" pitchFamily="34" charset="-34"/>
              </a:rPr>
              <a:t>Blue-Print programming </a:t>
            </a:r>
            <a:endParaRPr lang="en-US" sz="2400" dirty="0" smtClean="0">
              <a:latin typeface="Leelawadee UI" panose="020B0502040204020203" pitchFamily="34" charset="-34"/>
              <a:cs typeface="Leelawadee UI" panose="020B0502040204020203" pitchFamily="34" charset="-34"/>
            </a:endParaRPr>
          </a:p>
          <a:p>
            <a:pPr marL="0" indent="0">
              <a:buNone/>
            </a:pPr>
            <a:endParaRPr lang="en-US" sz="2400" dirty="0">
              <a:latin typeface="Leelawadee UI" panose="020B0502040204020203" pitchFamily="34" charset="-34"/>
              <a:cs typeface="Leelawadee UI" panose="020B0502040204020203" pitchFamily="34" charset="-34"/>
            </a:endParaRPr>
          </a:p>
          <a:p>
            <a:endParaRPr lang="en-US" sz="2400" dirty="0" smtClean="0">
              <a:latin typeface="Leelawadee UI" panose="020B0502040204020203" pitchFamily="34" charset="-34"/>
              <a:cs typeface="Leelawadee UI" panose="020B0502040204020203" pitchFamily="34" charset="-34"/>
            </a:endParaRPr>
          </a:p>
          <a:p>
            <a:r>
              <a:rPr lang="en-US" sz="2400" dirty="0" smtClean="0">
                <a:latin typeface="Leelawadee UI" panose="020B0502040204020203" pitchFamily="34" charset="-34"/>
                <a:cs typeface="Leelawadee UI" panose="020B0502040204020203" pitchFamily="34" charset="-34"/>
              </a:rPr>
              <a:t>Used </a:t>
            </a:r>
            <a:r>
              <a:rPr lang="en-US" sz="2400" dirty="0" smtClean="0">
                <a:latin typeface="Leelawadee UI" panose="020B0502040204020203" pitchFamily="34" charset="-34"/>
                <a:cs typeface="Leelawadee UI" panose="020B0502040204020203" pitchFamily="34" charset="-34"/>
              </a:rPr>
              <a:t>other concepts like</a:t>
            </a:r>
            <a:r>
              <a:rPr lang="en-US" sz="2400" dirty="0" smtClean="0">
                <a:latin typeface="Leelawadee UI" panose="020B0502040204020203" pitchFamily="34" charset="-34"/>
                <a:cs typeface="Leelawadee UI" panose="020B0502040204020203" pitchFamily="34" charset="-34"/>
              </a:rPr>
              <a:t>:</a:t>
            </a:r>
            <a:endParaRPr lang="en-US" sz="2400" dirty="0" smtClean="0">
              <a:latin typeface="Leelawadee UI" panose="020B0502040204020203" pitchFamily="34" charset="-34"/>
              <a:cs typeface="Leelawadee UI" panose="020B0502040204020203" pitchFamily="34" charset="-34"/>
            </a:endParaRPr>
          </a:p>
          <a:p>
            <a:r>
              <a:rPr lang="en-US" sz="2400" dirty="0" smtClean="0">
                <a:latin typeface="Leelawadee UI" panose="020B0502040204020203" pitchFamily="34" charset="-34"/>
                <a:cs typeface="Leelawadee UI" panose="020B0502040204020203" pitchFamily="34" charset="-34"/>
              </a:rPr>
              <a:t>Some logics changing in I-F </a:t>
            </a:r>
            <a:r>
              <a:rPr lang="en-US" sz="2400" dirty="0" smtClean="0">
                <a:latin typeface="Leelawadee UI" panose="020B0502040204020203" pitchFamily="34" charset="-34"/>
                <a:cs typeface="Leelawadee UI" panose="020B0502040204020203" pitchFamily="34" charset="-34"/>
              </a:rPr>
              <a:t>statement(Control-Structures</a:t>
            </a:r>
            <a:r>
              <a:rPr lang="en-US" sz="2400" dirty="0" smtClean="0">
                <a:latin typeface="Leelawadee UI" panose="020B0502040204020203" pitchFamily="34" charset="-34"/>
                <a:cs typeface="Leelawadee UI" panose="020B0502040204020203" pitchFamily="34" charset="-34"/>
              </a:rPr>
              <a:t>)</a:t>
            </a:r>
          </a:p>
          <a:p>
            <a:r>
              <a:rPr lang="en-US" sz="2400" dirty="0" smtClean="0">
                <a:latin typeface="Leelawadee UI" panose="020B0502040204020203" pitchFamily="34" charset="-34"/>
                <a:cs typeface="Leelawadee UI" panose="020B0502040204020203" pitchFamily="34" charset="-34"/>
              </a:rPr>
              <a:t>Functional Programming </a:t>
            </a:r>
          </a:p>
          <a:p>
            <a:r>
              <a:rPr lang="en-US" sz="2400" dirty="0" smtClean="0">
                <a:latin typeface="Leelawadee UI" panose="020B0502040204020203" pitchFamily="34" charset="-34"/>
                <a:cs typeface="Leelawadee UI" panose="020B0502040204020203" pitchFamily="34" charset="-34"/>
              </a:rPr>
              <a:t>Used Some basic Data-structures like ABT(Abstract Syntax Tree</a:t>
            </a:r>
            <a:r>
              <a:rPr lang="en-US" sz="2400" dirty="0" smtClean="0">
                <a:latin typeface="Leelawadee UI" panose="020B0502040204020203" pitchFamily="34" charset="-34"/>
                <a:cs typeface="Leelawadee UI" panose="020B0502040204020203" pitchFamily="34" charset="-34"/>
              </a:rPr>
              <a:t>)…..</a:t>
            </a:r>
            <a:endParaRPr lang="en-US" sz="2400" dirty="0" smtClean="0">
              <a:latin typeface="Leelawadee UI" panose="020B0502040204020203" pitchFamily="34" charset="-34"/>
              <a:cs typeface="Leelawadee UI" panose="020B0502040204020203" pitchFamily="34" charset="-34"/>
            </a:endParaRPr>
          </a:p>
          <a:p>
            <a:endParaRPr lang="en-US" sz="2400" dirty="0" smtClean="0">
              <a:latin typeface="Leelawadee UI" panose="020B0502040204020203" pitchFamily="34" charset="-34"/>
              <a:cs typeface="Leelawadee UI" panose="020B0502040204020203" pitchFamily="34" charset="-34"/>
            </a:endParaRPr>
          </a:p>
        </p:txBody>
      </p:sp>
      <p:sp>
        <p:nvSpPr>
          <p:cNvPr id="4" name="Rectangle 3"/>
          <p:cNvSpPr/>
          <p:nvPr/>
        </p:nvSpPr>
        <p:spPr>
          <a:xfrm>
            <a:off x="457199" y="1122947"/>
            <a:ext cx="4868780" cy="19487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13347" y="3087946"/>
            <a:ext cx="10371221" cy="25749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99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648CF1-C72A-4313-8FC7-BF6DD4642AFE}"/>
              </a:ext>
            </a:extLst>
          </p:cNvPr>
          <p:cNvSpPr>
            <a:spLocks noGrp="1"/>
          </p:cNvSpPr>
          <p:nvPr>
            <p:ph type="title"/>
          </p:nvPr>
        </p:nvSpPr>
        <p:spPr>
          <a:xfrm>
            <a:off x="325241" y="122634"/>
            <a:ext cx="5406902" cy="1469965"/>
          </a:xfrm>
        </p:spPr>
        <p:txBody>
          <a:bodyPr anchor="ctr">
            <a:normAutofit/>
          </a:bodyPr>
          <a:lstStyle/>
          <a:p>
            <a:r>
              <a:rPr lang="en-US" dirty="0">
                <a:latin typeface="Modern Love" panose="04090805081005020601" pitchFamily="82" charset="0"/>
                <a:cs typeface="Segoe UI" panose="020B0502040204020203" pitchFamily="34" charset="0"/>
              </a:rPr>
              <a:t>About our project:</a:t>
            </a:r>
          </a:p>
        </p:txBody>
      </p:sp>
      <p:sp>
        <p:nvSpPr>
          <p:cNvPr id="6" name="Content Placeholder 5">
            <a:extLst>
              <a:ext uri="{FF2B5EF4-FFF2-40B4-BE49-F238E27FC236}">
                <a16:creationId xmlns="" xmlns:a16="http://schemas.microsoft.com/office/drawing/2014/main" id="{C856D755-2374-40B4-B692-603C5E927388}"/>
              </a:ext>
            </a:extLst>
          </p:cNvPr>
          <p:cNvSpPr>
            <a:spLocks noGrp="1"/>
          </p:cNvSpPr>
          <p:nvPr>
            <p:ph idx="1"/>
          </p:nvPr>
        </p:nvSpPr>
        <p:spPr>
          <a:xfrm>
            <a:off x="904414" y="1791699"/>
            <a:ext cx="10271586" cy="4777543"/>
          </a:xfrm>
        </p:spPr>
        <p:txBody>
          <a:bodyPr vert="horz" lIns="91440" tIns="45720" rIns="91440" bIns="45720" rtlCol="0" anchor="t">
            <a:normAutofit fontScale="25000" lnSpcReduction="20000"/>
          </a:bodyPr>
          <a:lstStyle/>
          <a:p>
            <a:r>
              <a:rPr lang="en-IN" sz="9600" dirty="0">
                <a:latin typeface="Leelawadee UI" panose="020B0502040204020203" pitchFamily="34" charset="-34"/>
                <a:ea typeface="NSimSun" panose="02010609030101010101" pitchFamily="49" charset="-122"/>
                <a:cs typeface="Leelawadee UI" panose="020B0502040204020203" pitchFamily="34" charset="-34"/>
              </a:rPr>
              <a:t>Designing a language is split into two phases – Big Picture Phase, Refinement Phase</a:t>
            </a:r>
          </a:p>
          <a:p>
            <a:endParaRPr lang="en-IN" sz="9600" dirty="0">
              <a:latin typeface="Leelawadee UI" panose="020B0502040204020203" pitchFamily="34" charset="-34"/>
              <a:ea typeface="NSimSun" panose="02010609030101010101" pitchFamily="49" charset="-122"/>
              <a:cs typeface="Leelawadee UI" panose="020B0502040204020203" pitchFamily="34" charset="-34"/>
            </a:endParaRPr>
          </a:p>
          <a:p>
            <a:r>
              <a:rPr lang="en-IN" sz="9600" dirty="0">
                <a:latin typeface="Leelawadee UI" panose="020B0502040204020203" pitchFamily="34" charset="-34"/>
                <a:ea typeface="NSimSun" panose="02010609030101010101" pitchFamily="49" charset="-122"/>
                <a:cs typeface="Leelawadee UI" panose="020B0502040204020203" pitchFamily="34" charset="-34"/>
              </a:rPr>
              <a:t>Here we have started to develop big picture phase.</a:t>
            </a:r>
          </a:p>
          <a:p>
            <a:endParaRPr lang="en-IN" sz="9600" dirty="0">
              <a:latin typeface="Leelawadee UI" panose="020B0502040204020203" pitchFamily="34" charset="-34"/>
              <a:ea typeface="NSimSun" panose="02010609030101010101" pitchFamily="49" charset="-122"/>
              <a:cs typeface="Leelawadee UI" panose="020B0502040204020203" pitchFamily="34" charset="-34"/>
            </a:endParaRPr>
          </a:p>
          <a:p>
            <a:r>
              <a:rPr lang="en-IN" sz="9600" dirty="0">
                <a:latin typeface="Leelawadee UI" panose="020B0502040204020203" pitchFamily="34" charset="-34"/>
                <a:ea typeface="NSimSun" panose="02010609030101010101" pitchFamily="49" charset="-122"/>
                <a:cs typeface="Leelawadee UI" panose="020B0502040204020203" pitchFamily="34" charset="-34"/>
              </a:rPr>
              <a:t>In this phase we’re getting into syntax changing concept, further we’re moving into parsing syntax with some functions, libraries etc.</a:t>
            </a:r>
          </a:p>
          <a:p>
            <a:endParaRPr lang="en-IN" sz="9600" dirty="0">
              <a:latin typeface="Leelawadee UI" panose="020B0502040204020203" pitchFamily="34" charset="-34"/>
              <a:ea typeface="NSimSun" panose="02010609030101010101" pitchFamily="49" charset="-122"/>
              <a:cs typeface="Leelawadee UI" panose="020B0502040204020203" pitchFamily="34" charset="-34"/>
            </a:endParaRPr>
          </a:p>
          <a:p>
            <a:r>
              <a:rPr lang="en-IN" sz="9600" dirty="0">
                <a:latin typeface="Leelawadee UI" panose="020B0502040204020203" pitchFamily="34" charset="-34"/>
                <a:ea typeface="NSimSun" panose="02010609030101010101" pitchFamily="49" charset="-122"/>
                <a:cs typeface="Leelawadee UI" panose="020B0502040204020203" pitchFamily="34" charset="-34"/>
              </a:rPr>
              <a:t>In rackets, we developed some codes through its own language syntax and translating into our language general syntax. For this, there is a module called syntax-parser which uses the concept of macro.</a:t>
            </a:r>
          </a:p>
          <a:p>
            <a:r>
              <a:rPr lang="en-IN" sz="9600" dirty="0" smtClean="0">
                <a:latin typeface="Baguet Script"/>
                <a:cs typeface="Segoe UI" panose="020B0502040204020203" pitchFamily="34" charset="0"/>
              </a:rPr>
              <a:t>In computer programming, a macro is a rule or pattern specifies how a certain input mapped and replacement the output</a:t>
            </a:r>
          </a:p>
          <a:p>
            <a:endParaRPr lang="en-IN" sz="9600" dirty="0" smtClean="0">
              <a:latin typeface="Baguet Script"/>
              <a:cs typeface="Segoe UI" panose="020B0502040204020203" pitchFamily="34" charset="0"/>
            </a:endParaRPr>
          </a:p>
          <a:p>
            <a:endParaRPr lang="en-IN" sz="9600" dirty="0">
              <a:latin typeface="Baguet Script"/>
              <a:cs typeface="Segoe UI" panose="020B0502040204020203" pitchFamily="34" charset="0"/>
            </a:endParaRPr>
          </a:p>
          <a:p>
            <a:endParaRPr lang="en-IN" dirty="0">
              <a:latin typeface="Baguet Script"/>
              <a:cs typeface="Segoe UI" panose="020B0502040204020203" pitchFamily="34" charset="0"/>
            </a:endParaRPr>
          </a:p>
          <a:p>
            <a:pPr marL="0" indent="0">
              <a:buNone/>
            </a:pPr>
            <a:endParaRPr lang="en-IN" dirty="0">
              <a:latin typeface="Baguet Script"/>
              <a:cs typeface="Segoe UI" panose="020B0502040204020203" pitchFamily="34" charset="0"/>
            </a:endParaRPr>
          </a:p>
          <a:p>
            <a:endParaRPr lang="en-IN" dirty="0">
              <a:latin typeface="Baguet Script"/>
              <a:cs typeface="Segoe UI" panose="020B0502040204020203" pitchFamily="34" charset="0"/>
            </a:endParaRPr>
          </a:p>
          <a:p>
            <a:pPr marL="0" indent="0">
              <a:buNone/>
            </a:pPr>
            <a:r>
              <a:rPr lang="en-IN" dirty="0">
                <a:latin typeface="Baguet Script"/>
                <a:cs typeface="Segoe UI" panose="020B0502040204020203" pitchFamily="34" charset="0"/>
              </a:rPr>
              <a:t>   </a:t>
            </a:r>
          </a:p>
          <a:p>
            <a:pPr marL="0" indent="0">
              <a:buNone/>
            </a:pPr>
            <a:r>
              <a:rPr lang="en-IN" dirty="0">
                <a:latin typeface="Baguet Script"/>
                <a:cs typeface="Segoe UI" panose="020B0502040204020203" pitchFamily="34" charset="0"/>
              </a:rPr>
              <a:t>   </a:t>
            </a:r>
            <a:r>
              <a:rPr lang="en-IN" dirty="0">
                <a:latin typeface="Segoe UI" panose="020B0502040204020203" pitchFamily="34" charset="0"/>
                <a:cs typeface="Segoe UI" panose="020B0502040204020203" pitchFamily="34" charset="0"/>
              </a:rPr>
              <a:t>    </a:t>
            </a:r>
          </a:p>
          <a:p>
            <a:pPr marL="0" indent="0">
              <a:buNone/>
            </a:pPr>
            <a:endParaRPr lang="en-IN"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 xmlns:a16="http://schemas.microsoft.com/office/drawing/2014/main" id="{B6C7BDF7-D7AC-4209-A6A9-11B953F882E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11116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Starting with racket …</a:t>
            </a:r>
          </a:p>
          <a:p>
            <a:r>
              <a:rPr lang="en-US" dirty="0" smtClean="0"/>
              <a:t>Racket is a tool which has old language called </a:t>
            </a:r>
            <a:r>
              <a:rPr lang="en-US" dirty="0" err="1" smtClean="0"/>
              <a:t>Scheme..Through</a:t>
            </a:r>
            <a:r>
              <a:rPr lang="en-US" dirty="0" smtClean="0"/>
              <a:t> analyzing possible way of creating a language…Most of them suggested this </a:t>
            </a:r>
            <a:r>
              <a:rPr lang="en-US" dirty="0" err="1" smtClean="0"/>
              <a:t>kinda</a:t>
            </a:r>
            <a:r>
              <a:rPr lang="en-US" dirty="0" smtClean="0"/>
              <a:t> tool </a:t>
            </a:r>
          </a:p>
          <a:p>
            <a:r>
              <a:rPr lang="en-US" dirty="0" smtClean="0"/>
              <a:t>So firstly we got little bit familiar of this language ..</a:t>
            </a:r>
          </a:p>
          <a:p>
            <a:r>
              <a:rPr lang="en-US" dirty="0" smtClean="0"/>
              <a:t>Then after </a:t>
            </a:r>
            <a:r>
              <a:rPr lang="en-US" dirty="0" err="1" smtClean="0"/>
              <a:t>futher</a:t>
            </a:r>
            <a:r>
              <a:rPr lang="en-US" dirty="0" smtClean="0"/>
              <a:t> day’s we started to learn how a programming language works and started checking if there is a </a:t>
            </a:r>
            <a:r>
              <a:rPr lang="en-US" dirty="0" err="1" smtClean="0"/>
              <a:t>possibilty</a:t>
            </a:r>
            <a:r>
              <a:rPr lang="en-US" dirty="0" smtClean="0"/>
              <a:t> of creating  language </a:t>
            </a:r>
          </a:p>
          <a:p>
            <a:r>
              <a:rPr lang="en-US" dirty="0" smtClean="0"/>
              <a:t>After there we done parser…</a:t>
            </a:r>
          </a:p>
          <a:p>
            <a:r>
              <a:rPr lang="en-US" dirty="0" smtClean="0"/>
              <a:t>And changed some functions and modules syntax… </a:t>
            </a:r>
          </a:p>
          <a:p>
            <a:r>
              <a:rPr lang="en-US" dirty="0" smtClean="0"/>
              <a:t>To improvise our work we asked few suggestion to public and improved little bit</a:t>
            </a:r>
            <a:endParaRPr lang="en-US" dirty="0"/>
          </a:p>
        </p:txBody>
      </p:sp>
    </p:spTree>
    <p:extLst>
      <p:ext uri="{BB962C8B-B14F-4D97-AF65-F5344CB8AC3E}">
        <p14:creationId xmlns:p14="http://schemas.microsoft.com/office/powerpoint/2010/main" val="4287391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1245</TotalTime>
  <Words>1914</Words>
  <Application>Microsoft Office PowerPoint</Application>
  <PresentationFormat>Custom</PresentationFormat>
  <Paragraphs>142</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BUILT AN OWN PROGRAMMING LANGUAGE</vt:lpstr>
      <vt:lpstr>ALL PROGRAMMING LANGUAGES ARE JUST A LINE OF CODE? So we created own programming language</vt:lpstr>
      <vt:lpstr>Team players: Venkatesh.K Venkateshwaran.G Kiruthick.R</vt:lpstr>
      <vt:lpstr>EVOLUTION OF PROGRAMMING:</vt:lpstr>
      <vt:lpstr>Problem faced while using other languages!</vt:lpstr>
      <vt:lpstr>Pros of our lang:</vt:lpstr>
      <vt:lpstr>Concepts Used:</vt:lpstr>
      <vt:lpstr>About our project:</vt:lpstr>
      <vt:lpstr>Project details:</vt:lpstr>
      <vt:lpstr>REFERENCES:</vt:lpstr>
      <vt:lpstr>Research Presentation End</vt:lpstr>
      <vt:lpstr>Upcoming ideas in our projects: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 AN OWN PROGRAMMING LANGUAGE</dc:title>
  <dc:creator>venkateshwaran G</dc:creator>
  <cp:lastModifiedBy>hp</cp:lastModifiedBy>
  <cp:revision>8</cp:revision>
  <dcterms:created xsi:type="dcterms:W3CDTF">2022-09-08T15:30:26Z</dcterms:created>
  <dcterms:modified xsi:type="dcterms:W3CDTF">2022-09-10T09:39:41Z</dcterms:modified>
</cp:coreProperties>
</file>