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76" r:id="rId2"/>
    <p:sldId id="269" r:id="rId3"/>
    <p:sldId id="256" r:id="rId4"/>
    <p:sldId id="268" r:id="rId5"/>
    <p:sldId id="266" r:id="rId6"/>
    <p:sldId id="270" r:id="rId7"/>
    <p:sldId id="267" r:id="rId8"/>
    <p:sldId id="272" r:id="rId9"/>
    <p:sldId id="273" r:id="rId10"/>
    <p:sldId id="274" r:id="rId11"/>
    <p:sldId id="271" r:id="rId12"/>
    <p:sldId id="262"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ruthik R" initials="KR" lastIdx="1" clrIdx="0">
    <p:extLst>
      <p:ext uri="{19B8F6BF-5375-455C-9EA6-DF929625EA0E}">
        <p15:presenceInfo xmlns:p15="http://schemas.microsoft.com/office/powerpoint/2012/main" xmlns="" userId="5765303498896bc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67487" autoAdjust="0"/>
  </p:normalViewPr>
  <p:slideViewPr>
    <p:cSldViewPr snapToGrid="0">
      <p:cViewPr>
        <p:scale>
          <a:sx n="95" d="100"/>
          <a:sy n="95" d="100"/>
        </p:scale>
        <p:origin x="-206" y="-10"/>
      </p:cViewPr>
      <p:guideLst>
        <p:guide orient="horz" pos="2160"/>
        <p:guide pos="3840"/>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9/10/2022</a:t>
            </a:fld>
            <a:endParaRPr lang="en-US"/>
          </a:p>
        </p:txBody>
      </p:sp>
      <p:sp>
        <p:nvSpPr>
          <p:cNvPr id="4" name="Footer Placeholder 3">
            <a:extLst>
              <a:ext uri="{FF2B5EF4-FFF2-40B4-BE49-F238E27FC236}">
                <a16:creationId xmlns:a16="http://schemas.microsoft.com/office/drawing/2014/main" xmlns=""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9/10/2022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3871000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41921025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2295961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898123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After consulting a variety of sources, you will need to narrow your topic.  For example, the topic of internet safety is huge, but you could narrow that topic to include internet safety in regards to social media apps that teenagers are using heavily.  A topic like that is more specific and will be relevant to your peers.  Some questions to think about to help you narrow your topic: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interest me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will interest my audience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will the audience find more engaging? Shocking? Inspiring?</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42243109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Now, that you have narrowed your topic, you will want to organize your research in a structure that works.  There are some common organizational patterns based on the kind of research you are doing.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Organizational Structures: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Cause and Effect- this kind of structure is great for explaining the causes and effects of a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Compare and Contrast- in this pattern you highlight the similarities and differences of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Explain process- this structure is great for outlining a series of steps to follow;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Definition- if you want to make sure your audience understands what something is using illustrations, meanings, clarifying misconceptions, you may want to use this structure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Classification- a common organizational structure is grouping like topics or facts from the research together.  For instance, in the internet safety about social media apps, you may organize the research where you look at each social media app one at a time</a:t>
            </a:r>
          </a:p>
        </p:txBody>
      </p:sp>
      <p:sp>
        <p:nvSpPr>
          <p:cNvPr id="4" name="Slide Number Placeholder 3"/>
          <p:cNvSpPr>
            <a:spLocks noGrp="1"/>
          </p:cNvSpPr>
          <p:nvPr>
            <p:ph type="sldNum" sz="quarter" idx="10"/>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18253411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After you’ve done your research, it’s time to put your presentation together.  The first step in the process is to introduce the topic.  This is a great time to connect your topic to something that your audience can relate.  In other words, why should they listen to all the information you will be sharing in your research presentation?  What is in it for them?  You may also want to include a graphic or image to grab their attention.</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Feel free to duplicate this slide by right-clicking on this slide in the slides pane to the left and select </a:t>
            </a:r>
            <a:r>
              <a:rPr lang="en-US" b="1" dirty="0">
                <a:latin typeface="Segoe UI" panose="020B0502040204020203" pitchFamily="34" charset="0"/>
                <a:cs typeface="Segoe UI" panose="020B0502040204020203" pitchFamily="34" charset="0"/>
              </a:rPr>
              <a:t>Duplicate Slide</a:t>
            </a:r>
            <a:r>
              <a:rPr lang="en-US" dirty="0">
                <a:latin typeface="Segoe UI" panose="020B0502040204020203" pitchFamily="34" charset="0"/>
                <a:cs typeface="Segoe UI" panose="020B0502040204020203" pitchFamily="34" charset="0"/>
              </a:rPr>
              <a:t>.</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The next step in your presentation is to state your claim or topic clearly.  Your teacher may even call this your thesis.  As you state your thesis, you may find that this layout is not the best layout for your claim or topic.  You can change the layout by clicking the drop-down menu next to the </a:t>
            </a:r>
            <a:r>
              <a:rPr lang="en-US" b="1" dirty="0">
                <a:latin typeface="Segoe UI" panose="020B0502040204020203" pitchFamily="34" charset="0"/>
                <a:cs typeface="Segoe UI" panose="020B0502040204020203" pitchFamily="34" charset="0"/>
              </a:rPr>
              <a:t>Layout</a:t>
            </a:r>
            <a:r>
              <a:rPr lang="en-US" dirty="0">
                <a:latin typeface="Segoe UI" panose="020B0502040204020203" pitchFamily="34" charset="0"/>
                <a:cs typeface="Segoe UI" panose="020B0502040204020203" pitchFamily="34" charset="0"/>
              </a:rPr>
              <a:t> in the </a:t>
            </a:r>
            <a:r>
              <a:rPr lang="en-US" b="1" dirty="0">
                <a:latin typeface="Segoe UI" panose="020B0502040204020203" pitchFamily="34" charset="0"/>
                <a:cs typeface="Segoe UI" panose="020B0502040204020203" pitchFamily="34" charset="0"/>
              </a:rPr>
              <a:t>Slides</a:t>
            </a:r>
            <a:r>
              <a:rPr lang="en-US" dirty="0">
                <a:latin typeface="Segoe UI" panose="020B0502040204020203" pitchFamily="34" charset="0"/>
                <a:cs typeface="Segoe UI" panose="020B0502040204020203" pitchFamily="34" charset="0"/>
              </a:rPr>
              <a:t> menu section.  You can choose </a:t>
            </a:r>
            <a:r>
              <a:rPr lang="en-US" b="1" dirty="0">
                <a:latin typeface="Segoe UI" panose="020B0502040204020203" pitchFamily="34" charset="0"/>
                <a:cs typeface="Segoe UI" panose="020B0502040204020203" pitchFamily="34" charset="0"/>
              </a:rPr>
              <a:t>Two Content</a:t>
            </a:r>
            <a:r>
              <a:rPr lang="en-US" dirty="0">
                <a:latin typeface="Segoe UI" panose="020B0502040204020203" pitchFamily="34" charset="0"/>
                <a:cs typeface="Segoe UI" panose="020B0502040204020203" pitchFamily="34" charset="0"/>
              </a:rPr>
              <a:t>, </a:t>
            </a:r>
            <a:r>
              <a:rPr lang="en-US" b="1" dirty="0">
                <a:latin typeface="Segoe UI" panose="020B0502040204020203" pitchFamily="34" charset="0"/>
                <a:cs typeface="Segoe UI" panose="020B0502040204020203" pitchFamily="34" charset="0"/>
              </a:rPr>
              <a:t>Comparison</a:t>
            </a:r>
            <a:r>
              <a:rPr lang="en-US" dirty="0">
                <a:latin typeface="Segoe UI" panose="020B0502040204020203" pitchFamily="34" charset="0"/>
                <a:cs typeface="Segoe UI" panose="020B0502040204020203" pitchFamily="34" charset="0"/>
              </a:rPr>
              <a:t>, or </a:t>
            </a:r>
            <a:r>
              <a:rPr lang="en-US" b="1" dirty="0">
                <a:latin typeface="Segoe UI" panose="020B0502040204020203" pitchFamily="34" charset="0"/>
                <a:cs typeface="Segoe UI" panose="020B0502040204020203" pitchFamily="34" charset="0"/>
              </a:rPr>
              <a:t>Picture with Caption</a:t>
            </a:r>
            <a:r>
              <a:rPr lang="en-US" dirty="0">
                <a:latin typeface="Segoe UI" panose="020B0502040204020203" pitchFamily="34" charset="0"/>
                <a:cs typeface="Segoe UI" panose="020B0502040204020203" pitchFamily="34" charset="0"/>
              </a:rPr>
              <a:t>.  </a:t>
            </a:r>
            <a:r>
              <a:rPr lang="en-US" i="1" dirty="0">
                <a:latin typeface="Segoe UI" panose="020B0502040204020203" pitchFamily="34" charset="0"/>
                <a:cs typeface="Segoe UI" panose="020B0502040204020203" pitchFamily="34" charset="0"/>
              </a:rPr>
              <a:t>Note: A different layout might change the look of the icons on this page.</a:t>
            </a:r>
          </a:p>
          <a:p>
            <a:endParaRPr lang="en-US" i="1" dirty="0">
              <a:latin typeface="Segoe UI" panose="020B0502040204020203" pitchFamily="34" charset="0"/>
              <a:cs typeface="Segoe UI" panose="020B0502040204020203" pitchFamily="34" charset="0"/>
            </a:endParaRPr>
          </a:p>
          <a:p>
            <a:r>
              <a:rPr lang="en-US" i="0" dirty="0">
                <a:latin typeface="Segoe UI" panose="020B0502040204020203" pitchFamily="34" charset="0"/>
                <a:cs typeface="Segoe UI" panose="020B0502040204020203" pitchFamily="34" charset="0"/>
              </a:rPr>
              <a:t>You will also want to state your facts.  You have done the research now share some of the interesting facts with your audience.  Facts do not have to be boring; you can communicate facts in a variety of ways by going to the Insert Tab.  In the Insert tab you can: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t>
            </a:r>
            <a:r>
              <a:rPr lang="en-US" b="1" i="0" dirty="0">
                <a:latin typeface="Segoe UI" panose="020B0502040204020203" pitchFamily="34" charset="0"/>
                <a:cs typeface="Segoe UI" panose="020B0502040204020203" pitchFamily="34" charset="0"/>
              </a:rPr>
              <a:t>pictures</a:t>
            </a:r>
            <a:r>
              <a:rPr lang="en-US" i="0" dirty="0">
                <a:latin typeface="Segoe UI" panose="020B0502040204020203" pitchFamily="34" charset="0"/>
                <a:cs typeface="Segoe UI" panose="020B0502040204020203" pitchFamily="34" charset="0"/>
              </a:rPr>
              <a:t> from your computer or </a:t>
            </a:r>
            <a:r>
              <a:rPr lang="en-US" b="1" i="0" dirty="0">
                <a:latin typeface="Segoe UI" panose="020B0502040204020203" pitchFamily="34" charset="0"/>
                <a:cs typeface="Segoe UI" panose="020B0502040204020203" pitchFamily="34" charset="0"/>
              </a:rPr>
              <a:t>online</a:t>
            </a:r>
            <a:r>
              <a:rPr lang="en-US" i="0" dirty="0">
                <a:latin typeface="Segoe UI" panose="020B0502040204020203" pitchFamily="34" charset="0"/>
                <a:cs typeface="Segoe UI" panose="020B0502040204020203" pitchFamily="34" charset="0"/>
              </a:rPr>
              <a: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Add a </a:t>
            </a:r>
            <a:r>
              <a:rPr lang="en-US" b="1" i="0" dirty="0">
                <a:latin typeface="Segoe UI" panose="020B0502040204020203" pitchFamily="34" charset="0"/>
                <a:cs typeface="Segoe UI" panose="020B0502040204020203" pitchFamily="34" charset="0"/>
              </a:rPr>
              <a:t>chart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Create some </a:t>
            </a:r>
            <a:r>
              <a:rPr lang="en-US" b="1" i="0" dirty="0">
                <a:latin typeface="Segoe UI" panose="020B0502040204020203" pitchFamily="34" charset="0"/>
                <a:cs typeface="Segoe UI" panose="020B0502040204020203" pitchFamily="34" charset="0"/>
              </a:rPr>
              <a:t>SmartArt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 variety of icons to help your facts come to life.  Note: You can change the color of the icons by selecting the icon and then click on the </a:t>
            </a:r>
            <a:r>
              <a:rPr lang="en-US" b="1" i="0" dirty="0">
                <a:latin typeface="Segoe UI" panose="020B0502040204020203" pitchFamily="34" charset="0"/>
                <a:cs typeface="Segoe UI" panose="020B0502040204020203" pitchFamily="34" charset="0"/>
              </a:rPr>
              <a:t>Format</a:t>
            </a:r>
            <a:r>
              <a:rPr lang="en-US" i="0" dirty="0">
                <a:latin typeface="Segoe UI" panose="020B0502040204020203" pitchFamily="34" charset="0"/>
                <a:cs typeface="Segoe UI" panose="020B0502040204020203" pitchFamily="34" charset="0"/>
              </a:rPr>
              <a:t> tab and then </a:t>
            </a:r>
            <a:r>
              <a:rPr lang="en-US" b="1" i="0" dirty="0">
                <a:latin typeface="Segoe UI" panose="020B0502040204020203" pitchFamily="34" charset="0"/>
                <a:cs typeface="Segoe UI" panose="020B0502040204020203" pitchFamily="34" charset="0"/>
              </a:rPr>
              <a:t>Graphics Fill</a:t>
            </a:r>
            <a:r>
              <a:rPr lang="en-US" i="0" dirty="0">
                <a:latin typeface="Segoe UI" panose="020B0502040204020203" pitchFamily="34" charset="0"/>
                <a:cs typeface="Segoe UI" panose="020B0502040204020203" pitchFamily="34" charset="0"/>
              </a:rPr>
              <a:t>.  From there, you will choose a color from the list or choose </a:t>
            </a:r>
            <a:r>
              <a:rPr lang="en-US" b="1" i="0" dirty="0">
                <a:latin typeface="Segoe UI" panose="020B0502040204020203" pitchFamily="34" charset="0"/>
                <a:cs typeface="Segoe UI" panose="020B0502040204020203" pitchFamily="34" charset="0"/>
              </a:rPr>
              <a:t>More Fill Colors </a:t>
            </a:r>
            <a:r>
              <a:rPr lang="en-US" i="0" dirty="0">
                <a:latin typeface="Segoe UI" panose="020B0502040204020203" pitchFamily="34" charset="0"/>
                <a:cs typeface="Segoe UI" panose="020B0502040204020203" pitchFamily="34" charset="0"/>
              </a:rPr>
              <a:t>to give you more options.</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Since this research presentation is a result of your hard work and searching, you want to make sure you support the claims or points in your presentation with facts from your research findings.  Make sure you give the author proper credit for helping you share your ideas.  If one of your sources has a video that is relevant to your topic, you can add the video as added support.  Keep in mind the length of the video and the amount of time you have for your presentation.  For a 5 minute speech, the video should be no longer than 30 seconds.  </a:t>
            </a:r>
          </a:p>
          <a:p>
            <a:endParaRPr lang="en-US" dirty="0">
              <a:latin typeface="Segoe UI" panose="020B0502040204020203" pitchFamily="34" charset="0"/>
              <a:cs typeface="Segoe UI" panose="020B0502040204020203" pitchFamily="34" charset="0"/>
            </a:endParaRPr>
          </a:p>
          <a:p>
            <a:r>
              <a:rPr lang="en-US" b="1" i="1" dirty="0">
                <a:latin typeface="Segoe UI" panose="020B0502040204020203" pitchFamily="34" charset="0"/>
                <a:cs typeface="Segoe UI" panose="020B0502040204020203" pitchFamily="34" charset="0"/>
              </a:rPr>
              <a:t>Questions to consider: </a:t>
            </a:r>
          </a:p>
          <a:p>
            <a:pPr marL="228600" indent="-228600">
              <a:buAutoNum type="arabicPeriod"/>
            </a:pPr>
            <a:r>
              <a:rPr lang="en-US" dirty="0">
                <a:latin typeface="Segoe UI" panose="020B0502040204020203" pitchFamily="34" charset="0"/>
                <a:cs typeface="Segoe UI" panose="020B0502040204020203" pitchFamily="34" charset="0"/>
              </a:rPr>
              <a:t>How will you state the author of the source?</a:t>
            </a:r>
          </a:p>
          <a:p>
            <a:pPr marL="228600" indent="-228600">
              <a:buAutoNum type="arabicPeriod"/>
            </a:pPr>
            <a:r>
              <a:rPr lang="en-US" dirty="0">
                <a:latin typeface="Segoe UI" panose="020B0502040204020203" pitchFamily="34" charset="0"/>
                <a:cs typeface="Segoe UI" panose="020B0502040204020203" pitchFamily="34" charset="0"/>
              </a:rPr>
              <a:t>Will you need to cite the source on the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egoe UI" panose="020B0502040204020203" pitchFamily="34" charset="0"/>
                <a:cs typeface="Segoe UI" panose="020B0502040204020203" pitchFamily="34" charset="0"/>
              </a:rPr>
              <a:t>What are some ways you can engage your audience so they feel like they are a part of the presentation?  Some ideas to consider is by taking a quick poll like: by a show of hands, how many of you think school uniforms are a way to cut down on bullying?  Another suggestion is to have them hold up a certain number of fingers to see if they agree or disagree.  Finally, you can share a story that the audience can relate to that makes them laugh.</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After all the applause, your audience may have some questions.  Be prepared to answer some of their questions by making a list of questions you think they might ask. You may also want to share the presentation with them by providing the link to your presentation, if they want more information.</a:t>
            </a:r>
          </a:p>
        </p:txBody>
      </p:sp>
      <p:sp>
        <p:nvSpPr>
          <p:cNvPr id="4" name="Slide Number Placeholder 3"/>
          <p:cNvSpPr>
            <a:spLocks noGrp="1"/>
          </p:cNvSpPr>
          <p:nvPr>
            <p:ph type="sldNum" sz="quarter" idx="10"/>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13358056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You can use this slide as your opening or closing slide.  Should you choose to use it as a closing, make sure you review the main points of your presentation.  One creative way to do that is by adding animations to the various graphics on a slide.  This slide has 4 different graphics, and, when you view the slideshow, you will see that you can click to reveal the next graphic.  Similarly, as you review the main topics in your presentation, you may want each point to show up when you are addressing that topic.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Add animation to images and graphics: </a:t>
            </a:r>
          </a:p>
          <a:p>
            <a:pPr marL="228600" indent="-228600">
              <a:buAutoNum type="arabicPeriod"/>
            </a:pPr>
            <a:r>
              <a:rPr lang="en-US" dirty="0">
                <a:latin typeface="Segoe UI" panose="020B0502040204020203" pitchFamily="34" charset="0"/>
                <a:cs typeface="Segoe UI" panose="020B0502040204020203" pitchFamily="34" charset="0"/>
              </a:rPr>
              <a:t>Select your image or graphic.</a:t>
            </a:r>
          </a:p>
          <a:p>
            <a:pPr marL="228600" indent="-228600">
              <a:buAutoNum type="arabicPeriod"/>
            </a:pPr>
            <a:r>
              <a:rPr lang="en-US" dirty="0">
                <a:latin typeface="Segoe UI" panose="020B0502040204020203" pitchFamily="34" charset="0"/>
                <a:cs typeface="Segoe UI" panose="020B0502040204020203" pitchFamily="34" charset="0"/>
              </a:rPr>
              <a:t>Click on the Animations tab.</a:t>
            </a:r>
          </a:p>
          <a:p>
            <a:pPr marL="228600" indent="-228600">
              <a:buAutoNum type="arabicPeriod"/>
            </a:pPr>
            <a:r>
              <a:rPr lang="en-US" dirty="0">
                <a:latin typeface="Segoe UI" panose="020B0502040204020203" pitchFamily="34" charset="0"/>
                <a:cs typeface="Segoe UI" panose="020B0502040204020203" pitchFamily="34" charset="0"/>
              </a:rPr>
              <a:t>Choose from the options.  The animation for this slide is “Split”.  The drop-down menu in the Animation section gives even more animations you can use.</a:t>
            </a:r>
          </a:p>
          <a:p>
            <a:pPr marL="228600" indent="-228600">
              <a:buAutoNum type="arabicPeriod"/>
            </a:pPr>
            <a:r>
              <a:rPr lang="en-US" dirty="0">
                <a:latin typeface="Segoe UI" panose="020B0502040204020203" pitchFamily="34" charset="0"/>
                <a:cs typeface="Segoe UI" panose="020B0502040204020203" pitchFamily="34" charset="0"/>
              </a:rPr>
              <a:t>If you have multiple graphics or images, you will see a number appear next to it that notes the order of the animations.</a:t>
            </a:r>
          </a:p>
          <a:p>
            <a:pPr marL="228600" indent="-228600">
              <a:buAutoNum type="arabicPeriod"/>
            </a:pPr>
            <a:endParaRPr lang="en-US" b="1" dirty="0">
              <a:latin typeface="Segoe UI" panose="020B0502040204020203" pitchFamily="34" charset="0"/>
              <a:cs typeface="Segoe UI" panose="020B0502040204020203" pitchFamily="34" charset="0"/>
            </a:endParaRPr>
          </a:p>
          <a:p>
            <a:pPr marL="0" indent="0">
              <a:buNone/>
            </a:pPr>
            <a:r>
              <a:rPr lang="en-US" b="1" dirty="0">
                <a:latin typeface="Segoe UI" panose="020B0502040204020203" pitchFamily="34" charset="0"/>
                <a:cs typeface="Segoe UI" panose="020B0502040204020203" pitchFamily="34" charset="0"/>
              </a:rPr>
              <a:t>Note: You will want to choose the animations carefully.  You do not want to make your audience dizzy from your presentation.</a:t>
            </a:r>
          </a:p>
        </p:txBody>
      </p:sp>
      <p:sp>
        <p:nvSpPr>
          <p:cNvPr id="4" name="Slide Number Placeholder 3"/>
          <p:cNvSpPr>
            <a:spLocks noGrp="1"/>
          </p:cNvSpPr>
          <p:nvPr>
            <p:ph type="sldNum" sz="quarter" idx="10"/>
          </p:nvPr>
        </p:nvSpPr>
        <p:spPr/>
        <p:txBody>
          <a:bodyPr/>
          <a:lstStyle/>
          <a:p>
            <a:fld id="{BC849E9A-41F7-4779-A581-48A7C374A227}" type="slidenum">
              <a:rPr lang="en-US" smtClean="0"/>
              <a:t>13</a:t>
            </a:fld>
            <a:endParaRPr lang="en-US" dirty="0"/>
          </a:p>
        </p:txBody>
      </p:sp>
    </p:spTree>
    <p:extLst>
      <p:ext uri="{BB962C8B-B14F-4D97-AF65-F5344CB8AC3E}">
        <p14:creationId xmlns:p14="http://schemas.microsoft.com/office/powerpoint/2010/main" val="644202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535AEE24-534A-40F1-99E4-00B7D5FD9124}"/>
              </a:ext>
            </a:extLst>
          </p:cNvPr>
          <p:cNvSpPr>
            <a:spLocks noGrp="1"/>
          </p:cNvSpPr>
          <p:nvPr>
            <p:ph type="dt" sz="half" idx="10"/>
          </p:nvPr>
        </p:nvSpPr>
        <p:spPr/>
        <p:txBody>
          <a:bodyPr/>
          <a:lstStyle/>
          <a:p>
            <a:fld id="{DECF21A4-E71B-4D3A-AF45-E989C23A7BB1}" type="datetimeFigureOut">
              <a:rPr lang="en-US" smtClean="0"/>
              <a:t>9/10/2022</a:t>
            </a:fld>
            <a:endParaRPr lang="en-US" dirty="0"/>
          </a:p>
        </p:txBody>
      </p:sp>
      <p:sp>
        <p:nvSpPr>
          <p:cNvPr id="5" name="Footer Placeholder 4">
            <a:extLst>
              <a:ext uri="{FF2B5EF4-FFF2-40B4-BE49-F238E27FC236}">
                <a16:creationId xmlns:a16="http://schemas.microsoft.com/office/drawing/2014/main" xmlns=""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38A267F-D142-4D04-9F03-6CB099E6FA32}"/>
              </a:ext>
            </a:extLst>
          </p:cNvPr>
          <p:cNvSpPr>
            <a:spLocks noGrp="1"/>
          </p:cNvSpPr>
          <p:nvPr>
            <p:ph type="dt" sz="half" idx="10"/>
          </p:nvPr>
        </p:nvSpPr>
        <p:spPr/>
        <p:txBody>
          <a:bodyPr/>
          <a:lstStyle/>
          <a:p>
            <a:fld id="{DECF21A4-E71B-4D3A-AF45-E989C23A7BB1}" type="datetimeFigureOut">
              <a:rPr lang="en-US" smtClean="0"/>
              <a:t>9/10/2022</a:t>
            </a:fld>
            <a:endParaRPr lang="en-US" dirty="0"/>
          </a:p>
        </p:txBody>
      </p:sp>
      <p:sp>
        <p:nvSpPr>
          <p:cNvPr id="5" name="Footer Placeholder 4">
            <a:extLst>
              <a:ext uri="{FF2B5EF4-FFF2-40B4-BE49-F238E27FC236}">
                <a16:creationId xmlns:a16="http://schemas.microsoft.com/office/drawing/2014/main" xmlns=""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1A14243-F1E4-487A-ABEC-30516A01DF2B}"/>
              </a:ext>
            </a:extLst>
          </p:cNvPr>
          <p:cNvSpPr>
            <a:spLocks noGrp="1"/>
          </p:cNvSpPr>
          <p:nvPr>
            <p:ph type="dt" sz="half" idx="10"/>
          </p:nvPr>
        </p:nvSpPr>
        <p:spPr/>
        <p:txBody>
          <a:bodyPr/>
          <a:lstStyle/>
          <a:p>
            <a:fld id="{DECF21A4-E71B-4D3A-AF45-E989C23A7BB1}" type="datetimeFigureOut">
              <a:rPr lang="en-US" smtClean="0"/>
              <a:t>9/10/2022</a:t>
            </a:fld>
            <a:endParaRPr lang="en-US" dirty="0"/>
          </a:p>
        </p:txBody>
      </p:sp>
      <p:sp>
        <p:nvSpPr>
          <p:cNvPr id="5" name="Footer Placeholder 4">
            <a:extLst>
              <a:ext uri="{FF2B5EF4-FFF2-40B4-BE49-F238E27FC236}">
                <a16:creationId xmlns:a16="http://schemas.microsoft.com/office/drawing/2014/main" xmlns=""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AAEA2D1-B124-4454-AFDC-EA60A14BA121}"/>
              </a:ext>
            </a:extLst>
          </p:cNvPr>
          <p:cNvSpPr>
            <a:spLocks noGrp="1"/>
          </p:cNvSpPr>
          <p:nvPr>
            <p:ph type="dt" sz="half" idx="10"/>
          </p:nvPr>
        </p:nvSpPr>
        <p:spPr/>
        <p:txBody>
          <a:bodyPr/>
          <a:lstStyle/>
          <a:p>
            <a:fld id="{DECF21A4-E71B-4D3A-AF45-E989C23A7BB1}" type="datetimeFigureOut">
              <a:rPr lang="en-US" smtClean="0"/>
              <a:t>9/10/2022</a:t>
            </a:fld>
            <a:endParaRPr lang="en-US" dirty="0"/>
          </a:p>
        </p:txBody>
      </p:sp>
      <p:sp>
        <p:nvSpPr>
          <p:cNvPr id="5" name="Footer Placeholder 4">
            <a:extLst>
              <a:ext uri="{FF2B5EF4-FFF2-40B4-BE49-F238E27FC236}">
                <a16:creationId xmlns:a16="http://schemas.microsoft.com/office/drawing/2014/main" xmlns=""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084BB3D1-3138-4B69-BF5D-4B1A213451CA}"/>
              </a:ext>
            </a:extLst>
          </p:cNvPr>
          <p:cNvSpPr>
            <a:spLocks noGrp="1"/>
          </p:cNvSpPr>
          <p:nvPr>
            <p:ph type="dt" sz="half" idx="10"/>
          </p:nvPr>
        </p:nvSpPr>
        <p:spPr/>
        <p:txBody>
          <a:bodyPr/>
          <a:lstStyle/>
          <a:p>
            <a:fld id="{DECF21A4-E71B-4D3A-AF45-E989C23A7BB1}" type="datetimeFigureOut">
              <a:rPr lang="en-US" smtClean="0"/>
              <a:t>9/10/2022</a:t>
            </a:fld>
            <a:endParaRPr lang="en-US" dirty="0"/>
          </a:p>
        </p:txBody>
      </p:sp>
      <p:sp>
        <p:nvSpPr>
          <p:cNvPr id="5" name="Footer Placeholder 4">
            <a:extLst>
              <a:ext uri="{FF2B5EF4-FFF2-40B4-BE49-F238E27FC236}">
                <a16:creationId xmlns:a16="http://schemas.microsoft.com/office/drawing/2014/main" xmlns=""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C4561BBA-B185-4B45-B152-3D320E15F550}"/>
              </a:ext>
            </a:extLst>
          </p:cNvPr>
          <p:cNvSpPr>
            <a:spLocks noGrp="1"/>
          </p:cNvSpPr>
          <p:nvPr>
            <p:ph type="dt" sz="half" idx="10"/>
          </p:nvPr>
        </p:nvSpPr>
        <p:spPr/>
        <p:txBody>
          <a:bodyPr/>
          <a:lstStyle/>
          <a:p>
            <a:fld id="{DECF21A4-E71B-4D3A-AF45-E989C23A7BB1}" type="datetimeFigureOut">
              <a:rPr lang="en-US" smtClean="0"/>
              <a:t>9/10/2022</a:t>
            </a:fld>
            <a:endParaRPr lang="en-US" dirty="0"/>
          </a:p>
        </p:txBody>
      </p:sp>
      <p:sp>
        <p:nvSpPr>
          <p:cNvPr id="6" name="Footer Placeholder 5">
            <a:extLst>
              <a:ext uri="{FF2B5EF4-FFF2-40B4-BE49-F238E27FC236}">
                <a16:creationId xmlns:a16="http://schemas.microsoft.com/office/drawing/2014/main" xmlns=""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6B417A4D-2EC9-4294-BFF4-EAE22EE1099A}"/>
              </a:ext>
            </a:extLst>
          </p:cNvPr>
          <p:cNvSpPr>
            <a:spLocks noGrp="1"/>
          </p:cNvSpPr>
          <p:nvPr>
            <p:ph type="dt" sz="half" idx="10"/>
          </p:nvPr>
        </p:nvSpPr>
        <p:spPr/>
        <p:txBody>
          <a:bodyPr/>
          <a:lstStyle/>
          <a:p>
            <a:fld id="{DECF21A4-E71B-4D3A-AF45-E989C23A7BB1}" type="datetimeFigureOut">
              <a:rPr lang="en-US" smtClean="0"/>
              <a:t>9/10/2022</a:t>
            </a:fld>
            <a:endParaRPr lang="en-US" dirty="0"/>
          </a:p>
        </p:txBody>
      </p:sp>
      <p:sp>
        <p:nvSpPr>
          <p:cNvPr id="8" name="Footer Placeholder 7">
            <a:extLst>
              <a:ext uri="{FF2B5EF4-FFF2-40B4-BE49-F238E27FC236}">
                <a16:creationId xmlns:a16="http://schemas.microsoft.com/office/drawing/2014/main" xmlns=""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8AB50287-81AA-46CA-8CB3-53A7F8313741}"/>
              </a:ext>
            </a:extLst>
          </p:cNvPr>
          <p:cNvSpPr>
            <a:spLocks noGrp="1"/>
          </p:cNvSpPr>
          <p:nvPr>
            <p:ph type="dt" sz="half" idx="10"/>
          </p:nvPr>
        </p:nvSpPr>
        <p:spPr/>
        <p:txBody>
          <a:bodyPr/>
          <a:lstStyle/>
          <a:p>
            <a:fld id="{DECF21A4-E71B-4D3A-AF45-E989C23A7BB1}" type="datetimeFigureOut">
              <a:rPr lang="en-US" smtClean="0"/>
              <a:t>9/10/2022</a:t>
            </a:fld>
            <a:endParaRPr lang="en-US" dirty="0"/>
          </a:p>
        </p:txBody>
      </p:sp>
      <p:sp>
        <p:nvSpPr>
          <p:cNvPr id="4" name="Footer Placeholder 3">
            <a:extLst>
              <a:ext uri="{FF2B5EF4-FFF2-40B4-BE49-F238E27FC236}">
                <a16:creationId xmlns:a16="http://schemas.microsoft.com/office/drawing/2014/main" xmlns=""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B46ACAA5-F8E7-46E9-8BA7-A510948B62CC}"/>
              </a:ext>
            </a:extLst>
          </p:cNvPr>
          <p:cNvSpPr>
            <a:spLocks noGrp="1"/>
          </p:cNvSpPr>
          <p:nvPr>
            <p:ph type="dt" sz="half" idx="10"/>
          </p:nvPr>
        </p:nvSpPr>
        <p:spPr/>
        <p:txBody>
          <a:bodyPr/>
          <a:lstStyle/>
          <a:p>
            <a:fld id="{DECF21A4-E71B-4D3A-AF45-E989C23A7BB1}" type="datetimeFigureOut">
              <a:rPr lang="en-US" smtClean="0"/>
              <a:t>9/10/2022</a:t>
            </a:fld>
            <a:endParaRPr lang="en-US" dirty="0"/>
          </a:p>
        </p:txBody>
      </p:sp>
      <p:sp>
        <p:nvSpPr>
          <p:cNvPr id="3" name="Footer Placeholder 2">
            <a:extLst>
              <a:ext uri="{FF2B5EF4-FFF2-40B4-BE49-F238E27FC236}">
                <a16:creationId xmlns:a16="http://schemas.microsoft.com/office/drawing/2014/main" xmlns=""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5D8562E-E6F1-449B-909C-98426BA86B36}"/>
              </a:ext>
            </a:extLst>
          </p:cNvPr>
          <p:cNvSpPr>
            <a:spLocks noGrp="1"/>
          </p:cNvSpPr>
          <p:nvPr>
            <p:ph type="dt" sz="half" idx="10"/>
          </p:nvPr>
        </p:nvSpPr>
        <p:spPr/>
        <p:txBody>
          <a:bodyPr/>
          <a:lstStyle/>
          <a:p>
            <a:fld id="{DECF21A4-E71B-4D3A-AF45-E989C23A7BB1}" type="datetimeFigureOut">
              <a:rPr lang="en-US" smtClean="0"/>
              <a:t>9/10/2022</a:t>
            </a:fld>
            <a:endParaRPr lang="en-US" dirty="0"/>
          </a:p>
        </p:txBody>
      </p:sp>
      <p:sp>
        <p:nvSpPr>
          <p:cNvPr id="6" name="Footer Placeholder 5">
            <a:extLst>
              <a:ext uri="{FF2B5EF4-FFF2-40B4-BE49-F238E27FC236}">
                <a16:creationId xmlns:a16="http://schemas.microsoft.com/office/drawing/2014/main" xmlns=""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xmlns=""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533293F4-2B70-4BB5-A982-219E4133E251}"/>
              </a:ext>
            </a:extLst>
          </p:cNvPr>
          <p:cNvSpPr>
            <a:spLocks noGrp="1"/>
          </p:cNvSpPr>
          <p:nvPr>
            <p:ph type="dt" sz="half" idx="10"/>
          </p:nvPr>
        </p:nvSpPr>
        <p:spPr/>
        <p:txBody>
          <a:bodyPr/>
          <a:lstStyle/>
          <a:p>
            <a:fld id="{DECF21A4-E71B-4D3A-AF45-E989C23A7BB1}" type="datetimeFigureOut">
              <a:rPr lang="en-US" smtClean="0"/>
              <a:t>9/10/2022</a:t>
            </a:fld>
            <a:endParaRPr lang="en-US" dirty="0"/>
          </a:p>
        </p:txBody>
      </p:sp>
      <p:sp>
        <p:nvSpPr>
          <p:cNvPr id="6" name="Footer Placeholder 5">
            <a:extLst>
              <a:ext uri="{FF2B5EF4-FFF2-40B4-BE49-F238E27FC236}">
                <a16:creationId xmlns:a16="http://schemas.microsoft.com/office/drawing/2014/main" xmlns=""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9/10/2022</a:t>
            </a:fld>
            <a:endParaRPr lang="en-US" dirty="0"/>
          </a:p>
        </p:txBody>
      </p:sp>
      <p:sp>
        <p:nvSpPr>
          <p:cNvPr id="5" name="Footer Placeholder 4">
            <a:extLst>
              <a:ext uri="{FF2B5EF4-FFF2-40B4-BE49-F238E27FC236}">
                <a16:creationId xmlns:a16="http://schemas.microsoft.com/office/drawing/2014/main" xmlns=""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xmlns=""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pixabay.com/en/meeting-conference-personal-3321175/"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freedomreads.org/freedom-talks" TargetMode="External"/><Relationship Id="rId7" Type="http://schemas.openxmlformats.org/officeDocument/2006/relationships/image" Target="../media/image17.sv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hyperlink" Target="http://openclassroom.stanford.edu/MainFolder/CoursePage.php?course=Compilers" TargetMode="External"/><Relationship Id="rId4" Type="http://schemas.openxmlformats.org/officeDocument/2006/relationships/hyperlink" Target="https://docs.racket-lang.org/htdp-langs/index.html" TargetMode="External"/></Relationships>
</file>

<file path=ppt/slides/_rels/slide13.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7.png"/><Relationship Id="rId7"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5.svg"/><Relationship Id="rId5" Type="http://schemas.openxmlformats.org/officeDocument/2006/relationships/image" Target="../media/image16.png"/><Relationship Id="rId10" Type="http://schemas.openxmlformats.org/officeDocument/2006/relationships/image" Target="../media/image23.svg"/><Relationship Id="rId4" Type="http://schemas.openxmlformats.org/officeDocument/2006/relationships/image" Target="../media/image20.svg"/><Relationship Id="rId9"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creativecommons.org/licenses/by/3.0/" TargetMode="External"/><Relationship Id="rId4" Type="http://schemas.openxmlformats.org/officeDocument/2006/relationships/hyperlink" Target="https://durham.autism-uni.org/meeting-people-at-university/"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sketchfab.com/3d-models/shield-helicarrier-meeting-room-eff5e50ea5384118b2c33a9ba3de5727" TargetMode="External"/><Relationship Id="rId5" Type="http://schemas.openxmlformats.org/officeDocument/2006/relationships/image" Target="../media/image9.jpeg"/><Relationship Id="rId4" Type="http://schemas.openxmlformats.org/officeDocument/2006/relationships/hyperlink" Target="https://www.rawpixel.com/image/414076/free-photo-image-workplace-digital-entrepreneur"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askleo.com/why-do-windows-updates-mess-up-my-computer/"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hyperlink" Target="https://www.quoteinspector.com/images/investing/pie-chart-trackin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5.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0A51F8-0CEB-41B9-AB12-636E80135117}"/>
              </a:ext>
            </a:extLst>
          </p:cNvPr>
          <p:cNvSpPr>
            <a:spLocks noGrp="1"/>
          </p:cNvSpPr>
          <p:nvPr>
            <p:ph type="ctrTitle"/>
          </p:nvPr>
        </p:nvSpPr>
        <p:spPr>
          <a:xfrm>
            <a:off x="1303175" y="217307"/>
            <a:ext cx="9007151" cy="1382893"/>
          </a:xfrm>
        </p:spPr>
        <p:txBody>
          <a:bodyPr>
            <a:normAutofit fontScale="90000"/>
          </a:bodyPr>
          <a:lstStyle/>
          <a:p>
            <a:pPr algn="ctr"/>
            <a:r>
              <a:rPr lang="en-IN" sz="4900" b="1" dirty="0"/>
              <a:t>JEPPIAAR INSTITUTE OF TECHNOLOGY</a:t>
            </a:r>
            <a:r>
              <a:rPr lang="en-IN" dirty="0"/>
              <a:t/>
            </a:r>
            <a:br>
              <a:rPr lang="en-IN" dirty="0"/>
            </a:br>
            <a:r>
              <a:rPr lang="en-IN" sz="4000" dirty="0"/>
              <a:t>“ Self Belief | Self Discipline | Self Respect ”</a:t>
            </a:r>
            <a:endParaRPr lang="en-US" sz="4000" dirty="0"/>
          </a:p>
        </p:txBody>
      </p:sp>
      <p:sp>
        <p:nvSpPr>
          <p:cNvPr id="8" name="Subtitle 7">
            <a:extLst>
              <a:ext uri="{FF2B5EF4-FFF2-40B4-BE49-F238E27FC236}">
                <a16:creationId xmlns:a16="http://schemas.microsoft.com/office/drawing/2014/main" xmlns="" id="{4D47B96F-38C7-032C-E405-357E16D42F02}"/>
              </a:ext>
            </a:extLst>
          </p:cNvPr>
          <p:cNvSpPr>
            <a:spLocks noGrp="1"/>
          </p:cNvSpPr>
          <p:nvPr>
            <p:ph type="subTitle" idx="1"/>
          </p:nvPr>
        </p:nvSpPr>
        <p:spPr>
          <a:xfrm>
            <a:off x="1303174" y="1900627"/>
            <a:ext cx="9007151" cy="4628954"/>
          </a:xfrm>
        </p:spPr>
        <p:txBody>
          <a:bodyPr>
            <a:normAutofit/>
          </a:bodyPr>
          <a:lstStyle/>
          <a:p>
            <a:r>
              <a:rPr lang="en-IN" dirty="0">
                <a:latin typeface="Arial Black" panose="020B0A04020102020204" pitchFamily="34" charset="0"/>
              </a:rPr>
              <a:t>Event name : Hackathon 5.0</a:t>
            </a:r>
          </a:p>
          <a:p>
            <a:endParaRPr lang="en-IN" dirty="0">
              <a:latin typeface="Arial Black" panose="020B0A04020102020204" pitchFamily="34" charset="0"/>
            </a:endParaRPr>
          </a:p>
          <a:p>
            <a:r>
              <a:rPr lang="en-IN" dirty="0">
                <a:latin typeface="Arial Black" panose="020B0A04020102020204" pitchFamily="34" charset="0"/>
              </a:rPr>
              <a:t>Our team name </a:t>
            </a:r>
            <a:r>
              <a:rPr lang="en-IN" dirty="0" smtClean="0">
                <a:latin typeface="Arial Black" panose="020B0A04020102020204" pitchFamily="34" charset="0"/>
              </a:rPr>
              <a:t>:DATA PIRATES</a:t>
            </a:r>
            <a:endParaRPr lang="en-IN" dirty="0">
              <a:latin typeface="Arial Black" panose="020B0A04020102020204" pitchFamily="34" charset="0"/>
            </a:endParaRPr>
          </a:p>
          <a:p>
            <a:r>
              <a:rPr lang="en-IN" sz="1600" dirty="0">
                <a:latin typeface="Baguet Script" panose="00000500000000000000"/>
              </a:rPr>
              <a:t>Chief Patron:   </a:t>
            </a:r>
          </a:p>
          <a:p>
            <a:r>
              <a:rPr lang="en-IN" sz="1600" dirty="0">
                <a:latin typeface="Baguet Script" panose="00000500000000000000"/>
              </a:rPr>
              <a:t>Dr. N. Marie Wilson B.Tech., M.B.A., Ph.D, </a:t>
            </a:r>
          </a:p>
          <a:p>
            <a:r>
              <a:rPr lang="en-IN" sz="1600" dirty="0">
                <a:latin typeface="Baguet Script" panose="00000500000000000000"/>
              </a:rPr>
              <a:t>Managing Director, </a:t>
            </a:r>
          </a:p>
          <a:p>
            <a:r>
              <a:rPr lang="en-IN" sz="1600" dirty="0">
                <a:latin typeface="Baguet Script" panose="00000500000000000000"/>
              </a:rPr>
              <a:t> Jeppiaar Institute of Technology                                 </a:t>
            </a:r>
          </a:p>
          <a:p>
            <a:r>
              <a:rPr lang="en-IN" sz="1600" dirty="0">
                <a:latin typeface="Baguet Script" panose="00000500000000000000"/>
              </a:rPr>
              <a:t>Patron:</a:t>
            </a:r>
          </a:p>
          <a:p>
            <a:r>
              <a:rPr lang="en-IN" sz="1600" dirty="0">
                <a:latin typeface="Baguet Script" panose="00000500000000000000"/>
              </a:rPr>
              <a:t>Dr. L. M. Merlin Livingston, M.E., Ph.D,</a:t>
            </a:r>
          </a:p>
          <a:p>
            <a:r>
              <a:rPr lang="en-IN" sz="1600" dirty="0">
                <a:latin typeface="Baguet Script" panose="00000500000000000000"/>
              </a:rPr>
              <a:t> Principal,</a:t>
            </a:r>
          </a:p>
          <a:p>
            <a:r>
              <a:rPr lang="en-IN" sz="1600" dirty="0">
                <a:latin typeface="Baguet Script" panose="00000500000000000000"/>
              </a:rPr>
              <a:t> Jeppiaar Institute of Technology</a:t>
            </a:r>
          </a:p>
          <a:p>
            <a:endParaRPr lang="en-IN" dirty="0">
              <a:latin typeface="Arial Black" panose="020B0A04020102020204" pitchFamily="34" charset="0"/>
            </a:endParaRPr>
          </a:p>
          <a:p>
            <a:endParaRPr lang="en-IN" dirty="0">
              <a:latin typeface="Arial Black" panose="020B0A04020102020204" pitchFamily="34" charset="0"/>
            </a:endParaRPr>
          </a:p>
          <a:p>
            <a:endParaRPr lang="en-IN" dirty="0">
              <a:latin typeface="Arial Black" panose="020B0A04020102020204" pitchFamily="34" charset="0"/>
            </a:endParaRPr>
          </a:p>
        </p:txBody>
      </p:sp>
      <p:pic>
        <p:nvPicPr>
          <p:cNvPr id="5" name="Content Placeholder 4">
            <a:extLst>
              <a:ext uri="{FF2B5EF4-FFF2-40B4-BE49-F238E27FC236}">
                <a16:creationId xmlns:a16="http://schemas.microsoft.com/office/drawing/2014/main" xmlns="" id="{2C38918F-ABFE-3D93-83E9-A5F02046B54B}"/>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381000" y="328419"/>
            <a:ext cx="1143000" cy="1409700"/>
          </a:xfrm>
        </p:spPr>
      </p:pic>
      <p:pic>
        <p:nvPicPr>
          <p:cNvPr id="7" name="Picture 6">
            <a:extLst>
              <a:ext uri="{FF2B5EF4-FFF2-40B4-BE49-F238E27FC236}">
                <a16:creationId xmlns:a16="http://schemas.microsoft.com/office/drawing/2014/main" xmlns="" id="{951FE636-F59F-BABF-301A-4A6268C923D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89341" y="517734"/>
            <a:ext cx="1143160" cy="1031069"/>
          </a:xfrm>
          <a:prstGeom prst="rect">
            <a:avLst/>
          </a:prstGeom>
        </p:spPr>
      </p:pic>
    </p:spTree>
    <p:extLst>
      <p:ext uri="{BB962C8B-B14F-4D97-AF65-F5344CB8AC3E}">
        <p14:creationId xmlns:p14="http://schemas.microsoft.com/office/powerpoint/2010/main" val="912603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odern Love" panose="04090805081005020601" pitchFamily="82" charset="0"/>
              </a:rPr>
              <a:t>Project details</a:t>
            </a:r>
            <a:r>
              <a:rPr lang="en-US" dirty="0"/>
              <a:t>:</a:t>
            </a:r>
          </a:p>
        </p:txBody>
      </p:sp>
      <p:sp>
        <p:nvSpPr>
          <p:cNvPr id="3" name="Content Placeholder 2"/>
          <p:cNvSpPr>
            <a:spLocks noGrp="1"/>
          </p:cNvSpPr>
          <p:nvPr>
            <p:ph idx="1"/>
          </p:nvPr>
        </p:nvSpPr>
        <p:spPr/>
        <p:txBody>
          <a:bodyPr>
            <a:normAutofit fontScale="92500" lnSpcReduction="10000"/>
          </a:bodyPr>
          <a:lstStyle/>
          <a:p>
            <a:r>
              <a:rPr lang="en-US" dirty="0"/>
              <a:t>Starting with racket,</a:t>
            </a:r>
          </a:p>
          <a:p>
            <a:r>
              <a:rPr lang="en-US" dirty="0"/>
              <a:t>Racket is a tool which has old language called Scheme. Through analyzing possible way of creating a language. Most of them suggested this kind of tool.</a:t>
            </a:r>
          </a:p>
          <a:p>
            <a:r>
              <a:rPr lang="en-US" dirty="0"/>
              <a:t>So firstly we got little bit familiar of this language.</a:t>
            </a:r>
          </a:p>
          <a:p>
            <a:r>
              <a:rPr lang="en-US" dirty="0"/>
              <a:t>Then after further days we started to learn how a programming language works and started checking if there is a possibility of creating  language </a:t>
            </a:r>
          </a:p>
          <a:p>
            <a:r>
              <a:rPr lang="en-US" dirty="0"/>
              <a:t>After there we done parser.</a:t>
            </a:r>
          </a:p>
          <a:p>
            <a:r>
              <a:rPr lang="en-US" dirty="0"/>
              <a:t>And changed some functions and modules syntax.</a:t>
            </a:r>
          </a:p>
          <a:p>
            <a:r>
              <a:rPr lang="en-US" dirty="0"/>
              <a:t>To improvise our work we asked few suggestion to public and improved little bit.</a:t>
            </a:r>
          </a:p>
        </p:txBody>
      </p:sp>
    </p:spTree>
    <p:extLst>
      <p:ext uri="{BB962C8B-B14F-4D97-AF65-F5344CB8AC3E}">
        <p14:creationId xmlns:p14="http://schemas.microsoft.com/office/powerpoint/2010/main" val="4287391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xmlns="" id="{3AFE8227-C443-417B-BA91-520EB1EF455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1CA8252A-8A5F-E6C5-B196-2D62D9CD24E8}"/>
              </a:ext>
            </a:extLst>
          </p:cNvPr>
          <p:cNvSpPr>
            <a:spLocks noGrp="1"/>
          </p:cNvSpPr>
          <p:nvPr>
            <p:ph type="title"/>
          </p:nvPr>
        </p:nvSpPr>
        <p:spPr>
          <a:xfrm>
            <a:off x="8643193" y="489507"/>
            <a:ext cx="3091607" cy="1655483"/>
          </a:xfrm>
        </p:spPr>
        <p:txBody>
          <a:bodyPr anchor="b">
            <a:normAutofit/>
          </a:bodyPr>
          <a:lstStyle/>
          <a:p>
            <a:r>
              <a:rPr lang="en-IN" sz="3700">
                <a:latin typeface="Amasis MT Pro Black" panose="02040A04050005020304" pitchFamily="18" charset="0"/>
              </a:rPr>
              <a:t>Upcoming ideas in our projects:</a:t>
            </a:r>
          </a:p>
        </p:txBody>
      </p:sp>
      <p:pic>
        <p:nvPicPr>
          <p:cNvPr id="5" name="Content Placeholder 4">
            <a:extLst>
              <a:ext uri="{FF2B5EF4-FFF2-40B4-BE49-F238E27FC236}">
                <a16:creationId xmlns:a16="http://schemas.microsoft.com/office/drawing/2014/main" xmlns="" id="{334CA3AB-AD17-90F3-241A-BA64A398178B}"/>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xmlns="" r:id="rId3"/>
              </a:ext>
            </a:extLst>
          </a:blip>
          <a:srcRect l="9226" r="6559" b="-2"/>
          <a:stretch/>
        </p:blipFill>
        <p:spPr>
          <a:xfrm>
            <a:off x="20" y="431"/>
            <a:ext cx="8115280" cy="6408311"/>
          </a:xfrm>
          <a:prstGeom prst="rect">
            <a:avLst/>
          </a:prstGeom>
        </p:spPr>
      </p:pic>
      <p:sp>
        <p:nvSpPr>
          <p:cNvPr id="9" name="Content Placeholder 8">
            <a:extLst>
              <a:ext uri="{FF2B5EF4-FFF2-40B4-BE49-F238E27FC236}">
                <a16:creationId xmlns:a16="http://schemas.microsoft.com/office/drawing/2014/main" xmlns="" id="{07B234A9-3381-C6DA-8246-7CF60FB64429}"/>
              </a:ext>
            </a:extLst>
          </p:cNvPr>
          <p:cNvSpPr>
            <a:spLocks noGrp="1"/>
          </p:cNvSpPr>
          <p:nvPr>
            <p:ph idx="1"/>
          </p:nvPr>
        </p:nvSpPr>
        <p:spPr>
          <a:xfrm>
            <a:off x="8643193" y="2418408"/>
            <a:ext cx="2942813" cy="3540265"/>
          </a:xfrm>
        </p:spPr>
        <p:txBody>
          <a:bodyPr>
            <a:normAutofit lnSpcReduction="10000"/>
          </a:bodyPr>
          <a:lstStyle/>
          <a:p>
            <a:pPr>
              <a:buFont typeface="Wingdings" pitchFamily="2" charset="2"/>
              <a:buChar char="§"/>
            </a:pPr>
            <a:r>
              <a:rPr lang="en-US" sz="1700" dirty="0" smtClean="0">
                <a:latin typeface="Aharoni" panose="020B0604020202020204" pitchFamily="2" charset="-79"/>
                <a:cs typeface="Aharoni" panose="020B0604020202020204" pitchFamily="2" charset="-79"/>
              </a:rPr>
              <a:t>Designing </a:t>
            </a:r>
            <a:r>
              <a:rPr lang="en-US" sz="1700" dirty="0">
                <a:latin typeface="Aharoni" panose="020B0604020202020204" pitchFamily="2" charset="-79"/>
                <a:cs typeface="Aharoni" panose="020B0604020202020204" pitchFamily="2" charset="-79"/>
              </a:rPr>
              <a:t>new pattern for compiler.</a:t>
            </a:r>
          </a:p>
          <a:p>
            <a:pPr>
              <a:buFont typeface="Wingdings" pitchFamily="2" charset="2"/>
              <a:buChar char="§"/>
            </a:pPr>
            <a:r>
              <a:rPr lang="en-US" sz="1700" dirty="0" smtClean="0">
                <a:latin typeface="Aharoni" panose="020B0604020202020204" pitchFamily="2" charset="-79"/>
                <a:cs typeface="Aharoni" panose="020B0604020202020204" pitchFamily="2" charset="-79"/>
              </a:rPr>
              <a:t>Improvising </a:t>
            </a:r>
            <a:r>
              <a:rPr lang="en-US" sz="1700" dirty="0">
                <a:latin typeface="Aharoni" panose="020B0604020202020204" pitchFamily="2" charset="-79"/>
                <a:cs typeface="Aharoni" panose="020B0604020202020204" pitchFamily="2" charset="-79"/>
              </a:rPr>
              <a:t>new modules.</a:t>
            </a:r>
          </a:p>
          <a:p>
            <a:pPr>
              <a:buFont typeface="Wingdings" pitchFamily="2" charset="2"/>
              <a:buChar char="§"/>
            </a:pPr>
            <a:r>
              <a:rPr lang="en-US" sz="1700" dirty="0" smtClean="0">
                <a:latin typeface="Aharoni" panose="020B0604020202020204" pitchFamily="2" charset="-79"/>
                <a:cs typeface="Aharoni" panose="020B0604020202020204" pitchFamily="2" charset="-79"/>
              </a:rPr>
              <a:t>Testing </a:t>
            </a:r>
            <a:r>
              <a:rPr lang="en-US" sz="1700" dirty="0">
                <a:latin typeface="Aharoni" panose="020B0604020202020204" pitchFamily="2" charset="-79"/>
                <a:cs typeface="Aharoni" panose="020B0604020202020204" pitchFamily="2" charset="-79"/>
              </a:rPr>
              <a:t>the possibilities of working with “meta” concepts in our language.</a:t>
            </a:r>
          </a:p>
          <a:p>
            <a:pPr>
              <a:buFont typeface="Wingdings" pitchFamily="2" charset="2"/>
              <a:buChar char="§"/>
            </a:pPr>
            <a:r>
              <a:rPr lang="en-US" sz="1700" dirty="0" smtClean="0">
                <a:latin typeface="Aharoni" panose="020B0604020202020204" pitchFamily="2" charset="-79"/>
                <a:cs typeface="Aharoni" panose="020B0604020202020204" pitchFamily="2" charset="-79"/>
              </a:rPr>
              <a:t>Create </a:t>
            </a:r>
            <a:r>
              <a:rPr lang="en-US" sz="1700" dirty="0">
                <a:latin typeface="Aharoni" panose="020B0604020202020204" pitchFamily="2" charset="-79"/>
                <a:cs typeface="Aharoni" panose="020B0604020202020204" pitchFamily="2" charset="-79"/>
              </a:rPr>
              <a:t>a new own web services.</a:t>
            </a:r>
          </a:p>
          <a:p>
            <a:pPr>
              <a:buFont typeface="Wingdings" pitchFamily="2" charset="2"/>
              <a:buChar char="§"/>
            </a:pPr>
            <a:r>
              <a:rPr lang="en-US" sz="1700" dirty="0" smtClean="0">
                <a:latin typeface="Aharoni" panose="020B0604020202020204" pitchFamily="2" charset="-79"/>
                <a:cs typeface="Aharoni" panose="020B0604020202020204" pitchFamily="2" charset="-79"/>
              </a:rPr>
              <a:t>Standardizing </a:t>
            </a:r>
            <a:r>
              <a:rPr lang="en-US" sz="1700" dirty="0">
                <a:latin typeface="Aharoni" panose="020B0604020202020204" pitchFamily="2" charset="-79"/>
                <a:cs typeface="Aharoni" panose="020B0604020202020204" pitchFamily="2" charset="-79"/>
              </a:rPr>
              <a:t>all codes</a:t>
            </a:r>
          </a:p>
          <a:p>
            <a:pPr>
              <a:buFont typeface="Wingdings" pitchFamily="2" charset="2"/>
              <a:buChar char="§"/>
            </a:pPr>
            <a:r>
              <a:rPr lang="en-US" sz="1700" dirty="0" smtClean="0">
                <a:latin typeface="Aharoni" panose="020B0604020202020204" pitchFamily="2" charset="-79"/>
                <a:cs typeface="Aharoni" panose="020B0604020202020204" pitchFamily="2" charset="-79"/>
              </a:rPr>
              <a:t>Combining </a:t>
            </a:r>
            <a:r>
              <a:rPr lang="en-US" sz="1700" dirty="0">
                <a:latin typeface="Aharoni" panose="020B0604020202020204" pitchFamily="2" charset="-79"/>
                <a:cs typeface="Aharoni" panose="020B0604020202020204" pitchFamily="2" charset="-79"/>
              </a:rPr>
              <a:t>data flow languages and logic constrained langs. (if-possible)</a:t>
            </a:r>
          </a:p>
        </p:txBody>
      </p:sp>
      <p:sp>
        <p:nvSpPr>
          <p:cNvPr id="41" name="Rectangle 40">
            <a:extLst>
              <a:ext uri="{FF2B5EF4-FFF2-40B4-BE49-F238E27FC236}">
                <a16:creationId xmlns:a16="http://schemas.microsoft.com/office/drawing/2014/main" xmlns="" id="{907741FC-B544-4A6E-B831-6789D042333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 y="6408741"/>
            <a:ext cx="12191998" cy="45720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xmlns="" id="{3F0BE7ED-7814-4273-B18A-F26CC038038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4" y="6408742"/>
            <a:ext cx="8115300" cy="449258"/>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7597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8F6D58-1A39-41ED-99F7-0CE9F03BD344}"/>
              </a:ext>
            </a:extLst>
          </p:cNvPr>
          <p:cNvSpPr>
            <a:spLocks noGrp="1"/>
          </p:cNvSpPr>
          <p:nvPr>
            <p:ph type="title"/>
          </p:nvPr>
        </p:nvSpPr>
        <p:spPr/>
        <p:txBody>
          <a:bodyPr anchor="ctr">
            <a:normAutofit/>
          </a:bodyPr>
          <a:lstStyle/>
          <a:p>
            <a:r>
              <a:rPr lang="en-US" dirty="0">
                <a:latin typeface="Franklin Gothic Book" panose="020B0503020102020204" pitchFamily="34" charset="0"/>
                <a:cs typeface="Segoe UI" panose="020B0502040204020203" pitchFamily="34" charset="0"/>
              </a:rPr>
              <a:t>REFERENCES :</a:t>
            </a:r>
          </a:p>
        </p:txBody>
      </p:sp>
      <p:sp>
        <p:nvSpPr>
          <p:cNvPr id="3" name="Content Placeholder 2">
            <a:extLst>
              <a:ext uri="{FF2B5EF4-FFF2-40B4-BE49-F238E27FC236}">
                <a16:creationId xmlns:a16="http://schemas.microsoft.com/office/drawing/2014/main" xmlns="" id="{3BF933A4-33C5-4102-BBB0-9B15EFF2F292}"/>
              </a:ext>
            </a:extLst>
          </p:cNvPr>
          <p:cNvSpPr>
            <a:spLocks noGrp="1"/>
          </p:cNvSpPr>
          <p:nvPr>
            <p:ph idx="1"/>
          </p:nvPr>
        </p:nvSpPr>
        <p:spPr/>
        <p:txBody>
          <a:bodyPr vert="horz" lIns="91440" tIns="45720" rIns="91440" bIns="45720" rtlCol="0" anchor="t">
            <a:normAutofit lnSpcReduction="10000"/>
          </a:bodyPr>
          <a:lstStyle/>
          <a:p>
            <a:r>
              <a:rPr lang="en-US" sz="2000" dirty="0">
                <a:latin typeface="Franklin Gothic Book" panose="020B0503020102020204" pitchFamily="34" charset="0"/>
              </a:rPr>
              <a:t>FROM </a:t>
            </a:r>
            <a:r>
              <a:rPr lang="en-US" sz="2000" dirty="0">
                <a:hlinkClick r:id="rId3"/>
              </a:rPr>
              <a:t>Freedom Talks — Freedom Reads</a:t>
            </a:r>
            <a:r>
              <a:rPr lang="en-US" sz="2000" dirty="0"/>
              <a:t>(Foesdem talks 2019)                     ----GAINED KNOWLEDGE OF HOW MODULE WORKS AND CHANGING MODULE </a:t>
            </a:r>
          </a:p>
          <a:p>
            <a:r>
              <a:rPr lang="en-US" sz="2000" dirty="0">
                <a:latin typeface="Franklin Gothic Book" panose="020B0503020102020204" pitchFamily="34" charset="0"/>
              </a:rPr>
              <a:t>FROM </a:t>
            </a:r>
            <a:r>
              <a:rPr lang="en-US" sz="2000" dirty="0">
                <a:hlinkClick r:id="rId4"/>
              </a:rPr>
              <a:t>How to Design Programs Languages (racket-lang.org)</a:t>
            </a:r>
            <a:r>
              <a:rPr lang="en-US" sz="2000" dirty="0"/>
              <a:t>   ----Getting familiarized with Racket programing</a:t>
            </a:r>
          </a:p>
          <a:p>
            <a:r>
              <a:rPr lang="en-US" sz="2000" dirty="0">
                <a:latin typeface="Franklin Gothic Book" panose="020B0503020102020204" pitchFamily="34" charset="0"/>
              </a:rPr>
              <a:t>FROM </a:t>
            </a:r>
            <a:r>
              <a:rPr lang="en-US" sz="2000" dirty="0">
                <a:hlinkClick r:id="rId5"/>
              </a:rPr>
              <a:t>Compilers (stanford.edu)</a:t>
            </a:r>
            <a:r>
              <a:rPr lang="en-US" sz="2000" dirty="0"/>
              <a:t>                                                    ------Got a idea of how compilers works and way’s of building a compiler’s</a:t>
            </a:r>
          </a:p>
          <a:p>
            <a:r>
              <a:rPr lang="en-US" sz="2000" dirty="0">
                <a:latin typeface="Franklin Gothic Book" panose="020B0503020102020204" pitchFamily="34" charset="0"/>
              </a:rPr>
              <a:t>FROM BOOKS:</a:t>
            </a:r>
          </a:p>
          <a:p>
            <a:r>
              <a:rPr lang="en-US" sz="2000" dirty="0">
                <a:latin typeface="Franklin Gothic Book" panose="020B0503020102020204" pitchFamily="34" charset="0"/>
              </a:rPr>
              <a:t>PROGRAMMING LANGUAGES PRAGMATICS(Third edition)  --By Michael.L.Scott       ---------Got an Knowledge of how programming languages written and reason for having a Huge community of it.</a:t>
            </a:r>
          </a:p>
          <a:p>
            <a:r>
              <a:rPr lang="en-US" sz="2000" dirty="0">
                <a:latin typeface="Franklin Gothic Book" panose="020B0503020102020204" pitchFamily="34" charset="0"/>
              </a:rPr>
              <a:t>How to Design Programs(Second Edition) –By Matthis Felleisen, Robert Bruce findler, Matthew Flatt, Shriram Krishnamurthi……(Released by MIT-Press)…… ---Learned to design a language …</a:t>
            </a:r>
          </a:p>
          <a:p>
            <a:r>
              <a:rPr lang="en-US" sz="2000" dirty="0">
                <a:latin typeface="Franklin Gothic Book" panose="020B0503020102020204" pitchFamily="34" charset="0"/>
              </a:rPr>
              <a:t>Analyzed some kind of blogs like stackoverflow Wikipedia(For basic keyword referencing and much more)</a:t>
            </a:r>
          </a:p>
        </p:txBody>
      </p:sp>
      <p:pic>
        <p:nvPicPr>
          <p:cNvPr id="8" name="Graphic 7">
            <a:extLst>
              <a:ext uri="{FF2B5EF4-FFF2-40B4-BE49-F238E27FC236}">
                <a16:creationId xmlns:a16="http://schemas.microsoft.com/office/drawing/2014/main" xmlns="" id="{590430A8-7125-464C-98BA-3409573DB574}"/>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6">
            <a:alphaModFix amt="15000"/>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28809097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Graphic 10" descr="Books on Shelf">
            <a:extLst>
              <a:ext uri="{FF2B5EF4-FFF2-40B4-BE49-F238E27FC236}">
                <a16:creationId xmlns:a16="http://schemas.microsoft.com/office/drawing/2014/main" xmlns="" id="{18A239E6-97C0-4A74-8E7A-C9FD39A8C9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320041" y="982364"/>
            <a:ext cx="2659472" cy="2659472"/>
          </a:xfrm>
          <a:prstGeom prst="rect">
            <a:avLst/>
          </a:prstGeom>
        </p:spPr>
      </p:pic>
      <p:cxnSp>
        <p:nvCxnSpPr>
          <p:cNvPr id="16" name="Straight Connector 15">
            <a:extLst>
              <a:ext uri="{FF2B5EF4-FFF2-40B4-BE49-F238E27FC236}">
                <a16:creationId xmlns:a16="http://schemas.microsoft.com/office/drawing/2014/main" xmlns="" id="{DFDA47BC-3069-47F5-8257-24B3B1F76A08}"/>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312927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Graphic 4" descr="Chat">
            <a:extLst>
              <a:ext uri="{FF2B5EF4-FFF2-40B4-BE49-F238E27FC236}">
                <a16:creationId xmlns:a16="http://schemas.microsoft.com/office/drawing/2014/main" xmlns=""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3290143" y="983211"/>
            <a:ext cx="2646677" cy="2646677"/>
          </a:xfrm>
          <a:prstGeom prst="rect">
            <a:avLst/>
          </a:prstGeom>
        </p:spPr>
      </p:pic>
      <p:cxnSp>
        <p:nvCxnSpPr>
          <p:cNvPr id="20" name="Straight Connector 19">
            <a:extLst>
              <a:ext uri="{FF2B5EF4-FFF2-40B4-BE49-F238E27FC236}">
                <a16:creationId xmlns:a16="http://schemas.microsoft.com/office/drawing/2014/main" xmlns="" id="{942B920A-73AD-402A-8EEF-B88E1A9398B8}"/>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609768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Graphic 6" descr="Blackboard">
            <a:extLst>
              <a:ext uri="{FF2B5EF4-FFF2-40B4-BE49-F238E27FC236}">
                <a16:creationId xmlns:a16="http://schemas.microsoft.com/office/drawing/2014/main" xmlns=""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a:off x="6256859" y="982364"/>
            <a:ext cx="2648371" cy="2648371"/>
          </a:xfrm>
          <a:prstGeom prst="rect">
            <a:avLst/>
          </a:prstGeom>
        </p:spPr>
      </p:pic>
      <p:cxnSp>
        <p:nvCxnSpPr>
          <p:cNvPr id="22" name="Straight Connector 21">
            <a:extLst>
              <a:ext uri="{FF2B5EF4-FFF2-40B4-BE49-F238E27FC236}">
                <a16:creationId xmlns:a16="http://schemas.microsoft.com/office/drawing/2014/main" xmlns="" id="{00C9EB70-BC82-414A-BF8D-AD7FC6727616}"/>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906609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9" name="Graphic 8" descr="Open Book">
            <a:extLst>
              <a:ext uri="{FF2B5EF4-FFF2-40B4-BE49-F238E27FC236}">
                <a16:creationId xmlns:a16="http://schemas.microsoft.com/office/drawing/2014/main" xmlns="" id="{93E427C7-0218-4592-82DA-2431E4BF875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p:blipFill>
        <p:spPr>
          <a:xfrm>
            <a:off x="9225269" y="1004677"/>
            <a:ext cx="2648372" cy="2648372"/>
          </a:xfrm>
          <a:prstGeom prst="rect">
            <a:avLst/>
          </a:prstGeom>
        </p:spPr>
      </p:pic>
      <p:sp>
        <p:nvSpPr>
          <p:cNvPr id="18" name="Rectangle 17">
            <a:extLst>
              <a:ext uri="{FF2B5EF4-FFF2-40B4-BE49-F238E27FC236}">
                <a16:creationId xmlns:a16="http://schemas.microsoft.com/office/drawing/2014/main" xmlns="" id="{7AE95D8F-9825-4222-8846-E3461598CC6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E561AC0E-7195-4ACF-AA0A-5E2923A987F7}"/>
              </a:ext>
            </a:extLst>
          </p:cNvPr>
          <p:cNvSpPr>
            <a:spLocks noGrp="1"/>
          </p:cNvSpPr>
          <p:nvPr>
            <p:ph type="ctrTitle"/>
          </p:nvPr>
        </p:nvSpPr>
        <p:spPr>
          <a:xfrm>
            <a:off x="134124" y="4717798"/>
            <a:ext cx="11139854" cy="930447"/>
          </a:xfrm>
        </p:spPr>
        <p:txBody>
          <a:bodyPr>
            <a:normAutofit/>
          </a:bodyPr>
          <a:lstStyle/>
          <a:p>
            <a:r>
              <a:rPr lang="en-US" sz="5400" dirty="0">
                <a:solidFill>
                  <a:srgbClr val="FFFFFF"/>
                </a:solidFill>
                <a:latin typeface="Franklin Gothic Book" panose="020B0503020102020204" pitchFamily="34" charset="0"/>
                <a:cs typeface="Segoe UI" panose="020B0502040204020203" pitchFamily="34" charset="0"/>
              </a:rPr>
              <a:t>Research Presentation End</a:t>
            </a:r>
          </a:p>
        </p:txBody>
      </p:sp>
      <p:cxnSp>
        <p:nvCxnSpPr>
          <p:cNvPr id="24" name="Straight Connector 23">
            <a:extLst>
              <a:ext uri="{FF2B5EF4-FFF2-40B4-BE49-F238E27FC236}">
                <a16:creationId xmlns:a16="http://schemas.microsoft.com/office/drawing/2014/main" xmlns="" id="{3217665F-0036-444A-8D4A-33AF36A36A42}"/>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xmlns="" id="{814253EE-4FA2-4843-BE27-C7D5B08FFB81}"/>
              </a:ext>
            </a:extLst>
          </p:cNvPr>
          <p:cNvSpPr>
            <a:spLocks noGrp="1"/>
          </p:cNvSpPr>
          <p:nvPr>
            <p:ph type="subTitle" idx="1"/>
          </p:nvPr>
        </p:nvSpPr>
        <p:spPr>
          <a:xfrm>
            <a:off x="1339362" y="5815698"/>
            <a:ext cx="9144000" cy="420001"/>
          </a:xfrm>
        </p:spPr>
        <p:txBody>
          <a:bodyPr>
            <a:normAutofit/>
          </a:bodyPr>
          <a:lstStyle/>
          <a:p>
            <a:r>
              <a:rPr lang="en-IN" sz="2000" dirty="0">
                <a:solidFill>
                  <a:srgbClr val="E7E6E6"/>
                </a:solidFill>
                <a:latin typeface="Segoe UI" panose="020B0502040204020203" pitchFamily="34" charset="0"/>
                <a:cs typeface="Segoe UI" panose="020B0502040204020203" pitchFamily="34" charset="0"/>
              </a:rPr>
              <a:t>Thanks</a:t>
            </a:r>
            <a:endParaRPr lang="en-US" sz="2000" dirty="0">
              <a:solidFill>
                <a:srgbClr val="E7E6E6"/>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37296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xmlns="" id="{0B084C1F-DB18-E4AA-F7A4-73E32A11331C}"/>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xmlns="" r:id="rId4"/>
              </a:ext>
            </a:extLst>
          </a:blip>
          <a:srcRect t="6932" b="8799"/>
          <a:stretch/>
        </p:blipFill>
        <p:spPr>
          <a:xfrm>
            <a:off x="20" y="530"/>
            <a:ext cx="12191980" cy="6857990"/>
          </a:xfrm>
          <a:prstGeom prst="rect">
            <a:avLst/>
          </a:prstGeom>
        </p:spPr>
      </p:pic>
      <p:sp>
        <p:nvSpPr>
          <p:cNvPr id="47" name="Freeform 5">
            <a:extLst>
              <a:ext uri="{FF2B5EF4-FFF2-40B4-BE49-F238E27FC236}">
                <a16:creationId xmlns:a16="http://schemas.microsoft.com/office/drawing/2014/main" xmlns="" id="{87CC2527-562A-4F69-B487-4371E5B243E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5" name="Title 4">
            <a:extLst>
              <a:ext uri="{FF2B5EF4-FFF2-40B4-BE49-F238E27FC236}">
                <a16:creationId xmlns:a16="http://schemas.microsoft.com/office/drawing/2014/main" xmlns="" id="{64BD0A42-B011-4DBF-B5CD-6718A97E3C70}"/>
              </a:ext>
            </a:extLst>
          </p:cNvPr>
          <p:cNvSpPr>
            <a:spLocks noGrp="1"/>
          </p:cNvSpPr>
          <p:nvPr>
            <p:ph type="title"/>
          </p:nvPr>
        </p:nvSpPr>
        <p:spPr>
          <a:xfrm>
            <a:off x="8022020" y="3685088"/>
            <a:ext cx="4017580" cy="1834056"/>
          </a:xfrm>
        </p:spPr>
        <p:txBody>
          <a:bodyPr vert="horz" lIns="91440" tIns="45720" rIns="91440" bIns="45720" rtlCol="0" anchor="b">
            <a:normAutofit fontScale="90000"/>
          </a:bodyPr>
          <a:lstStyle/>
          <a:p>
            <a:pPr algn="ctr"/>
            <a:r>
              <a:rPr lang="en-US" sz="4000" dirty="0">
                <a:latin typeface="Forte" panose="03060902040502070203" pitchFamily="66" charset="0"/>
              </a:rPr>
              <a:t>Team players:</a:t>
            </a:r>
            <a:r>
              <a:rPr lang="en-US" sz="4000" dirty="0"/>
              <a:t/>
            </a:r>
            <a:br>
              <a:rPr lang="en-US" sz="4000" dirty="0"/>
            </a:br>
            <a:r>
              <a:rPr lang="en-US" sz="4000" dirty="0" smtClean="0">
                <a:latin typeface="Baguet Script" panose="00000500000000000000" pitchFamily="2" charset="0"/>
              </a:rPr>
              <a:t>Venkatesh</a:t>
            </a:r>
            <a:r>
              <a:rPr lang="en-US" sz="4000" dirty="0">
                <a:latin typeface="Baguet Script" panose="00000500000000000000" pitchFamily="2" charset="0"/>
              </a:rPr>
              <a:t>.</a:t>
            </a:r>
            <a:r>
              <a:rPr lang="en-US" sz="4000" dirty="0" smtClean="0">
                <a:latin typeface="Baguet Script" panose="00000500000000000000" pitchFamily="2" charset="0"/>
              </a:rPr>
              <a:t>K </a:t>
            </a:r>
            <a:r>
              <a:rPr lang="en-US" sz="4000" dirty="0">
                <a:latin typeface="Baguet Script" panose="00000500000000000000" pitchFamily="2" charset="0"/>
              </a:rPr>
              <a:t/>
            </a:r>
            <a:br>
              <a:rPr lang="en-US" sz="4000" dirty="0">
                <a:latin typeface="Baguet Script" panose="00000500000000000000" pitchFamily="2" charset="0"/>
              </a:rPr>
            </a:br>
            <a:r>
              <a:rPr lang="en-US" sz="4000" dirty="0" smtClean="0">
                <a:latin typeface="Baguet Script" panose="00000500000000000000" pitchFamily="2" charset="0"/>
              </a:rPr>
              <a:t>Venkateshwaran</a:t>
            </a:r>
            <a:r>
              <a:rPr lang="en-US" sz="4000" dirty="0">
                <a:latin typeface="Baguet Script" panose="00000500000000000000" pitchFamily="2" charset="0"/>
              </a:rPr>
              <a:t>.</a:t>
            </a:r>
            <a:r>
              <a:rPr lang="en-US" sz="4000" dirty="0" smtClean="0">
                <a:latin typeface="Baguet Script" panose="00000500000000000000" pitchFamily="2" charset="0"/>
              </a:rPr>
              <a:t>G</a:t>
            </a:r>
            <a:r>
              <a:rPr lang="en-US" sz="4000" dirty="0">
                <a:latin typeface="Baguet Script" panose="00000500000000000000" pitchFamily="2" charset="0"/>
              </a:rPr>
              <a:t/>
            </a:r>
            <a:br>
              <a:rPr lang="en-US" sz="4000" dirty="0">
                <a:latin typeface="Baguet Script" panose="00000500000000000000" pitchFamily="2" charset="0"/>
              </a:rPr>
            </a:br>
            <a:r>
              <a:rPr lang="en-US" sz="4000" dirty="0" smtClean="0">
                <a:latin typeface="Baguet Script" panose="00000500000000000000" pitchFamily="2" charset="0"/>
              </a:rPr>
              <a:t>Kiruthik.R</a:t>
            </a:r>
            <a:r>
              <a:rPr lang="en-US" sz="4000" dirty="0">
                <a:latin typeface="Baguet Script" panose="00000500000000000000" pitchFamily="2" charset="0"/>
              </a:rPr>
              <a:t/>
            </a:r>
            <a:br>
              <a:rPr lang="en-US" sz="4000" dirty="0">
                <a:latin typeface="Baguet Script" panose="00000500000000000000" pitchFamily="2" charset="0"/>
              </a:rPr>
            </a:br>
            <a:endParaRPr lang="en-US" sz="4000" dirty="0">
              <a:latin typeface="Baguet Script" panose="00000500000000000000" pitchFamily="2" charset="0"/>
            </a:endParaRPr>
          </a:p>
        </p:txBody>
      </p:sp>
      <p:cxnSp>
        <p:nvCxnSpPr>
          <p:cNvPr id="48" name="Straight Connector 20">
            <a:extLst>
              <a:ext uri="{FF2B5EF4-FFF2-40B4-BE49-F238E27FC236}">
                <a16:creationId xmlns:a16="http://schemas.microsoft.com/office/drawing/2014/main" xmlns="" id="{BCDAEC91-5BCE-4B55-9CC0-43EF94CB734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xmlns="" id="{ECBBA9B5-C0F4-637C-811B-E1B52BE0EEF6}"/>
              </a:ext>
            </a:extLst>
          </p:cNvPr>
          <p:cNvSpPr txBox="1"/>
          <p:nvPr/>
        </p:nvSpPr>
        <p:spPr>
          <a:xfrm>
            <a:off x="10005183" y="6657945"/>
            <a:ext cx="2186817" cy="200055"/>
          </a:xfrm>
          <a:prstGeom prst="rect">
            <a:avLst/>
          </a:prstGeom>
          <a:solidFill>
            <a:srgbClr val="000000"/>
          </a:solidFill>
        </p:spPr>
        <p:txBody>
          <a:bodyPr wrap="none" rtlCol="0">
            <a:spAutoFit/>
          </a:bodyPr>
          <a:lstStyle/>
          <a:p>
            <a:pPr algn="r">
              <a:spcAft>
                <a:spcPts val="600"/>
              </a:spcAft>
            </a:pPr>
            <a:r>
              <a:rPr lang="en-IN" sz="700">
                <a:solidFill>
                  <a:srgbClr val="FFFFFF"/>
                </a:solidFill>
                <a:hlinkClick r:id="rId4" tooltip="https://durham.autism-uni.org/meeting-people-at-university/">
                  <a:extLst>
                    <a:ext uri="{A12FA001-AC4F-418D-AE19-62706E023703}">
                      <ahyp:hlinkClr xmlns:ahyp="http://schemas.microsoft.com/office/drawing/2018/hyperlinkcolor" xmlns="" val="tx"/>
                    </a:ext>
                  </a:extLst>
                </a:hlinkClick>
              </a:rPr>
              <a:t>This Photo</a:t>
            </a:r>
            <a:r>
              <a:rPr lang="en-IN" sz="700">
                <a:solidFill>
                  <a:srgbClr val="FFFFFF"/>
                </a:solidFill>
              </a:rPr>
              <a:t> by Unknown Author is licensed under </a:t>
            </a:r>
            <a:r>
              <a:rPr lang="en-IN" sz="700">
                <a:solidFill>
                  <a:srgbClr val="FFFFFF"/>
                </a:solidFill>
                <a:hlinkClick r:id="rId5" tooltip="https://creativecommons.org/licenses/by/3.0/">
                  <a:extLst>
                    <a:ext uri="{A12FA001-AC4F-418D-AE19-62706E023703}">
                      <ahyp:hlinkClr xmlns:ahyp="http://schemas.microsoft.com/office/drawing/2018/hyperlinkcolor" xmlns="" val="tx"/>
                    </a:ext>
                  </a:extLst>
                </a:hlinkClick>
              </a:rPr>
              <a:t>CC BY</a:t>
            </a:r>
            <a:endParaRPr lang="en-IN" sz="700">
              <a:solidFill>
                <a:srgbClr val="FFFFFF"/>
              </a:solidFill>
            </a:endParaRPr>
          </a:p>
        </p:txBody>
      </p:sp>
    </p:spTree>
    <p:extLst>
      <p:ext uri="{BB962C8B-B14F-4D97-AF65-F5344CB8AC3E}">
        <p14:creationId xmlns:p14="http://schemas.microsoft.com/office/powerpoint/2010/main" val="2127580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Graphic 4" descr="Microchips on a circuit board">
            <a:extLst>
              <a:ext uri="{FF2B5EF4-FFF2-40B4-BE49-F238E27FC236}">
                <a16:creationId xmlns:a16="http://schemas.microsoft.com/office/drawing/2014/main" xmlns="" id="{EB71843F-0A0B-4317-B205-4B0A0B97C0FD}"/>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9746" b="5277"/>
          <a:stretch/>
        </p:blipFill>
        <p:spPr>
          <a:xfrm>
            <a:off x="-4" y="-3"/>
            <a:ext cx="12192000" cy="6855958"/>
          </a:xfrm>
          <a:prstGeom prst="rect">
            <a:avLst/>
          </a:prstGeom>
        </p:spPr>
      </p:pic>
      <p:sp>
        <p:nvSpPr>
          <p:cNvPr id="2" name="Title 1">
            <a:extLst>
              <a:ext uri="{FF2B5EF4-FFF2-40B4-BE49-F238E27FC236}">
                <a16:creationId xmlns:a16="http://schemas.microsoft.com/office/drawing/2014/main" xmlns="" id="{E561AC0E-7195-4ACF-AA0A-5E2923A987F7}"/>
              </a:ext>
            </a:extLst>
          </p:cNvPr>
          <p:cNvSpPr>
            <a:spLocks noGrp="1"/>
          </p:cNvSpPr>
          <p:nvPr>
            <p:ph type="ctrTitle"/>
          </p:nvPr>
        </p:nvSpPr>
        <p:spPr>
          <a:xfrm>
            <a:off x="1803662" y="5118754"/>
            <a:ext cx="8584676" cy="1044301"/>
          </a:xfrm>
        </p:spPr>
        <p:txBody>
          <a:bodyPr anchor="t">
            <a:normAutofit/>
          </a:bodyPr>
          <a:lstStyle/>
          <a:p>
            <a:r>
              <a:rPr lang="en-US" sz="3400" dirty="0" smtClean="0">
                <a:latin typeface="Forte" panose="03060902040502070203" pitchFamily="66" charset="0"/>
                <a:cs typeface="Segoe UI" panose="020B0502040204020203" pitchFamily="34" charset="0"/>
              </a:rPr>
              <a:t>BUILDING </a:t>
            </a:r>
            <a:r>
              <a:rPr lang="en-US" sz="3400" dirty="0">
                <a:latin typeface="Forte" panose="03060902040502070203" pitchFamily="66" charset="0"/>
                <a:cs typeface="Segoe UI" panose="020B0502040204020203" pitchFamily="34" charset="0"/>
              </a:rPr>
              <a:t>AN OWN PROGRAMMING LANGUAGE</a:t>
            </a:r>
          </a:p>
        </p:txBody>
      </p:sp>
      <p:sp>
        <p:nvSpPr>
          <p:cNvPr id="3" name="Subtitle 2">
            <a:extLst>
              <a:ext uri="{FF2B5EF4-FFF2-40B4-BE49-F238E27FC236}">
                <a16:creationId xmlns:a16="http://schemas.microsoft.com/office/drawing/2014/main" xmlns="" id="{814253EE-4FA2-4843-BE27-C7D5B08FFB81}"/>
              </a:ext>
            </a:extLst>
          </p:cNvPr>
          <p:cNvSpPr>
            <a:spLocks noGrp="1"/>
          </p:cNvSpPr>
          <p:nvPr>
            <p:ph type="subTitle" idx="1"/>
          </p:nvPr>
        </p:nvSpPr>
        <p:spPr>
          <a:xfrm>
            <a:off x="2280862" y="4637988"/>
            <a:ext cx="7630276" cy="462284"/>
          </a:xfrm>
        </p:spPr>
        <p:txBody>
          <a:bodyPr anchor="b">
            <a:normAutofit/>
          </a:bodyPr>
          <a:lstStyle/>
          <a:p>
            <a:r>
              <a:rPr lang="en-US" sz="2000" dirty="0">
                <a:latin typeface="Forte" panose="03060902040502070203" pitchFamily="66" charset="0"/>
              </a:rPr>
              <a:t>PROJECT IDEA :</a:t>
            </a:r>
          </a:p>
        </p:txBody>
      </p:sp>
      <p:sp>
        <p:nvSpPr>
          <p:cNvPr id="70" name="Oval 66">
            <a:extLst>
              <a:ext uri="{FF2B5EF4-FFF2-40B4-BE49-F238E27FC236}">
                <a16:creationId xmlns:a16="http://schemas.microsoft.com/office/drawing/2014/main" xmlns="" id="{0C45045A-6083-4B3E-956A-67582337527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30744" y="832894"/>
            <a:ext cx="3300984" cy="330098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Graphic 8" descr="A digital stock market graph">
            <a:extLst>
              <a:ext uri="{FF2B5EF4-FFF2-40B4-BE49-F238E27FC236}">
                <a16:creationId xmlns:a16="http://schemas.microsoft.com/office/drawing/2014/main" xmlns="" id="{93E427C7-0218-4592-82DA-2431E4BF875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5999" r="16003" b="2"/>
          <a:stretch/>
        </p:blipFill>
        <p:spPr>
          <a:xfrm>
            <a:off x="895336" y="997486"/>
            <a:ext cx="2971800" cy="2971800"/>
          </a:xfrm>
          <a:custGeom>
            <a:avLst/>
            <a:gdLst/>
            <a:ahLst/>
            <a:cxnLst/>
            <a:rect l="l" t="t" r="r" b="b"/>
            <a:pathLst>
              <a:path w="2971800" h="2971800">
                <a:moveTo>
                  <a:pt x="1485900" y="0"/>
                </a:moveTo>
                <a:cubicBezTo>
                  <a:pt x="2306540" y="0"/>
                  <a:pt x="2971800" y="665260"/>
                  <a:pt x="2971800" y="1485900"/>
                </a:cubicBezTo>
                <a:cubicBezTo>
                  <a:pt x="2971800" y="2306540"/>
                  <a:pt x="2306540" y="2971800"/>
                  <a:pt x="1485900" y="2971800"/>
                </a:cubicBezTo>
                <a:cubicBezTo>
                  <a:pt x="665260" y="2971800"/>
                  <a:pt x="0" y="2306540"/>
                  <a:pt x="0" y="1485900"/>
                </a:cubicBezTo>
                <a:cubicBezTo>
                  <a:pt x="0" y="665260"/>
                  <a:pt x="665260" y="0"/>
                  <a:pt x="1485900" y="0"/>
                </a:cubicBezTo>
                <a:close/>
              </a:path>
            </a:pathLst>
          </a:custGeom>
        </p:spPr>
      </p:pic>
      <p:sp>
        <p:nvSpPr>
          <p:cNvPr id="69" name="Oval 68">
            <a:extLst>
              <a:ext uri="{FF2B5EF4-FFF2-40B4-BE49-F238E27FC236}">
                <a16:creationId xmlns:a16="http://schemas.microsoft.com/office/drawing/2014/main" xmlns="" id="{42875DDC-0225-45F8-B745-78688F2D1AD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45509" y="832894"/>
            <a:ext cx="3300984" cy="330098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Graphic 10" descr="Person wearing mixed reality smartglasses touching transparent screen">
            <a:extLst>
              <a:ext uri="{FF2B5EF4-FFF2-40B4-BE49-F238E27FC236}">
                <a16:creationId xmlns:a16="http://schemas.microsoft.com/office/drawing/2014/main" xmlns="" id="{18A239E6-97C0-4A74-8E7A-C9FD39A8C92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2787" r="20461" b="-3"/>
          <a:stretch/>
        </p:blipFill>
        <p:spPr>
          <a:xfrm>
            <a:off x="4610101" y="997486"/>
            <a:ext cx="2971800" cy="2971800"/>
          </a:xfrm>
          <a:custGeom>
            <a:avLst/>
            <a:gdLst/>
            <a:ahLst/>
            <a:cxnLst/>
            <a:rect l="l" t="t" r="r" b="b"/>
            <a:pathLst>
              <a:path w="2971800" h="2971800">
                <a:moveTo>
                  <a:pt x="1485900" y="0"/>
                </a:moveTo>
                <a:cubicBezTo>
                  <a:pt x="2306540" y="0"/>
                  <a:pt x="2971800" y="665260"/>
                  <a:pt x="2971800" y="1485900"/>
                </a:cubicBezTo>
                <a:cubicBezTo>
                  <a:pt x="2971800" y="2306540"/>
                  <a:pt x="2306540" y="2971800"/>
                  <a:pt x="1485900" y="2971800"/>
                </a:cubicBezTo>
                <a:cubicBezTo>
                  <a:pt x="665260" y="2971800"/>
                  <a:pt x="0" y="2306540"/>
                  <a:pt x="0" y="1485900"/>
                </a:cubicBezTo>
                <a:cubicBezTo>
                  <a:pt x="0" y="665260"/>
                  <a:pt x="665260" y="0"/>
                  <a:pt x="1485900" y="0"/>
                </a:cubicBezTo>
                <a:close/>
              </a:path>
            </a:pathLst>
          </a:custGeom>
        </p:spPr>
      </p:pic>
      <p:sp>
        <p:nvSpPr>
          <p:cNvPr id="71" name="Oval 70">
            <a:extLst>
              <a:ext uri="{FF2B5EF4-FFF2-40B4-BE49-F238E27FC236}">
                <a16:creationId xmlns:a16="http://schemas.microsoft.com/office/drawing/2014/main" xmlns="" id="{12617755-D451-4BAF-9B55-518297BFF42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160273" y="832894"/>
            <a:ext cx="3300984" cy="330098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Businessman checking statistics">
            <a:extLst>
              <a:ext uri="{FF2B5EF4-FFF2-40B4-BE49-F238E27FC236}">
                <a16:creationId xmlns:a16="http://schemas.microsoft.com/office/drawing/2014/main" xmlns="" id="{2696A1A4-8E43-47F6-A6DC-A9ADAB053D8B}"/>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4148" r="19100" b="-3"/>
          <a:stretch/>
        </p:blipFill>
        <p:spPr>
          <a:xfrm>
            <a:off x="8324865" y="997486"/>
            <a:ext cx="2971800" cy="2971800"/>
          </a:xfrm>
          <a:custGeom>
            <a:avLst/>
            <a:gdLst/>
            <a:ahLst/>
            <a:cxnLst/>
            <a:rect l="l" t="t" r="r" b="b"/>
            <a:pathLst>
              <a:path w="2971800" h="2971800">
                <a:moveTo>
                  <a:pt x="1485900" y="0"/>
                </a:moveTo>
                <a:cubicBezTo>
                  <a:pt x="2306540" y="0"/>
                  <a:pt x="2971800" y="665260"/>
                  <a:pt x="2971800" y="1485900"/>
                </a:cubicBezTo>
                <a:cubicBezTo>
                  <a:pt x="2971800" y="2306540"/>
                  <a:pt x="2306540" y="2971800"/>
                  <a:pt x="1485900" y="2971800"/>
                </a:cubicBezTo>
                <a:cubicBezTo>
                  <a:pt x="665260" y="2971800"/>
                  <a:pt x="0" y="2306540"/>
                  <a:pt x="0" y="1485900"/>
                </a:cubicBezTo>
                <a:cubicBezTo>
                  <a:pt x="0" y="665260"/>
                  <a:pt x="665260" y="0"/>
                  <a:pt x="1485900" y="0"/>
                </a:cubicBezTo>
                <a:close/>
              </a:path>
            </a:pathLst>
          </a:cu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2C824B-4279-4D47-92DD-71F5353FAA23}"/>
              </a:ext>
            </a:extLst>
          </p:cNvPr>
          <p:cNvSpPr>
            <a:spLocks noGrp="1"/>
          </p:cNvSpPr>
          <p:nvPr>
            <p:ph type="title"/>
          </p:nvPr>
        </p:nvSpPr>
        <p:spPr>
          <a:xfrm>
            <a:off x="363331" y="527884"/>
            <a:ext cx="10515600" cy="1410246"/>
          </a:xfrm>
        </p:spPr>
        <p:txBody>
          <a:bodyPr>
            <a:normAutofit fontScale="90000"/>
          </a:bodyPr>
          <a:lstStyle/>
          <a:p>
            <a:r>
              <a:rPr lang="en-US" dirty="0">
                <a:latin typeface="Modern Love" panose="020B0604020202020204" pitchFamily="82" charset="0"/>
                <a:cs typeface="Segoe UI" panose="020B0502040204020203" pitchFamily="34" charset="0"/>
              </a:rPr>
              <a:t>ALL PROGRAMMING LANGUAGES ARE JUST A LINE OF CODE?</a:t>
            </a:r>
            <a:br>
              <a:rPr lang="en-US" dirty="0">
                <a:latin typeface="Modern Love" panose="020B0604020202020204" pitchFamily="82" charset="0"/>
                <a:cs typeface="Segoe UI" panose="020B0502040204020203" pitchFamily="34" charset="0"/>
              </a:rPr>
            </a:br>
            <a:r>
              <a:rPr lang="en-US" dirty="0">
                <a:latin typeface="Baguet Script" panose="020B0604020202020204" pitchFamily="2" charset="0"/>
                <a:cs typeface="Segoe UI" panose="020B0502040204020203" pitchFamily="34" charset="0"/>
              </a:rPr>
              <a:t>So we created own programming language</a:t>
            </a:r>
          </a:p>
        </p:txBody>
      </p:sp>
      <p:pic>
        <p:nvPicPr>
          <p:cNvPr id="4" name="Picture 3">
            <a:extLst>
              <a:ext uri="{FF2B5EF4-FFF2-40B4-BE49-F238E27FC236}">
                <a16:creationId xmlns:a16="http://schemas.microsoft.com/office/drawing/2014/main" xmlns="" id="{CA38661C-A76F-46FD-B34B-75411EEC7E5E}"/>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xmlns="" r:id="rId4"/>
              </a:ext>
            </a:extLst>
          </a:blip>
          <a:srcRect/>
          <a:stretch/>
        </p:blipFill>
        <p:spPr>
          <a:xfrm>
            <a:off x="542599" y="2276389"/>
            <a:ext cx="3292961" cy="2251878"/>
          </a:xfrm>
          <a:prstGeom prst="rect">
            <a:avLst/>
          </a:prstGeom>
          <a:ln>
            <a:noFill/>
          </a:ln>
          <a:effectLst>
            <a:outerShdw blurRad="292100" dist="139700" dir="2700000" algn="tl" rotWithShape="0">
              <a:srgbClr val="333333">
                <a:alpha val="65000"/>
              </a:srgbClr>
            </a:outerShdw>
          </a:effectLst>
        </p:spPr>
      </p:pic>
      <p:sp>
        <p:nvSpPr>
          <p:cNvPr id="5" name="TextBox 4">
            <a:extLst>
              <a:ext uri="{FF2B5EF4-FFF2-40B4-BE49-F238E27FC236}">
                <a16:creationId xmlns:a16="http://schemas.microsoft.com/office/drawing/2014/main" xmlns="" id="{25AD4F61-E023-4530-BF03-8BC2D825D0BF}"/>
              </a:ext>
            </a:extLst>
          </p:cNvPr>
          <p:cNvSpPr txBox="1"/>
          <p:nvPr/>
        </p:nvSpPr>
        <p:spPr>
          <a:xfrm>
            <a:off x="431797" y="4866526"/>
            <a:ext cx="2553761" cy="923330"/>
          </a:xfrm>
          <a:prstGeom prst="rect">
            <a:avLst/>
          </a:prstGeom>
          <a:noFill/>
        </p:spPr>
        <p:txBody>
          <a:bodyPr wrap="square" rtlCol="0">
            <a:spAutoFit/>
          </a:bodyPr>
          <a:lstStyle/>
          <a:p>
            <a:r>
              <a:rPr lang="en-US" dirty="0">
                <a:latin typeface="Lucida Sans Unicode" panose="020B0602030504020204" pitchFamily="34" charset="0"/>
                <a:ea typeface="Gadugi" panose="020B0502040204020203" pitchFamily="34" charset="0"/>
                <a:cs typeface="Lucida Sans Unicode" panose="020B0602030504020204" pitchFamily="34" charset="0"/>
              </a:rPr>
              <a:t>1. Just build your own programming why?</a:t>
            </a:r>
          </a:p>
        </p:txBody>
      </p:sp>
      <p:pic>
        <p:nvPicPr>
          <p:cNvPr id="6" name="Picture 5">
            <a:extLst>
              <a:ext uri="{FF2B5EF4-FFF2-40B4-BE49-F238E27FC236}">
                <a16:creationId xmlns:a16="http://schemas.microsoft.com/office/drawing/2014/main" xmlns="" id="{6DA968F2-5A94-4613-A504-B78257B6B052}"/>
              </a:ext>
            </a:extLst>
          </p:cNvPr>
          <p:cNvPicPr>
            <a:picLocks noChangeAspect="1"/>
          </p:cNvPicPr>
          <p:nvPr/>
        </p:nvPicPr>
        <p:blipFill>
          <a:blip r:embed="rId5" cstate="print">
            <a:extLst>
              <a:ext uri="{28A0092B-C50C-407E-A947-70E740481C1C}">
                <a14:useLocalDpi xmlns:a14="http://schemas.microsoft.com/office/drawing/2010/main" val="0"/>
              </a:ext>
              <a:ext uri="{837473B0-CC2E-450A-ABE3-18F120FF3D39}">
                <a1611:picAttrSrcUrl xmlns:a1611="http://schemas.microsoft.com/office/drawing/2016/11/main" xmlns="" r:id="rId6"/>
              </a:ext>
            </a:extLst>
          </a:blip>
          <a:srcRect/>
          <a:stretch/>
        </p:blipFill>
        <p:spPr>
          <a:xfrm>
            <a:off x="4711961" y="2275534"/>
            <a:ext cx="5075506" cy="2252733"/>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xmlns="" id="{E5564556-59F0-4D0A-A6CD-ADF8F4D7428B}"/>
              </a:ext>
            </a:extLst>
          </p:cNvPr>
          <p:cNvSpPr txBox="1"/>
          <p:nvPr/>
        </p:nvSpPr>
        <p:spPr>
          <a:xfrm>
            <a:off x="4711961" y="4933608"/>
            <a:ext cx="7361852" cy="1569660"/>
          </a:xfrm>
          <a:prstGeom prst="rect">
            <a:avLst/>
          </a:prstGeom>
          <a:noFill/>
        </p:spPr>
        <p:txBody>
          <a:bodyPr wrap="square" rtlCol="0">
            <a:spAutoFit/>
          </a:bodyPr>
          <a:lstStyle/>
          <a:p>
            <a:r>
              <a:rPr lang="en-US" sz="1600" dirty="0">
                <a:latin typeface="Lucida Sans Unicode" panose="020B0602030504020204" pitchFamily="34" charset="0"/>
                <a:cs typeface="Lucida Sans Unicode" panose="020B0602030504020204" pitchFamily="34" charset="0"/>
              </a:rPr>
              <a:t>2.In short, what you’re hopefully realizing is that the team “racket” actually represents two thing, it’s particular programming languages with parential syntax, functions, class and various advanced features something comparable to java or python for instance but it’s also an “eco system” for languages, providing the machinery to create lots of other programming .</a:t>
            </a:r>
          </a:p>
        </p:txBody>
      </p:sp>
      <p:pic>
        <p:nvPicPr>
          <p:cNvPr id="11" name="Picture 10" descr="I Don't Know Panda">
            <a:extLst>
              <a:ext uri="{FF2B5EF4-FFF2-40B4-BE49-F238E27FC236}">
                <a16:creationId xmlns:a16="http://schemas.microsoft.com/office/drawing/2014/main" xmlns="" id="{8A1EFB2A-B1F4-4B41-A926-1E21B4EAE2A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534332" y="1005622"/>
            <a:ext cx="1055914" cy="1055914"/>
          </a:xfrm>
          <a:prstGeom prst="rect">
            <a:avLst/>
          </a:prstGeom>
        </p:spPr>
      </p:pic>
    </p:spTree>
    <p:extLst>
      <p:ext uri="{BB962C8B-B14F-4D97-AF65-F5344CB8AC3E}">
        <p14:creationId xmlns:p14="http://schemas.microsoft.com/office/powerpoint/2010/main" val="153491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xmlns="" id="{A8384FB5-9ADC-4DDC-881B-597D56F5B1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5">
            <a:extLst>
              <a:ext uri="{FF2B5EF4-FFF2-40B4-BE49-F238E27FC236}">
                <a16:creationId xmlns:a16="http://schemas.microsoft.com/office/drawing/2014/main" xmlns="" id="{91E5A9A7-95C6-4F4F-B00E-C82E07FE62E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xmlns="" id="{D07DD2DE-F619-49DD-B5E7-03A290FF4E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xmlns="" id="{85149191-5F60-4A28-AAFF-039F96B0F3E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xmlns="" id="{F8260ED5-17F7-4158-B241-D51DD4CF1B7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Title 5">
            <a:extLst>
              <a:ext uri="{FF2B5EF4-FFF2-40B4-BE49-F238E27FC236}">
                <a16:creationId xmlns:a16="http://schemas.microsoft.com/office/drawing/2014/main" xmlns="" id="{59B1E564-0C8D-7947-FC16-22AD747EE2B1}"/>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2800" kern="1200">
                <a:solidFill>
                  <a:srgbClr val="FFFFFF"/>
                </a:solidFill>
                <a:latin typeface="+mj-lt"/>
                <a:ea typeface="+mj-ea"/>
                <a:cs typeface="+mj-cs"/>
              </a:rPr>
              <a:t>EVOLUTION OF PROGRAMMING:</a:t>
            </a:r>
          </a:p>
        </p:txBody>
      </p:sp>
      <p:pic>
        <p:nvPicPr>
          <p:cNvPr id="8" name="Content Placeholder 7" descr="Diagram, engineering drawing&#10;&#10;Description automatically generated">
            <a:extLst>
              <a:ext uri="{FF2B5EF4-FFF2-40B4-BE49-F238E27FC236}">
                <a16:creationId xmlns:a16="http://schemas.microsoft.com/office/drawing/2014/main" xmlns="" id="{4B921EDC-316D-A01F-C4B1-ED4AC7EFD7F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038604" y="69748"/>
            <a:ext cx="8153396" cy="6787823"/>
          </a:xfrm>
          <a:prstGeom prst="rect">
            <a:avLst/>
          </a:prstGeom>
        </p:spPr>
      </p:pic>
    </p:spTree>
    <p:extLst>
      <p:ext uri="{BB962C8B-B14F-4D97-AF65-F5344CB8AC3E}">
        <p14:creationId xmlns:p14="http://schemas.microsoft.com/office/powerpoint/2010/main" val="381659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xmlns="" id="{D660E354-01D0-4D36-9100-7D4CEDE99C5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A person holding a sword&#10;&#10;Description automatically generated with low confidence">
            <a:extLst>
              <a:ext uri="{FF2B5EF4-FFF2-40B4-BE49-F238E27FC236}">
                <a16:creationId xmlns:a16="http://schemas.microsoft.com/office/drawing/2014/main" xmlns="" id="{4EE2F19F-05A1-5073-AB53-2BE99E2683D1}"/>
              </a:ext>
            </a:extLst>
          </p:cNvPr>
          <p:cNvPicPr>
            <a:picLocks noChangeAspect="1"/>
          </p:cNvPicPr>
          <p:nvPr/>
        </p:nvPicPr>
        <p:blipFill rotWithShape="1">
          <a:blip r:embed="rId3">
            <a:duotone>
              <a:prstClr val="black"/>
              <a:prstClr val="white"/>
            </a:duotone>
            <a:extLst>
              <a:ext uri="{28A0092B-C50C-407E-A947-70E740481C1C}">
                <a14:useLocalDpi xmlns:a14="http://schemas.microsoft.com/office/drawing/2010/main" val="0"/>
              </a:ext>
              <a:ext uri="{837473B0-CC2E-450A-ABE3-18F120FF3D39}">
                <a1611:picAttrSrcUrl xmlns:a1611="http://schemas.microsoft.com/office/drawing/2016/11/main" xmlns="" r:id="rId4"/>
              </a:ext>
            </a:extLst>
          </a:blip>
          <a:srcRect l="25170" r="15544"/>
          <a:stretch/>
        </p:blipFill>
        <p:spPr>
          <a:xfrm>
            <a:off x="1" y="10"/>
            <a:ext cx="7744393" cy="6857990"/>
          </a:xfrm>
          <a:custGeom>
            <a:avLst/>
            <a:gdLst/>
            <a:ahLst/>
            <a:cxnLst/>
            <a:rect l="l" t="t" r="r" b="b"/>
            <a:pathLst>
              <a:path w="7744393" h="6858000">
                <a:moveTo>
                  <a:pt x="0" y="0"/>
                </a:moveTo>
                <a:lnTo>
                  <a:pt x="7744393" y="0"/>
                </a:lnTo>
                <a:lnTo>
                  <a:pt x="7740387" y="3148"/>
                </a:lnTo>
                <a:cubicBezTo>
                  <a:pt x="6753686" y="817446"/>
                  <a:pt x="6124765" y="2049777"/>
                  <a:pt x="6124765" y="3429000"/>
                </a:cubicBezTo>
                <a:cubicBezTo>
                  <a:pt x="6124765" y="4808224"/>
                  <a:pt x="6753686" y="6040555"/>
                  <a:pt x="7740387" y="6854853"/>
                </a:cubicBezTo>
                <a:lnTo>
                  <a:pt x="7744392" y="6858000"/>
                </a:lnTo>
                <a:lnTo>
                  <a:pt x="0" y="6858000"/>
                </a:lnTo>
                <a:close/>
              </a:path>
            </a:pathLst>
          </a:custGeom>
        </p:spPr>
      </p:pic>
      <p:sp>
        <p:nvSpPr>
          <p:cNvPr id="2" name="Title 1">
            <a:extLst>
              <a:ext uri="{FF2B5EF4-FFF2-40B4-BE49-F238E27FC236}">
                <a16:creationId xmlns:a16="http://schemas.microsoft.com/office/drawing/2014/main" xmlns="" id="{0FDE5079-B185-4DE0-AF2C-AE4B7709FBC3}"/>
              </a:ext>
            </a:extLst>
          </p:cNvPr>
          <p:cNvSpPr>
            <a:spLocks noGrp="1"/>
          </p:cNvSpPr>
          <p:nvPr>
            <p:ph type="title"/>
          </p:nvPr>
        </p:nvSpPr>
        <p:spPr>
          <a:xfrm>
            <a:off x="7163160" y="561975"/>
            <a:ext cx="4769119" cy="5045666"/>
          </a:xfrm>
        </p:spPr>
        <p:txBody>
          <a:bodyPr vert="horz" lIns="91440" tIns="45720" rIns="91440" bIns="45720" rtlCol="0" anchor="b">
            <a:normAutofit/>
          </a:bodyPr>
          <a:lstStyle/>
          <a:p>
            <a:r>
              <a:rPr lang="en-US" sz="5600" dirty="0">
                <a:latin typeface="OCRB" panose="020B0604020202020204" pitchFamily="49" charset="0"/>
              </a:rPr>
              <a:t>Problem faced</a:t>
            </a:r>
            <a:br>
              <a:rPr lang="en-US" sz="5600" dirty="0">
                <a:latin typeface="OCRB" panose="020B0604020202020204" pitchFamily="49" charset="0"/>
              </a:rPr>
            </a:br>
            <a:r>
              <a:rPr lang="en-US" sz="5600" dirty="0">
                <a:latin typeface="OCRB" panose="020B0604020202020204" pitchFamily="49" charset="0"/>
              </a:rPr>
              <a:t>while using other languages!</a:t>
            </a:r>
          </a:p>
        </p:txBody>
      </p:sp>
      <p:sp>
        <p:nvSpPr>
          <p:cNvPr id="3" name="Content Placeholder 2">
            <a:extLst>
              <a:ext uri="{FF2B5EF4-FFF2-40B4-BE49-F238E27FC236}">
                <a16:creationId xmlns:a16="http://schemas.microsoft.com/office/drawing/2014/main" xmlns="" id="{89B4E0E8-07C8-4A23-99E2-20D6DFD6FA7A}"/>
              </a:ext>
            </a:extLst>
          </p:cNvPr>
          <p:cNvSpPr>
            <a:spLocks noGrp="1"/>
          </p:cNvSpPr>
          <p:nvPr>
            <p:ph idx="1"/>
          </p:nvPr>
        </p:nvSpPr>
        <p:spPr>
          <a:xfrm>
            <a:off x="7163160" y="4643287"/>
            <a:ext cx="4095514" cy="1441706"/>
          </a:xfrm>
        </p:spPr>
        <p:txBody>
          <a:bodyPr vert="horz" lIns="91440" tIns="45720" rIns="91440" bIns="45720" rtlCol="0" anchor="t">
            <a:normAutofit/>
          </a:bodyPr>
          <a:lstStyle/>
          <a:p>
            <a:pPr marL="0" indent="0">
              <a:buNone/>
            </a:pPr>
            <a:r>
              <a:rPr lang="en-US" sz="2400"/>
              <a:t>.</a:t>
            </a:r>
          </a:p>
        </p:txBody>
      </p:sp>
      <p:sp>
        <p:nvSpPr>
          <p:cNvPr id="24" name="Freeform: Shape 23">
            <a:extLst>
              <a:ext uri="{FF2B5EF4-FFF2-40B4-BE49-F238E27FC236}">
                <a16:creationId xmlns:a16="http://schemas.microsoft.com/office/drawing/2014/main" xmlns="" id="{C05F9929-5504-4C68-9AA2-E98BBA1F88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759590" y="4546924"/>
            <a:ext cx="2369988" cy="2311077"/>
          </a:xfrm>
          <a:custGeom>
            <a:avLst/>
            <a:gdLst>
              <a:gd name="connsiteX0" fmla="*/ 0 w 2369988"/>
              <a:gd name="connsiteY0" fmla="*/ 0 h 2311077"/>
              <a:gd name="connsiteX1" fmla="*/ 1128071 w 2369988"/>
              <a:gd name="connsiteY1" fmla="*/ 0 h 2311077"/>
              <a:gd name="connsiteX2" fmla="*/ 1157716 w 2369988"/>
              <a:gd name="connsiteY2" fmla="*/ 128440 h 2311077"/>
              <a:gd name="connsiteX3" fmla="*/ 2316462 w 2369988"/>
              <a:gd name="connsiteY3" fmla="*/ 2257392 h 2311077"/>
              <a:gd name="connsiteX4" fmla="*/ 2369988 w 2369988"/>
              <a:gd name="connsiteY4" fmla="*/ 2311077 h 2311077"/>
              <a:gd name="connsiteX5" fmla="*/ 957894 w 2369988"/>
              <a:gd name="connsiteY5" fmla="*/ 2311077 h 2311077"/>
              <a:gd name="connsiteX6" fmla="*/ 777804 w 2369988"/>
              <a:gd name="connsiteY6" fmla="*/ 2040997 h 2311077"/>
              <a:gd name="connsiteX7" fmla="*/ 19614 w 2369988"/>
              <a:gd name="connsiteY7" fmla="*/ 109827 h 2311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69988" h="2311077">
                <a:moveTo>
                  <a:pt x="0" y="0"/>
                </a:moveTo>
                <a:lnTo>
                  <a:pt x="1128071" y="0"/>
                </a:lnTo>
                <a:lnTo>
                  <a:pt x="1157716" y="128440"/>
                </a:lnTo>
                <a:cubicBezTo>
                  <a:pt x="1365270" y="935139"/>
                  <a:pt x="1769588" y="1662859"/>
                  <a:pt x="2316462" y="2257392"/>
                </a:cubicBezTo>
                <a:lnTo>
                  <a:pt x="2369988" y="2311077"/>
                </a:lnTo>
                <a:lnTo>
                  <a:pt x="957894" y="2311077"/>
                </a:lnTo>
                <a:lnTo>
                  <a:pt x="777804" y="2040997"/>
                </a:lnTo>
                <a:cubicBezTo>
                  <a:pt x="421651" y="1454849"/>
                  <a:pt x="161627" y="803832"/>
                  <a:pt x="19614" y="109827"/>
                </a:cubicBezTo>
                <a:close/>
              </a:path>
            </a:pathLst>
          </a:custGeom>
          <a:solidFill>
            <a:schemeClr val="accent6">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TextBox 6">
            <a:extLst>
              <a:ext uri="{FF2B5EF4-FFF2-40B4-BE49-F238E27FC236}">
                <a16:creationId xmlns:a16="http://schemas.microsoft.com/office/drawing/2014/main" xmlns="" id="{1A354C3E-9746-085F-77AB-A38CD54EB8FC}"/>
              </a:ext>
            </a:extLst>
          </p:cNvPr>
          <p:cNvSpPr txBox="1"/>
          <p:nvPr/>
        </p:nvSpPr>
        <p:spPr>
          <a:xfrm flipH="1">
            <a:off x="12460479" y="6664599"/>
            <a:ext cx="45719" cy="45719"/>
          </a:xfrm>
          <a:prstGeom prst="rect">
            <a:avLst/>
          </a:prstGeom>
          <a:solidFill>
            <a:srgbClr val="000000"/>
          </a:solidFill>
        </p:spPr>
        <p:txBody>
          <a:bodyPr wrap="square" rtlCol="0">
            <a:spAutoFit/>
          </a:bodyPr>
          <a:lstStyle/>
          <a:p>
            <a:pPr algn="r">
              <a:spcAft>
                <a:spcPts val="600"/>
              </a:spcAft>
            </a:pPr>
            <a:endParaRPr lang="en-IN" sz="700" dirty="0">
              <a:solidFill>
                <a:srgbClr val="FFFFFF"/>
              </a:solidFill>
            </a:endParaRPr>
          </a:p>
        </p:txBody>
      </p:sp>
    </p:spTree>
    <p:extLst>
      <p:ext uri="{BB962C8B-B14F-4D97-AF65-F5344CB8AC3E}">
        <p14:creationId xmlns:p14="http://schemas.microsoft.com/office/powerpoint/2010/main" val="882630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Title 1">
            <a:extLst>
              <a:ext uri="{FF2B5EF4-FFF2-40B4-BE49-F238E27FC236}">
                <a16:creationId xmlns:a16="http://schemas.microsoft.com/office/drawing/2014/main" xmlns="" id="{2D34CEF4-01D3-4AF7-9E84-F43030ACA972}"/>
              </a:ext>
            </a:extLst>
          </p:cNvPr>
          <p:cNvSpPr>
            <a:spLocks noGrp="1"/>
          </p:cNvSpPr>
          <p:nvPr>
            <p:ph type="title"/>
          </p:nvPr>
        </p:nvSpPr>
        <p:spPr>
          <a:xfrm>
            <a:off x="0" y="-263829"/>
            <a:ext cx="5635690" cy="1631975"/>
          </a:xfrm>
        </p:spPr>
        <p:txBody>
          <a:bodyPr/>
          <a:lstStyle/>
          <a:p>
            <a:r>
              <a:rPr lang="en-US" b="1" dirty="0">
                <a:latin typeface="Elephant Pro" panose="00000500000000000000" pitchFamily="2" charset="0"/>
              </a:rPr>
              <a:t>Pros of our lang:</a:t>
            </a:r>
          </a:p>
        </p:txBody>
      </p:sp>
      <p:graphicFrame>
        <p:nvGraphicFramePr>
          <p:cNvPr id="11" name="Table 11">
            <a:extLst>
              <a:ext uri="{FF2B5EF4-FFF2-40B4-BE49-F238E27FC236}">
                <a16:creationId xmlns:a16="http://schemas.microsoft.com/office/drawing/2014/main" xmlns="" id="{BFC23192-E3DD-4655-012C-F8344611EC4C}"/>
              </a:ext>
            </a:extLst>
          </p:cNvPr>
          <p:cNvGraphicFramePr>
            <a:graphicFrameLocks noGrp="1"/>
          </p:cNvGraphicFramePr>
          <p:nvPr>
            <p:ph sz="half" idx="1"/>
            <p:extLst>
              <p:ext uri="{D42A27DB-BD31-4B8C-83A1-F6EECF244321}">
                <p14:modId xmlns:p14="http://schemas.microsoft.com/office/powerpoint/2010/main" val="2024492397"/>
              </p:ext>
            </p:extLst>
          </p:nvPr>
        </p:nvGraphicFramePr>
        <p:xfrm>
          <a:off x="0" y="1136856"/>
          <a:ext cx="6096000" cy="752904"/>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xmlns="" val="1292671008"/>
                    </a:ext>
                  </a:extLst>
                </a:gridCol>
              </a:tblGrid>
              <a:tr h="387144">
                <a:tc>
                  <a:txBody>
                    <a:bodyPr/>
                    <a:lstStyle/>
                    <a:p>
                      <a:endParaRPr lang="en-IN"/>
                    </a:p>
                  </a:txBody>
                  <a:tcPr/>
                </a:tc>
                <a:extLst>
                  <a:ext uri="{0D108BD9-81ED-4DB2-BD59-A6C34878D82A}">
                    <a16:rowId xmlns:a16="http://schemas.microsoft.com/office/drawing/2014/main" xmlns="" val="3521287533"/>
                  </a:ext>
                </a:extLst>
              </a:tr>
              <a:tr h="328441">
                <a:tc>
                  <a:txBody>
                    <a:bodyPr/>
                    <a:lstStyle/>
                    <a:p>
                      <a:endParaRPr lang="en-IN" dirty="0"/>
                    </a:p>
                  </a:txBody>
                  <a:tcPr/>
                </a:tc>
                <a:extLst>
                  <a:ext uri="{0D108BD9-81ED-4DB2-BD59-A6C34878D82A}">
                    <a16:rowId xmlns:a16="http://schemas.microsoft.com/office/drawing/2014/main" xmlns="" val="1599709261"/>
                  </a:ext>
                </a:extLst>
              </a:tr>
            </a:tbl>
          </a:graphicData>
        </a:graphic>
      </p:graphicFrame>
      <p:sp>
        <p:nvSpPr>
          <p:cNvPr id="18" name="Content Placeholder 17">
            <a:extLst>
              <a:ext uri="{FF2B5EF4-FFF2-40B4-BE49-F238E27FC236}">
                <a16:creationId xmlns:a16="http://schemas.microsoft.com/office/drawing/2014/main" xmlns="" id="{61B94650-0B4D-6171-1C14-114F0CA5482A}"/>
              </a:ext>
            </a:extLst>
          </p:cNvPr>
          <p:cNvSpPr>
            <a:spLocks noGrp="1"/>
          </p:cNvSpPr>
          <p:nvPr>
            <p:ph sz="half" idx="2"/>
          </p:nvPr>
        </p:nvSpPr>
        <p:spPr>
          <a:xfrm>
            <a:off x="0" y="2008770"/>
            <a:ext cx="6313150" cy="4730216"/>
          </a:xfrm>
        </p:spPr>
        <p:txBody>
          <a:bodyPr>
            <a:normAutofit fontScale="92500" lnSpcReduction="20000"/>
          </a:bodyPr>
          <a:lstStyle/>
          <a:p>
            <a:pPr marL="0" indent="0">
              <a:buNone/>
            </a:pPr>
            <a:r>
              <a:rPr lang="en-IN" sz="3900" b="1" dirty="0">
                <a:latin typeface="Elephant Pro" panose="00000500000000000000" pitchFamily="2" charset="0"/>
              </a:rPr>
              <a:t>Pros:</a:t>
            </a:r>
          </a:p>
          <a:p>
            <a:pPr marL="0" indent="0">
              <a:buNone/>
            </a:pPr>
            <a:r>
              <a:rPr lang="en-IN" b="1" dirty="0">
                <a:latin typeface="Century" panose="02040604050505020304" pitchFamily="18" charset="0"/>
              </a:rPr>
              <a:t>*</a:t>
            </a:r>
            <a:r>
              <a:rPr lang="en-IN" dirty="0">
                <a:latin typeface="Century" panose="02040604050505020304" pitchFamily="18" charset="0"/>
              </a:rPr>
              <a:t> </a:t>
            </a:r>
            <a:r>
              <a:rPr lang="en-IN" b="1" dirty="0">
                <a:latin typeface="Century" panose="02040604050505020304" pitchFamily="18" charset="0"/>
              </a:rPr>
              <a:t>L</a:t>
            </a:r>
            <a:r>
              <a:rPr lang="en-IN" dirty="0">
                <a:latin typeface="Century" panose="02040604050505020304" pitchFamily="18" charset="0"/>
              </a:rPr>
              <a:t>anguage-oriented programming language.</a:t>
            </a:r>
          </a:p>
          <a:p>
            <a:pPr marL="0" indent="0">
              <a:buNone/>
            </a:pPr>
            <a:r>
              <a:rPr lang="en-IN" b="1" dirty="0">
                <a:latin typeface="Century" panose="02040604050505020304" pitchFamily="18" charset="0"/>
              </a:rPr>
              <a:t>*</a:t>
            </a:r>
            <a:r>
              <a:rPr lang="en-IN" dirty="0">
                <a:latin typeface="Century" panose="02040604050505020304" pitchFamily="18" charset="0"/>
              </a:rPr>
              <a:t> </a:t>
            </a:r>
            <a:r>
              <a:rPr lang="en-IN" b="1" dirty="0">
                <a:latin typeface="Century" panose="02040604050505020304" pitchFamily="18" charset="0"/>
              </a:rPr>
              <a:t>V</a:t>
            </a:r>
            <a:r>
              <a:rPr lang="en-IN" dirty="0">
                <a:latin typeface="Century" panose="02040604050505020304" pitchFamily="18" charset="0"/>
              </a:rPr>
              <a:t>ersatile.</a:t>
            </a:r>
          </a:p>
          <a:p>
            <a:pPr marL="0" indent="0">
              <a:buNone/>
            </a:pPr>
            <a:r>
              <a:rPr lang="en-IN" b="1" dirty="0">
                <a:latin typeface="Century" panose="02040604050505020304" pitchFamily="18" charset="0"/>
              </a:rPr>
              <a:t>*</a:t>
            </a:r>
            <a:r>
              <a:rPr lang="en-IN" dirty="0">
                <a:latin typeface="Century" panose="02040604050505020304" pitchFamily="18" charset="0"/>
              </a:rPr>
              <a:t> </a:t>
            </a:r>
            <a:r>
              <a:rPr lang="en-IN" b="1" dirty="0">
                <a:latin typeface="Century" panose="02040604050505020304" pitchFamily="18" charset="0"/>
              </a:rPr>
              <a:t>A</a:t>
            </a:r>
            <a:r>
              <a:rPr lang="en-IN" dirty="0">
                <a:latin typeface="Century" panose="02040604050505020304" pitchFamily="18" charset="0"/>
              </a:rPr>
              <a:t>bility to develop meta programming stuffs!</a:t>
            </a:r>
          </a:p>
          <a:p>
            <a:pPr marL="0" indent="0">
              <a:buNone/>
            </a:pPr>
            <a:r>
              <a:rPr lang="en-IN" b="1" dirty="0">
                <a:latin typeface="Century" panose="02040604050505020304" pitchFamily="18" charset="0"/>
              </a:rPr>
              <a:t>*</a:t>
            </a:r>
            <a:r>
              <a:rPr lang="en-IN" dirty="0">
                <a:latin typeface="Century" panose="02040604050505020304" pitchFamily="18" charset="0"/>
              </a:rPr>
              <a:t> </a:t>
            </a:r>
            <a:r>
              <a:rPr lang="en-IN" b="1" dirty="0">
                <a:latin typeface="Century" panose="02040604050505020304" pitchFamily="18" charset="0"/>
              </a:rPr>
              <a:t>E</a:t>
            </a:r>
            <a:r>
              <a:rPr lang="en-IN" dirty="0">
                <a:latin typeface="Century" panose="02040604050505020304" pitchFamily="18" charset="0"/>
              </a:rPr>
              <a:t>co-friendly and improves developers community.</a:t>
            </a:r>
          </a:p>
          <a:p>
            <a:pPr marL="0" indent="0">
              <a:buNone/>
            </a:pPr>
            <a:r>
              <a:rPr lang="en-IN" b="1" dirty="0">
                <a:latin typeface="Century" panose="02040604050505020304" pitchFamily="18" charset="0"/>
              </a:rPr>
              <a:t>*</a:t>
            </a:r>
            <a:r>
              <a:rPr lang="en-IN" dirty="0">
                <a:latin typeface="Century" panose="02040604050505020304" pitchFamily="18" charset="0"/>
              </a:rPr>
              <a:t> </a:t>
            </a:r>
            <a:r>
              <a:rPr lang="en-IN" b="1" dirty="0">
                <a:latin typeface="Century" panose="02040604050505020304" pitchFamily="18" charset="0"/>
              </a:rPr>
              <a:t>A</a:t>
            </a:r>
            <a:r>
              <a:rPr lang="en-IN" dirty="0">
                <a:latin typeface="Century" panose="02040604050505020304" pitchFamily="18" charset="0"/>
              </a:rPr>
              <a:t>ccessing the file system and uses networks connection.</a:t>
            </a:r>
          </a:p>
          <a:p>
            <a:pPr marL="0" indent="0">
              <a:buNone/>
            </a:pPr>
            <a:r>
              <a:rPr lang="en-IN" b="1" dirty="0">
                <a:latin typeface="Century" panose="02040604050505020304" pitchFamily="18" charset="0"/>
              </a:rPr>
              <a:t>*</a:t>
            </a:r>
            <a:r>
              <a:rPr lang="en-IN" dirty="0">
                <a:latin typeface="Century" panose="02040604050505020304" pitchFamily="18" charset="0"/>
              </a:rPr>
              <a:t> </a:t>
            </a:r>
            <a:r>
              <a:rPr lang="en-IN" b="1" dirty="0">
                <a:latin typeface="Century" panose="02040604050505020304" pitchFamily="18" charset="0"/>
              </a:rPr>
              <a:t>A</a:t>
            </a:r>
            <a:r>
              <a:rPr lang="en-IN" dirty="0">
                <a:latin typeface="Century" panose="02040604050505020304" pitchFamily="18" charset="0"/>
              </a:rPr>
              <a:t>bility to create GUI.</a:t>
            </a:r>
          </a:p>
          <a:p>
            <a:pPr marL="0" indent="0">
              <a:buNone/>
            </a:pPr>
            <a:r>
              <a:rPr lang="en-IN" b="1" dirty="0">
                <a:latin typeface="Century" panose="02040604050505020304" pitchFamily="18" charset="0"/>
              </a:rPr>
              <a:t>*</a:t>
            </a:r>
            <a:r>
              <a:rPr lang="en-IN" dirty="0">
                <a:latin typeface="Century" panose="02040604050505020304" pitchFamily="18" charset="0"/>
              </a:rPr>
              <a:t> </a:t>
            </a:r>
            <a:r>
              <a:rPr lang="en-IN" b="1" dirty="0">
                <a:latin typeface="Century" panose="02040604050505020304" pitchFamily="18" charset="0"/>
              </a:rPr>
              <a:t>L</a:t>
            </a:r>
            <a:r>
              <a:rPr lang="en-IN" dirty="0">
                <a:latin typeface="Century" panose="02040604050505020304" pitchFamily="18" charset="0"/>
              </a:rPr>
              <a:t>ean and easily readable programming</a:t>
            </a:r>
            <a:r>
              <a:rPr lang="en-IN" dirty="0"/>
              <a:t>.</a:t>
            </a:r>
          </a:p>
          <a:p>
            <a:pPr marL="0" indent="0">
              <a:buNone/>
            </a:pPr>
            <a:endParaRPr lang="en-IN" dirty="0"/>
          </a:p>
        </p:txBody>
      </p:sp>
      <p:pic>
        <p:nvPicPr>
          <p:cNvPr id="9" name="Content Placeholder 8" descr="Chart&#10;&#10;Description automatically generated">
            <a:extLst>
              <a:ext uri="{FF2B5EF4-FFF2-40B4-BE49-F238E27FC236}">
                <a16:creationId xmlns:a16="http://schemas.microsoft.com/office/drawing/2014/main" xmlns="" id="{9C35F727-D28A-5AD6-9BBF-D754C3E55C0C}"/>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xmlns="" r:id="rId4"/>
              </a:ext>
            </a:extLst>
          </a:blip>
          <a:srcRect r="38552" b="-1"/>
          <a:stretch/>
        </p:blipFill>
        <p:spPr>
          <a:xfrm>
            <a:off x="5878849" y="10"/>
            <a:ext cx="6313150"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p:spPr>
      </p:pic>
      <p:sp>
        <p:nvSpPr>
          <p:cNvPr id="10" name="TextBox 9">
            <a:extLst>
              <a:ext uri="{FF2B5EF4-FFF2-40B4-BE49-F238E27FC236}">
                <a16:creationId xmlns:a16="http://schemas.microsoft.com/office/drawing/2014/main" xmlns="" id="{5A6F4AA2-E552-E275-7C22-0E6C19062676}"/>
              </a:ext>
            </a:extLst>
          </p:cNvPr>
          <p:cNvSpPr txBox="1"/>
          <p:nvPr/>
        </p:nvSpPr>
        <p:spPr>
          <a:xfrm>
            <a:off x="12007269" y="6657945"/>
            <a:ext cx="184731" cy="200055"/>
          </a:xfrm>
          <a:prstGeom prst="rect">
            <a:avLst/>
          </a:prstGeom>
          <a:solidFill>
            <a:srgbClr val="000000"/>
          </a:solidFill>
        </p:spPr>
        <p:txBody>
          <a:bodyPr wrap="none" rtlCol="0">
            <a:spAutoFit/>
          </a:bodyPr>
          <a:lstStyle/>
          <a:p>
            <a:pPr algn="r">
              <a:spcAft>
                <a:spcPts val="600"/>
              </a:spcAft>
            </a:pPr>
            <a:endParaRPr lang="en-IN" sz="700" dirty="0">
              <a:solidFill>
                <a:srgbClr val="FFFFFF"/>
              </a:solidFill>
            </a:endParaRPr>
          </a:p>
        </p:txBody>
      </p:sp>
      <p:sp>
        <p:nvSpPr>
          <p:cNvPr id="12" name="Rectangle 11">
            <a:extLst>
              <a:ext uri="{FF2B5EF4-FFF2-40B4-BE49-F238E27FC236}">
                <a16:creationId xmlns:a16="http://schemas.microsoft.com/office/drawing/2014/main" xmlns="" id="{4A3E6194-2F2D-9F3E-D7E4-04A1F3F9ACB5}"/>
              </a:ext>
            </a:extLst>
          </p:cNvPr>
          <p:cNvSpPr/>
          <p:nvPr/>
        </p:nvSpPr>
        <p:spPr>
          <a:xfrm>
            <a:off x="12146280" y="5215813"/>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7072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B7B2F7-A8C2-4F1A-8979-9392C1713D79}"/>
              </a:ext>
            </a:extLst>
          </p:cNvPr>
          <p:cNvSpPr>
            <a:spLocks noGrp="1"/>
          </p:cNvSpPr>
          <p:nvPr>
            <p:ph type="title"/>
          </p:nvPr>
        </p:nvSpPr>
        <p:spPr>
          <a:xfrm>
            <a:off x="518694" y="0"/>
            <a:ext cx="10515600" cy="1325563"/>
          </a:xfrm>
        </p:spPr>
        <p:txBody>
          <a:bodyPr/>
          <a:lstStyle/>
          <a:p>
            <a:r>
              <a:rPr lang="en-IN" dirty="0">
                <a:latin typeface="Modern Love" panose="04090805081005020601" pitchFamily="82" charset="0"/>
              </a:rPr>
              <a:t>Concepts Used:</a:t>
            </a:r>
            <a:endParaRPr lang="en-US" dirty="0">
              <a:latin typeface="Modern Love" panose="04090805081005020601" pitchFamily="82" charset="0"/>
            </a:endParaRPr>
          </a:p>
        </p:txBody>
      </p:sp>
      <p:sp>
        <p:nvSpPr>
          <p:cNvPr id="3" name="Content Placeholder 2">
            <a:extLst>
              <a:ext uri="{FF2B5EF4-FFF2-40B4-BE49-F238E27FC236}">
                <a16:creationId xmlns:a16="http://schemas.microsoft.com/office/drawing/2014/main" xmlns="" id="{E314CB4C-B211-4250-B875-6AA667438AC5}"/>
              </a:ext>
            </a:extLst>
          </p:cNvPr>
          <p:cNvSpPr>
            <a:spLocks noGrp="1"/>
          </p:cNvSpPr>
          <p:nvPr>
            <p:ph idx="1"/>
          </p:nvPr>
        </p:nvSpPr>
        <p:spPr>
          <a:xfrm>
            <a:off x="1044221" y="1307013"/>
            <a:ext cx="10515600" cy="5456506"/>
          </a:xfrm>
        </p:spPr>
        <p:txBody>
          <a:bodyPr>
            <a:normAutofit/>
          </a:bodyPr>
          <a:lstStyle/>
          <a:p>
            <a:r>
              <a:rPr lang="en-US" sz="2400" dirty="0">
                <a:latin typeface="Leelawadee UI" panose="020B0502040204020203" pitchFamily="34" charset="-34"/>
                <a:cs typeface="Leelawadee UI" panose="020B0502040204020203" pitchFamily="34" charset="-34"/>
              </a:rPr>
              <a:t>Introduced new concepts like</a:t>
            </a:r>
          </a:p>
          <a:p>
            <a:r>
              <a:rPr lang="en-US" sz="2400" dirty="0">
                <a:latin typeface="Leelawadee UI" panose="020B0502040204020203" pitchFamily="34" charset="-34"/>
                <a:cs typeface="Leelawadee UI" panose="020B0502040204020203" pitchFamily="34" charset="-34"/>
              </a:rPr>
              <a:t>Developing through Analyzing</a:t>
            </a:r>
          </a:p>
          <a:p>
            <a:r>
              <a:rPr lang="en-US" sz="2400" dirty="0">
                <a:latin typeface="Leelawadee UI" panose="020B0502040204020203" pitchFamily="34" charset="-34"/>
                <a:cs typeface="Leelawadee UI" panose="020B0502040204020203" pitchFamily="34" charset="-34"/>
              </a:rPr>
              <a:t>Blue-Print programming </a:t>
            </a:r>
          </a:p>
          <a:p>
            <a:pPr marL="0" indent="0">
              <a:buNone/>
            </a:pPr>
            <a:endParaRPr lang="en-US" sz="2400" dirty="0">
              <a:latin typeface="Leelawadee UI" panose="020B0502040204020203" pitchFamily="34" charset="-34"/>
              <a:cs typeface="Leelawadee UI" panose="020B0502040204020203" pitchFamily="34" charset="-34"/>
            </a:endParaRPr>
          </a:p>
          <a:p>
            <a:endParaRPr lang="en-US" sz="2400" dirty="0">
              <a:latin typeface="Leelawadee UI" panose="020B0502040204020203" pitchFamily="34" charset="-34"/>
              <a:cs typeface="Leelawadee UI" panose="020B0502040204020203" pitchFamily="34" charset="-34"/>
            </a:endParaRPr>
          </a:p>
          <a:p>
            <a:r>
              <a:rPr lang="en-US" sz="2400" dirty="0">
                <a:latin typeface="Leelawadee UI" panose="020B0502040204020203" pitchFamily="34" charset="-34"/>
                <a:cs typeface="Leelawadee UI" panose="020B0502040204020203" pitchFamily="34" charset="-34"/>
              </a:rPr>
              <a:t>Used other concepts like:</a:t>
            </a:r>
          </a:p>
          <a:p>
            <a:r>
              <a:rPr lang="en-US" sz="2400" dirty="0">
                <a:latin typeface="Leelawadee UI" panose="020B0502040204020203" pitchFamily="34" charset="-34"/>
                <a:cs typeface="Leelawadee UI" panose="020B0502040204020203" pitchFamily="34" charset="-34"/>
              </a:rPr>
              <a:t>Some logics changing in I-F statement(Control-Structures)</a:t>
            </a:r>
          </a:p>
          <a:p>
            <a:r>
              <a:rPr lang="en-US" sz="2400" dirty="0">
                <a:latin typeface="Leelawadee UI" panose="020B0502040204020203" pitchFamily="34" charset="-34"/>
                <a:cs typeface="Leelawadee UI" panose="020B0502040204020203" pitchFamily="34" charset="-34"/>
              </a:rPr>
              <a:t>Functional Programming </a:t>
            </a:r>
          </a:p>
          <a:p>
            <a:r>
              <a:rPr lang="en-US" sz="2400" dirty="0">
                <a:latin typeface="Leelawadee UI" panose="020B0502040204020203" pitchFamily="34" charset="-34"/>
                <a:cs typeface="Leelawadee UI" panose="020B0502040204020203" pitchFamily="34" charset="-34"/>
              </a:rPr>
              <a:t>Used Some basic Data-structures like ABT(Abstract Syntax Tree)</a:t>
            </a:r>
          </a:p>
          <a:p>
            <a:endParaRPr lang="en-US" sz="2400" dirty="0">
              <a:latin typeface="Leelawadee UI" panose="020B0502040204020203" pitchFamily="34" charset="-34"/>
              <a:cs typeface="Leelawadee UI" panose="020B0502040204020203" pitchFamily="34" charset="-34"/>
            </a:endParaRPr>
          </a:p>
        </p:txBody>
      </p:sp>
      <p:sp>
        <p:nvSpPr>
          <p:cNvPr id="4" name="Rectangle 3"/>
          <p:cNvSpPr/>
          <p:nvPr/>
        </p:nvSpPr>
        <p:spPr>
          <a:xfrm>
            <a:off x="1044221" y="1166783"/>
            <a:ext cx="4868780" cy="19487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044221" y="3429000"/>
            <a:ext cx="10371221" cy="25749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8996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648CF1-C72A-4313-8FC7-BF6DD4642AFE}"/>
              </a:ext>
            </a:extLst>
          </p:cNvPr>
          <p:cNvSpPr>
            <a:spLocks noGrp="1"/>
          </p:cNvSpPr>
          <p:nvPr>
            <p:ph type="title"/>
          </p:nvPr>
        </p:nvSpPr>
        <p:spPr>
          <a:xfrm>
            <a:off x="325241" y="122634"/>
            <a:ext cx="5406902" cy="1469965"/>
          </a:xfrm>
        </p:spPr>
        <p:txBody>
          <a:bodyPr anchor="ctr">
            <a:normAutofit/>
          </a:bodyPr>
          <a:lstStyle/>
          <a:p>
            <a:r>
              <a:rPr lang="en-US" dirty="0">
                <a:latin typeface="Modern Love" panose="04090805081005020601" pitchFamily="82" charset="0"/>
                <a:cs typeface="Segoe UI" panose="020B0502040204020203" pitchFamily="34" charset="0"/>
              </a:rPr>
              <a:t>About our project:</a:t>
            </a:r>
          </a:p>
        </p:txBody>
      </p:sp>
      <p:sp>
        <p:nvSpPr>
          <p:cNvPr id="6" name="Content Placeholder 5">
            <a:extLst>
              <a:ext uri="{FF2B5EF4-FFF2-40B4-BE49-F238E27FC236}">
                <a16:creationId xmlns:a16="http://schemas.microsoft.com/office/drawing/2014/main" xmlns="" id="{C856D755-2374-40B4-B692-603C5E927388}"/>
              </a:ext>
            </a:extLst>
          </p:cNvPr>
          <p:cNvSpPr>
            <a:spLocks noGrp="1"/>
          </p:cNvSpPr>
          <p:nvPr>
            <p:ph idx="1"/>
          </p:nvPr>
        </p:nvSpPr>
        <p:spPr>
          <a:xfrm>
            <a:off x="814103" y="1592599"/>
            <a:ext cx="10271586" cy="4777543"/>
          </a:xfrm>
        </p:spPr>
        <p:txBody>
          <a:bodyPr vert="horz" lIns="91440" tIns="45720" rIns="91440" bIns="45720" rtlCol="0" anchor="t">
            <a:normAutofit fontScale="25000" lnSpcReduction="20000"/>
          </a:bodyPr>
          <a:lstStyle/>
          <a:p>
            <a:r>
              <a:rPr lang="en-IN" sz="9600" dirty="0">
                <a:latin typeface="Leelawadee UI" panose="020B0502040204020203" pitchFamily="34" charset="-34"/>
                <a:ea typeface="NSimSun" panose="02010609030101010101" pitchFamily="49" charset="-122"/>
                <a:cs typeface="Leelawadee UI" panose="020B0502040204020203" pitchFamily="34" charset="-34"/>
              </a:rPr>
              <a:t>Designing a language is split into two phases – Big Picture Phase, Refinement Phase</a:t>
            </a:r>
          </a:p>
          <a:p>
            <a:endParaRPr lang="en-IN" sz="9600" dirty="0">
              <a:latin typeface="Leelawadee UI" panose="020B0502040204020203" pitchFamily="34" charset="-34"/>
              <a:ea typeface="NSimSun" panose="02010609030101010101" pitchFamily="49" charset="-122"/>
              <a:cs typeface="Leelawadee UI" panose="020B0502040204020203" pitchFamily="34" charset="-34"/>
            </a:endParaRPr>
          </a:p>
          <a:p>
            <a:r>
              <a:rPr lang="en-IN" sz="9600" dirty="0">
                <a:latin typeface="Leelawadee UI" panose="020B0502040204020203" pitchFamily="34" charset="-34"/>
                <a:ea typeface="NSimSun" panose="02010609030101010101" pitchFamily="49" charset="-122"/>
                <a:cs typeface="Leelawadee UI" panose="020B0502040204020203" pitchFamily="34" charset="-34"/>
              </a:rPr>
              <a:t>Here we have started to develop big picture phase.</a:t>
            </a:r>
          </a:p>
          <a:p>
            <a:endParaRPr lang="en-IN" sz="9600" dirty="0">
              <a:latin typeface="Leelawadee UI" panose="020B0502040204020203" pitchFamily="34" charset="-34"/>
              <a:ea typeface="NSimSun" panose="02010609030101010101" pitchFamily="49" charset="-122"/>
              <a:cs typeface="Leelawadee UI" panose="020B0502040204020203" pitchFamily="34" charset="-34"/>
            </a:endParaRPr>
          </a:p>
          <a:p>
            <a:r>
              <a:rPr lang="en-IN" sz="9600" dirty="0">
                <a:latin typeface="Leelawadee UI" panose="020B0502040204020203" pitchFamily="34" charset="-34"/>
                <a:ea typeface="NSimSun" panose="02010609030101010101" pitchFamily="49" charset="-122"/>
                <a:cs typeface="Leelawadee UI" panose="020B0502040204020203" pitchFamily="34" charset="-34"/>
              </a:rPr>
              <a:t>In this phase we’re getting into syntax changing concept, further we’re moving into parsing syntax with some functions, libraries etc.</a:t>
            </a:r>
          </a:p>
          <a:p>
            <a:endParaRPr lang="en-IN" sz="9600" dirty="0">
              <a:latin typeface="Leelawadee UI" panose="020B0502040204020203" pitchFamily="34" charset="-34"/>
              <a:ea typeface="NSimSun" panose="02010609030101010101" pitchFamily="49" charset="-122"/>
              <a:cs typeface="Leelawadee UI" panose="020B0502040204020203" pitchFamily="34" charset="-34"/>
            </a:endParaRPr>
          </a:p>
          <a:p>
            <a:r>
              <a:rPr lang="en-IN" sz="9600" dirty="0">
                <a:latin typeface="Leelawadee UI" panose="020B0502040204020203" pitchFamily="34" charset="-34"/>
                <a:ea typeface="NSimSun" panose="02010609030101010101" pitchFamily="49" charset="-122"/>
                <a:cs typeface="Leelawadee UI" panose="020B0502040204020203" pitchFamily="34" charset="-34"/>
              </a:rPr>
              <a:t>In rackets, we developed some codes through its own language syntax and translating into our language general syntax. For this, there is a module called syntax-parser which uses the concept of macro.</a:t>
            </a:r>
          </a:p>
          <a:p>
            <a:pPr marL="0" indent="0">
              <a:buNone/>
            </a:pPr>
            <a:endParaRPr lang="en-IN" sz="9600" dirty="0">
              <a:latin typeface="Leelawadee UI" panose="020B0502040204020203" pitchFamily="34" charset="-34"/>
              <a:ea typeface="NSimSun" panose="02010609030101010101" pitchFamily="49" charset="-122"/>
              <a:cs typeface="Leelawadee UI" panose="020B0502040204020203" pitchFamily="34" charset="-34"/>
            </a:endParaRPr>
          </a:p>
          <a:p>
            <a:r>
              <a:rPr lang="en-IN" sz="9600" dirty="0">
                <a:latin typeface="Baguet Script"/>
                <a:cs typeface="Segoe UI" panose="020B0502040204020203" pitchFamily="34" charset="0"/>
              </a:rPr>
              <a:t>In computer programming, a macro is a rule or pattern specifies how a certain input mapped and replacement the output</a:t>
            </a:r>
          </a:p>
          <a:p>
            <a:endParaRPr lang="en-IN" sz="9600" dirty="0">
              <a:latin typeface="Baguet Script"/>
              <a:cs typeface="Segoe UI" panose="020B0502040204020203" pitchFamily="34" charset="0"/>
            </a:endParaRPr>
          </a:p>
          <a:p>
            <a:endParaRPr lang="en-IN" sz="9600" dirty="0">
              <a:latin typeface="Baguet Script"/>
              <a:cs typeface="Segoe UI" panose="020B0502040204020203" pitchFamily="34" charset="0"/>
            </a:endParaRPr>
          </a:p>
          <a:p>
            <a:endParaRPr lang="en-IN" dirty="0">
              <a:latin typeface="Baguet Script"/>
              <a:cs typeface="Segoe UI" panose="020B0502040204020203" pitchFamily="34" charset="0"/>
            </a:endParaRPr>
          </a:p>
          <a:p>
            <a:pPr marL="0" indent="0">
              <a:buNone/>
            </a:pPr>
            <a:endParaRPr lang="en-IN" dirty="0">
              <a:latin typeface="Baguet Script"/>
              <a:cs typeface="Segoe UI" panose="020B0502040204020203" pitchFamily="34" charset="0"/>
            </a:endParaRPr>
          </a:p>
          <a:p>
            <a:endParaRPr lang="en-IN" dirty="0">
              <a:latin typeface="Baguet Script"/>
              <a:cs typeface="Segoe UI" panose="020B0502040204020203" pitchFamily="34" charset="0"/>
            </a:endParaRPr>
          </a:p>
          <a:p>
            <a:pPr marL="0" indent="0">
              <a:buNone/>
            </a:pPr>
            <a:r>
              <a:rPr lang="en-IN" dirty="0">
                <a:latin typeface="Baguet Script"/>
                <a:cs typeface="Segoe UI" panose="020B0502040204020203" pitchFamily="34" charset="0"/>
              </a:rPr>
              <a:t>   </a:t>
            </a:r>
          </a:p>
          <a:p>
            <a:pPr marL="0" indent="0">
              <a:buNone/>
            </a:pPr>
            <a:r>
              <a:rPr lang="en-IN" dirty="0">
                <a:latin typeface="Baguet Script"/>
                <a:cs typeface="Segoe UI" panose="020B0502040204020203" pitchFamily="34" charset="0"/>
              </a:rPr>
              <a:t>   </a:t>
            </a:r>
            <a:r>
              <a:rPr lang="en-IN" dirty="0">
                <a:latin typeface="Segoe UI" panose="020B0502040204020203" pitchFamily="34" charset="0"/>
                <a:cs typeface="Segoe UI" panose="020B0502040204020203" pitchFamily="34" charset="0"/>
              </a:rPr>
              <a:t>    </a:t>
            </a:r>
          </a:p>
          <a:p>
            <a:pPr marL="0" indent="0">
              <a:buNone/>
            </a:pPr>
            <a:endParaRPr lang="en-IN" dirty="0">
              <a:latin typeface="Segoe UI" panose="020B0502040204020203" pitchFamily="34" charset="0"/>
              <a:cs typeface="Segoe UI" panose="020B0502040204020203" pitchFamily="34" charset="0"/>
            </a:endParaRPr>
          </a:p>
        </p:txBody>
      </p:sp>
      <p:pic>
        <p:nvPicPr>
          <p:cNvPr id="8" name="Graphic 7">
            <a:extLst>
              <a:ext uri="{FF2B5EF4-FFF2-40B4-BE49-F238E27FC236}">
                <a16:creationId xmlns:a16="http://schemas.microsoft.com/office/drawing/2014/main" xmlns="" id="{B6C7BDF7-D7AC-4209-A6A9-11B953F882E4}"/>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21111633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tf44781794_win32_fixed.potx" id="{FFA6945E-0D2E-49A3-B8AE-0157B47B7617}" vid="{3D53E5D5-FE42-40E3-89B4-70F55FAC326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Research presentation</Template>
  <TotalTime>1304</TotalTime>
  <Words>1961</Words>
  <Application>Microsoft Office PowerPoint</Application>
  <PresentationFormat>Custom</PresentationFormat>
  <Paragraphs>155</Paragraphs>
  <Slides>13</Slides>
  <Notes>8</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JEPPIAAR INSTITUTE OF TECHNOLOGY “ Self Belief | Self Discipline | Self Respect ”</vt:lpstr>
      <vt:lpstr>Team players: Venkatesh.K  Venkateshwaran.G Kiruthik.R </vt:lpstr>
      <vt:lpstr>BUILDING AN OWN PROGRAMMING LANGUAGE</vt:lpstr>
      <vt:lpstr>ALL PROGRAMMING LANGUAGES ARE JUST A LINE OF CODE? So we created own programming language</vt:lpstr>
      <vt:lpstr>EVOLUTION OF PROGRAMMING:</vt:lpstr>
      <vt:lpstr>Problem faced while using other languages!</vt:lpstr>
      <vt:lpstr>Pros of our lang:</vt:lpstr>
      <vt:lpstr>Concepts Used:</vt:lpstr>
      <vt:lpstr>About our project:</vt:lpstr>
      <vt:lpstr>Project details:</vt:lpstr>
      <vt:lpstr>Upcoming ideas in our projects:</vt:lpstr>
      <vt:lpstr>REFERENCES :</vt:lpstr>
      <vt:lpstr>Research Presentation 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BUILT AN OWN PROGRAMMING LANGUAGE</dc:title>
  <dc:creator>venkateshwaran G</dc:creator>
  <cp:lastModifiedBy>hp</cp:lastModifiedBy>
  <cp:revision>12</cp:revision>
  <dcterms:created xsi:type="dcterms:W3CDTF">2022-09-08T15:30:26Z</dcterms:created>
  <dcterms:modified xsi:type="dcterms:W3CDTF">2022-09-10T17:28:48Z</dcterms:modified>
</cp:coreProperties>
</file>