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9/14/2025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19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49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64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9/14/2025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69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29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43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9/14/2025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6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9/14/2025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80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9/14/2025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0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65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83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9/14/2025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104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9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5256B6-ED08-F965-753E-237F0561247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6129" r="-1" b="3504"/>
          <a:stretch>
            <a:fillRect/>
          </a:stretch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B9632603-447F-4389-863D-9820DB991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54F4BB5-9639-4525-A748-2B2D8FDB1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4D9AF55E-83EF-4A42-A236-590299A7B9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F2B0E5-8D28-880D-47A9-4C259842A9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4771636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600" b="1" dirty="0">
                <a:solidFill>
                  <a:srgbClr val="FFFFFF"/>
                </a:solidFill>
              </a:rPr>
              <a:t>Project Title:- Student Performance Analysis</a:t>
            </a:r>
            <a:br>
              <a:rPr lang="en-IN" sz="3600" b="1" dirty="0">
                <a:solidFill>
                  <a:srgbClr val="FFFFFF"/>
                </a:solidFill>
              </a:rPr>
            </a:br>
            <a:br>
              <a:rPr lang="en-IN" sz="3600" b="1" dirty="0">
                <a:solidFill>
                  <a:srgbClr val="FFFFFF"/>
                </a:solidFill>
              </a:rPr>
            </a:br>
            <a:r>
              <a:rPr lang="en-IN" sz="3600" b="1" dirty="0">
                <a:solidFill>
                  <a:srgbClr val="FFFFFF"/>
                </a:solidFill>
              </a:rPr>
              <a:t>Team Name:- </a:t>
            </a:r>
            <a:r>
              <a:rPr lang="en-IN" sz="3600" b="1">
                <a:solidFill>
                  <a:schemeClr val="bg2"/>
                </a:solidFill>
              </a:rPr>
              <a:t>Data Insights Creator</a:t>
            </a:r>
            <a:br>
              <a:rPr lang="en-IN" sz="3600" b="1" dirty="0">
                <a:solidFill>
                  <a:schemeClr val="bg2"/>
                </a:solidFill>
              </a:rPr>
            </a:br>
            <a:br>
              <a:rPr lang="en-IN" sz="3600" b="1" dirty="0">
                <a:solidFill>
                  <a:srgbClr val="FFFFFF"/>
                </a:solidFill>
              </a:rPr>
            </a:br>
            <a:br>
              <a:rPr lang="en-IN" sz="3600" b="1" dirty="0">
                <a:solidFill>
                  <a:srgbClr val="FFFFFF"/>
                </a:solidFill>
              </a:rPr>
            </a:br>
            <a:r>
              <a:rPr lang="en-IN" sz="3600" b="1" dirty="0">
                <a:solidFill>
                  <a:srgbClr val="FFFFFF"/>
                </a:solidFill>
              </a:rPr>
              <a:t>Team Leader Name:- Venkatesh Garg</a:t>
            </a:r>
            <a:br>
              <a:rPr lang="en-IN" sz="3600" b="1" dirty="0">
                <a:solidFill>
                  <a:srgbClr val="FFFFFF"/>
                </a:solidFill>
              </a:rPr>
            </a:br>
            <a:br>
              <a:rPr lang="en-IN" sz="3600" b="1" dirty="0">
                <a:solidFill>
                  <a:srgbClr val="FFFFFF"/>
                </a:solidFill>
              </a:rPr>
            </a:br>
            <a:br>
              <a:rPr lang="en-IN" sz="2500" b="1" dirty="0">
                <a:solidFill>
                  <a:srgbClr val="FFFFFF"/>
                </a:solidFill>
              </a:rPr>
            </a:br>
            <a:endParaRPr lang="en-IN" sz="25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95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A0ABFF7-3293-4EAC-9426-EBDCAA34D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0" y="5080"/>
            <a:ext cx="3464215" cy="4598234"/>
            <a:chOff x="8059620" y="41922"/>
            <a:chExt cx="3997615" cy="681607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B475375-4F9B-4D93-8769-B42BB7F447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074A43D-E1B2-4563-8D84-A962E8AB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1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D6E8E2-6CEF-B568-1FB2-E975F615C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4876800" cy="5577934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Key Insights from Student Performance Analysis Dashboard</a:t>
            </a:r>
            <a:endParaRPr lang="en-IN" b="1" dirty="0">
              <a:solidFill>
                <a:srgbClr val="FFFFFF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237ED09-E489-006C-C258-DF39B77F9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88490"/>
            <a:ext cx="5408706" cy="676951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400" dirty="0"/>
              <a:t> </a:t>
            </a:r>
            <a:r>
              <a:rPr lang="en-IN" sz="1600" b="1" dirty="0"/>
              <a:t>📊 KPI Overview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✅ </a:t>
            </a:r>
            <a:r>
              <a:rPr lang="en-IN" sz="1600" b="1" dirty="0"/>
              <a:t>Total Math Score</a:t>
            </a:r>
            <a:r>
              <a:rPr lang="en-IN" sz="1600" dirty="0"/>
              <a:t>: </a:t>
            </a:r>
            <a:r>
              <a:rPr lang="en-IN" sz="1600" b="1" dirty="0"/>
              <a:t>66K</a:t>
            </a:r>
            <a:r>
              <a:rPr lang="en-IN" sz="1600" dirty="0"/>
              <a:t> — Indicates cumulative math performance across all students.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✅ </a:t>
            </a:r>
            <a:r>
              <a:rPr lang="en-IN" sz="1600" b="1" dirty="0"/>
              <a:t>Average Reading Score</a:t>
            </a:r>
            <a:r>
              <a:rPr lang="en-IN" sz="1600" dirty="0"/>
              <a:t>: </a:t>
            </a:r>
            <a:r>
              <a:rPr lang="en-IN" sz="1600" b="1" dirty="0"/>
              <a:t>69.17</a:t>
            </a:r>
            <a:r>
              <a:rPr lang="en-IN" sz="1600" dirty="0"/>
              <a:t> — Represents a decent average, suggesting overall reading proficiency.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✅ </a:t>
            </a:r>
            <a:r>
              <a:rPr lang="en-IN" sz="1600" b="1" dirty="0"/>
              <a:t>Total Writing Score</a:t>
            </a:r>
            <a:r>
              <a:rPr lang="en-IN" sz="1600" dirty="0"/>
              <a:t>: </a:t>
            </a:r>
            <a:r>
              <a:rPr lang="en-IN" sz="1600" b="1" dirty="0"/>
              <a:t>68K</a:t>
            </a:r>
            <a:r>
              <a:rPr lang="en-IN" sz="1600" dirty="0"/>
              <a:t> — Suggests consistent performance in writing relative to math.</a:t>
            </a:r>
          </a:p>
          <a:p>
            <a:pPr>
              <a:lnSpc>
                <a:spcPct val="100000"/>
              </a:lnSpc>
              <a:buNone/>
            </a:pPr>
            <a:endParaRPr lang="en-IN" sz="1600" dirty="0"/>
          </a:p>
          <a:p>
            <a:pPr>
              <a:lnSpc>
                <a:spcPct val="100000"/>
              </a:lnSpc>
              <a:buNone/>
            </a:pPr>
            <a:r>
              <a:rPr lang="en-US" sz="1600" b="1" dirty="0"/>
              <a:t>👩‍🏫 Performance by Gender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📌 </a:t>
            </a:r>
            <a:r>
              <a:rPr lang="en-US" sz="1600" b="1" dirty="0"/>
              <a:t>Females</a:t>
            </a:r>
            <a:r>
              <a:rPr lang="en-US" sz="1600" dirty="0"/>
              <a:t> outperformed males in </a:t>
            </a:r>
            <a:r>
              <a:rPr lang="en-US" sz="1600" b="1" dirty="0"/>
              <a:t>Math Scores</a:t>
            </a:r>
            <a:r>
              <a:rPr lang="en-US" sz="1600" dirty="0"/>
              <a:t>, showing a higher cumulative contribution.</a:t>
            </a:r>
          </a:p>
          <a:p>
            <a:pPr marL="0" indent="0">
              <a:lnSpc>
                <a:spcPct val="100000"/>
              </a:lnSpc>
              <a:buNone/>
            </a:pPr>
            <a:endParaRPr lang="en-IN" sz="1600" dirty="0"/>
          </a:p>
          <a:p>
            <a:pPr>
              <a:lnSpc>
                <a:spcPct val="100000"/>
              </a:lnSpc>
              <a:buNone/>
            </a:pPr>
            <a:r>
              <a:rPr lang="en-US" sz="1600" b="1" dirty="0"/>
              <a:t>🎓 Parental Level of Education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👩‍🎓 Majority of students have parents with: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Some college</a:t>
            </a:r>
            <a:r>
              <a:rPr lang="en-US" sz="1600" dirty="0"/>
              <a:t>: 22.6%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Bachelor’s degree</a:t>
            </a:r>
            <a:r>
              <a:rPr lang="en-US" sz="1600" dirty="0"/>
              <a:t>: 22.2%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High school</a:t>
            </a:r>
            <a:r>
              <a:rPr lang="en-US" sz="1600" dirty="0"/>
              <a:t>: 19.6%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📉 Only </a:t>
            </a:r>
            <a:r>
              <a:rPr lang="en-US" sz="1600" b="1" dirty="0"/>
              <a:t>5.9%</a:t>
            </a:r>
            <a:r>
              <a:rPr lang="en-US" sz="1600" dirty="0"/>
              <a:t> of students' parents have a </a:t>
            </a:r>
            <a:r>
              <a:rPr lang="en-US" sz="1600" b="1" dirty="0"/>
              <a:t>Master’s degree</a:t>
            </a:r>
            <a:r>
              <a:rPr lang="en-US" sz="16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099017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54A93B-150B-D43A-6F12-C31EB06176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A2FD15F-9979-3918-7173-79407C642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31A6AF-8A52-E3BF-73BD-8937FF850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AAFBCB-7642-2739-A298-5D3D22C14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67808EB-E5A3-F4EC-6357-547B347F4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0" y="5080"/>
            <a:ext cx="3464215" cy="4598234"/>
            <a:chOff x="8059620" y="41922"/>
            <a:chExt cx="3997615" cy="681607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0073E3D-FA2B-86BA-305E-58F7740A3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2BF73D3-AF31-806D-9E10-CB7D36AA8B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alphaModFix amt="1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A39089-CD71-73AE-33CE-E77611E50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4876800" cy="5577934"/>
          </a:xfrm>
        </p:spPr>
        <p:txBody>
          <a:bodyPr anchor="ctr">
            <a:normAutofit/>
          </a:bodyPr>
          <a:lstStyle/>
          <a:p>
            <a:r>
              <a:rPr lang="en-IN" b="1" dirty="0">
                <a:solidFill>
                  <a:srgbClr val="FFFFFF"/>
                </a:solidFill>
              </a:rPr>
              <a:t>More Insights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B151EC5-F818-47D0-D63E-E950C32B5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0"/>
            <a:ext cx="5408706" cy="6858000"/>
          </a:xfrm>
        </p:spPr>
        <p:txBody>
          <a:bodyPr anchor="ctr">
            <a:normAutofit lnSpcReduction="10000"/>
          </a:bodyPr>
          <a:lstStyle/>
          <a:p>
            <a:pPr>
              <a:buNone/>
            </a:pPr>
            <a:r>
              <a:rPr lang="en-US" sz="1400" b="1" dirty="0"/>
              <a:t>🌍 Performance by Race/Ethnicity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🧮 </a:t>
            </a:r>
            <a:r>
              <a:rPr lang="en-US" sz="1400" b="1" dirty="0"/>
              <a:t>Group E</a:t>
            </a:r>
            <a:r>
              <a:rPr lang="en-US" sz="1400" dirty="0"/>
              <a:t> shows the </a:t>
            </a:r>
            <a:r>
              <a:rPr lang="en-US" sz="1400" b="1" dirty="0"/>
              <a:t>highest average scores</a:t>
            </a:r>
            <a:r>
              <a:rPr lang="en-US" sz="1400" dirty="0"/>
              <a:t> across </a:t>
            </a:r>
            <a:r>
              <a:rPr lang="en-US" sz="1400" b="1" dirty="0"/>
              <a:t>Math, Reading, and Writing</a:t>
            </a:r>
            <a:r>
              <a:rPr lang="en-US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📉 </a:t>
            </a:r>
            <a:r>
              <a:rPr lang="en-US" sz="1400" b="1" dirty="0"/>
              <a:t>Group A</a:t>
            </a:r>
            <a:r>
              <a:rPr lang="en-US" sz="1400" dirty="0"/>
              <a:t> and </a:t>
            </a:r>
            <a:r>
              <a:rPr lang="en-US" sz="1400" b="1" dirty="0"/>
              <a:t>Group C</a:t>
            </a:r>
            <a:r>
              <a:rPr lang="en-US" sz="1400" dirty="0"/>
              <a:t> exhibit comparatively </a:t>
            </a:r>
            <a:r>
              <a:rPr lang="en-US" sz="1400" b="1" dirty="0"/>
              <a:t>lower performance</a:t>
            </a:r>
            <a:r>
              <a:rPr lang="en-US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📊 </a:t>
            </a:r>
            <a:r>
              <a:rPr lang="en-US" sz="1400" b="1" dirty="0"/>
              <a:t>Race distribution</a:t>
            </a:r>
            <a:r>
              <a:rPr lang="en-US" sz="1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🟦 Group A: 31.9%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🟨 Group B: 26.2%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🟩 Group C: 19.0%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🟧 Group D: 14.0%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🟥 Group E: 8.9%</a:t>
            </a:r>
          </a:p>
          <a:p>
            <a:pPr>
              <a:lnSpc>
                <a:spcPct val="100000"/>
              </a:lnSpc>
              <a:buNone/>
            </a:pPr>
            <a:r>
              <a:rPr lang="en-IN" sz="1400" dirty="0"/>
              <a:t> </a:t>
            </a:r>
          </a:p>
          <a:p>
            <a:pPr>
              <a:buNone/>
            </a:pPr>
            <a:r>
              <a:rPr lang="en-US" sz="1400" b="1" dirty="0"/>
              <a:t>🧪 Impact of Test Preparation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Students who </a:t>
            </a:r>
            <a:r>
              <a:rPr lang="en-US" sz="1400" b="1" dirty="0"/>
              <a:t>completed the test preparation course</a:t>
            </a:r>
            <a:r>
              <a:rPr lang="en-US" sz="1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📈 Achieved </a:t>
            </a:r>
            <a:r>
              <a:rPr lang="en-US" sz="1400" b="1" dirty="0"/>
              <a:t>significantly higher scores</a:t>
            </a:r>
            <a:r>
              <a:rPr lang="en-US" sz="1400" dirty="0"/>
              <a:t> in </a:t>
            </a:r>
            <a:r>
              <a:rPr lang="en-US" sz="1400" b="1" dirty="0"/>
              <a:t>Math, Reading, and Writing</a:t>
            </a:r>
            <a:r>
              <a:rPr lang="en-US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Students with </a:t>
            </a:r>
            <a:r>
              <a:rPr lang="en-US" sz="1400" b="1" dirty="0"/>
              <a:t>no prep</a:t>
            </a:r>
            <a:r>
              <a:rPr lang="en-US" sz="1400" dirty="0"/>
              <a:t> show visibly lower academic scores.</a:t>
            </a:r>
          </a:p>
          <a:p>
            <a:pPr>
              <a:buNone/>
            </a:pPr>
            <a:r>
              <a:rPr lang="en-US" sz="1400" b="1" dirty="0"/>
              <a:t>🍽️ Lunch Type Insights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Majority of students are on </a:t>
            </a:r>
            <a:r>
              <a:rPr lang="en-US" sz="1400" b="1" dirty="0"/>
              <a:t>standard lunch</a:t>
            </a:r>
            <a:r>
              <a:rPr lang="en-US" sz="1400" dirty="0"/>
              <a:t>, indicating regular nutrition.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Students on </a:t>
            </a:r>
            <a:r>
              <a:rPr lang="en-US" sz="1400" b="1" dirty="0"/>
              <a:t>free/reduced lunch</a:t>
            </a:r>
            <a:r>
              <a:rPr lang="en-US" sz="1400" dirty="0"/>
              <a:t> may require additional academic or wellness support.</a:t>
            </a:r>
          </a:p>
          <a:p>
            <a:pPr>
              <a:lnSpc>
                <a:spcPct val="100000"/>
              </a:lnSpc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171724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65D4-3C30-ED0C-7FE1-20DA41F95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66684"/>
          </a:xfrm>
        </p:spPr>
        <p:txBody>
          <a:bodyPr>
            <a:normAutofit/>
          </a:bodyPr>
          <a:lstStyle/>
          <a:p>
            <a:r>
              <a:rPr lang="en-IN" sz="3200" b="1" dirty="0"/>
              <a:t>Conclusion:- </a:t>
            </a:r>
            <a:r>
              <a:rPr lang="en-US" sz="1800" dirty="0"/>
              <a:t>The dashboard reveals a strong correlation between test preparation, parental education, and student performance. Ethnicity and gender also play a role in score distribution, highlighting areas where targeted support and intervention can be implemented to improve outcomes.</a:t>
            </a:r>
            <a:endParaRPr lang="en-IN" sz="1800" dirty="0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905F588-A4D6-41A4-E8C4-F4C064B48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1323"/>
            <a:ext cx="12192000" cy="5166677"/>
          </a:xfrm>
        </p:spPr>
      </p:pic>
    </p:spTree>
    <p:extLst>
      <p:ext uri="{BB962C8B-B14F-4D97-AF65-F5344CB8AC3E}">
        <p14:creationId xmlns:p14="http://schemas.microsoft.com/office/powerpoint/2010/main" val="984405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Aerial view of a highway near the ocean">
            <a:extLst>
              <a:ext uri="{FF2B5EF4-FFF2-40B4-BE49-F238E27FC236}">
                <a16:creationId xmlns:a16="http://schemas.microsoft.com/office/drawing/2014/main" id="{BD786767-881B-C271-27FF-9824597B0EE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</a:blip>
          <a:srcRect t="11831" r="-1" b="13164"/>
          <a:stretch>
            <a:fillRect/>
          </a:stretch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B9632603-447F-4389-863D-9820DB991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54F4BB5-9639-4525-A748-2B2D8FDB1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D9AF55E-83EF-4A42-A236-590299A7B9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76E689-173C-3DD5-096F-D0C1E85A0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744909"/>
            <a:ext cx="10190071" cy="41385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b="1" dirty="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0851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326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AvenirNext LT Pro Medium</vt:lpstr>
      <vt:lpstr>Sabon Next LT</vt:lpstr>
      <vt:lpstr>DappledVTI</vt:lpstr>
      <vt:lpstr>Project Title:- Student Performance Analysis  Team Name:- Data Insights Creator   Team Leader Name:- Venkatesh Garg   </vt:lpstr>
      <vt:lpstr>Key Insights from Student Performance Analysis Dashboard</vt:lpstr>
      <vt:lpstr>More Insights</vt:lpstr>
      <vt:lpstr>Conclusion:- The dashboard reveals a strong correlation between test preparation, parental education, and student performance. Ethnicity and gender also play a role in score distribution, highlighting areas where targeted support and intervention can be implemented to improve outcomes.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Venkatesh Garg</dc:creator>
  <cp:lastModifiedBy>Venkatesh Garg</cp:lastModifiedBy>
  <cp:revision>4</cp:revision>
  <dcterms:created xsi:type="dcterms:W3CDTF">2025-07-30T17:18:35Z</dcterms:created>
  <dcterms:modified xsi:type="dcterms:W3CDTF">2025-09-14T02:58:29Z</dcterms:modified>
</cp:coreProperties>
</file>