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79" r:id="rId4"/>
    <p:sldId id="259" r:id="rId5"/>
    <p:sldId id="260" r:id="rId6"/>
    <p:sldId id="261" r:id="rId7"/>
    <p:sldId id="263" r:id="rId8"/>
    <p:sldId id="280" r:id="rId9"/>
    <p:sldId id="281" r:id="rId10"/>
    <p:sldId id="267" r:id="rId11"/>
    <p:sldId id="268" r:id="rId12"/>
    <p:sldId id="269" r:id="rId13"/>
    <p:sldId id="270" r:id="rId14"/>
    <p:sldId id="277" r:id="rId15"/>
    <p:sldId id="282" r:id="rId16"/>
    <p:sldId id="283" r:id="rId17"/>
    <p:sldId id="275" r:id="rId18"/>
    <p:sldId id="276" r:id="rId19"/>
    <p:sldId id="278" r:id="rId20"/>
    <p:sldId id="284" r:id="rId21"/>
    <p:sldId id="285" r:id="rId22"/>
    <p:sldId id="286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DDBF7-0140-4B67-BE05-8361686A7DE1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EEBBF-6837-4D13-8B15-DBD9A525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282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Intro slide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0470B-C254-4AF7-A77E-5D5FD946EAA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36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44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34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32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24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05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88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46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14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52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12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28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A3895-3F20-4B0F-B004-3F522BF5E83E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30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302.4378" TargetMode="External"/><Relationship Id="rId2" Type="http://schemas.openxmlformats.org/officeDocument/2006/relationships/hyperlink" Target="http://web.mit.edu/esd.83/www/notebook/Complexity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3093" y="1702304"/>
            <a:ext cx="10341074" cy="1255144"/>
          </a:xfrm>
        </p:spPr>
        <p:txBody>
          <a:bodyPr>
            <a:noAutofit/>
          </a:bodyPr>
          <a:lstStyle/>
          <a:p>
            <a:r>
              <a:rPr lang="en-IN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Primer to Complex Diseases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1630" y="3229180"/>
            <a:ext cx="9144000" cy="1906472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 seminar by 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Venkatesh. S (Roll No.:176PH023)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M.Sc. Physics</a:t>
            </a:r>
          </a:p>
          <a:p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(As part of seminar course PH893 during Odd Semester, 2018)</a:t>
            </a: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6304" y="73244"/>
            <a:ext cx="1713069" cy="1984155"/>
            <a:chOff x="0" y="139003"/>
            <a:chExt cx="2019299" cy="26319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667" y="139003"/>
              <a:ext cx="1223963" cy="107758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0" y="1216584"/>
              <a:ext cx="2019299" cy="1554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National Institute of Technology Karnataka, Surathkal</a:t>
              </a:r>
            </a:p>
            <a:p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07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4014" y="69011"/>
            <a:ext cx="10515600" cy="810794"/>
          </a:xfrm>
        </p:spPr>
        <p:txBody>
          <a:bodyPr/>
          <a:lstStyle/>
          <a:p>
            <a:pPr algn="ctr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 general statement of the problem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8573" y="957532"/>
            <a:ext cx="11326483" cy="577107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We need to study the structure of the interaction between thousands of genes/proteins/metabolites.</a:t>
            </a:r>
          </a:p>
          <a:p>
            <a:pPr>
              <a:lnSpc>
                <a:spcPct val="16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It is logical to assume that these interactions should not be random. Nature should have </a:t>
            </a:r>
            <a:r>
              <a:rPr lang="en-IN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OPTIMIZED</a:t>
            </a:r>
            <a:r>
              <a:rPr lang="en-IN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for something</a:t>
            </a:r>
            <a:r>
              <a:rPr lang="en-IN" i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For instance, for </a:t>
            </a:r>
            <a:r>
              <a:rPr lang="en-IN" i="1" dirty="0" smtClean="0">
                <a:latin typeface="Arial" panose="020B0604020202020204" pitchFamily="34" charset="0"/>
                <a:cs typeface="Arial" panose="020B0604020202020204" pitchFamily="34" charset="0"/>
              </a:rPr>
              <a:t>robustness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or minimal number of agents in a particular reaction. </a:t>
            </a:r>
            <a:r>
              <a:rPr lang="en-IN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So, the general problem –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can several agents undergo interactions to get structured in a way to </a:t>
            </a:r>
            <a:r>
              <a:rPr lang="en-IN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 for something?</a:t>
            </a:r>
          </a:p>
          <a:p>
            <a:pPr>
              <a:lnSpc>
                <a:spcPct val="16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Have we encountered such a problem in other contexts? If yes, then we can copy the technique used to solve that problem here also…</a:t>
            </a:r>
          </a:p>
          <a:p>
            <a:pPr>
              <a:lnSpc>
                <a:spcPct val="160000"/>
              </a:lnSpc>
            </a:pPr>
            <a:r>
              <a:rPr lang="en-IN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 answer is yes!</a:t>
            </a:r>
            <a:endParaRPr lang="en-IN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32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136" y="89080"/>
            <a:ext cx="10515600" cy="64416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 Physics problem – The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Ising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I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IN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733245"/>
            <a:ext cx="11291978" cy="558129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With the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Ising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model we try to model the magnetic behaviour of materials.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In most textbooks we make an approximation and say that only neighbouring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Ising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spins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interact</a:t>
            </a:r>
            <a:r>
              <a:rPr lang="en-I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But instead say that there is some probability for any two spins to interact.</a:t>
            </a:r>
          </a:p>
          <a:p>
            <a:pPr>
              <a:lnSpc>
                <a:spcPct val="16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ow we ask, how do thousands of such spins interact to </a:t>
            </a:r>
            <a:r>
              <a:rPr lang="en-IN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OPTIMIZE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their energies to show ferromagnetism below Curie temperature and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paramagnetism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above it? Also how do they behave near the Curie temperature?</a:t>
            </a:r>
          </a:p>
          <a:p>
            <a:pPr>
              <a:lnSpc>
                <a:spcPct val="16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This looks just like our problem with Complex diseases! Here is some basic idea on how Physicists approach the above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Ising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spin model problem.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947" y="6119336"/>
            <a:ext cx="8798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5. </a:t>
            </a:r>
            <a:r>
              <a:rPr lang="en-IN" sz="1400" dirty="0" smtClean="0"/>
              <a:t>Hartmann, </a:t>
            </a:r>
            <a:r>
              <a:rPr lang="en-IN" sz="1400" dirty="0"/>
              <a:t>Alexander K</a:t>
            </a:r>
            <a:r>
              <a:rPr lang="en-IN" sz="1400" dirty="0" smtClean="0"/>
              <a:t>. and </a:t>
            </a:r>
            <a:r>
              <a:rPr lang="en-IN" sz="1400" dirty="0"/>
              <a:t> </a:t>
            </a:r>
            <a:r>
              <a:rPr lang="en-IN" sz="1400" dirty="0" smtClean="0"/>
              <a:t>Martin </a:t>
            </a:r>
            <a:r>
              <a:rPr lang="en-IN" sz="1400" dirty="0" err="1" smtClean="0"/>
              <a:t>Weigt</a:t>
            </a:r>
            <a:r>
              <a:rPr lang="en-IN" sz="1400" dirty="0" smtClean="0"/>
              <a:t> . </a:t>
            </a:r>
            <a:r>
              <a:rPr lang="en-IN" sz="1400" dirty="0"/>
              <a:t>Phase transitions in combinatorial optimization </a:t>
            </a:r>
            <a:r>
              <a:rPr lang="en-IN" sz="1400" dirty="0" smtClean="0"/>
              <a:t>problems, Wiley-VCH, </a:t>
            </a:r>
            <a:r>
              <a:rPr lang="en-IN" sz="1400" dirty="0" err="1" smtClean="0"/>
              <a:t>Weinheim</a:t>
            </a:r>
            <a:r>
              <a:rPr lang="en-IN" sz="1400" dirty="0" smtClean="0"/>
              <a:t>, 2005.</a:t>
            </a:r>
            <a:endParaRPr lang="en-IN" sz="1400" dirty="0"/>
          </a:p>
          <a:p>
            <a:r>
              <a:rPr lang="en-IN" sz="1400" dirty="0" smtClean="0"/>
              <a:t>6. Schroeder, Daniel. V. An </a:t>
            </a:r>
            <a:r>
              <a:rPr lang="en-IN" sz="1400" dirty="0"/>
              <a:t>Introduction to Thermal Physics, Addison-Wesley Publishing Company, San </a:t>
            </a:r>
            <a:r>
              <a:rPr lang="en-IN" sz="1400" dirty="0" smtClean="0"/>
              <a:t>Francisco, 1999</a:t>
            </a:r>
            <a:r>
              <a:rPr lang="en-IN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22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971"/>
            <a:ext cx="10515600" cy="65279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Ising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spin model with quenched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disorder</a:t>
            </a:r>
            <a:endParaRPr lang="en-IN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73857" y="6167887"/>
            <a:ext cx="7867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WE ENDED UP USING GRAPHS/NETWORKS!</a:t>
            </a:r>
            <a:endParaRPr lang="en-IN" sz="3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761" y="759125"/>
            <a:ext cx="5098213" cy="54691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74" y="836762"/>
            <a:ext cx="5434641" cy="539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3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430" y="166719"/>
            <a:ext cx="11585275" cy="92883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Combinatorial </a:t>
            </a:r>
            <a:r>
              <a:rPr lang="en-IN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requires Graphs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896" y="1035170"/>
            <a:ext cx="11214341" cy="52707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Basically, in both the Complex Diseases problem and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Ising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spin problem we were trying to do ‘Combinatorial Optimization’. </a:t>
            </a:r>
          </a:p>
          <a:p>
            <a:pPr>
              <a:lnSpc>
                <a:spcPct val="16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In Combinatorial Optimization, we need to optimize a multidimensional system over several distinct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variables.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As we saw, in the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Ising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spin problem, we naturally ended up using Graphs aka Networks. This seems to be the case in many other Physics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where we end up doing some kind of Combinatorial Optimization. For instance, the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Lieb’s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theorem of the Hubbard model, Feynman Graphs in QFT etc. all use Graph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Theory.</a:t>
            </a:r>
            <a:r>
              <a:rPr lang="en-I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IN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So, from our knowledge of Combinatorial Optimization in Physics we should decide to study Complex Diseases also with Graphs/Networks called ‘Complex Networks’.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487" y="6202391"/>
            <a:ext cx="730657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7.</a:t>
            </a:r>
            <a:r>
              <a:rPr lang="en-IN" sz="1600" dirty="0" smtClean="0"/>
              <a:t> </a:t>
            </a:r>
            <a:r>
              <a:rPr lang="en-IN" sz="1400" dirty="0" smtClean="0"/>
              <a:t>Estrada</a:t>
            </a:r>
            <a:r>
              <a:rPr lang="en-IN" sz="1400" dirty="0"/>
              <a:t>, Ernesto. 2013. “Graph and Network Theory in Physics. A Short Introduction.” </a:t>
            </a:r>
            <a:r>
              <a:rPr lang="en-IN" sz="1400" dirty="0" smtClean="0"/>
              <a:t>http</a:t>
            </a:r>
            <a:r>
              <a:rPr lang="en-IN" sz="1400" dirty="0"/>
              <a:t>://arxiv.org/abs/1302.4378.</a:t>
            </a:r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217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6334"/>
            <a:ext cx="10515600" cy="37674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Here is a complex network of </a:t>
            </a:r>
            <a:r>
              <a:rPr lang="en-IN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Alzheimer’s </a:t>
            </a:r>
            <a:r>
              <a:rPr lang="en-IN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Disease</a:t>
            </a:r>
            <a:r>
              <a:rPr lang="en-IN" sz="31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IN" sz="28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948" y="483080"/>
            <a:ext cx="6617897" cy="62886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2529" y="662370"/>
            <a:ext cx="468414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Nodes =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496 and Edges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1521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List of proteins was made by a literature survey of 5298 reports retrieved from PubMed with the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string,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‘(Alzheimer’s Disease [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MeSH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]) AND (Poly- morphism [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MeSH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] OR Genotype [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MeSH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] OR Alleles [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MeSH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]) NOT (Neoplasms [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MeSH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])’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Used Steiner Minimal Tree Algorithm from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GenRev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package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Instead of doing it this way, one could identify all the proteins in the lab and then make a network (or retrieve the list from a lab’s database that did it)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529" y="5602184"/>
            <a:ext cx="3942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8. </a:t>
            </a:r>
            <a:r>
              <a:rPr lang="en-IN" sz="1400" dirty="0"/>
              <a:t>Hu, Yan-Shi, </a:t>
            </a:r>
            <a:r>
              <a:rPr lang="en-IN" sz="1400" dirty="0" err="1"/>
              <a:t>Juncai</a:t>
            </a:r>
            <a:r>
              <a:rPr lang="en-IN" sz="1400" dirty="0"/>
              <a:t> Xin, Ying Hu, Lei Zhang, and </a:t>
            </a:r>
            <a:r>
              <a:rPr lang="en-IN" sz="1400" dirty="0" err="1"/>
              <a:t>Ju</a:t>
            </a:r>
            <a:r>
              <a:rPr lang="en-IN" sz="1400" dirty="0"/>
              <a:t> Wang. 2017. “</a:t>
            </a:r>
            <a:r>
              <a:rPr lang="en-IN" sz="1400" dirty="0" err="1"/>
              <a:t>Analyzing</a:t>
            </a:r>
            <a:r>
              <a:rPr lang="en-IN" sz="1400" dirty="0"/>
              <a:t> the Genes Related to Alzheimer’s Disease via a Network and Pathway-Based Approach.” </a:t>
            </a:r>
            <a:r>
              <a:rPr lang="en-IN" sz="1400" i="1" dirty="0"/>
              <a:t>Alzheimer’s Research &amp; Therapy</a:t>
            </a:r>
            <a:r>
              <a:rPr lang="en-IN" sz="1400" dirty="0"/>
              <a:t> 9 (1): 29. </a:t>
            </a:r>
          </a:p>
        </p:txBody>
      </p:sp>
    </p:spTree>
    <p:extLst>
      <p:ext uri="{BB962C8B-B14F-4D97-AF65-F5344CB8AC3E}">
        <p14:creationId xmlns:p14="http://schemas.microsoft.com/office/powerpoint/2010/main" val="121263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12" y="250164"/>
            <a:ext cx="10515600" cy="68148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5170"/>
            <a:ext cx="11352362" cy="4977441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36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Complex disease?</a:t>
            </a:r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dirty="0" smtClean="0">
                <a:solidFill>
                  <a:schemeClr val="bg1">
                    <a:lumMod val="75000"/>
                  </a:schemeClr>
                </a:solidFill>
              </a:rPr>
              <a:t>A </a:t>
            </a:r>
            <a:r>
              <a:rPr lang="en-IN" sz="3200" dirty="0">
                <a:solidFill>
                  <a:schemeClr val="bg1">
                    <a:lumMod val="75000"/>
                  </a:schemeClr>
                </a:solidFill>
              </a:rPr>
              <a:t>type of Complex system with thousands of genes/proteins/metabolites interacting non linearly causing an undesirable phenotype. </a:t>
            </a:r>
            <a:endParaRPr lang="en-IN" sz="3600" b="1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to study Complex diseases? </a:t>
            </a:r>
            <a:r>
              <a:rPr lang="en-IN" sz="3200" dirty="0"/>
              <a:t>With Networks, since </a:t>
            </a:r>
            <a:r>
              <a:rPr lang="en-IN" sz="3200" dirty="0" smtClean="0"/>
              <a:t>Combinatorial </a:t>
            </a:r>
            <a:r>
              <a:rPr lang="en-IN" sz="3200" dirty="0"/>
              <a:t>Optimization problems are modelled with them.</a:t>
            </a:r>
            <a:r>
              <a:rPr lang="en-IN" sz="3600" dirty="0"/>
              <a:t> </a:t>
            </a:r>
            <a:endParaRPr lang="en-IN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36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can we ai</a:t>
            </a:r>
            <a:r>
              <a:rPr lang="en-IN" sz="3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N" sz="36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study with Complex Networks?</a:t>
            </a:r>
          </a:p>
          <a:p>
            <a:endParaRPr lang="en-I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4933" y="5639074"/>
            <a:ext cx="6452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Any questions at this point? </a:t>
            </a:r>
          </a:p>
          <a:p>
            <a:pPr algn="ctr"/>
            <a:r>
              <a:rPr lang="en-IN" sz="2800" dirty="0" smtClean="0"/>
              <a:t>Please, feel free to ask!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432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12" y="250164"/>
            <a:ext cx="10515600" cy="68148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5170"/>
            <a:ext cx="11352362" cy="4977441"/>
          </a:xfrm>
        </p:spPr>
        <p:txBody>
          <a:bodyPr>
            <a:normAutofit lnSpcReduction="10000"/>
          </a:bodyPr>
          <a:lstStyle/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36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Complex disease?</a:t>
            </a:r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dirty="0" smtClean="0">
                <a:solidFill>
                  <a:schemeClr val="bg1">
                    <a:lumMod val="75000"/>
                  </a:schemeClr>
                </a:solidFill>
              </a:rPr>
              <a:t>A </a:t>
            </a:r>
            <a:r>
              <a:rPr lang="en-IN" sz="3200" dirty="0">
                <a:solidFill>
                  <a:schemeClr val="bg1">
                    <a:lumMod val="75000"/>
                  </a:schemeClr>
                </a:solidFill>
              </a:rPr>
              <a:t>type of Complex system with thousands of genes/proteins/metabolites interacting non linearly causing an undesirable phenotype. </a:t>
            </a:r>
            <a:endParaRPr lang="en-IN" sz="3600" b="1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36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study Complex diseases?</a:t>
            </a:r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dirty="0">
                <a:solidFill>
                  <a:schemeClr val="bg1">
                    <a:lumMod val="75000"/>
                  </a:schemeClr>
                </a:solidFill>
              </a:rPr>
              <a:t>With Networks, since Combinatorial Optimization problems are modelled with them.</a:t>
            </a:r>
            <a:r>
              <a:rPr lang="en-IN" sz="3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IN" sz="4000" b="1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can we ai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to study with Complex Networks?</a:t>
            </a:r>
          </a:p>
          <a:p>
            <a:endParaRPr lang="en-I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826"/>
          </a:xfrm>
        </p:spPr>
        <p:txBody>
          <a:bodyPr/>
          <a:lstStyle/>
          <a:p>
            <a:pPr algn="ctr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Find measures that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matter</a:t>
            </a:r>
            <a:r>
              <a:rPr lang="en-I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IN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5287" y="1224952"/>
            <a:ext cx="10981426" cy="48652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a lot of measures usually done with Complex Networks. </a:t>
            </a:r>
          </a:p>
          <a:p>
            <a:pPr>
              <a:lnSpc>
                <a:spcPct val="14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Some of them include:</a:t>
            </a:r>
          </a:p>
          <a:p>
            <a:pPr lvl="1">
              <a:lnSpc>
                <a:spcPct val="140000"/>
              </a:lnSpc>
              <a:spcBef>
                <a:spcPts val="10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Degree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40000"/>
              </a:lnSpc>
              <a:spcBef>
                <a:spcPts val="10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 Coefficient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40000"/>
              </a:lnSpc>
              <a:spcBef>
                <a:spcPts val="1000"/>
              </a:spcBef>
            </a:pP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Betweenness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Centrality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etc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We need to identify which of these actually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matter.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Note that none of the known measures may end up mattering! We may have to cook up a new measure of our own.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1872" y="6090249"/>
            <a:ext cx="6944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9. Newman</a:t>
            </a:r>
            <a:r>
              <a:rPr lang="en-IN" sz="1400" dirty="0"/>
              <a:t>, M. E. J. 2003. “The Structure and Function of Complex Networks.” </a:t>
            </a:r>
            <a:r>
              <a:rPr lang="en-IN" sz="1400" i="1" dirty="0"/>
              <a:t>SIAM Review</a:t>
            </a:r>
            <a:r>
              <a:rPr lang="en-IN" sz="1400" dirty="0"/>
              <a:t> 45 (2): </a:t>
            </a:r>
            <a:r>
              <a:rPr lang="en-IN" sz="1400" dirty="0" smtClean="0"/>
              <a:t>167–256</a:t>
            </a:r>
            <a:r>
              <a:rPr lang="en-IN" sz="1400" dirty="0"/>
              <a:t>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8889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1268" y="183971"/>
            <a:ext cx="10515600" cy="54927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Network Topology</a:t>
            </a:r>
            <a:r>
              <a:rPr lang="en-I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IN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6211" y="698740"/>
            <a:ext cx="11205714" cy="577107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As mentioned before, we hope that nature would not have come up with just random interactions. There should be some underlying structure behind what looks like a mess to the human eye.</a:t>
            </a:r>
          </a:p>
          <a:p>
            <a:pPr>
              <a:lnSpc>
                <a:spcPct val="14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So far it is believed that real world networks have Scale Free Degree distribution. This has been explained by ‘Preferential attachment’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en-I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But there is evidence to believe that PPIs don’t follow this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en-I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problem of ‘Graph Isomorphism’ comes into play when trying to study large scale structure with random graph models. </a:t>
            </a:r>
          </a:p>
          <a:p>
            <a:pPr lvl="1">
              <a:lnSpc>
                <a:spcPct val="140000"/>
              </a:lnSpc>
              <a:spcBef>
                <a:spcPts val="10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“All happy families are alike; each unhappy family is unhappy in its own way.” – Leo Tolstoy (Statisticians call it ‘The Anna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Karenina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principle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’.)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6211" y="6334780"/>
            <a:ext cx="924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10. </a:t>
            </a:r>
            <a:r>
              <a:rPr lang="en-IN" sz="1400" dirty="0" err="1" smtClean="0"/>
              <a:t>Barabasi</a:t>
            </a:r>
            <a:r>
              <a:rPr lang="en-IN" sz="1400" dirty="0"/>
              <a:t>, and Albert. 1999. “Emergence of Scaling in Random Networks.” </a:t>
            </a:r>
            <a:r>
              <a:rPr lang="en-IN" sz="1400" i="1" dirty="0"/>
              <a:t>Science (New York, N.Y.)</a:t>
            </a:r>
            <a:r>
              <a:rPr lang="en-IN" sz="1400" dirty="0"/>
              <a:t> 286 (5439): 509–12. </a:t>
            </a:r>
            <a:endParaRPr lang="en-IN" sz="1400" dirty="0" smtClean="0"/>
          </a:p>
          <a:p>
            <a:r>
              <a:rPr lang="en-IN" sz="1400" dirty="0" smtClean="0"/>
              <a:t>11. </a:t>
            </a:r>
            <a:r>
              <a:rPr lang="en-IN" sz="1400" dirty="0" err="1"/>
              <a:t>Pržulj</a:t>
            </a:r>
            <a:r>
              <a:rPr lang="en-IN" sz="1400" dirty="0"/>
              <a:t>, </a:t>
            </a:r>
            <a:r>
              <a:rPr lang="en-IN" sz="1400" dirty="0" err="1"/>
              <a:t>Nataša</a:t>
            </a:r>
            <a:r>
              <a:rPr lang="en-IN" sz="1400" dirty="0"/>
              <a:t>. 2007. “Biological Network Comparison Using </a:t>
            </a:r>
            <a:r>
              <a:rPr lang="en-IN" sz="1400" dirty="0" err="1"/>
              <a:t>Graphlet</a:t>
            </a:r>
            <a:r>
              <a:rPr lang="en-IN" sz="1400" dirty="0"/>
              <a:t> Degree Distribution.” </a:t>
            </a:r>
            <a:r>
              <a:rPr lang="en-IN" sz="1400" i="1" dirty="0"/>
              <a:t>Bioinformatics</a:t>
            </a:r>
            <a:r>
              <a:rPr lang="en-IN" sz="1400" dirty="0"/>
              <a:t> 23 (2): 177–83. </a:t>
            </a:r>
          </a:p>
        </p:txBody>
      </p:sp>
    </p:spTree>
    <p:extLst>
      <p:ext uri="{BB962C8B-B14F-4D97-AF65-F5344CB8AC3E}">
        <p14:creationId xmlns:p14="http://schemas.microsoft.com/office/powerpoint/2010/main" val="422044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Learn Dynamics and other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en-I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IN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We can study how the network behaves overtime.</a:t>
            </a:r>
          </a:p>
          <a:p>
            <a:pPr>
              <a:lnSpc>
                <a:spcPct val="14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One could study how the networks respond to external stimuli </a:t>
            </a:r>
          </a:p>
          <a:p>
            <a:pPr lvl="1">
              <a:lnSpc>
                <a:spcPct val="140000"/>
              </a:lnSpc>
              <a:spcBef>
                <a:spcPts val="10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Maybe we can try and answer the ‘nature vs nurture’ question?</a:t>
            </a:r>
          </a:p>
          <a:p>
            <a:pPr>
              <a:lnSpc>
                <a:spcPct val="14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Robustness, Adaptiveness etc. can also be studied.</a:t>
            </a:r>
          </a:p>
          <a:p>
            <a:pPr>
              <a:lnSpc>
                <a:spcPct val="140000"/>
              </a:lnSpc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07" y="500331"/>
            <a:ext cx="10515600" cy="1009292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07" y="1828800"/>
            <a:ext cx="9713344" cy="3554084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 Complex disease?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How to study Complex diseases?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What can we ai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to study with Complex Networks?</a:t>
            </a:r>
          </a:p>
          <a:p>
            <a:endParaRPr lang="en-I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1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12" y="250164"/>
            <a:ext cx="10515600" cy="68148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5170"/>
            <a:ext cx="11352362" cy="5529532"/>
          </a:xfrm>
        </p:spPr>
        <p:txBody>
          <a:bodyPr>
            <a:normAutofit fontScale="92500"/>
          </a:bodyPr>
          <a:lstStyle/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36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Complex disease?</a:t>
            </a:r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dirty="0" smtClean="0">
                <a:solidFill>
                  <a:schemeClr val="bg1">
                    <a:lumMod val="75000"/>
                  </a:schemeClr>
                </a:solidFill>
              </a:rPr>
              <a:t>A </a:t>
            </a:r>
            <a:r>
              <a:rPr lang="en-IN" sz="3200" dirty="0">
                <a:solidFill>
                  <a:schemeClr val="bg1">
                    <a:lumMod val="75000"/>
                  </a:schemeClr>
                </a:solidFill>
              </a:rPr>
              <a:t>type of Complex system with thousands of genes/proteins/metabolites interacting non linearly causing an undesirable phenotype. </a:t>
            </a:r>
            <a:endParaRPr lang="en-IN" sz="3600" b="1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36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study Complex diseases?</a:t>
            </a:r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dirty="0">
                <a:solidFill>
                  <a:schemeClr val="bg1">
                    <a:lumMod val="75000"/>
                  </a:schemeClr>
                </a:solidFill>
              </a:rPr>
              <a:t>With Networks, since Combinatorial Optimization problems are modelled with them.</a:t>
            </a:r>
            <a:r>
              <a:rPr lang="en-IN" sz="3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IN" sz="4000" b="1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can we ai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to study with Complex Networks? </a:t>
            </a:r>
            <a:r>
              <a:rPr lang="en-IN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find measures that matter; understand large scale structure and learn about dynamics and other behaviour.</a:t>
            </a:r>
            <a:endParaRPr lang="en-IN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17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12" y="250164"/>
            <a:ext cx="10515600" cy="52621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 &amp; Answers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7147"/>
            <a:ext cx="11352362" cy="5822830"/>
          </a:xfrm>
        </p:spPr>
        <p:txBody>
          <a:bodyPr>
            <a:normAutofit lnSpcReduction="10000"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I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 Complex disease? </a:t>
            </a:r>
            <a:r>
              <a:rPr lang="en-IN" sz="3200" dirty="0" smtClean="0"/>
              <a:t>A </a:t>
            </a:r>
            <a:r>
              <a:rPr lang="en-IN" sz="3200" dirty="0"/>
              <a:t>type of Complex system with thousands of genes/proteins/metabolites interacting non linearly causing an undesirable </a:t>
            </a:r>
            <a:r>
              <a:rPr lang="en-IN" sz="3200" dirty="0" smtClean="0"/>
              <a:t>phenotypes. </a:t>
            </a:r>
            <a:endParaRPr lang="en-IN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I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to study Complex diseases? </a:t>
            </a:r>
            <a:r>
              <a:rPr lang="en-IN" sz="3200" dirty="0"/>
              <a:t>With Networks, since Combinatorial Optimization problems are modelled with them. </a:t>
            </a:r>
            <a:endParaRPr lang="en-IN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I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can we ai</a:t>
            </a: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to study with Complex Networks? </a:t>
            </a:r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find measures that matter; understand large scale structure and learn about dynamics and other behaviour.</a:t>
            </a:r>
          </a:p>
          <a:p>
            <a:pPr lvl="1">
              <a:lnSpc>
                <a:spcPct val="150000"/>
              </a:lnSpc>
            </a:pP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86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</a:p>
          <a:p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Please, feel free to ask!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80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719"/>
            <a:ext cx="10515600" cy="41125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5565"/>
            <a:ext cx="10515600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1600" dirty="0" err="1" smtClean="0"/>
              <a:t>Sayama</a:t>
            </a:r>
            <a:r>
              <a:rPr lang="en-IN" sz="1600" dirty="0" smtClean="0"/>
              <a:t>, Hiroki. </a:t>
            </a:r>
            <a:r>
              <a:rPr lang="en-IN" sz="1600" dirty="0"/>
              <a:t>2015. </a:t>
            </a:r>
            <a:r>
              <a:rPr lang="en-IN" sz="1600" i="1" dirty="0"/>
              <a:t>Introduction to the Modelling and Analysis of Complex Systems</a:t>
            </a:r>
            <a:r>
              <a:rPr lang="en-IN" sz="1600" dirty="0"/>
              <a:t>. New York: Open SUNY Textbooks. </a:t>
            </a:r>
            <a:endParaRPr lang="en-IN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Lloyd, Seth. </a:t>
            </a:r>
            <a:r>
              <a:rPr lang="en-IN" sz="1600" dirty="0" err="1"/>
              <a:t>n.d.</a:t>
            </a:r>
            <a:r>
              <a:rPr lang="en-IN" sz="1600" dirty="0"/>
              <a:t> “Measures of Complexity a Non-Exhaustive List.” Accessed November 2, 2018. </a:t>
            </a:r>
            <a:r>
              <a:rPr lang="en-IN" sz="1600" dirty="0" smtClean="0"/>
              <a:t> </a:t>
            </a:r>
            <a:r>
              <a:rPr lang="en-IN" sz="1600" dirty="0" smtClean="0">
                <a:hlinkClick r:id="rId2"/>
              </a:rPr>
              <a:t>http</a:t>
            </a:r>
            <a:r>
              <a:rPr lang="en-IN" sz="1600" dirty="0">
                <a:hlinkClick r:id="rId2"/>
              </a:rPr>
              <a:t>://</a:t>
            </a:r>
            <a:r>
              <a:rPr lang="en-IN" sz="1600" dirty="0" smtClean="0">
                <a:hlinkClick r:id="rId2"/>
              </a:rPr>
              <a:t>web.mit.edu/esd.83/www/notebook/Complexity.PDF</a:t>
            </a:r>
            <a:endParaRPr lang="en-IN" sz="1600" dirty="0"/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Furlong, Laura I. 2013. “Human Diseases through the Lens of Network Biology.” </a:t>
            </a:r>
            <a:r>
              <a:rPr lang="en-IN" sz="1600" i="1" dirty="0"/>
              <a:t>Trends in Genetics</a:t>
            </a:r>
            <a:r>
              <a:rPr lang="en-IN" sz="1600" dirty="0"/>
              <a:t> 29 (3): 150–59. </a:t>
            </a:r>
            <a:endParaRPr lang="en-IN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Griffiths AJF, Miller JH, Suzuki DT, et al. An Introduction to Genetic Analysis. 7th edition. New York: W. H. Freeman; 2000. Gene-protein </a:t>
            </a:r>
            <a:r>
              <a:rPr lang="en-IN" sz="1600" dirty="0" smtClean="0"/>
              <a:t>relations.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 smtClean="0"/>
              <a:t>Hartmann</a:t>
            </a:r>
            <a:r>
              <a:rPr lang="en-IN" sz="1600" dirty="0"/>
              <a:t>, Alexander K. and  Martin </a:t>
            </a:r>
            <a:r>
              <a:rPr lang="en-IN" sz="1600" dirty="0" err="1"/>
              <a:t>Weigt</a:t>
            </a:r>
            <a:r>
              <a:rPr lang="en-IN" sz="1600" dirty="0"/>
              <a:t> . Phase transitions in combinatorial optimization problems, Wiley-VCH, </a:t>
            </a:r>
            <a:r>
              <a:rPr lang="en-IN" sz="1600" dirty="0" err="1"/>
              <a:t>Weinheim</a:t>
            </a:r>
            <a:r>
              <a:rPr lang="en-IN" sz="1600" dirty="0"/>
              <a:t>, </a:t>
            </a:r>
            <a:r>
              <a:rPr lang="en-IN" sz="1600" dirty="0" smtClean="0"/>
              <a:t>2005.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 smtClean="0"/>
              <a:t>Schroeder</a:t>
            </a:r>
            <a:r>
              <a:rPr lang="en-IN" sz="1600" dirty="0"/>
              <a:t>, Daniel. V. An Introduction to Thermal Physics, Addison-Wesley Publishing Company, San Francisco, 1999</a:t>
            </a:r>
            <a:r>
              <a:rPr lang="en-IN" sz="16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Estrada, Ernesto. 2013. “Graph and Network Theory in Physics. A Short Introduction.” </a:t>
            </a:r>
            <a:r>
              <a:rPr lang="en-IN" sz="1600" dirty="0">
                <a:hlinkClick r:id="rId3"/>
              </a:rPr>
              <a:t>http://arxiv.org/abs/1302.4378</a:t>
            </a:r>
            <a:r>
              <a:rPr lang="en-IN" sz="16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/>
              <a:t>Hu, Yan-Shi, </a:t>
            </a:r>
            <a:r>
              <a:rPr lang="en-IN" sz="1800" dirty="0" err="1"/>
              <a:t>Juncai</a:t>
            </a:r>
            <a:r>
              <a:rPr lang="en-IN" sz="1800" dirty="0"/>
              <a:t> Xin, Ying Hu, Lei Zhang, and </a:t>
            </a:r>
            <a:r>
              <a:rPr lang="en-IN" sz="1800" dirty="0" err="1"/>
              <a:t>Ju</a:t>
            </a:r>
            <a:r>
              <a:rPr lang="en-IN" sz="1800" dirty="0"/>
              <a:t> Wang. 2017. “</a:t>
            </a:r>
            <a:r>
              <a:rPr lang="en-IN" sz="1800" dirty="0" err="1"/>
              <a:t>Analyzing</a:t>
            </a:r>
            <a:r>
              <a:rPr lang="en-IN" sz="1800" dirty="0"/>
              <a:t> the Genes Related to Alzheimer’s Disease via a Network and Pathway-Based Approach.” </a:t>
            </a:r>
            <a:r>
              <a:rPr lang="en-IN" sz="1800" i="1" dirty="0"/>
              <a:t>Alzheimer’s Research &amp; Therapy</a:t>
            </a:r>
            <a:r>
              <a:rPr lang="en-IN" sz="1800" dirty="0"/>
              <a:t> 9 (1): 29. </a:t>
            </a:r>
            <a:endParaRPr lang="en-IN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1800" dirty="0"/>
              <a:t> Newman, M. E. J. 2003. “The Structure and Function of Complex Networks.” </a:t>
            </a:r>
            <a:r>
              <a:rPr lang="en-IN" sz="1800" i="1" dirty="0"/>
              <a:t>SIAM Review</a:t>
            </a:r>
            <a:r>
              <a:rPr lang="en-IN" sz="1800" dirty="0"/>
              <a:t> 45 (2): </a:t>
            </a:r>
            <a:r>
              <a:rPr lang="en-IN" sz="1800" dirty="0" smtClean="0"/>
              <a:t>167–256.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 err="1" smtClean="0"/>
              <a:t>Barabasi</a:t>
            </a:r>
            <a:r>
              <a:rPr lang="en-IN" sz="1800" dirty="0"/>
              <a:t>, and Albert. 1999. “Emergence of Scaling in Random Networks.” </a:t>
            </a:r>
            <a:r>
              <a:rPr lang="en-IN" sz="1800" i="1" dirty="0"/>
              <a:t>Science (New York, N.Y.)</a:t>
            </a:r>
            <a:r>
              <a:rPr lang="en-IN" sz="1800" dirty="0"/>
              <a:t> 286 (5439): 509–12. </a:t>
            </a:r>
            <a:endParaRPr lang="en-IN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1800" dirty="0" err="1" smtClean="0"/>
              <a:t>Pržulj</a:t>
            </a:r>
            <a:r>
              <a:rPr lang="en-IN" sz="1800" dirty="0"/>
              <a:t>, </a:t>
            </a:r>
            <a:r>
              <a:rPr lang="en-IN" sz="1800" dirty="0" err="1"/>
              <a:t>Nataša</a:t>
            </a:r>
            <a:r>
              <a:rPr lang="en-IN" sz="1800" dirty="0"/>
              <a:t>. 2007. “Biological Network Comparison Using </a:t>
            </a:r>
            <a:r>
              <a:rPr lang="en-IN" sz="1800" dirty="0" err="1"/>
              <a:t>Graphlet</a:t>
            </a:r>
            <a:r>
              <a:rPr lang="en-IN" sz="1800" dirty="0"/>
              <a:t> Degree Distribution.” </a:t>
            </a:r>
            <a:r>
              <a:rPr lang="en-IN" sz="1800" i="1" dirty="0"/>
              <a:t>Bioinformatics</a:t>
            </a:r>
            <a:r>
              <a:rPr lang="en-IN" sz="1800" dirty="0"/>
              <a:t> 23 (2): 177–83. </a:t>
            </a:r>
          </a:p>
          <a:p>
            <a:pPr marL="514350" indent="-514350">
              <a:buFont typeface="+mj-lt"/>
              <a:buAutoNum type="arabicPeriod"/>
            </a:pPr>
            <a:endParaRPr lang="en-IN" sz="1800" dirty="0"/>
          </a:p>
          <a:p>
            <a:pPr marL="514350" indent="-514350">
              <a:buFont typeface="+mj-lt"/>
              <a:buAutoNum type="arabicPeriod"/>
            </a:pPr>
            <a:endParaRPr lang="en-IN" sz="1800" dirty="0"/>
          </a:p>
          <a:p>
            <a:pPr marL="514350" indent="-514350">
              <a:buFont typeface="+mj-lt"/>
              <a:buAutoNum type="arabicPeriod"/>
            </a:pPr>
            <a:endParaRPr lang="en-IN" sz="1800" dirty="0"/>
          </a:p>
          <a:p>
            <a:pPr marL="514350" indent="-514350">
              <a:buFont typeface="+mj-lt"/>
              <a:buAutoNum type="arabicPeriod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964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07" y="500331"/>
            <a:ext cx="10515600" cy="1009292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07" y="1828800"/>
            <a:ext cx="9713344" cy="3554084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 Complex disease?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36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study Complex diseases?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36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can we ai</a:t>
            </a:r>
            <a:r>
              <a:rPr lang="en-IN" sz="3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N" sz="36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study with Complex Networks?</a:t>
            </a:r>
          </a:p>
          <a:p>
            <a:endParaRPr lang="en-I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03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666"/>
            <a:ext cx="10515600" cy="74187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I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hat is a Complex System?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31321" y="836539"/>
            <a:ext cx="5279366" cy="549603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1500"/>
              </a:spcBef>
              <a:spcAft>
                <a:spcPts val="1000"/>
              </a:spcAft>
              <a:buNone/>
            </a:pPr>
            <a:r>
              <a:rPr lang="en-IN" sz="2400" dirty="0" smtClean="0">
                <a:cs typeface="Arial" panose="020B0604020202020204" pitchFamily="34" charset="0"/>
              </a:rPr>
              <a:t>“Complex </a:t>
            </a:r>
            <a:r>
              <a:rPr lang="en-IN" sz="2400" dirty="0">
                <a:cs typeface="Arial" panose="020B0604020202020204" pitchFamily="34" charset="0"/>
              </a:rPr>
              <a:t>systems are networks made of a number of components that interact </a:t>
            </a:r>
            <a:r>
              <a:rPr lang="en-IN" sz="2400" dirty="0" smtClean="0">
                <a:cs typeface="Arial" panose="020B0604020202020204" pitchFamily="34" charset="0"/>
              </a:rPr>
              <a:t>with each </a:t>
            </a:r>
            <a:r>
              <a:rPr lang="en-IN" sz="2400" dirty="0">
                <a:cs typeface="Arial" panose="020B0604020202020204" pitchFamily="34" charset="0"/>
              </a:rPr>
              <a:t>other, typically in a nonlinear fashion. Complex systems may arise and </a:t>
            </a:r>
            <a:r>
              <a:rPr lang="en-IN" sz="2400" dirty="0" smtClean="0">
                <a:cs typeface="Arial" panose="020B0604020202020204" pitchFamily="34" charset="0"/>
              </a:rPr>
              <a:t>evolve through </a:t>
            </a:r>
            <a:r>
              <a:rPr lang="en-IN" sz="2400" dirty="0">
                <a:cs typeface="Arial" panose="020B0604020202020204" pitchFamily="34" charset="0"/>
              </a:rPr>
              <a:t>self-organization, such that they are neither completely regular nor </a:t>
            </a:r>
            <a:r>
              <a:rPr lang="en-IN" sz="2400" dirty="0" smtClean="0">
                <a:cs typeface="Arial" panose="020B0604020202020204" pitchFamily="34" charset="0"/>
              </a:rPr>
              <a:t>completely random</a:t>
            </a:r>
            <a:r>
              <a:rPr lang="en-IN" sz="2400" dirty="0">
                <a:cs typeface="Arial" panose="020B0604020202020204" pitchFamily="34" charset="0"/>
              </a:rPr>
              <a:t>, permitting the development of emergent </a:t>
            </a:r>
            <a:r>
              <a:rPr lang="en-IN" sz="2400" dirty="0" smtClean="0">
                <a:cs typeface="Arial" panose="020B0604020202020204" pitchFamily="34" charset="0"/>
              </a:rPr>
              <a:t>behaviour </a:t>
            </a:r>
            <a:r>
              <a:rPr lang="en-IN" sz="2400" dirty="0">
                <a:cs typeface="Arial" panose="020B0604020202020204" pitchFamily="34" charset="0"/>
              </a:rPr>
              <a:t>at </a:t>
            </a:r>
            <a:r>
              <a:rPr lang="en-IN" sz="2400" dirty="0" smtClean="0">
                <a:cs typeface="Arial" panose="020B0604020202020204" pitchFamily="34" charset="0"/>
              </a:rPr>
              <a:t>macroscopic scales.”</a:t>
            </a:r>
            <a:r>
              <a:rPr lang="en-IN" sz="2400" baseline="30000" dirty="0" smtClean="0">
                <a:cs typeface="Arial" panose="020B0604020202020204" pitchFamily="34" charset="0"/>
              </a:rPr>
              <a:t>1*</a:t>
            </a:r>
            <a:endParaRPr lang="en-IN" sz="2400" baseline="30000" dirty="0"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85" y="914401"/>
            <a:ext cx="5686245" cy="5262564"/>
          </a:xfrm>
        </p:spPr>
      </p:pic>
      <p:sp>
        <p:nvSpPr>
          <p:cNvPr id="7" name="TextBox 6"/>
          <p:cNvSpPr txBox="1"/>
          <p:nvPr/>
        </p:nvSpPr>
        <p:spPr>
          <a:xfrm>
            <a:off x="431321" y="6254827"/>
            <a:ext cx="52103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1. </a:t>
            </a:r>
            <a:r>
              <a:rPr lang="en-IN" sz="1400" dirty="0" err="1" smtClean="0"/>
              <a:t>Sayama</a:t>
            </a:r>
            <a:r>
              <a:rPr lang="en-IN" sz="1400" dirty="0" smtClean="0"/>
              <a:t>. </a:t>
            </a:r>
            <a:r>
              <a:rPr lang="en-IN" sz="1400" dirty="0"/>
              <a:t>2015. </a:t>
            </a:r>
            <a:r>
              <a:rPr lang="en-IN" sz="1400" i="1" dirty="0"/>
              <a:t>Introduction to the Modelling and Analysis of Complex Systems</a:t>
            </a:r>
            <a:r>
              <a:rPr lang="en-IN" sz="1400" dirty="0"/>
              <a:t>. New York: Open SUNY Textbooks. </a:t>
            </a:r>
          </a:p>
          <a:p>
            <a:endParaRPr lang="en-IN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449682" y="6254827"/>
            <a:ext cx="454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 1. Concept map of Complex </a:t>
            </a:r>
            <a:r>
              <a:rPr lang="en-IN" dirty="0" smtClean="0"/>
              <a:t>systems</a:t>
            </a:r>
            <a:r>
              <a:rPr lang="en-IN" baseline="30000" dirty="0"/>
              <a:t>1</a:t>
            </a:r>
            <a:r>
              <a:rPr lang="en-IN" dirty="0" smtClean="0"/>
              <a:t> </a:t>
            </a:r>
            <a:endParaRPr lang="en-I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31321" y="5807633"/>
            <a:ext cx="454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*Not a definition. That would be reductionist!</a:t>
            </a:r>
            <a:r>
              <a:rPr lang="en-IN" sz="20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5663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9188" y="1207700"/>
            <a:ext cx="10997241" cy="546914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They have a large number of agents that can be considered simple.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Like ant colonies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interactions are non linear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whole is not the sum of the parts.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They show emergent behaviour.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a hierarchical organization.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They are self organizing.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No agent is the leader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They can be modelled as networks.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More on this later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3683" y="0"/>
            <a:ext cx="11542143" cy="14149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 properties of Complex </a:t>
            </a:r>
            <a: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en-IN" sz="4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4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45856" y="6047116"/>
            <a:ext cx="5305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2. Lloyd</a:t>
            </a:r>
            <a:r>
              <a:rPr lang="en-IN" sz="1400" dirty="0"/>
              <a:t>, Seth. </a:t>
            </a:r>
            <a:r>
              <a:rPr lang="en-IN" sz="1400" dirty="0" err="1"/>
              <a:t>n.d.</a:t>
            </a:r>
            <a:r>
              <a:rPr lang="en-IN" sz="1400" dirty="0"/>
              <a:t> “Measures of Complexity a Non-Exhaustive List</a:t>
            </a:r>
            <a:r>
              <a:rPr lang="en-IN" sz="1400" dirty="0" smtClean="0"/>
              <a:t>.” Accessed </a:t>
            </a:r>
            <a:r>
              <a:rPr lang="en-IN" sz="1400" dirty="0"/>
              <a:t>November 2, 2018. </a:t>
            </a:r>
            <a:r>
              <a:rPr lang="en-IN" sz="1400" dirty="0" smtClean="0"/>
              <a:t>http</a:t>
            </a:r>
            <a:r>
              <a:rPr lang="en-IN" sz="1400" dirty="0"/>
              <a:t>://web.mit.edu/esd.83/www/notebook/Complexity.PDF.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1035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46649"/>
            <a:ext cx="10515600" cy="859737"/>
          </a:xfrm>
        </p:spPr>
        <p:txBody>
          <a:bodyPr/>
          <a:lstStyle/>
          <a:p>
            <a:pPr algn="ctr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 Complex Disease?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878" y="914400"/>
            <a:ext cx="11378241" cy="544326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“…complex diseases [are those that] 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arise as a consequence of the combined effect of </a:t>
            </a:r>
            <a:r>
              <a:rPr lang="en-IN" sz="3200" i="1" u="sng" dirty="0">
                <a:latin typeface="Arial" panose="020B0604020202020204" pitchFamily="34" charset="0"/>
                <a:cs typeface="Arial" panose="020B0604020202020204" pitchFamily="34" charset="0"/>
              </a:rPr>
              <a:t>multiple genetic determinants, which may vary between individuals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, and environmental </a:t>
            </a:r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factors and wherein 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3200" i="1" u="sng" dirty="0">
                <a:latin typeface="Arial" panose="020B0604020202020204" pitchFamily="34" charset="0"/>
                <a:cs typeface="Arial" panose="020B0604020202020204" pitchFamily="34" charset="0"/>
              </a:rPr>
              <a:t>phenotype cannot be easily predicted from the genotype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. This is proposed to be due to the </a:t>
            </a:r>
            <a:r>
              <a:rPr lang="en-IN" sz="3200" i="1" u="sng" dirty="0">
                <a:latin typeface="Arial" panose="020B0604020202020204" pitchFamily="34" charset="0"/>
                <a:cs typeface="Arial" panose="020B0604020202020204" pitchFamily="34" charset="0"/>
              </a:rPr>
              <a:t>interaction between genes</a:t>
            </a:r>
            <a:r>
              <a:rPr lang="en-IN" sz="3200" u="sng" dirty="0">
                <a:latin typeface="Arial" panose="020B0604020202020204" pitchFamily="34" charset="0"/>
                <a:cs typeface="Arial" panose="020B0604020202020204" pitchFamily="34" charset="0"/>
              </a:rPr>
              <a:t> (epistasis</a:t>
            </a:r>
            <a:r>
              <a:rPr lang="en-IN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modulation by </a:t>
            </a:r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environmental 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factors or stochastic </a:t>
            </a:r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processes, 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or epigenetic </a:t>
            </a:r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changes.”</a:t>
            </a:r>
            <a:r>
              <a:rPr lang="en-IN" sz="3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They also </a:t>
            </a:r>
            <a:r>
              <a:rPr lang="en-IN" sz="32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don’t follow Mendelian inheritance</a:t>
            </a:r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Examples include : Alzheimer’s disease, Asthma, Parkinson’s disease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Caveat Emptor! Disease classification is complicated…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9343" y="6288657"/>
            <a:ext cx="5727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3. Furlong</a:t>
            </a:r>
            <a:r>
              <a:rPr lang="en-IN" sz="1400" dirty="0"/>
              <a:t>, Laura I. 2013. “Human Diseases </a:t>
            </a:r>
            <a:r>
              <a:rPr lang="en-IN" sz="1400" dirty="0" smtClean="0"/>
              <a:t>through </a:t>
            </a:r>
            <a:r>
              <a:rPr lang="en-IN" sz="1400" dirty="0"/>
              <a:t>the Lens of Network Biology.” </a:t>
            </a:r>
            <a:r>
              <a:rPr lang="en-IN" sz="1400" i="1" dirty="0"/>
              <a:t>Trends in Genetics</a:t>
            </a:r>
            <a:r>
              <a:rPr lang="en-IN" sz="1400" dirty="0"/>
              <a:t> 29 (3): 150–59. </a:t>
            </a:r>
            <a:endParaRPr lang="en-IN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48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520" y="201223"/>
            <a:ext cx="10515600" cy="713177"/>
          </a:xfrm>
        </p:spPr>
        <p:txBody>
          <a:bodyPr/>
          <a:lstStyle/>
          <a:p>
            <a:pPr algn="ctr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Complex diseases as Complex Systems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78" y="914400"/>
            <a:ext cx="11326483" cy="55295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 Complex disease is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 type of complex system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Agents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Thousands of Genes or Proteins or Metabolites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These genes or proteins interact chemically or physically, non linearly.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IN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Central Dogma of Molecular </a:t>
            </a:r>
            <a:r>
              <a:rPr lang="en-IN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Biology</a:t>
            </a:r>
            <a:r>
              <a:rPr lang="en-IN" i="1" u="sng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mutations in the DNA sequence affect the genes which affects RNA which in turn affects the protein which in turn causes a phenotype. Thus there is emergent behaviour(Hierarchical structure).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no one central gene that causes the disease. It is the result of interactions between multiple genes. Thus it is self organizing.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102" y="6262777"/>
            <a:ext cx="7927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4. Griffiths </a:t>
            </a:r>
            <a:r>
              <a:rPr lang="en-IN" sz="1400" dirty="0"/>
              <a:t>AJF, Miller JH, Suzuki DT, et al. An Introduction to Genetic Analysis. 7th edition. New York: W. H. Freeman; 2000. Gene-protein relations</a:t>
            </a:r>
            <a:r>
              <a:rPr lang="en-IN" sz="1400" dirty="0" smtClean="0"/>
              <a:t>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711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12" y="250164"/>
            <a:ext cx="10515600" cy="1009292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3" y="1509623"/>
            <a:ext cx="11352362" cy="4977441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 Complex disease? </a:t>
            </a:r>
            <a:r>
              <a:rPr lang="en-IN" sz="3200" dirty="0" smtClean="0"/>
              <a:t>A </a:t>
            </a:r>
            <a:r>
              <a:rPr lang="en-IN" sz="3200" dirty="0"/>
              <a:t>type of Complex system with thousands of genes/proteins/metabolites interacting non linearly causing an undesirable phenotype. </a:t>
            </a:r>
            <a:endParaRPr lang="en-IN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36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study Complex diseases?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36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can we ai</a:t>
            </a:r>
            <a:r>
              <a:rPr lang="en-IN" sz="3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N" sz="36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study with Complex Networks?</a:t>
            </a:r>
          </a:p>
          <a:p>
            <a:endParaRPr lang="en-I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4933" y="5313871"/>
            <a:ext cx="6452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Any questions at this point? </a:t>
            </a:r>
          </a:p>
          <a:p>
            <a:pPr algn="ctr"/>
            <a:r>
              <a:rPr lang="en-IN" sz="2800" dirty="0" smtClean="0"/>
              <a:t>Please, feel free to ask!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141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12" y="250164"/>
            <a:ext cx="10515600" cy="1009292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3" y="1509623"/>
            <a:ext cx="11352362" cy="4977441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36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Complex disease?</a:t>
            </a:r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dirty="0" smtClean="0">
                <a:solidFill>
                  <a:schemeClr val="bg1">
                    <a:lumMod val="75000"/>
                  </a:schemeClr>
                </a:solidFill>
              </a:rPr>
              <a:t>A </a:t>
            </a:r>
            <a:r>
              <a:rPr lang="en-IN" sz="3200" dirty="0">
                <a:solidFill>
                  <a:schemeClr val="bg1">
                    <a:lumMod val="75000"/>
                  </a:schemeClr>
                </a:solidFill>
              </a:rPr>
              <a:t>type of Complex system with thousands of genes/proteins/metabolites interacting non linearly causing an undesirable phenotype. </a:t>
            </a:r>
            <a:endParaRPr lang="en-IN" sz="3600" b="1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to study Complex diseases?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36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can we ai</a:t>
            </a:r>
            <a:r>
              <a:rPr lang="en-IN" sz="3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N" sz="36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study with Complex Networks?</a:t>
            </a:r>
          </a:p>
          <a:p>
            <a:endParaRPr lang="en-I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0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2125</Words>
  <Application>Microsoft Office PowerPoint</Application>
  <PresentationFormat>Widescreen</PresentationFormat>
  <Paragraphs>147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 Primer to Complex Diseases</vt:lpstr>
      <vt:lpstr>Questions</vt:lpstr>
      <vt:lpstr>Questions</vt:lpstr>
      <vt:lpstr>What is a Complex System?</vt:lpstr>
      <vt:lpstr>PowerPoint Presentation</vt:lpstr>
      <vt:lpstr>What is a Complex Disease?</vt:lpstr>
      <vt:lpstr>Complex diseases as Complex Systems</vt:lpstr>
      <vt:lpstr>Questions</vt:lpstr>
      <vt:lpstr>Questions</vt:lpstr>
      <vt:lpstr>A general statement of the problem</vt:lpstr>
      <vt:lpstr>A Physics problem – The Ising model5</vt:lpstr>
      <vt:lpstr>Ising spin model with quenched disorder</vt:lpstr>
      <vt:lpstr>Combinatorial OPTIMIZATION requires Graphs</vt:lpstr>
      <vt:lpstr>Here is a complex network of Alzheimer’s Disease8</vt:lpstr>
      <vt:lpstr>Questions</vt:lpstr>
      <vt:lpstr>Questions</vt:lpstr>
      <vt:lpstr>Find measures that matter9</vt:lpstr>
      <vt:lpstr>Understand Network Topology9</vt:lpstr>
      <vt:lpstr>Learn Dynamics and other behaviour9</vt:lpstr>
      <vt:lpstr>Questions</vt:lpstr>
      <vt:lpstr>Questions &amp; Answers</vt:lpstr>
      <vt:lpstr>THANK YOU!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Primer to Complex Diseases</dc:title>
  <dc:creator>Venkatesh Subramanian</dc:creator>
  <cp:lastModifiedBy>Venkatesh Subramanian</cp:lastModifiedBy>
  <cp:revision>378</cp:revision>
  <dcterms:created xsi:type="dcterms:W3CDTF">2018-10-31T08:45:24Z</dcterms:created>
  <dcterms:modified xsi:type="dcterms:W3CDTF">2018-11-02T04:36:49Z</dcterms:modified>
</cp:coreProperties>
</file>